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8"/>
  </p:notesMasterIdLst>
  <p:sldIdLst>
    <p:sldId id="256" r:id="rId4"/>
    <p:sldId id="257" r:id="rId5"/>
    <p:sldId id="258" r:id="rId6"/>
    <p:sldId id="301" r:id="rId7"/>
    <p:sldId id="302" r:id="rId9"/>
    <p:sldId id="364" r:id="rId10"/>
    <p:sldId id="382" r:id="rId11"/>
    <p:sldId id="343" r:id="rId12"/>
    <p:sldId id="330" r:id="rId13"/>
    <p:sldId id="303" r:id="rId14"/>
    <p:sldId id="350" r:id="rId15"/>
    <p:sldId id="333" r:id="rId16"/>
    <p:sldId id="283" r:id="rId17"/>
    <p:sldId id="352" r:id="rId18"/>
    <p:sldId id="334" r:id="rId19"/>
    <p:sldId id="349" r:id="rId20"/>
    <p:sldId id="339" r:id="rId21"/>
    <p:sldId id="358" r:id="rId22"/>
    <p:sldId id="340" r:id="rId23"/>
    <p:sldId id="357" r:id="rId24"/>
    <p:sldId id="356" r:id="rId25"/>
    <p:sldId id="359" r:id="rId26"/>
    <p:sldId id="285" r:id="rId27"/>
  </p:sldIdLst>
  <p:sldSz cx="9144000" cy="5143500" type="screen16x9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7D22"/>
    <a:srgbClr val="ED7D31"/>
    <a:srgbClr val="2E75B6"/>
    <a:srgbClr val="245A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830" y="72"/>
      </p:cViewPr>
      <p:guideLst>
        <p:guide orient="horz" pos="1713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-7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1" Type="http://schemas.openxmlformats.org/officeDocument/2006/relationships/tags" Target="tags/tag48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92F758-48E6-49A8-886D-5E674A4EC6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5B84D2-05C7-452B-8121-3B0D353DC2C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39FD01-51C9-4207-A733-B3ADD505E2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现已开发出3个防控产品：0.1%茚虫威杀蚁饵剂、0.2%高效氯氰菊酯杀虫粉剂、电动灭巢器。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达豪0.1%茚虫威杀蚁饵剂是一款高效及环境友好型杀红火蚁专用药剂。产品突出高效和环境友好两个主题。通过不断试验实现对多种物料的合理配伍，形成对红火蚁适口性特别优良的诱饵；通过工艺设计，使颗粒重量、形状和大小特别适合红火蚁取食和搬运回巢，使产品对红火蚁的现场灭效达到90%以上。产品获得2020年全国农药工业协会匠心典范奖：“配方之星奖”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达豪0.2%高效氯氰菊酯杀虫粉剂通过充分试验验证，让红火蚁接触后致死性和致死时间取得平衡，有利于传递药物药效；更是选用特殊材料，让药粉更易粘附红火蚁身体，药物传递效率更强，有利于全巢杀灭。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电动灭巢器（已申请专利）：电动灭巢器利用电能将药粉送注入蚁巢中，做到精准、高效、环保施药。节省大量人力物力，且携带方便，使用轻巧。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上述产品投产后迅速得到市场认可，市场覆盖率迅速提高，现已推广到我国有红火蚁定殖的所有省份使用，为我国红火蚁防控工作做出了贡献。产品从2017年7月投产以来，每年的市场需求量以翻倍速度增长，产销两旺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我们深深知道：“研发是一个企业不断奋进的方向，是一个企业领先的动力”。面对全球最危险100种之一的入侵害虫红火蚁在我国不断蔓延扩散，达豪集团加大科研投入，从2013年开始组建研发团队，联合省级专业研究所和高校开展联合攻克，先后开展“影响红火蚁觅食行为因子研究”、“红火蚁防控药物筛选”、“提高触杀性杀虫粉剂的使用效果”等专题研究，并将研究成果转化成应用技术。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未来，达豪将在维护品牌核心价值的基础上，致力于产品创新和服务升级，做深行业、做优产品、做精服务，和合作伙伴共成长，与时代同前进！</a:t>
            </a:r>
            <a:endParaRPr lang="zh-CN" altLang="en-US"/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迈步新时代，感受着这时代的万千气象，激荡着每一个梦想。达豪集团，愿携手天下同仁，共同努力，坚决打赢阻截红火蚁之战，为保障人民健康生命安全、环境生态安全和农林业生产，贡献一份力量。</a:t>
            </a:r>
            <a:endParaRPr lang="zh-CN" altLang="en-US">
              <a:sym typeface="+mn-ea"/>
            </a:endParaRPr>
          </a:p>
          <a:p>
            <a:endParaRPr lang="zh-CN" altLang="en-US"/>
          </a:p>
          <a:p>
            <a:r>
              <a:rPr lang="zh-CN" altLang="en-US">
                <a:sym typeface="+mn-ea"/>
              </a:rPr>
              <a:t>当前红火蚁入侵的防控工作正在持续开展中，作为家卫行业中的一员，我们达豪希望能够在今后这一艰巨的工作中贡献自己的力量。在这里，我谨代表达豪集团表态，我们将不负众望，不负质量，不负品牌。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最后，感谢在座的各位领导、专家及各位来宾的聆听，再次祝愿红火蚁高峰论坛圆满成功！祝各位事业腾达！更祝伟大祖国繁荣富强！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小芥末素材 </a:t>
            </a:r>
            <a:r>
              <a:rPr lang="en-US" altLang="zh-CN" dirty="0"/>
              <a:t>rosyhouse.Taobao.com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小芥末素材 </a:t>
            </a:r>
            <a:r>
              <a:rPr lang="en-US" altLang="zh-CN" dirty="0"/>
              <a:t>rosyhouse.Taobao.com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小芥末素材 </a:t>
            </a:r>
            <a:r>
              <a:rPr lang="en-US" altLang="zh-CN" dirty="0"/>
              <a:t>rosyhouse.Taobao.com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39FD01-51C9-4207-A733-B3ADD505E2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22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2226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ctr"/>
          <a:p>
            <a:pPr lvl="0"/>
            <a:r>
              <a:rPr lang="zh-CN" altLang="en-US"/>
              <a:t>达豪药物在获得了广大企事业单位和服务对象的认可的同时，坚守叫响民族品牌的初心，做好为民服务的工作。我们组建强大红火蚁防控技术团队，团队多名成员拥有农学类专业职称或植保类专业本科毕业，10多人获得有害生物防制员资格证书。</a:t>
            </a:r>
            <a:endParaRPr lang="zh-CN" altLang="en-US"/>
          </a:p>
        </p:txBody>
      </p:sp>
      <p:sp>
        <p:nvSpPr>
          <p:cNvPr id="5222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indent="0" algn="r">
              <a:buFont typeface="Arial" panose="020B0604020202020204" pitchFamily="34" charset="0"/>
              <a:buChar char="•"/>
            </a:pPr>
            <a:r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t>*</a:t>
            </a:r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39FD01-51C9-4207-A733-B3ADD505E2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微软雅黑" panose="020B0503020204020204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微软雅黑" panose="020B0503020204020204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微软雅黑" panose="020B0503020204020204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微软雅黑" panose="020B0503020204020204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微软雅黑" panose="020B0503020204020204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微软雅黑" panose="020B0503020204020204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微软雅黑" panose="020B0503020204020204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微软雅黑" panose="020B0503020204020204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微软雅黑" panose="020B0503020204020204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微软雅黑" panose="020B0503020204020204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微软雅黑" panose="020B0503020204020204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微软雅黑" panose="020B0503020204020204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微软雅黑" panose="020B0503020204020204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微软雅黑" panose="020B0503020204020204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微软雅黑" panose="020B0503020204020204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微软雅黑" panose="020B0503020204020204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等腰三角形 6"/>
          <p:cNvSpPr/>
          <p:nvPr userDrawn="1"/>
        </p:nvSpPr>
        <p:spPr>
          <a:xfrm rot="5400000">
            <a:off x="359725" y="221945"/>
            <a:ext cx="298959" cy="286359"/>
          </a:xfrm>
          <a:prstGeom prst="triangl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ED7D31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652383" y="182205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/>
              <a:t>单击此处在视图母版里面更改文字</a:t>
            </a:r>
            <a:endParaRPr lang="zh-CN" altLang="en-US" sz="1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微软雅黑" panose="020B0503020204020204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微软雅黑" panose="020B0503020204020204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微软雅黑" panose="020B0503020204020204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微软雅黑" panose="020B0503020204020204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微软雅黑" panose="020B0503020204020204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微软雅黑" panose="020B0503020204020204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2"/>
            <a:ext cx="2057400" cy="273844"/>
          </a:xfrm>
          <a:prstGeom prst="rect">
            <a:avLst/>
          </a:prstGeom>
        </p:spPr>
        <p:txBody>
          <a:bodyPr/>
          <a:lstStyle/>
          <a:p>
            <a:fld id="{DD89832E-26A6-4465-8181-DF230988BFF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2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2"/>
            <a:ext cx="2057400" cy="273844"/>
          </a:xfrm>
          <a:prstGeom prst="rect">
            <a:avLst/>
          </a:prstGeom>
        </p:spPr>
        <p:txBody>
          <a:bodyPr/>
          <a:lstStyle/>
          <a:p>
            <a:fld id="{58A5B2D7-6EFD-446D-831A-7B28045AA25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微软雅黑" panose="020B0503020204020204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微软雅黑" panose="020B0503020204020204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微软雅黑" panose="020B0503020204020204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7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8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slide" Target="slide1.xml"/><Relationship Id="rId2" Type="http://schemas.microsoft.com/office/2007/relationships/hdphoto" Target="../media/image4.wdp"/><Relationship Id="rId10" Type="http://schemas.openxmlformats.org/officeDocument/2006/relationships/slideLayout" Target="../slideLayouts/slideLayout18.xml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40.xml"/><Relationship Id="rId8" Type="http://schemas.openxmlformats.org/officeDocument/2006/relationships/tags" Target="../tags/tag39.xml"/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slide" Target="slide1.xml"/><Relationship Id="rId2" Type="http://schemas.microsoft.com/office/2007/relationships/hdphoto" Target="../media/image4.wdp"/><Relationship Id="rId10" Type="http://schemas.openxmlformats.org/officeDocument/2006/relationships/slideLayout" Target="../slideLayouts/slideLayout18.xml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slide" Target="slide1.xml"/><Relationship Id="rId2" Type="http://schemas.microsoft.com/office/2007/relationships/hdphoto" Target="../media/image4.wdp"/><Relationship Id="rId10" Type="http://schemas.openxmlformats.org/officeDocument/2006/relationships/slideLayout" Target="../slideLayouts/slideLayout18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tags" Target="../tags/tag1.xml"/><Relationship Id="rId3" Type="http://schemas.openxmlformats.org/officeDocument/2006/relationships/slide" Target="slide1.xml"/><Relationship Id="rId2" Type="http://schemas.microsoft.com/office/2007/relationships/hdphoto" Target="../media/image4.wdp"/><Relationship Id="rId18" Type="http://schemas.openxmlformats.org/officeDocument/2006/relationships/slideLayout" Target="../slideLayouts/slideLayout18.xml"/><Relationship Id="rId17" Type="http://schemas.openxmlformats.org/officeDocument/2006/relationships/tags" Target="../tags/tag14.xml"/><Relationship Id="rId16" Type="http://schemas.openxmlformats.org/officeDocument/2006/relationships/tags" Target="../tags/tag13.xml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7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15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slide" Target="slide1.xml"/><Relationship Id="rId2" Type="http://schemas.microsoft.com/office/2007/relationships/hdphoto" Target="../media/image4.wdp"/><Relationship Id="rId10" Type="http://schemas.openxmlformats.org/officeDocument/2006/relationships/slideLayout" Target="../slideLayouts/slideLayout18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slide" Target="slide1.xml"/><Relationship Id="rId2" Type="http://schemas.microsoft.com/office/2007/relationships/hdphoto" Target="../media/image4.wdp"/><Relationship Id="rId10" Type="http://schemas.openxmlformats.org/officeDocument/2006/relationships/slideLayout" Target="../slideLayouts/slideLayout18.xml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218"/>
            <a:ext cx="9144000" cy="5140757"/>
          </a:xfrm>
          <a:prstGeom prst="rect">
            <a:avLst/>
          </a:prstGeom>
        </p:spPr>
      </p:pic>
      <p:pic>
        <p:nvPicPr>
          <p:cNvPr id="11" name="Trouble Is A Frie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9912" y="-668610"/>
            <a:ext cx="609600" cy="548640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53440" y="885190"/>
            <a:ext cx="803148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600" b="1" dirty="0">
                <a:latin typeface="黑体" panose="02010609060101010101" charset="-122"/>
                <a:ea typeface="黑体" panose="02010609060101010101" charset="-122"/>
                <a:sym typeface="+mn-ea"/>
              </a:rPr>
              <a:t>“</a:t>
            </a:r>
            <a:r>
              <a:rPr sz="3600" b="1" dirty="0">
                <a:latin typeface="黑体" panose="02010609060101010101" charset="-122"/>
                <a:ea typeface="黑体" panose="02010609060101010101" charset="-122"/>
                <a:sym typeface="+mn-ea"/>
              </a:rPr>
              <a:t>红火蚁</a:t>
            </a:r>
            <a:r>
              <a:rPr lang="en-US" sz="3600" b="1" dirty="0">
                <a:latin typeface="黑体" panose="02010609060101010101" charset="-122"/>
                <a:ea typeface="黑体" panose="02010609060101010101" charset="-122"/>
                <a:sym typeface="+mn-ea"/>
              </a:rPr>
              <a:t>”</a:t>
            </a:r>
            <a:r>
              <a:rPr sz="3600" b="1" dirty="0">
                <a:latin typeface="黑体" panose="02010609060101010101" charset="-122"/>
                <a:ea typeface="黑体" panose="02010609060101010101" charset="-122"/>
                <a:sym typeface="+mn-ea"/>
              </a:rPr>
              <a:t>绿色防控技术创建与应用</a:t>
            </a:r>
            <a:endParaRPr sz="3600" b="1" dirty="0"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方正小标宋简体" panose="03000509000000000000" charset="-122"/>
              <a:sym typeface="+mn-ea"/>
            </a:endParaRPr>
          </a:p>
        </p:txBody>
      </p:sp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3707765" y="2715895"/>
            <a:ext cx="4756785" cy="119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fontAlgn="auto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汇报人：李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彬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</a:t>
            </a:r>
            <a:endParaRPr lang="en-US" altLang="zh-CN" sz="24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电   话：139 8043 6633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C0C0C0"/>
              </a:highligh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bldLvl="0" animBg="1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Line 6"/>
          <p:cNvSpPr>
            <a:spLocks noChangeShapeType="1"/>
          </p:cNvSpPr>
          <p:nvPr/>
        </p:nvSpPr>
        <p:spPr bwMode="auto">
          <a:xfrm>
            <a:off x="5233988" y="1466890"/>
            <a:ext cx="327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prstDash val="sysDot"/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3173730" y="1090930"/>
            <a:ext cx="3024505" cy="3173730"/>
            <a:chOff x="2960688" y="1333540"/>
            <a:chExt cx="3219450" cy="3322638"/>
          </a:xfrm>
        </p:grpSpPr>
        <p:sp>
          <p:nvSpPr>
            <p:cNvPr id="22" name="Freeform 4"/>
            <p:cNvSpPr/>
            <p:nvPr/>
          </p:nvSpPr>
          <p:spPr bwMode="auto">
            <a:xfrm>
              <a:off x="3759200" y="1333540"/>
              <a:ext cx="1606550" cy="2354263"/>
            </a:xfrm>
            <a:custGeom>
              <a:avLst/>
              <a:gdLst>
                <a:gd name="T0" fmla="*/ 0 w 1012"/>
                <a:gd name="T1" fmla="*/ 2147483647 h 1483"/>
                <a:gd name="T2" fmla="*/ 2147483647 w 1012"/>
                <a:gd name="T3" fmla="*/ 2147483647 h 1483"/>
                <a:gd name="T4" fmla="*/ 2147483647 w 1012"/>
                <a:gd name="T5" fmla="*/ 2147483647 h 1483"/>
                <a:gd name="T6" fmla="*/ 2147483647 w 1012"/>
                <a:gd name="T7" fmla="*/ 2147483647 h 1483"/>
                <a:gd name="T8" fmla="*/ 2147483647 w 1012"/>
                <a:gd name="T9" fmla="*/ 2147483647 h 1483"/>
                <a:gd name="T10" fmla="*/ 2147483647 w 1012"/>
                <a:gd name="T11" fmla="*/ 2147483647 h 1483"/>
                <a:gd name="T12" fmla="*/ 2147483647 w 1012"/>
                <a:gd name="T13" fmla="*/ 2147483647 h 1483"/>
                <a:gd name="T14" fmla="*/ 0 w 1012"/>
                <a:gd name="T15" fmla="*/ 2147483647 h 14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2"/>
                <a:gd name="T25" fmla="*/ 0 h 1483"/>
                <a:gd name="T26" fmla="*/ 1012 w 1012"/>
                <a:gd name="T27" fmla="*/ 1483 h 148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2" h="1483">
                  <a:moveTo>
                    <a:pt x="0" y="542"/>
                  </a:moveTo>
                  <a:cubicBezTo>
                    <a:pt x="0" y="827"/>
                    <a:pt x="230" y="1058"/>
                    <a:pt x="513" y="1058"/>
                  </a:cubicBezTo>
                  <a:cubicBezTo>
                    <a:pt x="684" y="1226"/>
                    <a:pt x="989" y="1483"/>
                    <a:pt x="1012" y="1463"/>
                  </a:cubicBezTo>
                  <a:cubicBezTo>
                    <a:pt x="1012" y="1463"/>
                    <a:pt x="933" y="1105"/>
                    <a:pt x="653" y="938"/>
                  </a:cubicBezTo>
                  <a:cubicBezTo>
                    <a:pt x="349" y="780"/>
                    <a:pt x="334" y="725"/>
                    <a:pt x="318" y="615"/>
                  </a:cubicBezTo>
                  <a:cubicBezTo>
                    <a:pt x="300" y="471"/>
                    <a:pt x="424" y="323"/>
                    <a:pt x="541" y="251"/>
                  </a:cubicBezTo>
                  <a:cubicBezTo>
                    <a:pt x="658" y="179"/>
                    <a:pt x="626" y="0"/>
                    <a:pt x="454" y="27"/>
                  </a:cubicBezTo>
                  <a:cubicBezTo>
                    <a:pt x="259" y="45"/>
                    <a:pt x="4" y="198"/>
                    <a:pt x="0" y="542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/>
                </a:gs>
                <a:gs pos="100000">
                  <a:srgbClr val="3F3F3F"/>
                </a:gs>
              </a:gsLst>
              <a:lin ang="0" scaled="1"/>
            </a:gradFill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3" name="Group 5"/>
            <p:cNvGrpSpPr/>
            <p:nvPr/>
          </p:nvGrpSpPr>
          <p:grpSpPr bwMode="auto">
            <a:xfrm>
              <a:off x="3759200" y="1376403"/>
              <a:ext cx="2420938" cy="3279775"/>
              <a:chOff x="1439" y="1137"/>
              <a:chExt cx="1525" cy="2066"/>
            </a:xfrm>
          </p:grpSpPr>
          <p:sp>
            <p:nvSpPr>
              <p:cNvPr id="24" name="Freeform 6"/>
              <p:cNvSpPr/>
              <p:nvPr/>
            </p:nvSpPr>
            <p:spPr bwMode="auto">
              <a:xfrm flipH="1" flipV="1">
                <a:off x="1449" y="1720"/>
                <a:ext cx="1012" cy="1483"/>
              </a:xfrm>
              <a:custGeom>
                <a:avLst/>
                <a:gdLst>
                  <a:gd name="T0" fmla="*/ 0 w 1012"/>
                  <a:gd name="T1" fmla="*/ 542 h 1483"/>
                  <a:gd name="T2" fmla="*/ 513 w 1012"/>
                  <a:gd name="T3" fmla="*/ 1058 h 1483"/>
                  <a:gd name="T4" fmla="*/ 1012 w 1012"/>
                  <a:gd name="T5" fmla="*/ 1463 h 1483"/>
                  <a:gd name="T6" fmla="*/ 653 w 1012"/>
                  <a:gd name="T7" fmla="*/ 938 h 1483"/>
                  <a:gd name="T8" fmla="*/ 318 w 1012"/>
                  <a:gd name="T9" fmla="*/ 615 h 1483"/>
                  <a:gd name="T10" fmla="*/ 541 w 1012"/>
                  <a:gd name="T11" fmla="*/ 251 h 1483"/>
                  <a:gd name="T12" fmla="*/ 454 w 1012"/>
                  <a:gd name="T13" fmla="*/ 27 h 1483"/>
                  <a:gd name="T14" fmla="*/ 0 w 1012"/>
                  <a:gd name="T15" fmla="*/ 542 h 148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12"/>
                  <a:gd name="T25" fmla="*/ 0 h 1483"/>
                  <a:gd name="T26" fmla="*/ 1012 w 1012"/>
                  <a:gd name="T27" fmla="*/ 1483 h 148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12" h="1483">
                    <a:moveTo>
                      <a:pt x="0" y="542"/>
                    </a:moveTo>
                    <a:cubicBezTo>
                      <a:pt x="0" y="827"/>
                      <a:pt x="230" y="1058"/>
                      <a:pt x="513" y="1058"/>
                    </a:cubicBezTo>
                    <a:cubicBezTo>
                      <a:pt x="684" y="1226"/>
                      <a:pt x="989" y="1483"/>
                      <a:pt x="1012" y="1463"/>
                    </a:cubicBezTo>
                    <a:cubicBezTo>
                      <a:pt x="1012" y="1463"/>
                      <a:pt x="933" y="1105"/>
                      <a:pt x="653" y="938"/>
                    </a:cubicBezTo>
                    <a:cubicBezTo>
                      <a:pt x="349" y="780"/>
                      <a:pt x="334" y="725"/>
                      <a:pt x="318" y="615"/>
                    </a:cubicBezTo>
                    <a:cubicBezTo>
                      <a:pt x="300" y="471"/>
                      <a:pt x="424" y="323"/>
                      <a:pt x="541" y="251"/>
                    </a:cubicBezTo>
                    <a:cubicBezTo>
                      <a:pt x="658" y="179"/>
                      <a:pt x="626" y="0"/>
                      <a:pt x="454" y="27"/>
                    </a:cubicBezTo>
                    <a:cubicBezTo>
                      <a:pt x="259" y="45"/>
                      <a:pt x="4" y="198"/>
                      <a:pt x="0" y="54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0000"/>
                  </a:gs>
                  <a:gs pos="100000">
                    <a:srgbClr val="3F3F3F"/>
                  </a:gs>
                </a:gsLst>
                <a:lin ang="0" scaled="1"/>
              </a:gradFill>
              <a:ln w="9525">
                <a:solidFill>
                  <a:schemeClr val="bg1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" name="Freeform 5"/>
              <p:cNvSpPr/>
              <p:nvPr/>
            </p:nvSpPr>
            <p:spPr bwMode="auto">
              <a:xfrm>
                <a:off x="1439" y="1137"/>
                <a:ext cx="1525" cy="2040"/>
              </a:xfrm>
              <a:custGeom>
                <a:avLst/>
                <a:gdLst>
                  <a:gd name="T0" fmla="*/ 2147483647 w 849"/>
                  <a:gd name="T1" fmla="*/ 0 h 1133"/>
                  <a:gd name="T2" fmla="*/ 2147483647 w 849"/>
                  <a:gd name="T3" fmla="*/ 2147483647 h 1133"/>
                  <a:gd name="T4" fmla="*/ 2147483647 w 849"/>
                  <a:gd name="T5" fmla="*/ 2147483647 h 1133"/>
                  <a:gd name="T6" fmla="*/ 2147483647 w 849"/>
                  <a:gd name="T7" fmla="*/ 2147483647 h 1133"/>
                  <a:gd name="T8" fmla="*/ 2147483647 w 849"/>
                  <a:gd name="T9" fmla="*/ 2147483647 h 1133"/>
                  <a:gd name="T10" fmla="*/ 2147483647 w 849"/>
                  <a:gd name="T11" fmla="*/ 2147483647 h 1133"/>
                  <a:gd name="T12" fmla="*/ 0 w 849"/>
                  <a:gd name="T13" fmla="*/ 2147483647 h 1133"/>
                  <a:gd name="T14" fmla="*/ 2147483647 w 849"/>
                  <a:gd name="T15" fmla="*/ 0 h 11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49"/>
                  <a:gd name="T25" fmla="*/ 0 h 1133"/>
                  <a:gd name="T26" fmla="*/ 849 w 849"/>
                  <a:gd name="T27" fmla="*/ 1133 h 113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49" h="1133">
                    <a:moveTo>
                      <a:pt x="283" y="0"/>
                    </a:moveTo>
                    <a:cubicBezTo>
                      <a:pt x="595" y="0"/>
                      <a:pt x="849" y="253"/>
                      <a:pt x="849" y="567"/>
                    </a:cubicBezTo>
                    <a:cubicBezTo>
                      <a:pt x="849" y="880"/>
                      <a:pt x="595" y="1133"/>
                      <a:pt x="283" y="1133"/>
                    </a:cubicBezTo>
                    <a:cubicBezTo>
                      <a:pt x="283" y="1133"/>
                      <a:pt x="283" y="1133"/>
                      <a:pt x="283" y="1133"/>
                    </a:cubicBezTo>
                    <a:cubicBezTo>
                      <a:pt x="439" y="1133"/>
                      <a:pt x="566" y="1007"/>
                      <a:pt x="566" y="851"/>
                    </a:cubicBezTo>
                    <a:cubicBezTo>
                      <a:pt x="566" y="694"/>
                      <a:pt x="439" y="567"/>
                      <a:pt x="283" y="567"/>
                    </a:cubicBezTo>
                    <a:cubicBezTo>
                      <a:pt x="127" y="567"/>
                      <a:pt x="0" y="440"/>
                      <a:pt x="0" y="283"/>
                    </a:cubicBezTo>
                    <a:cubicBezTo>
                      <a:pt x="0" y="127"/>
                      <a:pt x="127" y="0"/>
                      <a:pt x="283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EAEAEA"/>
                  </a:gs>
                  <a:gs pos="100000">
                    <a:srgbClr val="474747"/>
                  </a:gs>
                </a:gsLst>
                <a:lin ang="2700000" scaled="1"/>
              </a:gradFill>
              <a:ln w="3175">
                <a:solidFill>
                  <a:schemeClr val="bg1"/>
                </a:solidFill>
                <a:miter lim="800000"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3" name="组合 2"/>
            <p:cNvGrpSpPr/>
            <p:nvPr/>
          </p:nvGrpSpPr>
          <p:grpSpPr>
            <a:xfrm>
              <a:off x="2960688" y="1376403"/>
              <a:ext cx="3219450" cy="3238500"/>
              <a:chOff x="2960688" y="1376403"/>
              <a:chExt cx="3219450" cy="3238500"/>
            </a:xfrm>
          </p:grpSpPr>
          <p:sp>
            <p:nvSpPr>
              <p:cNvPr id="27" name="Freeform 4"/>
              <p:cNvSpPr/>
              <p:nvPr/>
            </p:nvSpPr>
            <p:spPr bwMode="auto">
              <a:xfrm>
                <a:off x="2960688" y="1376403"/>
                <a:ext cx="2420937" cy="3238500"/>
              </a:xfrm>
              <a:custGeom>
                <a:avLst/>
                <a:gdLst>
                  <a:gd name="T0" fmla="*/ 2147483647 w 849"/>
                  <a:gd name="T1" fmla="*/ 2147483647 h 1133"/>
                  <a:gd name="T2" fmla="*/ 0 w 849"/>
                  <a:gd name="T3" fmla="*/ 2147483647 h 1133"/>
                  <a:gd name="T4" fmla="*/ 2147483647 w 849"/>
                  <a:gd name="T5" fmla="*/ 0 h 1133"/>
                  <a:gd name="T6" fmla="*/ 2147483647 w 849"/>
                  <a:gd name="T7" fmla="*/ 0 h 1133"/>
                  <a:gd name="T8" fmla="*/ 2147483647 w 849"/>
                  <a:gd name="T9" fmla="*/ 2147483647 h 1133"/>
                  <a:gd name="T10" fmla="*/ 2147483647 w 849"/>
                  <a:gd name="T11" fmla="*/ 2147483647 h 1133"/>
                  <a:gd name="T12" fmla="*/ 2147483647 w 849"/>
                  <a:gd name="T13" fmla="*/ 2147483647 h 1133"/>
                  <a:gd name="T14" fmla="*/ 2147483647 w 849"/>
                  <a:gd name="T15" fmla="*/ 2147483647 h 11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49"/>
                  <a:gd name="T25" fmla="*/ 0 h 1133"/>
                  <a:gd name="T26" fmla="*/ 849 w 849"/>
                  <a:gd name="T27" fmla="*/ 1133 h 113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49" h="1133">
                    <a:moveTo>
                      <a:pt x="566" y="1133"/>
                    </a:moveTo>
                    <a:cubicBezTo>
                      <a:pt x="254" y="1133"/>
                      <a:pt x="0" y="880"/>
                      <a:pt x="0" y="567"/>
                    </a:cubicBezTo>
                    <a:cubicBezTo>
                      <a:pt x="0" y="253"/>
                      <a:pt x="254" y="0"/>
                      <a:pt x="566" y="0"/>
                    </a:cubicBezTo>
                    <a:cubicBezTo>
                      <a:pt x="566" y="0"/>
                      <a:pt x="566" y="0"/>
                      <a:pt x="566" y="0"/>
                    </a:cubicBezTo>
                    <a:cubicBezTo>
                      <a:pt x="410" y="0"/>
                      <a:pt x="283" y="126"/>
                      <a:pt x="283" y="282"/>
                    </a:cubicBezTo>
                    <a:cubicBezTo>
                      <a:pt x="283" y="439"/>
                      <a:pt x="410" y="566"/>
                      <a:pt x="566" y="566"/>
                    </a:cubicBezTo>
                    <a:cubicBezTo>
                      <a:pt x="722" y="566"/>
                      <a:pt x="849" y="693"/>
                      <a:pt x="849" y="850"/>
                    </a:cubicBezTo>
                    <a:cubicBezTo>
                      <a:pt x="849" y="1006"/>
                      <a:pt x="722" y="1133"/>
                      <a:pt x="566" y="113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969696"/>
                  </a:gs>
                  <a:gs pos="100000">
                    <a:srgbClr val="222222"/>
                  </a:gs>
                </a:gsLst>
                <a:lin ang="5400000" scaled="1"/>
              </a:gradFill>
              <a:ln w="3175" algn="ctr">
                <a:solidFill>
                  <a:schemeClr val="bg1"/>
                </a:solidFill>
                <a:miter lim="800000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" name="Rectangle 13"/>
              <p:cNvSpPr>
                <a:spLocks noChangeArrowheads="1"/>
              </p:cNvSpPr>
              <p:nvPr/>
            </p:nvSpPr>
            <p:spPr bwMode="gray">
              <a:xfrm>
                <a:off x="3262313" y="3396338"/>
                <a:ext cx="1971675" cy="4743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0" hangingPunct="0">
                  <a:lnSpc>
                    <a:spcPct val="95000"/>
                  </a:lnSpc>
                </a:pPr>
                <a:r>
                  <a:rPr lang="zh-CN" altLang="en-US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防控技术创建与</a:t>
                </a:r>
                <a:endParaRPr lang="zh-CN" altLang="en-US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 eaLnBrk="0" hangingPunct="0">
                  <a:lnSpc>
                    <a:spcPct val="95000"/>
                  </a:lnSpc>
                </a:pPr>
                <a:r>
                  <a:rPr lang="zh-CN" altLang="en-US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应用团队</a:t>
                </a:r>
                <a:endParaRPr lang="zh-CN" altLang="en-US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0" name="Freeform 5"/>
              <p:cNvSpPr/>
              <p:nvPr/>
            </p:nvSpPr>
            <p:spPr bwMode="auto">
              <a:xfrm>
                <a:off x="3759200" y="1376403"/>
                <a:ext cx="2420938" cy="3238500"/>
              </a:xfrm>
              <a:custGeom>
                <a:avLst/>
                <a:gdLst>
                  <a:gd name="T0" fmla="*/ 2147483647 w 849"/>
                  <a:gd name="T1" fmla="*/ 0 h 1133"/>
                  <a:gd name="T2" fmla="*/ 2147483647 w 849"/>
                  <a:gd name="T3" fmla="*/ 2147483647 h 1133"/>
                  <a:gd name="T4" fmla="*/ 2147483647 w 849"/>
                  <a:gd name="T5" fmla="*/ 2147483647 h 1133"/>
                  <a:gd name="T6" fmla="*/ 2147483647 w 849"/>
                  <a:gd name="T7" fmla="*/ 2147483647 h 1133"/>
                  <a:gd name="T8" fmla="*/ 2147483647 w 849"/>
                  <a:gd name="T9" fmla="*/ 2147483647 h 1133"/>
                  <a:gd name="T10" fmla="*/ 2147483647 w 849"/>
                  <a:gd name="T11" fmla="*/ 2147483647 h 1133"/>
                  <a:gd name="T12" fmla="*/ 0 w 849"/>
                  <a:gd name="T13" fmla="*/ 2147483647 h 1133"/>
                  <a:gd name="T14" fmla="*/ 2147483647 w 849"/>
                  <a:gd name="T15" fmla="*/ 0 h 11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49"/>
                  <a:gd name="T25" fmla="*/ 0 h 1133"/>
                  <a:gd name="T26" fmla="*/ 849 w 849"/>
                  <a:gd name="T27" fmla="*/ 1133 h 113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49" h="1133">
                    <a:moveTo>
                      <a:pt x="283" y="0"/>
                    </a:moveTo>
                    <a:cubicBezTo>
                      <a:pt x="595" y="0"/>
                      <a:pt x="849" y="253"/>
                      <a:pt x="849" y="567"/>
                    </a:cubicBezTo>
                    <a:cubicBezTo>
                      <a:pt x="849" y="880"/>
                      <a:pt x="595" y="1133"/>
                      <a:pt x="283" y="1133"/>
                    </a:cubicBezTo>
                    <a:cubicBezTo>
                      <a:pt x="283" y="1133"/>
                      <a:pt x="283" y="1133"/>
                      <a:pt x="283" y="1133"/>
                    </a:cubicBezTo>
                    <a:cubicBezTo>
                      <a:pt x="439" y="1133"/>
                      <a:pt x="566" y="1007"/>
                      <a:pt x="566" y="851"/>
                    </a:cubicBezTo>
                    <a:cubicBezTo>
                      <a:pt x="566" y="694"/>
                      <a:pt x="439" y="567"/>
                      <a:pt x="283" y="567"/>
                    </a:cubicBezTo>
                    <a:cubicBezTo>
                      <a:pt x="127" y="567"/>
                      <a:pt x="0" y="440"/>
                      <a:pt x="0" y="283"/>
                    </a:cubicBezTo>
                    <a:cubicBezTo>
                      <a:pt x="0" y="127"/>
                      <a:pt x="127" y="0"/>
                      <a:pt x="283" y="0"/>
                    </a:cubicBezTo>
                    <a:close/>
                  </a:path>
                </a:pathLst>
              </a:custGeom>
              <a:gradFill>
                <a:gsLst>
                  <a:gs pos="61000">
                    <a:srgbClr val="FFC000"/>
                  </a:gs>
                  <a:gs pos="0">
                    <a:srgbClr val="FFC000"/>
                  </a:gs>
                  <a:gs pos="100000">
                    <a:srgbClr val="FF9900"/>
                  </a:gs>
                </a:gsLst>
                <a:lin ang="5400000" scaled="0"/>
              </a:gradFill>
              <a:ln w="3175">
                <a:solidFill>
                  <a:schemeClr val="bg1"/>
                </a:solidFill>
                <a:miter lim="800000"/>
              </a:ln>
            </p:spPr>
            <p:txBody>
              <a:bodyPr/>
              <a:lstStyle/>
              <a:p>
                <a:endParaRPr lang="zh-CN" altLang="en-US" dirty="0"/>
              </a:p>
            </p:txBody>
          </p:sp>
          <p:sp>
            <p:nvSpPr>
              <p:cNvPr id="32" name="Rectangle 13"/>
              <p:cNvSpPr>
                <a:spLocks noChangeArrowheads="1"/>
              </p:cNvSpPr>
              <p:nvPr/>
            </p:nvSpPr>
            <p:spPr bwMode="gray">
              <a:xfrm>
                <a:off x="4171950" y="2430503"/>
                <a:ext cx="1695450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eaLnBrk="0" hangingPunct="0">
                  <a:lnSpc>
                    <a:spcPct val="95000"/>
                  </a:lnSpc>
                </a:pPr>
                <a:r>
                  <a:rPr lang="zh-CN" altLang="en-US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技术专家团队</a:t>
                </a:r>
                <a:endParaRPr lang="zh-CN" altLang="en-US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324485" y="1517015"/>
            <a:ext cx="2769235" cy="2673985"/>
            <a:chOff x="715223" y="1802694"/>
            <a:chExt cx="2028025" cy="2674096"/>
          </a:xfrm>
        </p:grpSpPr>
        <p:sp>
          <p:nvSpPr>
            <p:cNvPr id="43" name="직사각형 28"/>
            <p:cNvSpPr/>
            <p:nvPr/>
          </p:nvSpPr>
          <p:spPr>
            <a:xfrm>
              <a:off x="715223" y="1802694"/>
              <a:ext cx="2028025" cy="314059"/>
            </a:xfrm>
            <a:prstGeom prst="rect">
              <a:avLst/>
            </a:prstGeom>
            <a:gradFill>
              <a:gsLst>
                <a:gs pos="0">
                  <a:srgbClr val="969696"/>
                </a:gs>
                <a:gs pos="100000">
                  <a:srgbClr val="222222"/>
                </a:gs>
              </a:gsLst>
              <a:lin ang="5400000" scaled="1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绿金生物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4" name="직사각형 29"/>
            <p:cNvSpPr/>
            <p:nvPr/>
          </p:nvSpPr>
          <p:spPr>
            <a:xfrm>
              <a:off x="715223" y="2116753"/>
              <a:ext cx="2028025" cy="2360037"/>
            </a:xfrm>
            <a:prstGeom prst="rect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endParaRPr lang="en-US" altLang="zh-CN" sz="12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750566" y="2248483"/>
              <a:ext cx="1992217" cy="1899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endParaRPr lang="en-US" altLang="zh-CN" sz="1400" dirty="0">
                <a:latin typeface="+mn-ea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1400" dirty="0">
                  <a:latin typeface="+mn-ea"/>
                </a:rPr>
                <a:t>1.</a:t>
              </a:r>
              <a:r>
                <a:rPr lang="zh-CN" altLang="en-US" sz="1400" dirty="0">
                  <a:latin typeface="+mn-ea"/>
                </a:rPr>
                <a:t>李  彬（农业技术推广研究员）</a:t>
              </a:r>
              <a:endParaRPr lang="zh-CN" altLang="en-US" sz="1400" dirty="0">
                <a:latin typeface="+mn-ea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1400" dirty="0">
                  <a:latin typeface="+mn-ea"/>
                </a:rPr>
                <a:t>2.</a:t>
              </a:r>
              <a:r>
                <a:rPr lang="zh-CN" altLang="en-US" sz="1400" dirty="0">
                  <a:latin typeface="+mn-ea"/>
                </a:rPr>
                <a:t>张  珣（植物保护 高级农艺师）</a:t>
              </a:r>
              <a:endParaRPr lang="zh-CN" altLang="en-US" sz="1400" dirty="0">
                <a:latin typeface="+mn-ea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1400" dirty="0">
                  <a:latin typeface="+mn-ea"/>
                </a:rPr>
                <a:t>3.</a:t>
              </a:r>
              <a:r>
                <a:rPr lang="zh-CN" altLang="en-US" sz="1400" dirty="0">
                  <a:latin typeface="+mn-ea"/>
                </a:rPr>
                <a:t>刘跃华（农药开发 工程师）</a:t>
              </a:r>
              <a:endParaRPr lang="zh-CN" altLang="en-US" sz="1400" dirty="0">
                <a:latin typeface="+mn-ea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1400" dirty="0">
                  <a:latin typeface="+mn-ea"/>
                </a:rPr>
                <a:t>4.</a:t>
              </a:r>
              <a:r>
                <a:rPr lang="zh-CN" altLang="en-US" sz="1400" dirty="0">
                  <a:latin typeface="+mn-ea"/>
                </a:rPr>
                <a:t>刘雪莲（药学 药剂师）</a:t>
              </a:r>
              <a:endParaRPr lang="zh-CN" altLang="en-US" sz="1400" dirty="0">
                <a:latin typeface="+mn-ea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1400" dirty="0">
                  <a:latin typeface="+mn-ea"/>
                  <a:sym typeface="+mn-ea"/>
                </a:rPr>
                <a:t>5.</a:t>
              </a:r>
              <a:r>
                <a:rPr lang="zh-CN" altLang="en-US" sz="1400" dirty="0">
                  <a:latin typeface="+mn-ea"/>
                  <a:sym typeface="+mn-ea"/>
                </a:rPr>
                <a:t>朱新成（农学 农艺师）</a:t>
              </a:r>
              <a:endParaRPr lang="zh-CN" altLang="en-US" sz="1400" dirty="0">
                <a:latin typeface="+mn-ea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1400" dirty="0">
                  <a:latin typeface="+mn-ea"/>
                </a:rPr>
                <a:t>6.</a:t>
              </a:r>
              <a:r>
                <a:rPr lang="zh-CN" altLang="en-US" sz="1400" dirty="0">
                  <a:latin typeface="+mn-ea"/>
                </a:rPr>
                <a:t>李涌泉（植物检疫 技术指导员）</a:t>
              </a:r>
              <a:endParaRPr lang="zh-CN" altLang="en-US" sz="1400" dirty="0">
                <a:latin typeface="+mn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263640" y="1545590"/>
            <a:ext cx="2593340" cy="2673985"/>
            <a:chOff x="6400752" y="1831287"/>
            <a:chExt cx="2028025" cy="2674096"/>
          </a:xfrm>
        </p:grpSpPr>
        <p:sp>
          <p:nvSpPr>
            <p:cNvPr id="45" name="직사각형 28"/>
            <p:cNvSpPr/>
            <p:nvPr/>
          </p:nvSpPr>
          <p:spPr>
            <a:xfrm>
              <a:off x="6400752" y="1831287"/>
              <a:ext cx="2028025" cy="314059"/>
            </a:xfrm>
            <a:prstGeom prst="rect">
              <a:avLst/>
            </a:prstGeom>
            <a:gradFill>
              <a:gsLst>
                <a:gs pos="61000">
                  <a:srgbClr val="FFC000"/>
                </a:gs>
                <a:gs pos="0">
                  <a:srgbClr val="FFC000"/>
                </a:gs>
                <a:gs pos="100000">
                  <a:srgbClr val="FF9900"/>
                </a:gs>
              </a:gsLst>
              <a:lin ang="54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科研院校</a:t>
              </a:r>
              <a:endPara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6" name="직사각형 29"/>
            <p:cNvSpPr/>
            <p:nvPr/>
          </p:nvSpPr>
          <p:spPr>
            <a:xfrm>
              <a:off x="6400752" y="2145346"/>
              <a:ext cx="2028025" cy="2360037"/>
            </a:xfrm>
            <a:prstGeom prst="rect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endParaRPr lang="en-US" altLang="zh-CN" sz="12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478222" y="2219272"/>
              <a:ext cx="1872615" cy="2158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endParaRPr lang="en-US" altLang="zh-CN" sz="1400" dirty="0">
                <a:latin typeface="+mn-ea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1400" dirty="0">
                  <a:latin typeface="+mn-ea"/>
                </a:rPr>
                <a:t>1.</a:t>
              </a:r>
              <a:r>
                <a:rPr lang="zh-CN" altLang="en-US" sz="1400" dirty="0">
                  <a:latin typeface="+mn-ea"/>
                </a:rPr>
                <a:t>徐汉虹（华南农业大学）</a:t>
              </a:r>
              <a:endParaRPr lang="zh-CN" altLang="en-US" sz="1400" dirty="0">
                <a:latin typeface="+mn-ea"/>
              </a:endParaRPr>
            </a:p>
            <a:p>
              <a:pPr algn="ctr">
                <a:lnSpc>
                  <a:spcPct val="120000"/>
                </a:lnSpc>
              </a:pPr>
              <a:endParaRPr lang="zh-CN" altLang="en-US" sz="1400" dirty="0">
                <a:latin typeface="+mn-ea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1400" dirty="0">
                  <a:latin typeface="+mn-ea"/>
                </a:rPr>
                <a:t>2.</a:t>
              </a:r>
              <a:r>
                <a:rPr lang="zh-CN" altLang="en-US" sz="1400" dirty="0">
                  <a:latin typeface="+mn-ea"/>
                </a:rPr>
                <a:t>张志祥</a:t>
              </a:r>
              <a:r>
                <a:rPr lang="zh-CN" altLang="en-US" sz="1400" dirty="0">
                  <a:latin typeface="+mn-ea"/>
                  <a:sym typeface="+mn-ea"/>
                </a:rPr>
                <a:t>（华南农业大学）</a:t>
              </a:r>
              <a:endParaRPr lang="zh-CN" altLang="en-US" sz="1400" dirty="0">
                <a:latin typeface="+mn-ea"/>
              </a:endParaRPr>
            </a:p>
            <a:p>
              <a:pPr algn="ctr">
                <a:lnSpc>
                  <a:spcPct val="120000"/>
                </a:lnSpc>
              </a:pPr>
              <a:endParaRPr lang="zh-CN" altLang="en-US" sz="1400" dirty="0">
                <a:latin typeface="+mn-ea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1400" dirty="0">
                  <a:latin typeface="+mn-ea"/>
                </a:rPr>
                <a:t>3.</a:t>
              </a:r>
              <a:r>
                <a:rPr lang="zh-CN" altLang="en-US" sz="1400" dirty="0">
                  <a:latin typeface="+mn-ea"/>
                </a:rPr>
                <a:t>王学贵</a:t>
              </a:r>
              <a:r>
                <a:rPr lang="zh-CN" altLang="en-US" sz="1400" dirty="0">
                  <a:latin typeface="+mn-ea"/>
                  <a:sym typeface="+mn-ea"/>
                </a:rPr>
                <a:t>（四川农业大学）</a:t>
              </a:r>
              <a:endParaRPr lang="zh-CN" altLang="en-US" sz="1400" dirty="0">
                <a:latin typeface="+mn-ea"/>
                <a:sym typeface="+mn-ea"/>
              </a:endParaRPr>
            </a:p>
            <a:p>
              <a:pPr algn="ctr">
                <a:lnSpc>
                  <a:spcPct val="120000"/>
                </a:lnSpc>
              </a:pPr>
              <a:endParaRPr lang="zh-CN" altLang="en-US" sz="1400" dirty="0">
                <a:latin typeface="+mn-ea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1400" dirty="0">
                  <a:latin typeface="+mn-ea"/>
                </a:rPr>
                <a:t>4.查友贵</a:t>
              </a:r>
              <a:r>
                <a:rPr lang="zh-CN" altLang="en-US" sz="1400" dirty="0">
                  <a:latin typeface="+mn-ea"/>
                  <a:sym typeface="+mn-ea"/>
                </a:rPr>
                <a:t>（云南农业大学）</a:t>
              </a:r>
              <a:endParaRPr lang="en-US" altLang="zh-CN" sz="1400" dirty="0">
                <a:latin typeface="+mn-ea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0" y="0"/>
            <a:ext cx="9143365" cy="731520"/>
            <a:chOff x="0" y="0"/>
            <a:chExt cx="14399" cy="1152"/>
          </a:xfrm>
        </p:grpSpPr>
        <p:sp>
          <p:nvSpPr>
            <p:cNvPr id="8" name="矩形 7"/>
            <p:cNvSpPr/>
            <p:nvPr/>
          </p:nvSpPr>
          <p:spPr>
            <a:xfrm>
              <a:off x="1" y="0"/>
              <a:ext cx="14398" cy="115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2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0"/>
              <a:ext cx="579" cy="11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2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0" name="TextBox 8"/>
            <p:cNvSpPr txBox="1"/>
            <p:nvPr/>
          </p:nvSpPr>
          <p:spPr>
            <a:xfrm>
              <a:off x="961" y="244"/>
              <a:ext cx="5048" cy="55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p>
              <a:r>
                <a:rPr lang="zh-CN" altLang="en-US" sz="2275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项目团队</a:t>
              </a:r>
              <a:endParaRPr lang="zh-CN" altLang="en-US" sz="227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Rot by="21600000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/Users/sekiqi/Downloads/图片26.png图片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69460" y="819626"/>
            <a:ext cx="1862138" cy="18407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/Users/sekiqi/Downloads/图片28.png图片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9385" y="2710180"/>
            <a:ext cx="1926590" cy="18567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6"/>
          <p:cNvSpPr/>
          <p:nvPr/>
        </p:nvSpPr>
        <p:spPr>
          <a:xfrm>
            <a:off x="2574925" y="810260"/>
            <a:ext cx="1936750" cy="1841500"/>
          </a:xfrm>
          <a:prstGeom prst="rect">
            <a:avLst/>
          </a:prstGeom>
          <a:solidFill>
            <a:srgbClr val="196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zh-CN" altLang="en-US" sz="2100" b="0" i="0" u="none" strike="noStrike" kern="1200" cap="none" spc="0" normalizeH="0" baseline="0" noProof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现场防控</a:t>
            </a:r>
            <a:endParaRPr kumimoji="0" lang="zh-CN" altLang="en-US" sz="2100" b="0" i="0" u="none" strike="noStrike" kern="1200" cap="none" spc="0" normalizeH="0" baseline="0" noProof="1">
              <a:solidFill>
                <a:schemeClr val="lt1"/>
              </a:solidFill>
              <a:latin typeface="+mn-lt"/>
              <a:ea typeface="+mn-ea"/>
              <a:cs typeface="+mn-cs"/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569460" y="2703830"/>
            <a:ext cx="1888490" cy="1871980"/>
            <a:chOff x="6581536" y="941981"/>
            <a:chExt cx="1872051" cy="1872051"/>
          </a:xfrm>
        </p:grpSpPr>
        <p:sp>
          <p:nvSpPr>
            <p:cNvPr id="13" name="矩形 12"/>
            <p:cNvSpPr/>
            <p:nvPr/>
          </p:nvSpPr>
          <p:spPr>
            <a:xfrm>
              <a:off x="6581536" y="941981"/>
              <a:ext cx="1872051" cy="187205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600" strike="noStrike" noProof="1"/>
            </a:p>
          </p:txBody>
        </p:sp>
        <p:sp>
          <p:nvSpPr>
            <p:cNvPr id="51209" name="文本框 33"/>
            <p:cNvSpPr txBox="1"/>
            <p:nvPr/>
          </p:nvSpPr>
          <p:spPr>
            <a:xfrm>
              <a:off x="6876536" y="1621360"/>
              <a:ext cx="1282050" cy="41403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indent="0" algn="ctr" eaLnBrk="0" hangingPunct="0"/>
              <a:r>
                <a:rPr lang="zh-CN" altLang="en-US" sz="21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药效试验</a:t>
              </a:r>
              <a:endParaRPr lang="zh-CN" altLang="en-US" sz="2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96265" y="2696845"/>
            <a:ext cx="1936750" cy="1871980"/>
            <a:chOff x="2654121" y="941981"/>
            <a:chExt cx="1872051" cy="1872051"/>
          </a:xfrm>
        </p:grpSpPr>
        <p:sp>
          <p:nvSpPr>
            <p:cNvPr id="19" name="矩形 18"/>
            <p:cNvSpPr/>
            <p:nvPr/>
          </p:nvSpPr>
          <p:spPr>
            <a:xfrm>
              <a:off x="2654121" y="941981"/>
              <a:ext cx="1872051" cy="1872051"/>
            </a:xfrm>
            <a:prstGeom prst="rect">
              <a:avLst/>
            </a:prstGeom>
            <a:solidFill>
              <a:srgbClr val="D000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1212" name="矩形 55"/>
            <p:cNvSpPr/>
            <p:nvPr/>
          </p:nvSpPr>
          <p:spPr>
            <a:xfrm>
              <a:off x="2700301" y="1621569"/>
              <a:ext cx="1779691" cy="73726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indent="0" algn="dist" eaLnBrk="0" hangingPunct="0"/>
              <a:r>
                <a:rPr lang="zh-CN" altLang="en-US" sz="21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建立防控</a:t>
              </a:r>
              <a:endParaRPr lang="zh-CN" altLang="en-US" sz="2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endParaRPr>
            </a:p>
            <a:p>
              <a:pPr indent="0" algn="dist" eaLnBrk="0" hangingPunct="0"/>
              <a:r>
                <a:rPr lang="zh-CN" altLang="en-US" sz="21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示范点</a:t>
              </a:r>
              <a:endParaRPr lang="zh-CN" altLang="en-US" sz="2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506210" y="817880"/>
            <a:ext cx="1930400" cy="1833880"/>
            <a:chOff x="7170" y="4391"/>
            <a:chExt cx="2948" cy="2948"/>
          </a:xfrm>
        </p:grpSpPr>
        <p:sp>
          <p:nvSpPr>
            <p:cNvPr id="24" name="矩形 23"/>
            <p:cNvSpPr/>
            <p:nvPr/>
          </p:nvSpPr>
          <p:spPr>
            <a:xfrm>
              <a:off x="7170" y="4391"/>
              <a:ext cx="2948" cy="2948"/>
            </a:xfrm>
            <a:prstGeom prst="rect">
              <a:avLst/>
            </a:prstGeom>
            <a:solidFill>
              <a:srgbClr val="C42A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1214" name="文本框 33"/>
            <p:cNvSpPr txBox="1"/>
            <p:nvPr/>
          </p:nvSpPr>
          <p:spPr>
            <a:xfrm>
              <a:off x="7343" y="5559"/>
              <a:ext cx="2449" cy="118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indent="0" algn="ctr" eaLnBrk="0" hangingPunct="0"/>
              <a:r>
                <a:rPr lang="zh-CN" altLang="en-US" sz="21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普及红火蚁防控知识</a:t>
              </a:r>
              <a:endParaRPr lang="zh-CN" altLang="en-US" sz="2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35" y="635"/>
            <a:ext cx="9142730" cy="731520"/>
            <a:chOff x="1" y="1"/>
            <a:chExt cx="14398" cy="1152"/>
          </a:xfrm>
        </p:grpSpPr>
        <p:sp>
          <p:nvSpPr>
            <p:cNvPr id="9" name="矩形 8"/>
            <p:cNvSpPr/>
            <p:nvPr/>
          </p:nvSpPr>
          <p:spPr>
            <a:xfrm>
              <a:off x="1" y="1"/>
              <a:ext cx="14398" cy="115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2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" y="1"/>
              <a:ext cx="579" cy="11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2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1" name="TextBox 8"/>
            <p:cNvSpPr txBox="1"/>
            <p:nvPr/>
          </p:nvSpPr>
          <p:spPr>
            <a:xfrm>
              <a:off x="961" y="244"/>
              <a:ext cx="5048" cy="55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p>
              <a:r>
                <a:rPr lang="zh-CN" altLang="en-US" sz="2275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现有工作基础</a:t>
              </a:r>
              <a:endParaRPr lang="zh-CN" altLang="en-US" sz="227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290" y="2724785"/>
            <a:ext cx="1937385" cy="18421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265" y="843280"/>
            <a:ext cx="1936750" cy="17951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3873500" y="1884045"/>
            <a:ext cx="1619250" cy="1619250"/>
            <a:chOff x="5926" y="2658"/>
            <a:chExt cx="2550" cy="2550"/>
          </a:xfrm>
        </p:grpSpPr>
        <p:grpSp>
          <p:nvGrpSpPr>
            <p:cNvPr id="112" name="Group 51"/>
            <p:cNvGrpSpPr/>
            <p:nvPr/>
          </p:nvGrpSpPr>
          <p:grpSpPr bwMode="auto">
            <a:xfrm>
              <a:off x="5926" y="2658"/>
              <a:ext cx="2550" cy="2550"/>
              <a:chOff x="0" y="0"/>
              <a:chExt cx="1444904" cy="1444905"/>
            </a:xfrm>
          </p:grpSpPr>
          <p:sp>
            <p:nvSpPr>
              <p:cNvPr id="113" name="Oval 9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444904" cy="1444905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6E6D68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14" name="Oval 94"/>
              <p:cNvSpPr>
                <a:spLocks noChangeAspect="1" noChangeArrowheads="1"/>
              </p:cNvSpPr>
              <p:nvPr/>
            </p:nvSpPr>
            <p:spPr bwMode="auto">
              <a:xfrm>
                <a:off x="58079" y="46746"/>
                <a:ext cx="1245168" cy="1245169"/>
              </a:xfrm>
              <a:prstGeom prst="ellipse">
                <a:avLst/>
              </a:prstGeom>
              <a:gradFill>
                <a:gsLst>
                  <a:gs pos="61000">
                    <a:srgbClr val="FFC000"/>
                  </a:gs>
                  <a:gs pos="0">
                    <a:srgbClr val="FFC000"/>
                  </a:gs>
                  <a:gs pos="100000">
                    <a:srgbClr val="FF9900"/>
                  </a:gs>
                </a:gsLst>
                <a:lin ang="5400000" scaled="0"/>
              </a:gradFill>
              <a:ln w="25400" cmpd="sng">
                <a:solidFill>
                  <a:schemeClr val="bg1"/>
                </a:solidFill>
                <a:round/>
              </a:ln>
            </p:spPr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15" name="Text Box 18"/>
            <p:cNvSpPr txBox="1">
              <a:spLocks noChangeArrowheads="1"/>
            </p:cNvSpPr>
            <p:nvPr/>
          </p:nvSpPr>
          <p:spPr bwMode="auto">
            <a:xfrm>
              <a:off x="6120" y="3059"/>
              <a:ext cx="2030" cy="1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zh-CN" altLang="en-US" sz="2000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项目</a:t>
              </a:r>
              <a:endParaRPr lang="zh-CN" altLang="en-US" sz="20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spcBef>
                  <a:spcPct val="50000"/>
                </a:spcBef>
              </a:pPr>
              <a:r>
                <a:rPr lang="zh-CN" altLang="en-US" sz="2000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市场状况</a:t>
              </a:r>
              <a:endParaRPr lang="zh-CN" altLang="en-US" sz="20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563620" y="3796030"/>
            <a:ext cx="2974975" cy="759460"/>
            <a:chOff x="7786" y="5629"/>
            <a:chExt cx="3748" cy="1196"/>
          </a:xfrm>
        </p:grpSpPr>
        <p:grpSp>
          <p:nvGrpSpPr>
            <p:cNvPr id="99" name="Group 38"/>
            <p:cNvGrpSpPr/>
            <p:nvPr/>
          </p:nvGrpSpPr>
          <p:grpSpPr bwMode="auto">
            <a:xfrm>
              <a:off x="7786" y="5629"/>
              <a:ext cx="3748" cy="1190"/>
              <a:chOff x="339824" y="0"/>
              <a:chExt cx="2380353" cy="755719"/>
            </a:xfrm>
          </p:grpSpPr>
          <p:sp>
            <p:nvSpPr>
              <p:cNvPr id="105" name="圆角矩形 45"/>
              <p:cNvSpPr>
                <a:spLocks noChangeArrowheads="1"/>
              </p:cNvSpPr>
              <p:nvPr/>
            </p:nvSpPr>
            <p:spPr bwMode="auto">
              <a:xfrm>
                <a:off x="739990" y="0"/>
                <a:ext cx="1980187" cy="755719"/>
              </a:xfrm>
              <a:prstGeom prst="roundRect">
                <a:avLst>
                  <a:gd name="adj" fmla="val 3278"/>
                </a:avLst>
              </a:prstGeom>
              <a:solidFill>
                <a:srgbClr val="D9D9D9">
                  <a:alpha val="70000"/>
                </a:srgbClr>
              </a:solidFill>
              <a:ln w="12700" cmpd="sng">
                <a:solidFill>
                  <a:srgbClr val="BFBFBF"/>
                </a:solidFill>
                <a:round/>
              </a:ln>
            </p:spPr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grpSp>
            <p:nvGrpSpPr>
              <p:cNvPr id="101" name="Group 42"/>
              <p:cNvGrpSpPr>
                <a:grpSpLocks noChangeAspect="1"/>
              </p:cNvGrpSpPr>
              <p:nvPr/>
            </p:nvGrpSpPr>
            <p:grpSpPr bwMode="auto">
              <a:xfrm>
                <a:off x="339824" y="0"/>
                <a:ext cx="757458" cy="755719"/>
                <a:chOff x="0" y="0"/>
                <a:chExt cx="1377429" cy="1374264"/>
              </a:xfrm>
            </p:grpSpPr>
            <p:sp>
              <p:nvSpPr>
                <p:cNvPr id="102" name="椭圆 42"/>
                <p:cNvSpPr>
                  <a:spLocks noChangeAspect="1" noChangeArrowheads="1"/>
                </p:cNvSpPr>
                <p:nvPr/>
              </p:nvSpPr>
              <p:spPr bwMode="auto">
                <a:xfrm>
                  <a:off x="0" y="0"/>
                  <a:ext cx="1377429" cy="137426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rgbClr val="6E6D68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endParaRPr lang="zh-CN" altLang="en-US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3" name="椭圆 117"/>
                <p:cNvSpPr>
                  <a:spLocks noChangeAspect="1"/>
                </p:cNvSpPr>
                <p:nvPr/>
              </p:nvSpPr>
              <p:spPr bwMode="auto">
                <a:xfrm>
                  <a:off x="43316" y="40420"/>
                  <a:ext cx="1178177" cy="1177941"/>
                </a:xfrm>
                <a:prstGeom prst="ellipse">
                  <a:avLst/>
                </a:prstGeom>
                <a:gradFill>
                  <a:gsLst>
                    <a:gs pos="61000">
                      <a:srgbClr val="FFC000"/>
                    </a:gs>
                    <a:gs pos="0">
                      <a:srgbClr val="FFC000"/>
                    </a:gs>
                    <a:gs pos="100000">
                      <a:srgbClr val="FF9900"/>
                    </a:gs>
                  </a:gsLst>
                  <a:lin ang="5400000" scaled="0"/>
                </a:gradFill>
                <a:ln w="25400" cmpd="sng">
                  <a:solidFill>
                    <a:schemeClr val="bg1"/>
                  </a:solidFill>
                  <a:round/>
                </a:ln>
              </p:spPr>
              <p:txBody>
                <a:bodyPr anchor="ctr"/>
                <a:lstStyle/>
                <a:p>
                  <a:pPr algn="ctr"/>
                  <a:endParaRPr lang="zh-CN" altLang="en-US">
                    <a:solidFill>
                      <a:srgbClr val="FFFFFF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108" name="Text Box 18"/>
            <p:cNvSpPr txBox="1">
              <a:spLocks noChangeArrowheads="1"/>
            </p:cNvSpPr>
            <p:nvPr/>
          </p:nvSpPr>
          <p:spPr bwMode="auto">
            <a:xfrm>
              <a:off x="8884" y="5664"/>
              <a:ext cx="2556" cy="1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zh-CN" altLang="en-US" sz="1400">
                  <a:latin typeface="微软雅黑" panose="020B0503020204020204" charset="-122"/>
                  <a:ea typeface="微软雅黑" panose="020B0503020204020204" charset="-122"/>
                </a:rPr>
                <a:t>从川渝示范区，扩展到西南地区，甚至推广到全国红火蚁发生区域。</a:t>
              </a:r>
              <a:endParaRPr lang="zh-CN" altLang="en-US" sz="1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7" name="Rectangle 26"/>
            <p:cNvSpPr>
              <a:spLocks noChangeArrowheads="1"/>
            </p:cNvSpPr>
            <p:nvPr/>
          </p:nvSpPr>
          <p:spPr bwMode="auto">
            <a:xfrm>
              <a:off x="8118" y="5939"/>
              <a:ext cx="430" cy="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rgbClr val="C00000"/>
                  </a:solidFill>
                  <a:latin typeface="Calibri" panose="020F0502020204030204" pitchFamily="34" charset="0"/>
                  <a:ea typeface="微软雅黑" panose="020B0503020204020204" charset="-122"/>
                </a:rPr>
                <a:t>4</a:t>
              </a:r>
              <a:endParaRPr lang="en-US" altLang="zh-CN" sz="1400" dirty="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charset="-122"/>
              </a:endParaRPr>
            </a:p>
          </p:txBody>
        </p:sp>
      </p:grpSp>
      <p:sp>
        <p:nvSpPr>
          <p:cNvPr id="65" name="Freeform 4"/>
          <p:cNvSpPr>
            <a:spLocks noEditPoints="1"/>
          </p:cNvSpPr>
          <p:nvPr/>
        </p:nvSpPr>
        <p:spPr bwMode="auto">
          <a:xfrm>
            <a:off x="6149139" y="936856"/>
            <a:ext cx="2346785" cy="2511101"/>
          </a:xfrm>
          <a:custGeom>
            <a:avLst/>
            <a:gdLst>
              <a:gd name="T0" fmla="*/ 369 w 369"/>
              <a:gd name="T1" fmla="*/ 187 h 395"/>
              <a:gd name="T2" fmla="*/ 330 w 369"/>
              <a:gd name="T3" fmla="*/ 159 h 395"/>
              <a:gd name="T4" fmla="*/ 361 w 369"/>
              <a:gd name="T5" fmla="*/ 117 h 395"/>
              <a:gd name="T6" fmla="*/ 315 w 369"/>
              <a:gd name="T7" fmla="*/ 105 h 395"/>
              <a:gd name="T8" fmla="*/ 331 w 369"/>
              <a:gd name="T9" fmla="*/ 58 h 395"/>
              <a:gd name="T10" fmla="*/ 284 w 369"/>
              <a:gd name="T11" fmla="*/ 64 h 395"/>
              <a:gd name="T12" fmla="*/ 283 w 369"/>
              <a:gd name="T13" fmla="*/ 18 h 395"/>
              <a:gd name="T14" fmla="*/ 241 w 369"/>
              <a:gd name="T15" fmla="*/ 39 h 395"/>
              <a:gd name="T16" fmla="*/ 225 w 369"/>
              <a:gd name="T17" fmla="*/ 0 h 395"/>
              <a:gd name="T18" fmla="*/ 191 w 369"/>
              <a:gd name="T19" fmla="*/ 33 h 395"/>
              <a:gd name="T20" fmla="*/ 164 w 369"/>
              <a:gd name="T21" fmla="*/ 4 h 395"/>
              <a:gd name="T22" fmla="*/ 142 w 369"/>
              <a:gd name="T23" fmla="*/ 45 h 395"/>
              <a:gd name="T24" fmla="*/ 107 w 369"/>
              <a:gd name="T25" fmla="*/ 29 h 395"/>
              <a:gd name="T26" fmla="*/ 97 w 369"/>
              <a:gd name="T27" fmla="*/ 72 h 395"/>
              <a:gd name="T28" fmla="*/ 58 w 369"/>
              <a:gd name="T29" fmla="*/ 71 h 395"/>
              <a:gd name="T30" fmla="*/ 62 w 369"/>
              <a:gd name="T31" fmla="*/ 112 h 395"/>
              <a:gd name="T32" fmla="*/ 22 w 369"/>
              <a:gd name="T33" fmla="*/ 126 h 395"/>
              <a:gd name="T34" fmla="*/ 39 w 369"/>
              <a:gd name="T35" fmla="*/ 161 h 395"/>
              <a:gd name="T36" fmla="*/ 2 w 369"/>
              <a:gd name="T37" fmla="*/ 188 h 395"/>
              <a:gd name="T38" fmla="*/ 31 w 369"/>
              <a:gd name="T39" fmla="*/ 214 h 395"/>
              <a:gd name="T40" fmla="*/ 2 w 369"/>
              <a:gd name="T41" fmla="*/ 253 h 395"/>
              <a:gd name="T42" fmla="*/ 39 w 369"/>
              <a:gd name="T43" fmla="*/ 266 h 395"/>
              <a:gd name="T44" fmla="*/ 23 w 369"/>
              <a:gd name="T45" fmla="*/ 312 h 395"/>
              <a:gd name="T46" fmla="*/ 64 w 369"/>
              <a:gd name="T47" fmla="*/ 310 h 395"/>
              <a:gd name="T48" fmla="*/ 62 w 369"/>
              <a:gd name="T49" fmla="*/ 360 h 395"/>
              <a:gd name="T50" fmla="*/ 104 w 369"/>
              <a:gd name="T51" fmla="*/ 341 h 395"/>
              <a:gd name="T52" fmla="*/ 118 w 369"/>
              <a:gd name="T53" fmla="*/ 389 h 395"/>
              <a:gd name="T54" fmla="*/ 154 w 369"/>
              <a:gd name="T55" fmla="*/ 355 h 395"/>
              <a:gd name="T56" fmla="*/ 184 w 369"/>
              <a:gd name="T57" fmla="*/ 394 h 395"/>
              <a:gd name="T58" fmla="*/ 209 w 369"/>
              <a:gd name="T59" fmla="*/ 348 h 395"/>
              <a:gd name="T60" fmla="*/ 251 w 369"/>
              <a:gd name="T61" fmla="*/ 372 h 395"/>
              <a:gd name="T62" fmla="*/ 260 w 369"/>
              <a:gd name="T63" fmla="*/ 319 h 395"/>
              <a:gd name="T64" fmla="*/ 310 w 369"/>
              <a:gd name="T65" fmla="*/ 325 h 395"/>
              <a:gd name="T66" fmla="*/ 301 w 369"/>
              <a:gd name="T67" fmla="*/ 274 h 395"/>
              <a:gd name="T68" fmla="*/ 351 w 369"/>
              <a:gd name="T69" fmla="*/ 260 h 395"/>
              <a:gd name="T70" fmla="*/ 326 w 369"/>
              <a:gd name="T71" fmla="*/ 218 h 395"/>
              <a:gd name="T72" fmla="*/ 212 w 369"/>
              <a:gd name="T73" fmla="*/ 213 h 395"/>
              <a:gd name="T74" fmla="*/ 144 w 369"/>
              <a:gd name="T75" fmla="*/ 171 h 395"/>
              <a:gd name="T76" fmla="*/ 212 w 369"/>
              <a:gd name="T77" fmla="*/ 213 h 3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69" h="395">
                <a:moveTo>
                  <a:pt x="365" y="216"/>
                </a:moveTo>
                <a:cubicBezTo>
                  <a:pt x="369" y="187"/>
                  <a:pt x="369" y="187"/>
                  <a:pt x="369" y="187"/>
                </a:cubicBezTo>
                <a:cubicBezTo>
                  <a:pt x="331" y="180"/>
                  <a:pt x="331" y="180"/>
                  <a:pt x="331" y="180"/>
                </a:cubicBezTo>
                <a:cubicBezTo>
                  <a:pt x="330" y="159"/>
                  <a:pt x="330" y="159"/>
                  <a:pt x="330" y="159"/>
                </a:cubicBezTo>
                <a:cubicBezTo>
                  <a:pt x="367" y="143"/>
                  <a:pt x="367" y="143"/>
                  <a:pt x="367" y="143"/>
                </a:cubicBezTo>
                <a:cubicBezTo>
                  <a:pt x="361" y="117"/>
                  <a:pt x="361" y="117"/>
                  <a:pt x="361" y="117"/>
                </a:cubicBezTo>
                <a:cubicBezTo>
                  <a:pt x="323" y="124"/>
                  <a:pt x="323" y="124"/>
                  <a:pt x="323" y="124"/>
                </a:cubicBezTo>
                <a:cubicBezTo>
                  <a:pt x="315" y="105"/>
                  <a:pt x="315" y="105"/>
                  <a:pt x="315" y="105"/>
                </a:cubicBezTo>
                <a:cubicBezTo>
                  <a:pt x="345" y="79"/>
                  <a:pt x="345" y="79"/>
                  <a:pt x="345" y="79"/>
                </a:cubicBezTo>
                <a:cubicBezTo>
                  <a:pt x="331" y="58"/>
                  <a:pt x="331" y="58"/>
                  <a:pt x="331" y="58"/>
                </a:cubicBezTo>
                <a:cubicBezTo>
                  <a:pt x="297" y="77"/>
                  <a:pt x="297" y="77"/>
                  <a:pt x="297" y="77"/>
                </a:cubicBezTo>
                <a:cubicBezTo>
                  <a:pt x="284" y="64"/>
                  <a:pt x="284" y="64"/>
                  <a:pt x="284" y="64"/>
                </a:cubicBezTo>
                <a:cubicBezTo>
                  <a:pt x="303" y="31"/>
                  <a:pt x="303" y="31"/>
                  <a:pt x="303" y="31"/>
                </a:cubicBezTo>
                <a:cubicBezTo>
                  <a:pt x="283" y="18"/>
                  <a:pt x="283" y="18"/>
                  <a:pt x="283" y="18"/>
                </a:cubicBezTo>
                <a:cubicBezTo>
                  <a:pt x="257" y="46"/>
                  <a:pt x="257" y="46"/>
                  <a:pt x="257" y="46"/>
                </a:cubicBezTo>
                <a:cubicBezTo>
                  <a:pt x="241" y="39"/>
                  <a:pt x="241" y="39"/>
                  <a:pt x="241" y="39"/>
                </a:cubicBezTo>
                <a:cubicBezTo>
                  <a:pt x="248" y="4"/>
                  <a:pt x="248" y="4"/>
                  <a:pt x="248" y="4"/>
                </a:cubicBezTo>
                <a:cubicBezTo>
                  <a:pt x="225" y="0"/>
                  <a:pt x="225" y="0"/>
                  <a:pt x="225" y="0"/>
                </a:cubicBezTo>
                <a:cubicBezTo>
                  <a:pt x="210" y="33"/>
                  <a:pt x="210" y="33"/>
                  <a:pt x="210" y="33"/>
                </a:cubicBezTo>
                <a:cubicBezTo>
                  <a:pt x="191" y="33"/>
                  <a:pt x="191" y="33"/>
                  <a:pt x="191" y="33"/>
                </a:cubicBezTo>
                <a:cubicBezTo>
                  <a:pt x="188" y="0"/>
                  <a:pt x="188" y="0"/>
                  <a:pt x="188" y="0"/>
                </a:cubicBezTo>
                <a:cubicBezTo>
                  <a:pt x="164" y="4"/>
                  <a:pt x="164" y="4"/>
                  <a:pt x="164" y="4"/>
                </a:cubicBezTo>
                <a:cubicBezTo>
                  <a:pt x="160" y="38"/>
                  <a:pt x="160" y="38"/>
                  <a:pt x="160" y="38"/>
                </a:cubicBezTo>
                <a:cubicBezTo>
                  <a:pt x="142" y="45"/>
                  <a:pt x="142" y="45"/>
                  <a:pt x="142" y="45"/>
                </a:cubicBezTo>
                <a:cubicBezTo>
                  <a:pt x="128" y="17"/>
                  <a:pt x="128" y="17"/>
                  <a:pt x="128" y="17"/>
                </a:cubicBezTo>
                <a:cubicBezTo>
                  <a:pt x="107" y="29"/>
                  <a:pt x="107" y="29"/>
                  <a:pt x="107" y="29"/>
                </a:cubicBezTo>
                <a:cubicBezTo>
                  <a:pt x="113" y="60"/>
                  <a:pt x="113" y="60"/>
                  <a:pt x="113" y="60"/>
                </a:cubicBezTo>
                <a:cubicBezTo>
                  <a:pt x="97" y="72"/>
                  <a:pt x="97" y="72"/>
                  <a:pt x="97" y="72"/>
                </a:cubicBezTo>
                <a:cubicBezTo>
                  <a:pt x="75" y="53"/>
                  <a:pt x="75" y="53"/>
                  <a:pt x="75" y="53"/>
                </a:cubicBezTo>
                <a:cubicBezTo>
                  <a:pt x="58" y="71"/>
                  <a:pt x="58" y="71"/>
                  <a:pt x="58" y="71"/>
                </a:cubicBezTo>
                <a:cubicBezTo>
                  <a:pt x="73" y="96"/>
                  <a:pt x="73" y="96"/>
                  <a:pt x="73" y="96"/>
                </a:cubicBezTo>
                <a:cubicBezTo>
                  <a:pt x="62" y="112"/>
                  <a:pt x="62" y="112"/>
                  <a:pt x="62" y="112"/>
                </a:cubicBezTo>
                <a:cubicBezTo>
                  <a:pt x="34" y="103"/>
                  <a:pt x="34" y="103"/>
                  <a:pt x="34" y="103"/>
                </a:cubicBezTo>
                <a:cubicBezTo>
                  <a:pt x="22" y="126"/>
                  <a:pt x="22" y="126"/>
                  <a:pt x="22" y="126"/>
                </a:cubicBezTo>
                <a:cubicBezTo>
                  <a:pt x="45" y="143"/>
                  <a:pt x="45" y="143"/>
                  <a:pt x="45" y="143"/>
                </a:cubicBezTo>
                <a:cubicBezTo>
                  <a:pt x="39" y="161"/>
                  <a:pt x="39" y="161"/>
                  <a:pt x="39" y="161"/>
                </a:cubicBezTo>
                <a:cubicBezTo>
                  <a:pt x="8" y="164"/>
                  <a:pt x="8" y="164"/>
                  <a:pt x="8" y="164"/>
                </a:cubicBezTo>
                <a:cubicBezTo>
                  <a:pt x="2" y="188"/>
                  <a:pt x="2" y="188"/>
                  <a:pt x="2" y="188"/>
                </a:cubicBezTo>
                <a:cubicBezTo>
                  <a:pt x="32" y="195"/>
                  <a:pt x="32" y="195"/>
                  <a:pt x="32" y="195"/>
                </a:cubicBezTo>
                <a:cubicBezTo>
                  <a:pt x="31" y="214"/>
                  <a:pt x="31" y="214"/>
                  <a:pt x="31" y="214"/>
                </a:cubicBezTo>
                <a:cubicBezTo>
                  <a:pt x="0" y="228"/>
                  <a:pt x="0" y="228"/>
                  <a:pt x="0" y="228"/>
                </a:cubicBezTo>
                <a:cubicBezTo>
                  <a:pt x="2" y="253"/>
                  <a:pt x="2" y="253"/>
                  <a:pt x="2" y="253"/>
                </a:cubicBezTo>
                <a:cubicBezTo>
                  <a:pt x="34" y="248"/>
                  <a:pt x="34" y="248"/>
                  <a:pt x="34" y="248"/>
                </a:cubicBezTo>
                <a:cubicBezTo>
                  <a:pt x="39" y="266"/>
                  <a:pt x="39" y="266"/>
                  <a:pt x="39" y="266"/>
                </a:cubicBezTo>
                <a:cubicBezTo>
                  <a:pt x="12" y="290"/>
                  <a:pt x="12" y="290"/>
                  <a:pt x="12" y="290"/>
                </a:cubicBezTo>
                <a:cubicBezTo>
                  <a:pt x="23" y="312"/>
                  <a:pt x="23" y="312"/>
                  <a:pt x="23" y="312"/>
                </a:cubicBezTo>
                <a:cubicBezTo>
                  <a:pt x="53" y="295"/>
                  <a:pt x="53" y="295"/>
                  <a:pt x="53" y="295"/>
                </a:cubicBezTo>
                <a:cubicBezTo>
                  <a:pt x="64" y="310"/>
                  <a:pt x="64" y="310"/>
                  <a:pt x="64" y="310"/>
                </a:cubicBezTo>
                <a:cubicBezTo>
                  <a:pt x="45" y="344"/>
                  <a:pt x="45" y="344"/>
                  <a:pt x="45" y="344"/>
                </a:cubicBezTo>
                <a:cubicBezTo>
                  <a:pt x="62" y="360"/>
                  <a:pt x="62" y="360"/>
                  <a:pt x="62" y="360"/>
                </a:cubicBezTo>
                <a:cubicBezTo>
                  <a:pt x="88" y="332"/>
                  <a:pt x="88" y="332"/>
                  <a:pt x="88" y="332"/>
                </a:cubicBezTo>
                <a:cubicBezTo>
                  <a:pt x="104" y="341"/>
                  <a:pt x="104" y="341"/>
                  <a:pt x="104" y="341"/>
                </a:cubicBezTo>
                <a:cubicBezTo>
                  <a:pt x="95" y="381"/>
                  <a:pt x="95" y="381"/>
                  <a:pt x="95" y="381"/>
                </a:cubicBezTo>
                <a:cubicBezTo>
                  <a:pt x="118" y="389"/>
                  <a:pt x="118" y="389"/>
                  <a:pt x="118" y="389"/>
                </a:cubicBezTo>
                <a:cubicBezTo>
                  <a:pt x="135" y="352"/>
                  <a:pt x="135" y="352"/>
                  <a:pt x="135" y="352"/>
                </a:cubicBezTo>
                <a:cubicBezTo>
                  <a:pt x="154" y="355"/>
                  <a:pt x="154" y="355"/>
                  <a:pt x="154" y="355"/>
                </a:cubicBezTo>
                <a:cubicBezTo>
                  <a:pt x="158" y="395"/>
                  <a:pt x="158" y="395"/>
                  <a:pt x="158" y="395"/>
                </a:cubicBezTo>
                <a:cubicBezTo>
                  <a:pt x="184" y="394"/>
                  <a:pt x="184" y="394"/>
                  <a:pt x="184" y="394"/>
                </a:cubicBezTo>
                <a:cubicBezTo>
                  <a:pt x="189" y="353"/>
                  <a:pt x="189" y="353"/>
                  <a:pt x="189" y="353"/>
                </a:cubicBezTo>
                <a:cubicBezTo>
                  <a:pt x="209" y="348"/>
                  <a:pt x="209" y="348"/>
                  <a:pt x="209" y="348"/>
                </a:cubicBezTo>
                <a:cubicBezTo>
                  <a:pt x="226" y="383"/>
                  <a:pt x="226" y="383"/>
                  <a:pt x="226" y="383"/>
                </a:cubicBezTo>
                <a:cubicBezTo>
                  <a:pt x="251" y="372"/>
                  <a:pt x="251" y="372"/>
                  <a:pt x="251" y="372"/>
                </a:cubicBezTo>
                <a:cubicBezTo>
                  <a:pt x="242" y="332"/>
                  <a:pt x="242" y="332"/>
                  <a:pt x="242" y="332"/>
                </a:cubicBezTo>
                <a:cubicBezTo>
                  <a:pt x="260" y="319"/>
                  <a:pt x="260" y="319"/>
                  <a:pt x="260" y="319"/>
                </a:cubicBezTo>
                <a:cubicBezTo>
                  <a:pt x="289" y="346"/>
                  <a:pt x="289" y="346"/>
                  <a:pt x="289" y="346"/>
                </a:cubicBezTo>
                <a:cubicBezTo>
                  <a:pt x="310" y="325"/>
                  <a:pt x="310" y="325"/>
                  <a:pt x="310" y="325"/>
                </a:cubicBezTo>
                <a:cubicBezTo>
                  <a:pt x="288" y="292"/>
                  <a:pt x="288" y="292"/>
                  <a:pt x="288" y="292"/>
                </a:cubicBezTo>
                <a:cubicBezTo>
                  <a:pt x="301" y="274"/>
                  <a:pt x="301" y="274"/>
                  <a:pt x="301" y="274"/>
                </a:cubicBezTo>
                <a:cubicBezTo>
                  <a:pt x="338" y="287"/>
                  <a:pt x="338" y="287"/>
                  <a:pt x="338" y="287"/>
                </a:cubicBezTo>
                <a:cubicBezTo>
                  <a:pt x="351" y="260"/>
                  <a:pt x="351" y="260"/>
                  <a:pt x="351" y="260"/>
                </a:cubicBezTo>
                <a:cubicBezTo>
                  <a:pt x="319" y="239"/>
                  <a:pt x="319" y="239"/>
                  <a:pt x="319" y="239"/>
                </a:cubicBezTo>
                <a:cubicBezTo>
                  <a:pt x="326" y="218"/>
                  <a:pt x="326" y="218"/>
                  <a:pt x="326" y="218"/>
                </a:cubicBezTo>
                <a:lnTo>
                  <a:pt x="365" y="216"/>
                </a:lnTo>
                <a:close/>
                <a:moveTo>
                  <a:pt x="212" y="213"/>
                </a:moveTo>
                <a:cubicBezTo>
                  <a:pt x="199" y="234"/>
                  <a:pt x="173" y="243"/>
                  <a:pt x="154" y="231"/>
                </a:cubicBezTo>
                <a:cubicBezTo>
                  <a:pt x="135" y="220"/>
                  <a:pt x="131" y="193"/>
                  <a:pt x="144" y="171"/>
                </a:cubicBezTo>
                <a:cubicBezTo>
                  <a:pt x="157" y="149"/>
                  <a:pt x="183" y="141"/>
                  <a:pt x="202" y="153"/>
                </a:cubicBezTo>
                <a:cubicBezTo>
                  <a:pt x="221" y="164"/>
                  <a:pt x="225" y="191"/>
                  <a:pt x="212" y="213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/>
          <a:scene3d>
            <a:camera prst="legacyObliqueBottomRight"/>
            <a:lightRig rig="legacyFlat3" dir="t"/>
          </a:scene3d>
          <a:sp3d extrusionH="227000" prstMaterial="legacyMatte">
            <a:bevelT w="13500" h="13500" prst="angle"/>
            <a:bevelB w="13500" h="13500" prst="angle"/>
            <a:extrusionClr>
              <a:srgbClr val="FF9900"/>
            </a:extrusionClr>
          </a:sp3d>
        </p:spPr>
        <p:txBody>
          <a:bodyPr>
            <a:flatTx/>
          </a:bodyPr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66" name="Freeform 5"/>
          <p:cNvSpPr>
            <a:spLocks noEditPoints="1"/>
          </p:cNvSpPr>
          <p:nvPr/>
        </p:nvSpPr>
        <p:spPr bwMode="auto">
          <a:xfrm>
            <a:off x="1103479" y="3651934"/>
            <a:ext cx="1086850" cy="1176006"/>
          </a:xfrm>
          <a:custGeom>
            <a:avLst/>
            <a:gdLst>
              <a:gd name="T0" fmla="*/ 146 w 171"/>
              <a:gd name="T1" fmla="*/ 83 h 185"/>
              <a:gd name="T2" fmla="*/ 171 w 171"/>
              <a:gd name="T3" fmla="*/ 70 h 185"/>
              <a:gd name="T4" fmla="*/ 168 w 171"/>
              <a:gd name="T5" fmla="*/ 48 h 185"/>
              <a:gd name="T6" fmla="*/ 142 w 171"/>
              <a:gd name="T7" fmla="*/ 54 h 185"/>
              <a:gd name="T8" fmla="*/ 135 w 171"/>
              <a:gd name="T9" fmla="*/ 42 h 185"/>
              <a:gd name="T10" fmla="*/ 149 w 171"/>
              <a:gd name="T11" fmla="*/ 17 h 185"/>
              <a:gd name="T12" fmla="*/ 133 w 171"/>
              <a:gd name="T13" fmla="*/ 6 h 185"/>
              <a:gd name="T14" fmla="*/ 114 w 171"/>
              <a:gd name="T15" fmla="*/ 27 h 185"/>
              <a:gd name="T16" fmla="*/ 100 w 171"/>
              <a:gd name="T17" fmla="*/ 25 h 185"/>
              <a:gd name="T18" fmla="*/ 98 w 171"/>
              <a:gd name="T19" fmla="*/ 0 h 185"/>
              <a:gd name="T20" fmla="*/ 77 w 171"/>
              <a:gd name="T21" fmla="*/ 5 h 185"/>
              <a:gd name="T22" fmla="*/ 72 w 171"/>
              <a:gd name="T23" fmla="*/ 30 h 185"/>
              <a:gd name="T24" fmla="*/ 58 w 171"/>
              <a:gd name="T25" fmla="*/ 39 h 185"/>
              <a:gd name="T26" fmla="*/ 42 w 171"/>
              <a:gd name="T27" fmla="*/ 25 h 185"/>
              <a:gd name="T28" fmla="*/ 26 w 171"/>
              <a:gd name="T29" fmla="*/ 42 h 185"/>
              <a:gd name="T30" fmla="*/ 36 w 171"/>
              <a:gd name="T31" fmla="*/ 61 h 185"/>
              <a:gd name="T32" fmla="*/ 28 w 171"/>
              <a:gd name="T33" fmla="*/ 76 h 185"/>
              <a:gd name="T34" fmla="*/ 5 w 171"/>
              <a:gd name="T35" fmla="*/ 80 h 185"/>
              <a:gd name="T36" fmla="*/ 0 w 171"/>
              <a:gd name="T37" fmla="*/ 102 h 185"/>
              <a:gd name="T38" fmla="*/ 21 w 171"/>
              <a:gd name="T39" fmla="*/ 106 h 185"/>
              <a:gd name="T40" fmla="*/ 23 w 171"/>
              <a:gd name="T41" fmla="*/ 121 h 185"/>
              <a:gd name="T42" fmla="*/ 3 w 171"/>
              <a:gd name="T43" fmla="*/ 140 h 185"/>
              <a:gd name="T44" fmla="*/ 11 w 171"/>
              <a:gd name="T45" fmla="*/ 158 h 185"/>
              <a:gd name="T46" fmla="*/ 35 w 171"/>
              <a:gd name="T47" fmla="*/ 144 h 185"/>
              <a:gd name="T48" fmla="*/ 45 w 171"/>
              <a:gd name="T49" fmla="*/ 153 h 185"/>
              <a:gd name="T50" fmla="*/ 38 w 171"/>
              <a:gd name="T51" fmla="*/ 181 h 185"/>
              <a:gd name="T52" fmla="*/ 58 w 171"/>
              <a:gd name="T53" fmla="*/ 185 h 185"/>
              <a:gd name="T54" fmla="*/ 71 w 171"/>
              <a:gd name="T55" fmla="*/ 159 h 185"/>
              <a:gd name="T56" fmla="*/ 86 w 171"/>
              <a:gd name="T57" fmla="*/ 157 h 185"/>
              <a:gd name="T58" fmla="*/ 97 w 171"/>
              <a:gd name="T59" fmla="*/ 179 h 185"/>
              <a:gd name="T60" fmla="*/ 118 w 171"/>
              <a:gd name="T61" fmla="*/ 168 h 185"/>
              <a:gd name="T62" fmla="*/ 114 w 171"/>
              <a:gd name="T63" fmla="*/ 142 h 185"/>
              <a:gd name="T64" fmla="*/ 127 w 171"/>
              <a:gd name="T65" fmla="*/ 129 h 185"/>
              <a:gd name="T66" fmla="*/ 150 w 171"/>
              <a:gd name="T67" fmla="*/ 135 h 185"/>
              <a:gd name="T68" fmla="*/ 162 w 171"/>
              <a:gd name="T69" fmla="*/ 113 h 185"/>
              <a:gd name="T70" fmla="*/ 142 w 171"/>
              <a:gd name="T71" fmla="*/ 100 h 185"/>
              <a:gd name="T72" fmla="*/ 146 w 171"/>
              <a:gd name="T73" fmla="*/ 83 h 185"/>
              <a:gd name="T74" fmla="*/ 96 w 171"/>
              <a:gd name="T75" fmla="*/ 100 h 185"/>
              <a:gd name="T76" fmla="*/ 69 w 171"/>
              <a:gd name="T77" fmla="*/ 108 h 185"/>
              <a:gd name="T78" fmla="*/ 64 w 171"/>
              <a:gd name="T79" fmla="*/ 80 h 185"/>
              <a:gd name="T80" fmla="*/ 92 w 171"/>
              <a:gd name="T81" fmla="*/ 71 h 185"/>
              <a:gd name="T82" fmla="*/ 96 w 171"/>
              <a:gd name="T83" fmla="*/ 100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71" h="185">
                <a:moveTo>
                  <a:pt x="146" y="83"/>
                </a:moveTo>
                <a:cubicBezTo>
                  <a:pt x="171" y="70"/>
                  <a:pt x="171" y="70"/>
                  <a:pt x="171" y="70"/>
                </a:cubicBezTo>
                <a:cubicBezTo>
                  <a:pt x="168" y="48"/>
                  <a:pt x="168" y="48"/>
                  <a:pt x="168" y="48"/>
                </a:cubicBezTo>
                <a:cubicBezTo>
                  <a:pt x="142" y="54"/>
                  <a:pt x="142" y="54"/>
                  <a:pt x="142" y="54"/>
                </a:cubicBezTo>
                <a:cubicBezTo>
                  <a:pt x="135" y="42"/>
                  <a:pt x="135" y="42"/>
                  <a:pt x="135" y="42"/>
                </a:cubicBezTo>
                <a:cubicBezTo>
                  <a:pt x="149" y="17"/>
                  <a:pt x="149" y="17"/>
                  <a:pt x="149" y="17"/>
                </a:cubicBezTo>
                <a:cubicBezTo>
                  <a:pt x="133" y="6"/>
                  <a:pt x="133" y="6"/>
                  <a:pt x="133" y="6"/>
                </a:cubicBezTo>
                <a:cubicBezTo>
                  <a:pt x="114" y="27"/>
                  <a:pt x="114" y="27"/>
                  <a:pt x="114" y="27"/>
                </a:cubicBezTo>
                <a:cubicBezTo>
                  <a:pt x="100" y="25"/>
                  <a:pt x="100" y="25"/>
                  <a:pt x="100" y="25"/>
                </a:cubicBezTo>
                <a:cubicBezTo>
                  <a:pt x="98" y="0"/>
                  <a:pt x="98" y="0"/>
                  <a:pt x="98" y="0"/>
                </a:cubicBezTo>
                <a:cubicBezTo>
                  <a:pt x="77" y="5"/>
                  <a:pt x="77" y="5"/>
                  <a:pt x="77" y="5"/>
                </a:cubicBezTo>
                <a:cubicBezTo>
                  <a:pt x="72" y="30"/>
                  <a:pt x="72" y="30"/>
                  <a:pt x="72" y="30"/>
                </a:cubicBezTo>
                <a:cubicBezTo>
                  <a:pt x="58" y="39"/>
                  <a:pt x="58" y="39"/>
                  <a:pt x="58" y="39"/>
                </a:cubicBezTo>
                <a:cubicBezTo>
                  <a:pt x="42" y="25"/>
                  <a:pt x="42" y="25"/>
                  <a:pt x="42" y="25"/>
                </a:cubicBezTo>
                <a:cubicBezTo>
                  <a:pt x="26" y="42"/>
                  <a:pt x="26" y="42"/>
                  <a:pt x="26" y="42"/>
                </a:cubicBezTo>
                <a:cubicBezTo>
                  <a:pt x="36" y="61"/>
                  <a:pt x="36" y="61"/>
                  <a:pt x="36" y="61"/>
                </a:cubicBezTo>
                <a:cubicBezTo>
                  <a:pt x="28" y="76"/>
                  <a:pt x="28" y="76"/>
                  <a:pt x="28" y="76"/>
                </a:cubicBezTo>
                <a:cubicBezTo>
                  <a:pt x="5" y="80"/>
                  <a:pt x="5" y="80"/>
                  <a:pt x="5" y="80"/>
                </a:cubicBezTo>
                <a:cubicBezTo>
                  <a:pt x="0" y="102"/>
                  <a:pt x="0" y="102"/>
                  <a:pt x="0" y="102"/>
                </a:cubicBezTo>
                <a:cubicBezTo>
                  <a:pt x="21" y="106"/>
                  <a:pt x="21" y="106"/>
                  <a:pt x="21" y="106"/>
                </a:cubicBezTo>
                <a:cubicBezTo>
                  <a:pt x="23" y="121"/>
                  <a:pt x="23" y="121"/>
                  <a:pt x="23" y="121"/>
                </a:cubicBezTo>
                <a:cubicBezTo>
                  <a:pt x="3" y="140"/>
                  <a:pt x="3" y="140"/>
                  <a:pt x="3" y="140"/>
                </a:cubicBezTo>
                <a:cubicBezTo>
                  <a:pt x="11" y="158"/>
                  <a:pt x="11" y="158"/>
                  <a:pt x="11" y="158"/>
                </a:cubicBezTo>
                <a:cubicBezTo>
                  <a:pt x="35" y="144"/>
                  <a:pt x="35" y="144"/>
                  <a:pt x="35" y="144"/>
                </a:cubicBezTo>
                <a:cubicBezTo>
                  <a:pt x="45" y="153"/>
                  <a:pt x="45" y="153"/>
                  <a:pt x="45" y="153"/>
                </a:cubicBezTo>
                <a:cubicBezTo>
                  <a:pt x="38" y="181"/>
                  <a:pt x="38" y="181"/>
                  <a:pt x="38" y="181"/>
                </a:cubicBezTo>
                <a:cubicBezTo>
                  <a:pt x="58" y="185"/>
                  <a:pt x="58" y="185"/>
                  <a:pt x="58" y="185"/>
                </a:cubicBezTo>
                <a:cubicBezTo>
                  <a:pt x="71" y="159"/>
                  <a:pt x="71" y="159"/>
                  <a:pt x="71" y="159"/>
                </a:cubicBezTo>
                <a:cubicBezTo>
                  <a:pt x="86" y="157"/>
                  <a:pt x="86" y="157"/>
                  <a:pt x="86" y="157"/>
                </a:cubicBezTo>
                <a:cubicBezTo>
                  <a:pt x="97" y="179"/>
                  <a:pt x="97" y="179"/>
                  <a:pt x="97" y="179"/>
                </a:cubicBezTo>
                <a:cubicBezTo>
                  <a:pt x="118" y="168"/>
                  <a:pt x="118" y="168"/>
                  <a:pt x="118" y="168"/>
                </a:cubicBezTo>
                <a:cubicBezTo>
                  <a:pt x="114" y="142"/>
                  <a:pt x="114" y="142"/>
                  <a:pt x="114" y="142"/>
                </a:cubicBezTo>
                <a:cubicBezTo>
                  <a:pt x="127" y="129"/>
                  <a:pt x="127" y="129"/>
                  <a:pt x="127" y="129"/>
                </a:cubicBezTo>
                <a:cubicBezTo>
                  <a:pt x="150" y="135"/>
                  <a:pt x="150" y="135"/>
                  <a:pt x="150" y="135"/>
                </a:cubicBezTo>
                <a:cubicBezTo>
                  <a:pt x="162" y="113"/>
                  <a:pt x="162" y="113"/>
                  <a:pt x="162" y="113"/>
                </a:cubicBezTo>
                <a:cubicBezTo>
                  <a:pt x="142" y="100"/>
                  <a:pt x="142" y="100"/>
                  <a:pt x="142" y="100"/>
                </a:cubicBezTo>
                <a:lnTo>
                  <a:pt x="146" y="83"/>
                </a:lnTo>
                <a:close/>
                <a:moveTo>
                  <a:pt x="96" y="100"/>
                </a:moveTo>
                <a:cubicBezTo>
                  <a:pt x="90" y="110"/>
                  <a:pt x="78" y="114"/>
                  <a:pt x="69" y="108"/>
                </a:cubicBezTo>
                <a:cubicBezTo>
                  <a:pt x="60" y="103"/>
                  <a:pt x="58" y="90"/>
                  <a:pt x="64" y="80"/>
                </a:cubicBezTo>
                <a:cubicBezTo>
                  <a:pt x="70" y="70"/>
                  <a:pt x="83" y="66"/>
                  <a:pt x="92" y="71"/>
                </a:cubicBezTo>
                <a:cubicBezTo>
                  <a:pt x="101" y="77"/>
                  <a:pt x="103" y="89"/>
                  <a:pt x="96" y="100"/>
                </a:cubicBezTo>
                <a:close/>
              </a:path>
            </a:pathLst>
          </a:custGeom>
          <a:gradFill rotWithShape="1">
            <a:gsLst>
              <a:gs pos="0">
                <a:srgbClr val="808080"/>
              </a:gs>
              <a:gs pos="100000">
                <a:srgbClr val="C0C0C0"/>
              </a:gs>
            </a:gsLst>
            <a:lin ang="18900000" scaled="1"/>
          </a:gradFill>
          <a:ln>
            <a:noFill/>
          </a:ln>
          <a:effectLst/>
          <a:scene3d>
            <a:camera prst="legacyObliqueBottomRight"/>
            <a:lightRig rig="legacyFlat4" dir="b"/>
          </a:scene3d>
          <a:sp3d extrusionH="201600" prstMaterial="legacyMatte">
            <a:bevelT w="13500" h="13500" prst="angle"/>
            <a:bevelB w="13500" h="13500" prst="angle"/>
            <a:extrusionClr>
              <a:srgbClr val="808080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953770" y="1016000"/>
            <a:ext cx="2381250" cy="760730"/>
            <a:chOff x="1537" y="649"/>
            <a:chExt cx="3750" cy="1198"/>
          </a:xfrm>
        </p:grpSpPr>
        <p:grpSp>
          <p:nvGrpSpPr>
            <p:cNvPr id="33" name="Group 3"/>
            <p:cNvGrpSpPr/>
            <p:nvPr/>
          </p:nvGrpSpPr>
          <p:grpSpPr bwMode="auto">
            <a:xfrm>
              <a:off x="1537" y="649"/>
              <a:ext cx="3750" cy="1190"/>
              <a:chOff x="0" y="0"/>
              <a:chExt cx="2381741" cy="756034"/>
            </a:xfrm>
          </p:grpSpPr>
          <p:sp>
            <p:nvSpPr>
              <p:cNvPr id="39" name="圆角矩形 1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980021" cy="756034"/>
              </a:xfrm>
              <a:prstGeom prst="roundRect">
                <a:avLst>
                  <a:gd name="adj" fmla="val 3278"/>
                </a:avLst>
              </a:prstGeom>
              <a:solidFill>
                <a:srgbClr val="D9D9D9">
                  <a:alpha val="70000"/>
                </a:srgbClr>
              </a:solidFill>
              <a:ln w="12700" cmpd="sng">
                <a:solidFill>
                  <a:srgbClr val="BFBFBF"/>
                </a:solidFill>
                <a:round/>
              </a:ln>
            </p:spPr>
            <p:txBody>
              <a:bodyPr anchor="ctr"/>
              <a:lstStyle/>
              <a:p>
                <a:pPr algn="l"/>
                <a:endParaRPr lang="zh-CN" altLang="en-US" sz="140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grpSp>
            <p:nvGrpSpPr>
              <p:cNvPr id="35" name="Group 7"/>
              <p:cNvGrpSpPr>
                <a:grpSpLocks noChangeAspect="1"/>
              </p:cNvGrpSpPr>
              <p:nvPr/>
            </p:nvGrpSpPr>
            <p:grpSpPr bwMode="auto">
              <a:xfrm>
                <a:off x="1624348" y="0"/>
                <a:ext cx="757393" cy="756034"/>
                <a:chOff x="0" y="0"/>
                <a:chExt cx="1377311" cy="1374837"/>
              </a:xfrm>
            </p:grpSpPr>
            <p:sp>
              <p:nvSpPr>
                <p:cNvPr id="36" name="椭圆 7"/>
                <p:cNvSpPr>
                  <a:spLocks noChangeAspect="1" noChangeArrowheads="1"/>
                </p:cNvSpPr>
                <p:nvPr/>
              </p:nvSpPr>
              <p:spPr bwMode="auto">
                <a:xfrm>
                  <a:off x="0" y="0"/>
                  <a:ext cx="1377311" cy="137483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rgbClr val="6E6D68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endParaRPr lang="zh-CN" altLang="en-US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7" name="椭圆 117"/>
                <p:cNvSpPr>
                  <a:spLocks noChangeAspect="1"/>
                </p:cNvSpPr>
                <p:nvPr/>
              </p:nvSpPr>
              <p:spPr bwMode="auto">
                <a:xfrm>
                  <a:off x="43311" y="40436"/>
                  <a:ext cx="1178078" cy="1178432"/>
                </a:xfrm>
                <a:prstGeom prst="ellipse">
                  <a:avLst/>
                </a:prstGeom>
                <a:gradFill>
                  <a:gsLst>
                    <a:gs pos="61000">
                      <a:srgbClr val="FFC000"/>
                    </a:gs>
                    <a:gs pos="0">
                      <a:srgbClr val="FFC000"/>
                    </a:gs>
                    <a:gs pos="100000">
                      <a:srgbClr val="FF9900"/>
                    </a:gs>
                  </a:gsLst>
                  <a:lin ang="5400000" scaled="0"/>
                </a:gradFill>
                <a:ln w="25400" cmpd="sng">
                  <a:solidFill>
                    <a:schemeClr val="bg1"/>
                  </a:solidFill>
                  <a:round/>
                </a:ln>
              </p:spPr>
              <p:txBody>
                <a:bodyPr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116" name="Rectangle 26"/>
            <p:cNvSpPr>
              <a:spLocks noChangeArrowheads="1"/>
            </p:cNvSpPr>
            <p:nvPr/>
          </p:nvSpPr>
          <p:spPr bwMode="auto">
            <a:xfrm>
              <a:off x="4431" y="952"/>
              <a:ext cx="430" cy="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rgbClr val="C00000"/>
                  </a:solidFill>
                  <a:latin typeface="Calibri" panose="020F0502020204030204" pitchFamily="34" charset="0"/>
                  <a:ea typeface="微软雅黑" panose="020B0503020204020204" charset="-122"/>
                </a:rPr>
                <a:t>1</a:t>
              </a:r>
              <a:endParaRPr lang="en-US" altLang="zh-CN" sz="1400" dirty="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charset="-122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1621" y="831"/>
              <a:ext cx="2473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1200">
                  <a:latin typeface="Calibri" panose="020F0502020204030204" pitchFamily="34" charset="0"/>
                  <a:sym typeface="+mn-ea"/>
                </a:rPr>
                <a:t>成都周边城市（绵阳、自贡、泸州）已发生发生红火蚁。</a:t>
              </a:r>
              <a:endParaRPr lang="zh-CN" altLang="en-US" sz="1200">
                <a:latin typeface="Calibri" panose="020F0502020204030204" pitchFamily="34" charset="0"/>
                <a:sym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960755" y="1872615"/>
            <a:ext cx="2381250" cy="757555"/>
            <a:chOff x="1601" y="2090"/>
            <a:chExt cx="3750" cy="1193"/>
          </a:xfrm>
        </p:grpSpPr>
        <p:grpSp>
          <p:nvGrpSpPr>
            <p:cNvPr id="40" name="Group 10"/>
            <p:cNvGrpSpPr/>
            <p:nvPr/>
          </p:nvGrpSpPr>
          <p:grpSpPr bwMode="auto">
            <a:xfrm>
              <a:off x="1601" y="2090"/>
              <a:ext cx="3750" cy="1193"/>
              <a:chOff x="0" y="153987"/>
              <a:chExt cx="2381590" cy="757238"/>
            </a:xfrm>
          </p:grpSpPr>
          <p:sp>
            <p:nvSpPr>
              <p:cNvPr id="46" name="圆角矩形 17"/>
              <p:cNvSpPr>
                <a:spLocks noChangeArrowheads="1"/>
              </p:cNvSpPr>
              <p:nvPr/>
            </p:nvSpPr>
            <p:spPr bwMode="auto">
              <a:xfrm>
                <a:off x="0" y="153987"/>
                <a:ext cx="1979894" cy="757238"/>
              </a:xfrm>
              <a:prstGeom prst="roundRect">
                <a:avLst>
                  <a:gd name="adj" fmla="val 3278"/>
                </a:avLst>
              </a:prstGeom>
              <a:solidFill>
                <a:srgbClr val="D9D9D9">
                  <a:alpha val="70000"/>
                </a:srgbClr>
              </a:solidFill>
              <a:ln w="12700" cmpd="sng">
                <a:solidFill>
                  <a:srgbClr val="BFBFBF"/>
                </a:solidFill>
                <a:round/>
              </a:ln>
            </p:spPr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grpSp>
            <p:nvGrpSpPr>
              <p:cNvPr id="42" name="Group 14"/>
              <p:cNvGrpSpPr>
                <a:grpSpLocks noChangeAspect="1"/>
              </p:cNvGrpSpPr>
              <p:nvPr/>
            </p:nvGrpSpPr>
            <p:grpSpPr bwMode="auto">
              <a:xfrm>
                <a:off x="1625832" y="153987"/>
                <a:ext cx="755758" cy="757238"/>
                <a:chOff x="0" y="0"/>
                <a:chExt cx="1374337" cy="1377026"/>
              </a:xfrm>
            </p:grpSpPr>
            <p:sp>
              <p:nvSpPr>
                <p:cNvPr id="43" name="椭圆 14"/>
                <p:cNvSpPr>
                  <a:spLocks noChangeAspect="1" noChangeArrowheads="1"/>
                </p:cNvSpPr>
                <p:nvPr/>
              </p:nvSpPr>
              <p:spPr bwMode="auto">
                <a:xfrm>
                  <a:off x="0" y="0"/>
                  <a:ext cx="1374337" cy="137702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rgbClr val="6E6D68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endParaRPr lang="zh-CN" altLang="en-US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4" name="椭圆 117"/>
                <p:cNvSpPr>
                  <a:spLocks noChangeAspect="1"/>
                </p:cNvSpPr>
                <p:nvPr/>
              </p:nvSpPr>
              <p:spPr bwMode="auto">
                <a:xfrm>
                  <a:off x="40422" y="40416"/>
                  <a:ext cx="1178003" cy="1177833"/>
                </a:xfrm>
                <a:prstGeom prst="ellipse">
                  <a:avLst/>
                </a:prstGeom>
                <a:gradFill>
                  <a:gsLst>
                    <a:gs pos="61000">
                      <a:srgbClr val="FFC000"/>
                    </a:gs>
                    <a:gs pos="0">
                      <a:srgbClr val="FFC000"/>
                    </a:gs>
                    <a:gs pos="100000">
                      <a:srgbClr val="FF9900"/>
                    </a:gs>
                  </a:gsLst>
                  <a:lin ang="5400000" scaled="0"/>
                </a:gradFill>
                <a:ln w="25400" cmpd="sng">
                  <a:solidFill>
                    <a:schemeClr val="bg1"/>
                  </a:solidFill>
                  <a:round/>
                </a:ln>
              </p:spPr>
              <p:txBody>
                <a:bodyPr anchor="ctr"/>
                <a:lstStyle/>
                <a:p>
                  <a:pPr algn="ctr"/>
                  <a:endParaRPr lang="zh-CN" altLang="en-US">
                    <a:solidFill>
                      <a:srgbClr val="FFFFFF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119" name="Rectangle 26"/>
            <p:cNvSpPr>
              <a:spLocks noChangeArrowheads="1"/>
            </p:cNvSpPr>
            <p:nvPr/>
          </p:nvSpPr>
          <p:spPr bwMode="auto">
            <a:xfrm>
              <a:off x="4491" y="2445"/>
              <a:ext cx="430" cy="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rgbClr val="C00000"/>
                  </a:solidFill>
                  <a:latin typeface="Calibri" panose="020F0502020204030204" pitchFamily="34" charset="0"/>
                  <a:ea typeface="微软雅黑" panose="020B0503020204020204" charset="-122"/>
                </a:rPr>
                <a:t>2</a:t>
              </a:r>
              <a:endParaRPr lang="en-US" altLang="zh-CN" sz="1400" dirty="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charset="-122"/>
              </a:endParaRPr>
            </a:p>
          </p:txBody>
        </p:sp>
        <p:sp>
          <p:nvSpPr>
            <p:cNvPr id="100" name="文本框 99"/>
            <p:cNvSpPr txBox="1"/>
            <p:nvPr/>
          </p:nvSpPr>
          <p:spPr>
            <a:xfrm>
              <a:off x="1625" y="2234"/>
              <a:ext cx="2571" cy="10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indent="0"/>
              <a:r>
                <a:rPr lang="zh-CN" sz="1200" b="0">
                  <a:latin typeface="+mn-ea"/>
                </a:rPr>
                <a:t>四川攀西与云南元谋等干热河谷地区是红火蚁高发区域。</a:t>
              </a:r>
              <a:endParaRPr lang="zh-CN" altLang="en-US" sz="1200" b="0">
                <a:latin typeface="+mn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974090" y="2742565"/>
            <a:ext cx="2381250" cy="809625"/>
            <a:chOff x="1583" y="3650"/>
            <a:chExt cx="3750" cy="1275"/>
          </a:xfrm>
        </p:grpSpPr>
        <p:grpSp>
          <p:nvGrpSpPr>
            <p:cNvPr id="47" name="Group 17"/>
            <p:cNvGrpSpPr/>
            <p:nvPr/>
          </p:nvGrpSpPr>
          <p:grpSpPr bwMode="auto">
            <a:xfrm>
              <a:off x="1583" y="3650"/>
              <a:ext cx="3750" cy="1190"/>
              <a:chOff x="0" y="469690"/>
              <a:chExt cx="2381755" cy="755312"/>
            </a:xfrm>
          </p:grpSpPr>
          <p:sp>
            <p:nvSpPr>
              <p:cNvPr id="53" name="圆角矩形 24"/>
              <p:cNvSpPr>
                <a:spLocks noChangeArrowheads="1"/>
              </p:cNvSpPr>
              <p:nvPr/>
            </p:nvSpPr>
            <p:spPr bwMode="auto">
              <a:xfrm>
                <a:off x="0" y="469690"/>
                <a:ext cx="1980033" cy="755312"/>
              </a:xfrm>
              <a:prstGeom prst="roundRect">
                <a:avLst>
                  <a:gd name="adj" fmla="val 3278"/>
                </a:avLst>
              </a:prstGeom>
              <a:solidFill>
                <a:srgbClr val="D9D9D9">
                  <a:alpha val="70000"/>
                </a:srgbClr>
              </a:solidFill>
              <a:ln w="12700" cmpd="sng">
                <a:solidFill>
                  <a:srgbClr val="BFBFBF"/>
                </a:solidFill>
                <a:round/>
              </a:ln>
            </p:spPr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grpSp>
            <p:nvGrpSpPr>
              <p:cNvPr id="49" name="Group 21"/>
              <p:cNvGrpSpPr>
                <a:grpSpLocks noChangeAspect="1"/>
              </p:cNvGrpSpPr>
              <p:nvPr/>
            </p:nvGrpSpPr>
            <p:grpSpPr bwMode="auto">
              <a:xfrm>
                <a:off x="1624357" y="469690"/>
                <a:ext cx="757398" cy="755312"/>
                <a:chOff x="0" y="0"/>
                <a:chExt cx="1377320" cy="1373524"/>
              </a:xfrm>
            </p:grpSpPr>
            <p:sp>
              <p:nvSpPr>
                <p:cNvPr id="50" name="椭圆 21"/>
                <p:cNvSpPr>
                  <a:spLocks noChangeAspect="1" noChangeArrowheads="1"/>
                </p:cNvSpPr>
                <p:nvPr/>
              </p:nvSpPr>
              <p:spPr bwMode="auto">
                <a:xfrm>
                  <a:off x="0" y="0"/>
                  <a:ext cx="1377320" cy="137352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rgbClr val="6E6D68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endParaRPr lang="zh-CN" altLang="en-US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1" name="椭圆 117"/>
                <p:cNvSpPr>
                  <a:spLocks noChangeAspect="1"/>
                </p:cNvSpPr>
                <p:nvPr/>
              </p:nvSpPr>
              <p:spPr bwMode="auto">
                <a:xfrm>
                  <a:off x="43311" y="37511"/>
                  <a:ext cx="1178086" cy="1180193"/>
                </a:xfrm>
                <a:prstGeom prst="ellipse">
                  <a:avLst/>
                </a:prstGeom>
                <a:gradFill>
                  <a:gsLst>
                    <a:gs pos="61000">
                      <a:srgbClr val="FFC000"/>
                    </a:gs>
                    <a:gs pos="0">
                      <a:srgbClr val="FFC000"/>
                    </a:gs>
                    <a:gs pos="100000">
                      <a:srgbClr val="FF9900"/>
                    </a:gs>
                  </a:gsLst>
                  <a:lin ang="5400000" scaled="0"/>
                </a:gradFill>
                <a:ln w="25400" cmpd="sng">
                  <a:solidFill>
                    <a:schemeClr val="bg1"/>
                  </a:solidFill>
                  <a:round/>
                </a:ln>
              </p:spPr>
              <p:txBody>
                <a:bodyPr anchor="ctr"/>
                <a:lstStyle/>
                <a:p>
                  <a:pPr algn="ctr"/>
                  <a:endParaRPr lang="zh-CN" altLang="en-US">
                    <a:solidFill>
                      <a:srgbClr val="FFFFFF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120" name="Rectangle 26"/>
            <p:cNvSpPr>
              <a:spLocks noChangeArrowheads="1"/>
            </p:cNvSpPr>
            <p:nvPr/>
          </p:nvSpPr>
          <p:spPr bwMode="auto">
            <a:xfrm>
              <a:off x="4473" y="4004"/>
              <a:ext cx="430" cy="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rgbClr val="C00000"/>
                  </a:solidFill>
                  <a:latin typeface="Calibri" panose="020F0502020204030204" pitchFamily="34" charset="0"/>
                  <a:ea typeface="微软雅黑" panose="020B0503020204020204" charset="-122"/>
                </a:rPr>
                <a:t>3</a:t>
              </a:r>
              <a:endParaRPr lang="en-US" altLang="zh-CN" sz="1400" dirty="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692" y="3909"/>
              <a:ext cx="2267" cy="10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indent="0"/>
              <a:r>
                <a:rPr lang="zh-CN" sz="1200" b="0">
                  <a:latin typeface="+mj-ea"/>
                  <a:ea typeface="+mj-ea"/>
                </a:rPr>
                <a:t>本项目源于四川，优先服务于川渝地区红火蚁发生区域。</a:t>
              </a:r>
              <a:endParaRPr lang="zh-CN" altLang="en-US" sz="1200" b="0">
                <a:latin typeface="+mj-ea"/>
                <a:ea typeface="+mj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0" y="0"/>
            <a:ext cx="9143365" cy="731520"/>
            <a:chOff x="0" y="0"/>
            <a:chExt cx="14399" cy="1152"/>
          </a:xfrm>
        </p:grpSpPr>
        <p:sp>
          <p:nvSpPr>
            <p:cNvPr id="13" name="矩形 12"/>
            <p:cNvSpPr/>
            <p:nvPr/>
          </p:nvSpPr>
          <p:spPr>
            <a:xfrm>
              <a:off x="1" y="0"/>
              <a:ext cx="14398" cy="115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2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0"/>
              <a:ext cx="579" cy="11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2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5" name="TextBox 8"/>
            <p:cNvSpPr txBox="1"/>
            <p:nvPr/>
          </p:nvSpPr>
          <p:spPr>
            <a:xfrm>
              <a:off x="961" y="244"/>
              <a:ext cx="5048" cy="55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p>
              <a:r>
                <a:rPr lang="zh-CN" altLang="en-US" sz="2275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项目市场状况</a:t>
              </a:r>
              <a:endParaRPr lang="zh-CN" altLang="en-US" sz="227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ldLvl="0" animBg="1"/>
      <p:bldP spid="65" grpId="1" bldLvl="0" animBg="1"/>
      <p:bldP spid="66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1372"/>
            <a:ext cx="9144000" cy="5162666"/>
          </a:xfrm>
          <a:prstGeom prst="rect">
            <a:avLst/>
          </a:prstGeom>
        </p:spPr>
      </p:pic>
      <p:sp>
        <p:nvSpPr>
          <p:cNvPr id="6" name="MH_Number_1">
            <a:hlinkClick r:id="rId3" action="ppaction://hlinksldjump"/>
          </p:cNvPr>
          <p:cNvSpPr/>
          <p:nvPr>
            <p:custDataLst>
              <p:tags r:id="rId4"/>
            </p:custDataLst>
          </p:nvPr>
        </p:nvSpPr>
        <p:spPr>
          <a:xfrm>
            <a:off x="4953911" y="1240054"/>
            <a:ext cx="1232835" cy="1232175"/>
          </a:xfrm>
          <a:prstGeom prst="rect">
            <a:avLst/>
          </a:prstGeom>
          <a:noFill/>
          <a:ln w="25400">
            <a:solidFill>
              <a:srgbClr val="E98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98C11"/>
                </a:solidFill>
                <a:effectLst/>
                <a:uLnTx/>
                <a:uFillTx/>
                <a:latin typeface="等线" panose="02010600030101010101" charset="-122"/>
                <a:ea typeface="华文细黑" panose="02010600040101010101" pitchFamily="2" charset="-122"/>
                <a:cs typeface="+mn-cs"/>
              </a:rPr>
              <a:t>03</a:t>
            </a:r>
            <a:endParaRPr kumimoji="0" lang="zh-CN" altLang="en-US" sz="7000" b="1" i="0" u="none" strike="noStrike" kern="1200" cap="none" spc="0" normalizeH="0" baseline="0" noProof="0" dirty="0">
              <a:ln>
                <a:noFill/>
              </a:ln>
              <a:solidFill>
                <a:srgbClr val="E98C11"/>
              </a:solidFill>
              <a:effectLst/>
              <a:uLnTx/>
              <a:uFillTx/>
              <a:latin typeface="等线" panose="02010600030101010101" charset="-122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7" name="MH_Entry_1">
            <a:hlinkClick r:id="rId3" action="ppaction://hlinksldjump"/>
          </p:cNvPr>
          <p:cNvSpPr/>
          <p:nvPr>
            <p:custDataLst>
              <p:tags r:id="rId5"/>
            </p:custDataLst>
          </p:nvPr>
        </p:nvSpPr>
        <p:spPr>
          <a:xfrm>
            <a:off x="3419058" y="2700020"/>
            <a:ext cx="4302541" cy="678180"/>
          </a:xfrm>
          <a:prstGeom prst="rect">
            <a:avLst/>
          </a:prstGeom>
          <a:solidFill>
            <a:srgbClr val="E98C1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项目优势介绍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18" name="MH_Others_1"/>
          <p:cNvCxnSpPr/>
          <p:nvPr>
            <p:custDataLst>
              <p:tags r:id="rId6"/>
            </p:custDataLst>
          </p:nvPr>
        </p:nvCxnSpPr>
        <p:spPr>
          <a:xfrm>
            <a:off x="2899677" y="582697"/>
            <a:ext cx="0" cy="3368170"/>
          </a:xfrm>
          <a:prstGeom prst="line">
            <a:avLst/>
          </a:prstGeom>
          <a:ln w="41275">
            <a:solidFill>
              <a:srgbClr val="E98C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/>
          <p:cNvGrpSpPr/>
          <p:nvPr/>
        </p:nvGrpSpPr>
        <p:grpSpPr>
          <a:xfrm>
            <a:off x="1745619" y="676426"/>
            <a:ext cx="790876" cy="3147441"/>
            <a:chOff x="1745619" y="676426"/>
            <a:chExt cx="790876" cy="3147441"/>
          </a:xfrm>
        </p:grpSpPr>
        <p:sp>
          <p:nvSpPr>
            <p:cNvPr id="20" name="MH_Others_2"/>
            <p:cNvSpPr txBox="1"/>
            <p:nvPr>
              <p:custDataLst>
                <p:tags r:id="rId7"/>
              </p:custDataLst>
            </p:nvPr>
          </p:nvSpPr>
          <p:spPr>
            <a:xfrm>
              <a:off x="1745619" y="676426"/>
              <a:ext cx="790876" cy="891431"/>
            </a:xfrm>
            <a:prstGeom prst="rect">
              <a:avLst/>
            </a:prstGeom>
            <a:noFill/>
          </p:spPr>
          <p:txBody>
            <a:bodyPr vert="eaVert" wrap="square" rtlCol="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600" b="0" i="0" u="none" strike="noStrike" kern="1200" cap="none" spc="0" normalizeH="0" baseline="0" noProof="0">
                  <a:ln>
                    <a:noFill/>
                  </a:ln>
                  <a:solidFill>
                    <a:srgbClr val="E98C11"/>
                  </a:solidFill>
                  <a:effectLst/>
                  <a:uLnTx/>
                  <a:uFillTx/>
                  <a:latin typeface="华文细黑" panose="02010600040101010101" pitchFamily="2" charset="-122"/>
                  <a:ea typeface="华文细黑" panose="02010600040101010101" pitchFamily="2" charset="-122"/>
                  <a:cs typeface="+mn-cs"/>
                </a:rPr>
                <a:t>C</a:t>
              </a:r>
              <a:endParaRPr kumimoji="0" lang="zh-CN" altLang="en-US" sz="3300" b="0" i="0" u="none" strike="noStrike" kern="1200" cap="none" spc="0" normalizeH="0" baseline="0" noProof="0">
                <a:ln>
                  <a:noFill/>
                </a:ln>
                <a:solidFill>
                  <a:srgbClr val="E98C11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endParaRPr>
            </a:p>
          </p:txBody>
        </p:sp>
        <p:sp>
          <p:nvSpPr>
            <p:cNvPr id="21" name="MH_Others_3"/>
            <p:cNvSpPr txBox="1"/>
            <p:nvPr>
              <p:custDataLst>
                <p:tags r:id="rId8"/>
              </p:custDataLst>
            </p:nvPr>
          </p:nvSpPr>
          <p:spPr>
            <a:xfrm>
              <a:off x="1887810" y="2700020"/>
              <a:ext cx="520420" cy="1123847"/>
            </a:xfrm>
            <a:prstGeom prst="rect">
              <a:avLst/>
            </a:prstGeom>
            <a:noFill/>
          </p:spPr>
          <p:txBody>
            <a:bodyPr vert="horz" wrap="square" rtlCol="0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E98C11"/>
                  </a:solidFill>
                  <a:effectLst/>
                  <a:uLnTx/>
                  <a:uFillTx/>
                  <a:latin typeface="华文细黑" panose="02010600040101010101" pitchFamily="2" charset="-122"/>
                  <a:ea typeface="华文细黑" panose="02010600040101010101" pitchFamily="2" charset="-122"/>
                  <a:cs typeface="+mn-cs"/>
                </a:rPr>
                <a:t>目</a:t>
              </a:r>
              <a:endPara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E98C11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E98C11"/>
                  </a:solidFill>
                  <a:effectLst/>
                  <a:uLnTx/>
                  <a:uFillTx/>
                  <a:latin typeface="华文细黑" panose="02010600040101010101" pitchFamily="2" charset="-122"/>
                  <a:ea typeface="华文细黑" panose="02010600040101010101" pitchFamily="2" charset="-122"/>
                  <a:cs typeface="+mn-cs"/>
                </a:rPr>
                <a:t>录</a:t>
              </a: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E98C11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endParaRPr>
            </a:p>
          </p:txBody>
        </p:sp>
        <p:sp>
          <p:nvSpPr>
            <p:cNvPr id="22" name="MH_Others_4"/>
            <p:cNvSpPr/>
            <p:nvPr>
              <p:custDataLst>
                <p:tags r:id="rId9"/>
              </p:custDataLst>
            </p:nvPr>
          </p:nvSpPr>
          <p:spPr>
            <a:xfrm>
              <a:off x="1917188" y="1240054"/>
              <a:ext cx="461665" cy="1546818"/>
            </a:xfrm>
            <a:prstGeom prst="rect">
              <a:avLst/>
            </a:prstGeom>
          </p:spPr>
          <p:txBody>
            <a:bodyPr vert="eaVert" wrap="square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1200" cap="none" spc="375" normalizeH="0" baseline="0" noProof="0" dirty="0">
                  <a:ln>
                    <a:noFill/>
                  </a:ln>
                  <a:solidFill>
                    <a:srgbClr val="E98C11"/>
                  </a:solidFill>
                  <a:effectLst/>
                  <a:uLnTx/>
                  <a:uFillTx/>
                  <a:latin typeface="华文细黑" panose="02010600040101010101" pitchFamily="2" charset="-122"/>
                  <a:ea typeface="华文细黑" panose="02010600040101010101" pitchFamily="2" charset="-122"/>
                  <a:cs typeface="+mn-cs"/>
                </a:rPr>
                <a:t>ONTENTS</a:t>
              </a:r>
              <a:endParaRPr kumimoji="0" lang="zh-CN" altLang="en-US" sz="2000" b="0" i="0" u="none" strike="noStrike" kern="1200" cap="none" spc="375" normalizeH="0" baseline="0" noProof="0" dirty="0">
                <a:ln>
                  <a:noFill/>
                </a:ln>
                <a:solidFill>
                  <a:srgbClr val="E98C11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0"/>
          <p:cNvSpPr/>
          <p:nvPr/>
        </p:nvSpPr>
        <p:spPr bwMode="auto">
          <a:xfrm>
            <a:off x="5657132" y="1392491"/>
            <a:ext cx="257165" cy="257311"/>
          </a:xfrm>
          <a:custGeom>
            <a:avLst/>
            <a:gdLst>
              <a:gd name="T0" fmla="*/ 477 w 477"/>
              <a:gd name="T1" fmla="*/ 0 h 476"/>
              <a:gd name="T2" fmla="*/ 413 w 477"/>
              <a:gd name="T3" fmla="*/ 238 h 476"/>
              <a:gd name="T4" fmla="*/ 349 w 477"/>
              <a:gd name="T5" fmla="*/ 476 h 476"/>
              <a:gd name="T6" fmla="*/ 175 w 477"/>
              <a:gd name="T7" fmla="*/ 302 h 476"/>
              <a:gd name="T8" fmla="*/ 0 w 477"/>
              <a:gd name="T9" fmla="*/ 127 h 476"/>
              <a:gd name="T10" fmla="*/ 239 w 477"/>
              <a:gd name="T11" fmla="*/ 63 h 476"/>
              <a:gd name="T12" fmla="*/ 477 w 477"/>
              <a:gd name="T13" fmla="*/ 0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7" h="476">
                <a:moveTo>
                  <a:pt x="477" y="0"/>
                </a:moveTo>
                <a:lnTo>
                  <a:pt x="413" y="238"/>
                </a:lnTo>
                <a:lnTo>
                  <a:pt x="349" y="476"/>
                </a:lnTo>
                <a:lnTo>
                  <a:pt x="175" y="302"/>
                </a:lnTo>
                <a:lnTo>
                  <a:pt x="0" y="127"/>
                </a:lnTo>
                <a:lnTo>
                  <a:pt x="239" y="63"/>
                </a:lnTo>
                <a:lnTo>
                  <a:pt x="477" y="0"/>
                </a:lnTo>
                <a:close/>
              </a:path>
            </a:pathLst>
          </a:custGeom>
          <a:solidFill>
            <a:srgbClr val="90BF1F"/>
          </a:solidFill>
          <a:ln>
            <a:noFill/>
          </a:ln>
        </p:spPr>
        <p:txBody>
          <a:bodyPr vert="horz" wrap="square" lIns="60472" tIns="30236" rIns="60472" bIns="30236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3135860" y="1392491"/>
            <a:ext cx="257165" cy="257311"/>
          </a:xfrm>
          <a:custGeom>
            <a:avLst/>
            <a:gdLst>
              <a:gd name="T0" fmla="*/ 0 w 476"/>
              <a:gd name="T1" fmla="*/ 0 h 476"/>
              <a:gd name="T2" fmla="*/ 63 w 476"/>
              <a:gd name="T3" fmla="*/ 238 h 476"/>
              <a:gd name="T4" fmla="*/ 127 w 476"/>
              <a:gd name="T5" fmla="*/ 476 h 476"/>
              <a:gd name="T6" fmla="*/ 302 w 476"/>
              <a:gd name="T7" fmla="*/ 302 h 476"/>
              <a:gd name="T8" fmla="*/ 476 w 476"/>
              <a:gd name="T9" fmla="*/ 127 h 476"/>
              <a:gd name="T10" fmla="*/ 238 w 476"/>
              <a:gd name="T11" fmla="*/ 63 h 476"/>
              <a:gd name="T12" fmla="*/ 0 w 476"/>
              <a:gd name="T13" fmla="*/ 0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6" h="476">
                <a:moveTo>
                  <a:pt x="0" y="0"/>
                </a:moveTo>
                <a:lnTo>
                  <a:pt x="63" y="238"/>
                </a:lnTo>
                <a:lnTo>
                  <a:pt x="127" y="476"/>
                </a:lnTo>
                <a:lnTo>
                  <a:pt x="302" y="302"/>
                </a:lnTo>
                <a:lnTo>
                  <a:pt x="476" y="127"/>
                </a:lnTo>
                <a:lnTo>
                  <a:pt x="238" y="63"/>
                </a:lnTo>
                <a:lnTo>
                  <a:pt x="0" y="0"/>
                </a:lnTo>
                <a:close/>
              </a:path>
            </a:pathLst>
          </a:custGeom>
          <a:solidFill>
            <a:srgbClr val="F49800"/>
          </a:solidFill>
          <a:ln>
            <a:noFill/>
          </a:ln>
        </p:spPr>
        <p:txBody>
          <a:bodyPr vert="horz" wrap="square" lIns="60472" tIns="30236" rIns="60472" bIns="30236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Freeform 12"/>
          <p:cNvSpPr/>
          <p:nvPr/>
        </p:nvSpPr>
        <p:spPr bwMode="auto">
          <a:xfrm>
            <a:off x="3148456" y="3792309"/>
            <a:ext cx="257165" cy="256261"/>
          </a:xfrm>
          <a:custGeom>
            <a:avLst/>
            <a:gdLst>
              <a:gd name="T0" fmla="*/ 128 w 477"/>
              <a:gd name="T1" fmla="*/ 0 h 476"/>
              <a:gd name="T2" fmla="*/ 64 w 477"/>
              <a:gd name="T3" fmla="*/ 238 h 476"/>
              <a:gd name="T4" fmla="*/ 0 w 477"/>
              <a:gd name="T5" fmla="*/ 476 h 476"/>
              <a:gd name="T6" fmla="*/ 238 w 477"/>
              <a:gd name="T7" fmla="*/ 413 h 476"/>
              <a:gd name="T8" fmla="*/ 477 w 477"/>
              <a:gd name="T9" fmla="*/ 349 h 476"/>
              <a:gd name="T10" fmla="*/ 302 w 477"/>
              <a:gd name="T11" fmla="*/ 174 h 476"/>
              <a:gd name="T12" fmla="*/ 128 w 477"/>
              <a:gd name="T13" fmla="*/ 0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7" h="476">
                <a:moveTo>
                  <a:pt x="128" y="0"/>
                </a:moveTo>
                <a:lnTo>
                  <a:pt x="64" y="238"/>
                </a:lnTo>
                <a:lnTo>
                  <a:pt x="0" y="476"/>
                </a:lnTo>
                <a:lnTo>
                  <a:pt x="238" y="413"/>
                </a:lnTo>
                <a:lnTo>
                  <a:pt x="477" y="349"/>
                </a:lnTo>
                <a:lnTo>
                  <a:pt x="302" y="174"/>
                </a:lnTo>
                <a:lnTo>
                  <a:pt x="128" y="0"/>
                </a:lnTo>
                <a:close/>
              </a:path>
            </a:pathLst>
          </a:custGeom>
          <a:solidFill>
            <a:srgbClr val="90BF1F"/>
          </a:solidFill>
          <a:ln>
            <a:noFill/>
          </a:ln>
        </p:spPr>
        <p:txBody>
          <a:bodyPr vert="horz" wrap="square" lIns="60472" tIns="30236" rIns="60472" bIns="30236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5645584" y="3792309"/>
            <a:ext cx="256116" cy="256261"/>
          </a:xfrm>
          <a:custGeom>
            <a:avLst/>
            <a:gdLst>
              <a:gd name="T0" fmla="*/ 349 w 477"/>
              <a:gd name="T1" fmla="*/ 0 h 476"/>
              <a:gd name="T2" fmla="*/ 413 w 477"/>
              <a:gd name="T3" fmla="*/ 238 h 476"/>
              <a:gd name="T4" fmla="*/ 477 w 477"/>
              <a:gd name="T5" fmla="*/ 476 h 476"/>
              <a:gd name="T6" fmla="*/ 238 w 477"/>
              <a:gd name="T7" fmla="*/ 413 h 476"/>
              <a:gd name="T8" fmla="*/ 0 w 477"/>
              <a:gd name="T9" fmla="*/ 349 h 476"/>
              <a:gd name="T10" fmla="*/ 175 w 477"/>
              <a:gd name="T11" fmla="*/ 174 h 476"/>
              <a:gd name="T12" fmla="*/ 349 w 477"/>
              <a:gd name="T13" fmla="*/ 0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7" h="476">
                <a:moveTo>
                  <a:pt x="349" y="0"/>
                </a:moveTo>
                <a:lnTo>
                  <a:pt x="413" y="238"/>
                </a:lnTo>
                <a:lnTo>
                  <a:pt x="477" y="476"/>
                </a:lnTo>
                <a:lnTo>
                  <a:pt x="238" y="413"/>
                </a:lnTo>
                <a:lnTo>
                  <a:pt x="0" y="349"/>
                </a:lnTo>
                <a:lnTo>
                  <a:pt x="175" y="174"/>
                </a:lnTo>
                <a:lnTo>
                  <a:pt x="349" y="0"/>
                </a:lnTo>
                <a:close/>
              </a:path>
            </a:pathLst>
          </a:custGeom>
          <a:solidFill>
            <a:srgbClr val="F49800"/>
          </a:solidFill>
          <a:ln>
            <a:noFill/>
          </a:ln>
        </p:spPr>
        <p:txBody>
          <a:bodyPr vert="horz" wrap="square" lIns="60472" tIns="30236" rIns="60472" bIns="30236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68559" y="2405360"/>
            <a:ext cx="1586376" cy="613410"/>
          </a:xfrm>
          <a:prstGeom prst="rect">
            <a:avLst/>
          </a:prstGeom>
          <a:noFill/>
        </p:spPr>
        <p:txBody>
          <a:bodyPr wrap="square" lIns="60472" tIns="30236" rIns="60472" bIns="3023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绿色防控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核心技术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06383" y="1124327"/>
            <a:ext cx="1586376" cy="305435"/>
          </a:xfrm>
          <a:prstGeom prst="rect">
            <a:avLst/>
          </a:prstGeom>
          <a:noFill/>
        </p:spPr>
        <p:txBody>
          <a:bodyPr wrap="square" lIns="60472" tIns="30236" rIns="60472" bIns="30236" rtlCol="0">
            <a:spAutoFit/>
          </a:bodyPr>
          <a:lstStyle/>
          <a:p>
            <a:pPr marL="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引诱剂选择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06382" y="1444056"/>
            <a:ext cx="2498065" cy="1072515"/>
          </a:xfrm>
          <a:prstGeom prst="rect">
            <a:avLst/>
          </a:prstGeom>
          <a:noFill/>
        </p:spPr>
        <p:txBody>
          <a:bodyPr wrap="square" lIns="60472" tIns="30236" rIns="60472" bIns="302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100">
                <a:sym typeface="+mn-ea"/>
              </a:rPr>
              <a:t>影响红火蚁觅食行为因子研究”，</a:t>
            </a:r>
            <a:r>
              <a:rPr kumimoji="0" 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红火蚁属于群居性生物，且长期活动在地方蚁巢中，防控过程中必须将工蚁引诱出巢，将药剂搬运到巢穴中供食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“</a:t>
            </a: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蚁后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”</a:t>
            </a: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，所以必须选择工蚁喜爱的食物。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06160" y="3610610"/>
            <a:ext cx="2479040" cy="305435"/>
          </a:xfrm>
          <a:prstGeom prst="rect">
            <a:avLst/>
          </a:prstGeom>
          <a:noFill/>
        </p:spPr>
        <p:txBody>
          <a:bodyPr wrap="square" lIns="60472" tIns="30236" rIns="60472" bIns="302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饵剂粒径大小确定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06382" y="3930405"/>
            <a:ext cx="2498065" cy="667385"/>
          </a:xfrm>
          <a:prstGeom prst="rect">
            <a:avLst/>
          </a:prstGeom>
          <a:noFill/>
        </p:spPr>
        <p:txBody>
          <a:bodyPr wrap="square" lIns="60472" tIns="30236" rIns="60472" bIns="302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由于成年工蚁体长约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5mm</a:t>
            </a: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，因此药剂的大小必须进行控制，以便有助于提高药剂的搬运率。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61595" y="3661477"/>
            <a:ext cx="1586376" cy="305435"/>
          </a:xfrm>
          <a:prstGeom prst="rect">
            <a:avLst/>
          </a:prstGeom>
          <a:noFill/>
        </p:spPr>
        <p:txBody>
          <a:bodyPr wrap="square" lIns="60472" tIns="30236" rIns="60472" bIns="30236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防控体系建设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1560" y="3981205"/>
            <a:ext cx="2346941" cy="464820"/>
          </a:xfrm>
          <a:prstGeom prst="rect">
            <a:avLst/>
          </a:prstGeom>
          <a:noFill/>
        </p:spPr>
        <p:txBody>
          <a:bodyPr wrap="square" lIns="60472" tIns="30236" rIns="60472" bIns="30236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11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掌握红火蚁生活习性与发生规律，建立统一防控标准，实行统防统治。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4" name="Freeform 6"/>
          <p:cNvSpPr/>
          <p:nvPr/>
        </p:nvSpPr>
        <p:spPr bwMode="auto">
          <a:xfrm>
            <a:off x="2972113" y="1150933"/>
            <a:ext cx="1528298" cy="1530212"/>
          </a:xfrm>
          <a:custGeom>
            <a:avLst/>
            <a:gdLst>
              <a:gd name="T0" fmla="*/ 0 w 2839"/>
              <a:gd name="T1" fmla="*/ 2839 h 2839"/>
              <a:gd name="T2" fmla="*/ 2839 w 2839"/>
              <a:gd name="T3" fmla="*/ 0 h 2839"/>
              <a:gd name="T4" fmla="*/ 2839 w 2839"/>
              <a:gd name="T5" fmla="*/ 872 h 2839"/>
              <a:gd name="T6" fmla="*/ 872 w 2839"/>
              <a:gd name="T7" fmla="*/ 2839 h 2839"/>
              <a:gd name="T8" fmla="*/ 0 w 2839"/>
              <a:gd name="T9" fmla="*/ 2839 h 28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39" h="2839">
                <a:moveTo>
                  <a:pt x="0" y="2839"/>
                </a:moveTo>
                <a:cubicBezTo>
                  <a:pt x="37" y="1288"/>
                  <a:pt x="1288" y="37"/>
                  <a:pt x="2839" y="0"/>
                </a:cubicBezTo>
                <a:lnTo>
                  <a:pt x="2839" y="872"/>
                </a:lnTo>
                <a:cubicBezTo>
                  <a:pt x="1770" y="909"/>
                  <a:pt x="909" y="1770"/>
                  <a:pt x="872" y="2839"/>
                </a:cubicBezTo>
                <a:lnTo>
                  <a:pt x="0" y="2839"/>
                </a:lnTo>
                <a:close/>
              </a:path>
            </a:pathLst>
          </a:custGeom>
          <a:solidFill>
            <a:srgbClr val="90BF1F"/>
          </a:solidFill>
          <a:ln>
            <a:noFill/>
          </a:ln>
        </p:spPr>
        <p:txBody>
          <a:bodyPr vert="horz" wrap="square" lIns="60472" tIns="30236" rIns="60472" bIns="30236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Freeform 7"/>
          <p:cNvSpPr/>
          <p:nvPr/>
        </p:nvSpPr>
        <p:spPr bwMode="auto">
          <a:xfrm>
            <a:off x="2972113" y="2757815"/>
            <a:ext cx="1528298" cy="1530212"/>
          </a:xfrm>
          <a:custGeom>
            <a:avLst/>
            <a:gdLst>
              <a:gd name="T0" fmla="*/ 2839 w 2839"/>
              <a:gd name="T1" fmla="*/ 2839 h 2839"/>
              <a:gd name="T2" fmla="*/ 0 w 2839"/>
              <a:gd name="T3" fmla="*/ 0 h 2839"/>
              <a:gd name="T4" fmla="*/ 872 w 2839"/>
              <a:gd name="T5" fmla="*/ 0 h 2839"/>
              <a:gd name="T6" fmla="*/ 2839 w 2839"/>
              <a:gd name="T7" fmla="*/ 1967 h 2839"/>
              <a:gd name="T8" fmla="*/ 2839 w 2839"/>
              <a:gd name="T9" fmla="*/ 2839 h 28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39" h="2839">
                <a:moveTo>
                  <a:pt x="2839" y="2839"/>
                </a:moveTo>
                <a:cubicBezTo>
                  <a:pt x="1288" y="2802"/>
                  <a:pt x="37" y="1551"/>
                  <a:pt x="0" y="0"/>
                </a:cubicBezTo>
                <a:lnTo>
                  <a:pt x="872" y="0"/>
                </a:lnTo>
                <a:cubicBezTo>
                  <a:pt x="909" y="1069"/>
                  <a:pt x="1770" y="1930"/>
                  <a:pt x="2839" y="1967"/>
                </a:cubicBezTo>
                <a:lnTo>
                  <a:pt x="2839" y="2839"/>
                </a:lnTo>
                <a:close/>
              </a:path>
            </a:pathLst>
          </a:custGeom>
          <a:solidFill>
            <a:srgbClr val="F49800"/>
          </a:solidFill>
          <a:ln>
            <a:noFill/>
          </a:ln>
        </p:spPr>
        <p:txBody>
          <a:bodyPr vert="horz" wrap="square" lIns="60472" tIns="30236" rIns="60472" bIns="30236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Freeform 8"/>
          <p:cNvSpPr/>
          <p:nvPr/>
        </p:nvSpPr>
        <p:spPr bwMode="auto">
          <a:xfrm>
            <a:off x="4578086" y="2757815"/>
            <a:ext cx="1528298" cy="1530212"/>
          </a:xfrm>
          <a:custGeom>
            <a:avLst/>
            <a:gdLst>
              <a:gd name="T0" fmla="*/ 2839 w 2839"/>
              <a:gd name="T1" fmla="*/ 0 h 2839"/>
              <a:gd name="T2" fmla="*/ 0 w 2839"/>
              <a:gd name="T3" fmla="*/ 2839 h 2839"/>
              <a:gd name="T4" fmla="*/ 0 w 2839"/>
              <a:gd name="T5" fmla="*/ 1967 h 2839"/>
              <a:gd name="T6" fmla="*/ 1967 w 2839"/>
              <a:gd name="T7" fmla="*/ 0 h 2839"/>
              <a:gd name="T8" fmla="*/ 2839 w 2839"/>
              <a:gd name="T9" fmla="*/ 0 h 28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39" h="2839">
                <a:moveTo>
                  <a:pt x="2839" y="0"/>
                </a:moveTo>
                <a:cubicBezTo>
                  <a:pt x="2802" y="1551"/>
                  <a:pt x="1551" y="2802"/>
                  <a:pt x="0" y="2839"/>
                </a:cubicBezTo>
                <a:lnTo>
                  <a:pt x="0" y="1967"/>
                </a:lnTo>
                <a:cubicBezTo>
                  <a:pt x="1069" y="1930"/>
                  <a:pt x="1930" y="1069"/>
                  <a:pt x="1967" y="0"/>
                </a:cubicBezTo>
                <a:lnTo>
                  <a:pt x="2839" y="0"/>
                </a:lnTo>
                <a:close/>
              </a:path>
            </a:pathLst>
          </a:custGeom>
          <a:solidFill>
            <a:srgbClr val="90BF1F"/>
          </a:solidFill>
          <a:ln>
            <a:noFill/>
          </a:ln>
        </p:spPr>
        <p:txBody>
          <a:bodyPr vert="horz" wrap="square" lIns="60472" tIns="30236" rIns="60472" bIns="30236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Freeform 9"/>
          <p:cNvSpPr/>
          <p:nvPr/>
        </p:nvSpPr>
        <p:spPr bwMode="auto">
          <a:xfrm>
            <a:off x="4578086" y="1150933"/>
            <a:ext cx="1528298" cy="1530212"/>
          </a:xfrm>
          <a:custGeom>
            <a:avLst/>
            <a:gdLst>
              <a:gd name="T0" fmla="*/ 0 w 2839"/>
              <a:gd name="T1" fmla="*/ 0 h 2839"/>
              <a:gd name="T2" fmla="*/ 2839 w 2839"/>
              <a:gd name="T3" fmla="*/ 2839 h 2839"/>
              <a:gd name="T4" fmla="*/ 1967 w 2839"/>
              <a:gd name="T5" fmla="*/ 2839 h 2839"/>
              <a:gd name="T6" fmla="*/ 0 w 2839"/>
              <a:gd name="T7" fmla="*/ 872 h 2839"/>
              <a:gd name="T8" fmla="*/ 0 w 2839"/>
              <a:gd name="T9" fmla="*/ 0 h 28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39" h="2839">
                <a:moveTo>
                  <a:pt x="0" y="0"/>
                </a:moveTo>
                <a:cubicBezTo>
                  <a:pt x="1551" y="37"/>
                  <a:pt x="2802" y="1288"/>
                  <a:pt x="2839" y="2839"/>
                </a:cubicBezTo>
                <a:lnTo>
                  <a:pt x="1967" y="2839"/>
                </a:lnTo>
                <a:cubicBezTo>
                  <a:pt x="1930" y="1770"/>
                  <a:pt x="1069" y="909"/>
                  <a:pt x="0" y="872"/>
                </a:cubicBezTo>
                <a:lnTo>
                  <a:pt x="0" y="0"/>
                </a:lnTo>
                <a:close/>
              </a:path>
            </a:pathLst>
          </a:custGeom>
          <a:solidFill>
            <a:srgbClr val="F49800"/>
          </a:solidFill>
          <a:ln>
            <a:noFill/>
          </a:ln>
        </p:spPr>
        <p:txBody>
          <a:bodyPr vert="horz" wrap="square" lIns="60472" tIns="30236" rIns="60472" bIns="30236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TextBox 16"/>
          <p:cNvSpPr txBox="1"/>
          <p:nvPr/>
        </p:nvSpPr>
        <p:spPr>
          <a:xfrm>
            <a:off x="640080" y="1580515"/>
            <a:ext cx="2363470" cy="944245"/>
          </a:xfrm>
          <a:prstGeom prst="rect">
            <a:avLst/>
          </a:prstGeom>
          <a:noFill/>
        </p:spPr>
        <p:txBody>
          <a:bodyPr wrap="square" lIns="60472" tIns="30236" rIns="60472" bIns="30236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植物源杀虫活性物质较多（印楝素、除虫菊、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藜芦碱、苦参碱,、烟碱、鱼藤酮</a:t>
            </a:r>
            <a:r>
              <a:rPr kumimoji="0" 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）。因植物源活性物质易分解，所以筛选过程复杂。</a:t>
            </a:r>
            <a:endParaRPr kumimoji="0" 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TextBox 21"/>
          <p:cNvSpPr txBox="1"/>
          <p:nvPr/>
        </p:nvSpPr>
        <p:spPr>
          <a:xfrm>
            <a:off x="1108075" y="1250950"/>
            <a:ext cx="2027555" cy="305435"/>
          </a:xfrm>
          <a:prstGeom prst="rect">
            <a:avLst/>
          </a:prstGeom>
          <a:noFill/>
        </p:spPr>
        <p:txBody>
          <a:bodyPr wrap="square" lIns="60472" tIns="30236" rIns="60472" bIns="30236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活性物质筛选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0"/>
            <a:ext cx="9143365" cy="731520"/>
            <a:chOff x="0" y="0"/>
            <a:chExt cx="14399" cy="1152"/>
          </a:xfrm>
        </p:grpSpPr>
        <p:sp>
          <p:nvSpPr>
            <p:cNvPr id="6" name="矩形 5"/>
            <p:cNvSpPr/>
            <p:nvPr/>
          </p:nvSpPr>
          <p:spPr>
            <a:xfrm>
              <a:off x="1" y="0"/>
              <a:ext cx="14398" cy="115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2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0"/>
              <a:ext cx="579" cy="11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2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61" y="244"/>
              <a:ext cx="5048" cy="55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p>
              <a:r>
                <a:rPr lang="zh-CN" altLang="en-US" sz="2275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项目核心技术</a:t>
              </a:r>
              <a:endParaRPr lang="zh-CN" altLang="en-US" sz="227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49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2413E-6 4.81481E-6 L 0.06414 0.09699 " pathEditMode="relative" rAng="0" ptsTypes="AA">
                                          <p:cBhvr>
                                            <p:cTn id="25" dur="5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200" y="4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49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67699E-7 4.81481E-6 L -0.05945 0.09699 " pathEditMode="relative" rAng="0" ptsTypes="AA">
                                          <p:cBhvr>
                                            <p:cTn id="29" dur="5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79" y="4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49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5508E-6 -3.7037E-7 L -0.05802 -0.08542 " pathEditMode="relative" rAng="0" ptsTypes="AA">
                                          <p:cBhvr>
                                            <p:cTn id="33" dur="500" spd="-100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01" y="-428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49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60127E-6 -3.7037E-7 L 0.06258 -0.08542 " pathEditMode="relative" rAng="0" ptsTypes="AA">
                                          <p:cBhvr>
                                            <p:cTn id="37" dur="500" spd="-10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22" y="-428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ldLvl="0" animBg="1"/>
          <p:bldP spid="8" grpId="1" bldLvl="0" animBg="1"/>
          <p:bldP spid="12" grpId="0" bldLvl="0" animBg="1"/>
          <p:bldP spid="12" grpId="1" bldLvl="0" animBg="1"/>
          <p:bldP spid="13" grpId="0" bldLvl="0" animBg="1"/>
          <p:bldP spid="13" grpId="1" bldLvl="0" animBg="1"/>
          <p:bldP spid="14" grpId="0" bldLvl="0" animBg="1"/>
          <p:bldP spid="14" grpId="1" bldLvl="0" animBg="1"/>
          <p:bldP spid="15" grpId="0"/>
          <p:bldP spid="16" grpId="0"/>
          <p:bldP spid="17" grpId="0"/>
          <p:bldP spid="18" grpId="0"/>
          <p:bldP spid="19" grpId="0"/>
          <p:bldP spid="20" grpId="0"/>
          <p:bldP spid="21" grpId="0"/>
          <p:bldP spid="24" grpId="0" bldLvl="0" animBg="1"/>
          <p:bldP spid="25" grpId="0" bldLvl="0" animBg="1"/>
          <p:bldP spid="26" grpId="0" bldLvl="0" animBg="1"/>
          <p:bldP spid="27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49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2413E-6 4.81481E-6 L 0.06414 0.09699 " pathEditMode="relative" rAng="0" ptsTypes="AA">
                                          <p:cBhvr>
                                            <p:cTn id="25" dur="5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200" y="4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49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67699E-7 4.81481E-6 L -0.05945 0.09699 " pathEditMode="relative" rAng="0" ptsTypes="AA">
                                          <p:cBhvr>
                                            <p:cTn id="29" dur="5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79" y="4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49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5508E-6 -3.7037E-7 L -0.05802 -0.08542 " pathEditMode="relative" rAng="0" ptsTypes="AA">
                                          <p:cBhvr>
                                            <p:cTn id="33" dur="500" spd="-100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01" y="-428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49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60127E-6 -3.7037E-7 L 0.06258 -0.08542 " pathEditMode="relative" rAng="0" ptsTypes="AA">
                                          <p:cBhvr>
                                            <p:cTn id="37" dur="500" spd="-10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22" y="-428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ldLvl="0" animBg="1"/>
          <p:bldP spid="8" grpId="1" bldLvl="0" animBg="1"/>
          <p:bldP spid="12" grpId="0" bldLvl="0" animBg="1"/>
          <p:bldP spid="12" grpId="1" bldLvl="0" animBg="1"/>
          <p:bldP spid="13" grpId="0" bldLvl="0" animBg="1"/>
          <p:bldP spid="13" grpId="1" bldLvl="0" animBg="1"/>
          <p:bldP spid="14" grpId="0" bldLvl="0" animBg="1"/>
          <p:bldP spid="14" grpId="1" bldLvl="0" animBg="1"/>
          <p:bldP spid="15" grpId="0"/>
          <p:bldP spid="16" grpId="0"/>
          <p:bldP spid="17" grpId="0"/>
          <p:bldP spid="18" grpId="0"/>
          <p:bldP spid="19" grpId="0"/>
          <p:bldP spid="20" grpId="0"/>
          <p:bldP spid="21" grpId="0"/>
          <p:bldP spid="24" grpId="0" bldLvl="0" animBg="1"/>
          <p:bldP spid="25" grpId="0" bldLvl="0" animBg="1"/>
          <p:bldP spid="26" grpId="0" bldLvl="0" animBg="1"/>
          <p:bldP spid="27" grpId="0" bldLvl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左大括号 16"/>
          <p:cNvSpPr/>
          <p:nvPr/>
        </p:nvSpPr>
        <p:spPr>
          <a:xfrm rot="16200000">
            <a:off x="4564243" y="-528501"/>
            <a:ext cx="180000" cy="7244600"/>
          </a:xfrm>
          <a:prstGeom prst="leftBrace">
            <a:avLst>
              <a:gd name="adj1" fmla="val 25264"/>
              <a:gd name="adj2" fmla="val 50000"/>
            </a:avLst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文本框 17"/>
          <p:cNvSpPr txBox="1"/>
          <p:nvPr/>
        </p:nvSpPr>
        <p:spPr bwMode="auto">
          <a:xfrm>
            <a:off x="1102522" y="3363838"/>
            <a:ext cx="7103443" cy="71437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商业模式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3" name="图片 2" descr="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705" y="3363595"/>
            <a:ext cx="2230120" cy="1272540"/>
          </a:xfrm>
          <a:prstGeom prst="rect">
            <a:avLst/>
          </a:prstGeom>
        </p:spPr>
      </p:pic>
      <p:sp>
        <p:nvSpPr>
          <p:cNvPr id="2" name="左大括号 1"/>
          <p:cNvSpPr/>
          <p:nvPr/>
        </p:nvSpPr>
        <p:spPr>
          <a:xfrm rot="16200000">
            <a:off x="4564243" y="-522151"/>
            <a:ext cx="180000" cy="7244600"/>
          </a:xfrm>
          <a:prstGeom prst="leftBrace">
            <a:avLst>
              <a:gd name="adj1" fmla="val 25264"/>
              <a:gd name="adj2" fmla="val 50000"/>
            </a:avLst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779780" y="1315720"/>
            <a:ext cx="1752600" cy="1212215"/>
          </a:xfrm>
          <a:prstGeom prst="roundRect">
            <a:avLst/>
          </a:prstGeom>
          <a:solidFill>
            <a:srgbClr val="90B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与地方防疫</a:t>
            </a:r>
            <a:endParaRPr lang="zh-CN" altLang="en-US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部门联合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2843530" y="1324610"/>
            <a:ext cx="1708150" cy="1212215"/>
          </a:xfrm>
          <a:prstGeom prst="roundRect">
            <a:avLst/>
          </a:prstGeom>
          <a:solidFill>
            <a:srgbClr val="F4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建立防控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示范区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4859655" y="1347470"/>
            <a:ext cx="1645285" cy="116141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建立统一防控技术标准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6815455" y="1362075"/>
            <a:ext cx="1543685" cy="1161415"/>
          </a:xfrm>
          <a:prstGeom prst="roundRect">
            <a:avLst/>
          </a:prstGeom>
          <a:solidFill>
            <a:srgbClr val="D55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积极参与政府统防统治</a:t>
            </a:r>
            <a:endParaRPr kumimoji="0" lang="zh-CN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10" name="图片 9" descr="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940" y="3451860"/>
            <a:ext cx="1642110" cy="150114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0" y="0"/>
            <a:ext cx="9143365" cy="731520"/>
            <a:chOff x="0" y="0"/>
            <a:chExt cx="14399" cy="1152"/>
          </a:xfrm>
        </p:grpSpPr>
        <p:sp>
          <p:nvSpPr>
            <p:cNvPr id="12" name="矩形 11"/>
            <p:cNvSpPr/>
            <p:nvPr/>
          </p:nvSpPr>
          <p:spPr>
            <a:xfrm>
              <a:off x="1" y="0"/>
              <a:ext cx="14398" cy="115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2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0"/>
              <a:ext cx="579" cy="11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2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4" name="TextBox 8"/>
            <p:cNvSpPr txBox="1"/>
            <p:nvPr/>
          </p:nvSpPr>
          <p:spPr>
            <a:xfrm>
              <a:off x="961" y="244"/>
              <a:ext cx="5048" cy="55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p>
              <a:r>
                <a:rPr lang="zh-CN" altLang="en-US" sz="2275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项目商业模式</a:t>
              </a:r>
              <a:endParaRPr lang="zh-CN" altLang="en-US" sz="227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22" grpId="0"/>
      <p:bldP spid="2" grpId="0" bldLvl="0" animBg="1"/>
      <p:bldP spid="4" grpId="0" bldLvl="0" animBg="1"/>
      <p:bldP spid="5" grpId="0" bldLvl="0" animBg="1"/>
      <p:bldP spid="6" grpId="0" bldLvl="0" animBg="1"/>
      <p:bldP spid="7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泪滴形 99"/>
          <p:cNvSpPr/>
          <p:nvPr/>
        </p:nvSpPr>
        <p:spPr>
          <a:xfrm>
            <a:off x="2600421" y="3386075"/>
            <a:ext cx="1547812" cy="1547813"/>
          </a:xfrm>
          <a:prstGeom prst="teardrop">
            <a:avLst>
              <a:gd name="adj" fmla="val 154881"/>
            </a:avLst>
          </a:prstGeom>
          <a:solidFill>
            <a:srgbClr val="A7A7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1" name="椭圆 100"/>
          <p:cNvSpPr>
            <a:spLocks noChangeArrowheads="1"/>
          </p:cNvSpPr>
          <p:nvPr/>
        </p:nvSpPr>
        <p:spPr bwMode="auto">
          <a:xfrm>
            <a:off x="2671858" y="3457512"/>
            <a:ext cx="1404938" cy="1403350"/>
          </a:xfrm>
          <a:prstGeom prst="ellipse">
            <a:avLst/>
          </a:prstGeom>
          <a:gradFill>
            <a:gsLst>
              <a:gs pos="61000">
                <a:srgbClr val="FFC000"/>
              </a:gs>
              <a:gs pos="0">
                <a:srgbClr val="FFC000"/>
              </a:gs>
              <a:gs pos="100000">
                <a:srgbClr val="FF9900"/>
              </a:gs>
            </a:gsLst>
            <a:lin ang="5400000" scaled="0"/>
          </a:gra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zh-CN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劣势</a:t>
            </a:r>
            <a:r>
              <a:rPr lang="en-US" altLang="zh-CN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en-US" altLang="zh-CN" sz="2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2" name="泪滴形 101"/>
          <p:cNvSpPr/>
          <p:nvPr/>
        </p:nvSpPr>
        <p:spPr>
          <a:xfrm rot="5400000">
            <a:off x="2626615" y="972281"/>
            <a:ext cx="1547813" cy="1549400"/>
          </a:xfrm>
          <a:prstGeom prst="teardrop">
            <a:avLst>
              <a:gd name="adj" fmla="val 154881"/>
            </a:avLst>
          </a:prstGeom>
          <a:solidFill>
            <a:srgbClr val="A7A7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3" name="泪滴形 102"/>
          <p:cNvSpPr/>
          <p:nvPr/>
        </p:nvSpPr>
        <p:spPr>
          <a:xfrm rot="16200000">
            <a:off x="5048346" y="3386075"/>
            <a:ext cx="1547813" cy="1547812"/>
          </a:xfrm>
          <a:prstGeom prst="teardrop">
            <a:avLst>
              <a:gd name="adj" fmla="val 154881"/>
            </a:avLst>
          </a:prstGeom>
          <a:solidFill>
            <a:srgbClr val="A7A7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4" name="泪滴形 103"/>
          <p:cNvSpPr/>
          <p:nvPr/>
        </p:nvSpPr>
        <p:spPr>
          <a:xfrm rot="10800000">
            <a:off x="5048346" y="973075"/>
            <a:ext cx="1547812" cy="1547813"/>
          </a:xfrm>
          <a:prstGeom prst="teardrop">
            <a:avLst>
              <a:gd name="adj" fmla="val 154881"/>
            </a:avLst>
          </a:prstGeom>
          <a:solidFill>
            <a:srgbClr val="A7A7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5" name="椭圆 104"/>
          <p:cNvSpPr>
            <a:spLocks noChangeArrowheads="1"/>
          </p:cNvSpPr>
          <p:nvPr/>
        </p:nvSpPr>
        <p:spPr bwMode="auto">
          <a:xfrm>
            <a:off x="2694083" y="1044513"/>
            <a:ext cx="1404938" cy="1404937"/>
          </a:xfrm>
          <a:prstGeom prst="ellipse">
            <a:avLst/>
          </a:prstGeom>
          <a:gradFill>
            <a:gsLst>
              <a:gs pos="61000">
                <a:srgbClr val="FFC000"/>
              </a:gs>
              <a:gs pos="0">
                <a:srgbClr val="FFC000"/>
              </a:gs>
              <a:gs pos="100000">
                <a:srgbClr val="FF9900"/>
              </a:gs>
            </a:gsLst>
            <a:lin ang="5400000" scaled="0"/>
          </a:gra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优势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6" name="椭圆 105"/>
          <p:cNvSpPr>
            <a:spLocks noChangeArrowheads="1"/>
          </p:cNvSpPr>
          <p:nvPr/>
        </p:nvSpPr>
        <p:spPr bwMode="auto">
          <a:xfrm>
            <a:off x="5121371" y="1044513"/>
            <a:ext cx="1403350" cy="1404937"/>
          </a:xfrm>
          <a:prstGeom prst="ellipse">
            <a:avLst/>
          </a:prstGeom>
          <a:gradFill>
            <a:gsLst>
              <a:gs pos="61000">
                <a:srgbClr val="FFC000"/>
              </a:gs>
              <a:gs pos="0">
                <a:srgbClr val="FFC000"/>
              </a:gs>
              <a:gs pos="100000">
                <a:srgbClr val="FF9900"/>
              </a:gs>
            </a:gsLst>
            <a:lin ang="5400000" scaled="0"/>
          </a:gra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zh-CN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优势</a:t>
            </a:r>
            <a:r>
              <a:rPr lang="en-US" altLang="zh-CN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en-US" altLang="zh-CN" sz="2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7" name="椭圆 106"/>
          <p:cNvSpPr>
            <a:spLocks noChangeArrowheads="1"/>
          </p:cNvSpPr>
          <p:nvPr/>
        </p:nvSpPr>
        <p:spPr bwMode="auto">
          <a:xfrm>
            <a:off x="5121371" y="3457512"/>
            <a:ext cx="1403350" cy="1403350"/>
          </a:xfrm>
          <a:prstGeom prst="ellipse">
            <a:avLst/>
          </a:prstGeom>
          <a:gradFill>
            <a:gsLst>
              <a:gs pos="61000">
                <a:srgbClr val="FFC000"/>
              </a:gs>
              <a:gs pos="0">
                <a:srgbClr val="FFC000"/>
              </a:gs>
              <a:gs pos="100000">
                <a:srgbClr val="FF9900"/>
              </a:gs>
            </a:gsLst>
            <a:lin ang="5400000" scaled="0"/>
          </a:gra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zh-CN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劣势</a:t>
            </a:r>
            <a:r>
              <a:rPr lang="en-US" altLang="zh-CN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endParaRPr lang="en-US" altLang="zh-CN" sz="2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08" name="直接连接符 107"/>
          <p:cNvCxnSpPr/>
          <p:nvPr/>
        </p:nvCxnSpPr>
        <p:spPr>
          <a:xfrm>
            <a:off x="970059" y="1765237"/>
            <a:ext cx="16557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椭圆 108"/>
          <p:cNvSpPr/>
          <p:nvPr/>
        </p:nvSpPr>
        <p:spPr>
          <a:xfrm>
            <a:off x="3752947" y="2089088"/>
            <a:ext cx="1692275" cy="1692275"/>
          </a:xfrm>
          <a:prstGeom prst="ellipse">
            <a:avLst/>
          </a:prstGeom>
          <a:solidFill>
            <a:srgbClr val="A7A7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市场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优势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10" name="直接连接符 109"/>
          <p:cNvCxnSpPr/>
          <p:nvPr/>
        </p:nvCxnSpPr>
        <p:spPr>
          <a:xfrm>
            <a:off x="6596158" y="1765237"/>
            <a:ext cx="16573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接连接符 110"/>
          <p:cNvCxnSpPr/>
          <p:nvPr/>
        </p:nvCxnSpPr>
        <p:spPr>
          <a:xfrm>
            <a:off x="979583" y="4141724"/>
            <a:ext cx="16573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接连接符 111"/>
          <p:cNvCxnSpPr/>
          <p:nvPr/>
        </p:nvCxnSpPr>
        <p:spPr>
          <a:xfrm>
            <a:off x="6607271" y="4141724"/>
            <a:ext cx="16557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20"/>
          <p:cNvSpPr txBox="1">
            <a:spLocks noChangeArrowheads="1"/>
          </p:cNvSpPr>
          <p:nvPr/>
        </p:nvSpPr>
        <p:spPr bwMode="auto">
          <a:xfrm>
            <a:off x="6607175" y="1311910"/>
            <a:ext cx="187198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16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拥有专业人才队伍</a:t>
            </a:r>
            <a:endParaRPr lang="zh-CN" altLang="en-US" sz="1600" b="1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5" name="TextBox 21"/>
          <p:cNvSpPr txBox="1">
            <a:spLocks noChangeArrowheads="1"/>
          </p:cNvSpPr>
          <p:nvPr/>
        </p:nvSpPr>
        <p:spPr bwMode="auto">
          <a:xfrm>
            <a:off x="6661247" y="3342259"/>
            <a:ext cx="1711325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 b="1" dirty="0">
                <a:solidFill>
                  <a:srgbClr val="FF99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西南地区独家红火蚁防控技术研究企业</a:t>
            </a:r>
            <a:endParaRPr lang="zh-CN" altLang="en-US" sz="1600" b="1" dirty="0">
              <a:solidFill>
                <a:srgbClr val="FF99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8" name="TextBox 24"/>
          <p:cNvSpPr txBox="1">
            <a:spLocks noChangeArrowheads="1"/>
          </p:cNvSpPr>
          <p:nvPr/>
        </p:nvSpPr>
        <p:spPr bwMode="auto">
          <a:xfrm>
            <a:off x="606425" y="1264285"/>
            <a:ext cx="212979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16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防控技术绿色环保</a:t>
            </a:r>
            <a:endParaRPr lang="zh-CN" altLang="en-US" sz="1600" b="1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9" name="TextBox 25"/>
          <p:cNvSpPr txBox="1">
            <a:spLocks noChangeArrowheads="1"/>
          </p:cNvSpPr>
          <p:nvPr/>
        </p:nvSpPr>
        <p:spPr bwMode="auto">
          <a:xfrm>
            <a:off x="925609" y="3346069"/>
            <a:ext cx="171132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 b="1" dirty="0">
                <a:solidFill>
                  <a:srgbClr val="FF99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全国首家成功研制植物源农药</a:t>
            </a:r>
            <a:endParaRPr lang="zh-CN" altLang="en-US" sz="1600" b="1" dirty="0">
              <a:solidFill>
                <a:srgbClr val="FF99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54" y="423"/>
            <a:ext cx="9142495" cy="73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42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53" y="423"/>
            <a:ext cx="367585" cy="731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42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610235" y="154940"/>
            <a:ext cx="3205480" cy="35052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p>
            <a:r>
              <a:rPr lang="zh-CN" altLang="en-US" sz="227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项目市场优势</a:t>
            </a:r>
            <a:endParaRPr lang="zh-CN" altLang="en-US" sz="2275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" fill="hold"/>
                                        <p:tgtEl>
                                          <p:spTgt spid="109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4" dur="100" fill="hold"/>
                                        <p:tgtEl>
                                          <p:spTgt spid="109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4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9" dur="100" fill="hold"/>
                                        <p:tgtEl>
                                          <p:spTgt spid="10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100" fill="hold"/>
                                        <p:tgtEl>
                                          <p:spTgt spid="105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" presetClass="emp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51" dur="100" fill="hold"/>
                                        <p:tgtEl>
                                          <p:spTgt spid="10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6" presetClass="emph" presetSubtype="0" fill="hold" grpId="4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56" dur="100" fill="hold"/>
                                        <p:tgtEl>
                                          <p:spTgt spid="105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100" fill="hold"/>
                                        <p:tgtEl>
                                          <p:spTgt spid="10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" presetClass="emp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75" dur="100" fill="hold"/>
                                        <p:tgtEl>
                                          <p:spTgt spid="10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100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6" presetClass="emph" presetSubtype="0" fill="hold" grpId="4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80" dur="100" fill="hold"/>
                                        <p:tgtEl>
                                          <p:spTgt spid="10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0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500"/>
                            </p:stCondLst>
                            <p:childTnLst>
                              <p:par>
                                <p:cTn id="9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100" fill="hold"/>
                                        <p:tgtEl>
                                          <p:spTgt spid="101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6" presetClass="emp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9" dur="100" fill="hold"/>
                                        <p:tgtEl>
                                          <p:spTgt spid="101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100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6" presetClass="emph" presetSubtype="0" fill="hold" grpId="4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04" dur="100" fill="hold"/>
                                        <p:tgtEl>
                                          <p:spTgt spid="101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500"/>
                            </p:stCondLst>
                            <p:childTnLst>
                              <p:par>
                                <p:cTn id="10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000"/>
                            </p:stCondLst>
                            <p:childTnLst>
                              <p:par>
                                <p:cTn id="1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9500"/>
                            </p:stCondLst>
                            <p:childTnLst>
                              <p:par>
                                <p:cTn id="1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2" dur="100" fill="hold"/>
                                        <p:tgtEl>
                                          <p:spTgt spid="107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6" presetClass="emp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24" dur="100" fill="hold"/>
                                        <p:tgtEl>
                                          <p:spTgt spid="107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6" presetID="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100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6" presetClass="emph" presetSubtype="0" fill="hold" grpId="4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29" dur="100" fill="hold"/>
                                        <p:tgtEl>
                                          <p:spTgt spid="107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bldLvl="0" animBg="1"/>
      <p:bldP spid="101" grpId="1" bldLvl="0" animBg="1"/>
      <p:bldP spid="101" grpId="2" bldLvl="0" animBg="1"/>
      <p:bldP spid="101" grpId="3" bldLvl="0" animBg="1"/>
      <p:bldP spid="101" grpId="4" bldLvl="0" animBg="1"/>
      <p:bldP spid="105" grpId="0" bldLvl="0" animBg="1"/>
      <p:bldP spid="105" grpId="1" bldLvl="0" animBg="1"/>
      <p:bldP spid="105" grpId="2" bldLvl="0" animBg="1"/>
      <p:bldP spid="105" grpId="3" bldLvl="0" animBg="1"/>
      <p:bldP spid="105" grpId="4" bldLvl="0" animBg="1"/>
      <p:bldP spid="106" grpId="0" bldLvl="0" animBg="1"/>
      <p:bldP spid="106" grpId="1" bldLvl="0" animBg="1"/>
      <p:bldP spid="106" grpId="2" bldLvl="0" animBg="1"/>
      <p:bldP spid="106" grpId="3" bldLvl="0" animBg="1"/>
      <p:bldP spid="106" grpId="4" bldLvl="0" animBg="1"/>
      <p:bldP spid="107" grpId="0" bldLvl="0" animBg="1"/>
      <p:bldP spid="107" grpId="1" bldLvl="0" animBg="1"/>
      <p:bldP spid="107" grpId="2" bldLvl="0" animBg="1"/>
      <p:bldP spid="107" grpId="3" bldLvl="0" animBg="1"/>
      <p:bldP spid="107" grpId="4" bldLvl="0" animBg="1"/>
      <p:bldP spid="109" grpId="0" bldLvl="0" animBg="1"/>
      <p:bldP spid="109" grpId="1" bldLvl="0" animBg="1"/>
      <p:bldP spid="109" grpId="2" bldLvl="0" animBg="1"/>
      <p:bldP spid="109" grpId="3" bldLvl="0" animBg="1"/>
      <p:bldP spid="109" grpId="4" bldLvl="0" animBg="1"/>
      <p:bldP spid="114" grpId="0"/>
      <p:bldP spid="115" grpId="0"/>
      <p:bldP spid="118" grpId="0"/>
      <p:bldP spid="1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1372"/>
            <a:ext cx="9144000" cy="5162666"/>
          </a:xfrm>
          <a:prstGeom prst="rect">
            <a:avLst/>
          </a:prstGeom>
        </p:spPr>
      </p:pic>
      <p:sp>
        <p:nvSpPr>
          <p:cNvPr id="6" name="MH_Number_1">
            <a:hlinkClick r:id="rId3" action="ppaction://hlinksldjump"/>
          </p:cNvPr>
          <p:cNvSpPr/>
          <p:nvPr>
            <p:custDataLst>
              <p:tags r:id="rId4"/>
            </p:custDataLst>
          </p:nvPr>
        </p:nvSpPr>
        <p:spPr>
          <a:xfrm>
            <a:off x="4953911" y="1240054"/>
            <a:ext cx="1232835" cy="1232175"/>
          </a:xfrm>
          <a:prstGeom prst="rect">
            <a:avLst/>
          </a:prstGeom>
          <a:noFill/>
          <a:ln w="25400">
            <a:solidFill>
              <a:srgbClr val="E98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98C11"/>
                </a:solidFill>
                <a:effectLst/>
                <a:uLnTx/>
                <a:uFillTx/>
                <a:latin typeface="等线" panose="02010600030101010101" charset="-122"/>
                <a:ea typeface="华文细黑" panose="02010600040101010101" pitchFamily="2" charset="-122"/>
                <a:cs typeface="+mn-cs"/>
              </a:rPr>
              <a:t>04</a:t>
            </a:r>
            <a:endParaRPr kumimoji="0" lang="zh-CN" altLang="en-US" sz="7000" b="1" i="0" u="none" strike="noStrike" kern="1200" cap="none" spc="0" normalizeH="0" baseline="0" noProof="0" dirty="0">
              <a:ln>
                <a:noFill/>
              </a:ln>
              <a:solidFill>
                <a:srgbClr val="E98C11"/>
              </a:solidFill>
              <a:effectLst/>
              <a:uLnTx/>
              <a:uFillTx/>
              <a:latin typeface="等线" panose="02010600030101010101" charset="-122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7" name="MH_Entry_1">
            <a:hlinkClick r:id="rId3" action="ppaction://hlinksldjump"/>
          </p:cNvPr>
          <p:cNvSpPr/>
          <p:nvPr>
            <p:custDataLst>
              <p:tags r:id="rId5"/>
            </p:custDataLst>
          </p:nvPr>
        </p:nvSpPr>
        <p:spPr>
          <a:xfrm>
            <a:off x="3419058" y="2700020"/>
            <a:ext cx="4302541" cy="678180"/>
          </a:xfrm>
          <a:prstGeom prst="rect">
            <a:avLst/>
          </a:prstGeom>
          <a:solidFill>
            <a:srgbClr val="E98C1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项目效益分析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18" name="MH_Others_1"/>
          <p:cNvCxnSpPr/>
          <p:nvPr>
            <p:custDataLst>
              <p:tags r:id="rId6"/>
            </p:custDataLst>
          </p:nvPr>
        </p:nvCxnSpPr>
        <p:spPr>
          <a:xfrm>
            <a:off x="2899677" y="582697"/>
            <a:ext cx="0" cy="3368170"/>
          </a:xfrm>
          <a:prstGeom prst="line">
            <a:avLst/>
          </a:prstGeom>
          <a:ln w="41275">
            <a:solidFill>
              <a:srgbClr val="E98C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/>
          <p:cNvGrpSpPr/>
          <p:nvPr/>
        </p:nvGrpSpPr>
        <p:grpSpPr>
          <a:xfrm>
            <a:off x="1745619" y="676426"/>
            <a:ext cx="790876" cy="3147441"/>
            <a:chOff x="1745619" y="676426"/>
            <a:chExt cx="790876" cy="3147441"/>
          </a:xfrm>
        </p:grpSpPr>
        <p:sp>
          <p:nvSpPr>
            <p:cNvPr id="20" name="MH_Others_2"/>
            <p:cNvSpPr txBox="1"/>
            <p:nvPr>
              <p:custDataLst>
                <p:tags r:id="rId7"/>
              </p:custDataLst>
            </p:nvPr>
          </p:nvSpPr>
          <p:spPr>
            <a:xfrm>
              <a:off x="1745619" y="676426"/>
              <a:ext cx="790876" cy="891431"/>
            </a:xfrm>
            <a:prstGeom prst="rect">
              <a:avLst/>
            </a:prstGeom>
            <a:noFill/>
          </p:spPr>
          <p:txBody>
            <a:bodyPr vert="eaVert" wrap="square" rtlCol="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600" b="0" i="0" u="none" strike="noStrike" kern="1200" cap="none" spc="0" normalizeH="0" baseline="0" noProof="0">
                  <a:ln>
                    <a:noFill/>
                  </a:ln>
                  <a:solidFill>
                    <a:srgbClr val="E98C11"/>
                  </a:solidFill>
                  <a:effectLst/>
                  <a:uLnTx/>
                  <a:uFillTx/>
                  <a:latin typeface="华文细黑" panose="02010600040101010101" pitchFamily="2" charset="-122"/>
                  <a:ea typeface="华文细黑" panose="02010600040101010101" pitchFamily="2" charset="-122"/>
                  <a:cs typeface="+mn-cs"/>
                </a:rPr>
                <a:t>C</a:t>
              </a:r>
              <a:endParaRPr kumimoji="0" lang="zh-CN" altLang="en-US" sz="3300" b="0" i="0" u="none" strike="noStrike" kern="1200" cap="none" spc="0" normalizeH="0" baseline="0" noProof="0">
                <a:ln>
                  <a:noFill/>
                </a:ln>
                <a:solidFill>
                  <a:srgbClr val="E98C11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endParaRPr>
            </a:p>
          </p:txBody>
        </p:sp>
        <p:sp>
          <p:nvSpPr>
            <p:cNvPr id="21" name="MH_Others_3"/>
            <p:cNvSpPr txBox="1"/>
            <p:nvPr>
              <p:custDataLst>
                <p:tags r:id="rId8"/>
              </p:custDataLst>
            </p:nvPr>
          </p:nvSpPr>
          <p:spPr>
            <a:xfrm>
              <a:off x="1887810" y="2700020"/>
              <a:ext cx="520420" cy="1123847"/>
            </a:xfrm>
            <a:prstGeom prst="rect">
              <a:avLst/>
            </a:prstGeom>
            <a:noFill/>
          </p:spPr>
          <p:txBody>
            <a:bodyPr vert="horz" wrap="square" rtlCol="0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E98C11"/>
                  </a:solidFill>
                  <a:effectLst/>
                  <a:uLnTx/>
                  <a:uFillTx/>
                  <a:latin typeface="华文细黑" panose="02010600040101010101" pitchFamily="2" charset="-122"/>
                  <a:ea typeface="华文细黑" panose="02010600040101010101" pitchFamily="2" charset="-122"/>
                  <a:cs typeface="+mn-cs"/>
                </a:rPr>
                <a:t>目</a:t>
              </a:r>
              <a:endPara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E98C11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E98C11"/>
                  </a:solidFill>
                  <a:effectLst/>
                  <a:uLnTx/>
                  <a:uFillTx/>
                  <a:latin typeface="华文细黑" panose="02010600040101010101" pitchFamily="2" charset="-122"/>
                  <a:ea typeface="华文细黑" panose="02010600040101010101" pitchFamily="2" charset="-122"/>
                  <a:cs typeface="+mn-cs"/>
                </a:rPr>
                <a:t>录</a:t>
              </a: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E98C11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endParaRPr>
            </a:p>
          </p:txBody>
        </p:sp>
        <p:sp>
          <p:nvSpPr>
            <p:cNvPr id="22" name="MH_Others_4"/>
            <p:cNvSpPr/>
            <p:nvPr>
              <p:custDataLst>
                <p:tags r:id="rId9"/>
              </p:custDataLst>
            </p:nvPr>
          </p:nvSpPr>
          <p:spPr>
            <a:xfrm>
              <a:off x="1917188" y="1240054"/>
              <a:ext cx="461665" cy="1546818"/>
            </a:xfrm>
            <a:prstGeom prst="rect">
              <a:avLst/>
            </a:prstGeom>
          </p:spPr>
          <p:txBody>
            <a:bodyPr vert="eaVert" wrap="square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1200" cap="none" spc="375" normalizeH="0" baseline="0" noProof="0" dirty="0">
                  <a:ln>
                    <a:noFill/>
                  </a:ln>
                  <a:solidFill>
                    <a:srgbClr val="E98C11"/>
                  </a:solidFill>
                  <a:effectLst/>
                  <a:uLnTx/>
                  <a:uFillTx/>
                  <a:latin typeface="华文细黑" panose="02010600040101010101" pitchFamily="2" charset="-122"/>
                  <a:ea typeface="华文细黑" panose="02010600040101010101" pitchFamily="2" charset="-122"/>
                  <a:cs typeface="+mn-cs"/>
                </a:rPr>
                <a:t>ONTENTS</a:t>
              </a:r>
              <a:endParaRPr kumimoji="0" lang="zh-CN" altLang="en-US" sz="2000" b="0" i="0" u="none" strike="noStrike" kern="1200" cap="none" spc="375" normalizeH="0" baseline="0" noProof="0" dirty="0">
                <a:ln>
                  <a:noFill/>
                </a:ln>
                <a:solidFill>
                  <a:srgbClr val="E98C11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43010" name="Straight Connector 53"/>
          <p:cNvCxnSpPr/>
          <p:nvPr/>
        </p:nvCxnSpPr>
        <p:spPr>
          <a:xfrm>
            <a:off x="2481263" y="1414463"/>
            <a:ext cx="0" cy="2870597"/>
          </a:xfrm>
          <a:prstGeom prst="line">
            <a:avLst/>
          </a:prstGeom>
          <a:ln w="6350" cap="flat" cmpd="sng">
            <a:solidFill>
              <a:srgbClr val="595959"/>
            </a:solidFill>
            <a:prstDash val="sysDot"/>
            <a:round/>
            <a:headEnd type="none" w="med" len="med"/>
            <a:tailEnd type="none" w="med" len="med"/>
          </a:ln>
        </p:spPr>
      </p:cxnSp>
      <p:cxnSp>
        <p:nvCxnSpPr>
          <p:cNvPr id="43011" name="Straight Connector 54"/>
          <p:cNvCxnSpPr/>
          <p:nvPr/>
        </p:nvCxnSpPr>
        <p:spPr>
          <a:xfrm>
            <a:off x="4550569" y="1414463"/>
            <a:ext cx="0" cy="2870597"/>
          </a:xfrm>
          <a:prstGeom prst="line">
            <a:avLst/>
          </a:prstGeom>
          <a:ln w="6350" cap="flat" cmpd="sng">
            <a:solidFill>
              <a:srgbClr val="595959"/>
            </a:solidFill>
            <a:prstDash val="sysDot"/>
            <a:round/>
            <a:headEnd type="none" w="med" len="med"/>
            <a:tailEnd type="none" w="med" len="med"/>
          </a:ln>
        </p:spPr>
      </p:cxnSp>
      <p:cxnSp>
        <p:nvCxnSpPr>
          <p:cNvPr id="43012" name="Straight Connector 55"/>
          <p:cNvCxnSpPr/>
          <p:nvPr/>
        </p:nvCxnSpPr>
        <p:spPr>
          <a:xfrm>
            <a:off x="6612731" y="1414463"/>
            <a:ext cx="0" cy="2870597"/>
          </a:xfrm>
          <a:prstGeom prst="line">
            <a:avLst/>
          </a:prstGeom>
          <a:ln w="6350" cap="flat" cmpd="sng">
            <a:solidFill>
              <a:srgbClr val="595959"/>
            </a:solidFill>
            <a:prstDash val="sysDot"/>
            <a:round/>
            <a:headEnd type="none" w="med" len="med"/>
            <a:tailEnd type="none" w="med" len="med"/>
          </a:ln>
        </p:spPr>
      </p:cxnSp>
      <p:grpSp>
        <p:nvGrpSpPr>
          <p:cNvPr id="43013" name="Group 40"/>
          <p:cNvGrpSpPr/>
          <p:nvPr/>
        </p:nvGrpSpPr>
        <p:grpSpPr>
          <a:xfrm>
            <a:off x="815737" y="2603659"/>
            <a:ext cx="1372790" cy="60722"/>
            <a:chOff x="0" y="0"/>
            <a:chExt cx="2304256" cy="544908"/>
          </a:xfrm>
        </p:grpSpPr>
        <p:sp>
          <p:nvSpPr>
            <p:cNvPr id="43014" name="Rectangle 42"/>
            <p:cNvSpPr/>
            <p:nvPr/>
          </p:nvSpPr>
          <p:spPr>
            <a:xfrm>
              <a:off x="0" y="1"/>
              <a:ext cx="576064" cy="544907"/>
            </a:xfrm>
            <a:prstGeom prst="rect">
              <a:avLst/>
            </a:prstGeom>
            <a:solidFill>
              <a:srgbClr val="00AFF0"/>
            </a:solidFill>
            <a:ln w="9525">
              <a:noFill/>
            </a:ln>
          </p:spPr>
          <p:txBody>
            <a:bodyPr anchor="ctr"/>
            <a:p>
              <a:pPr indent="0" algn="ctr">
                <a:buFont typeface="Arial" panose="020B0604020202020204" pitchFamily="34" charset="0"/>
                <a:buNone/>
              </a:pPr>
              <a:endParaRPr lang="en-US" altLang="zh-CN" sz="2325" dirty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</a:endParaRPr>
            </a:p>
          </p:txBody>
        </p:sp>
        <p:sp>
          <p:nvSpPr>
            <p:cNvPr id="43015" name="Rectangle 43"/>
            <p:cNvSpPr/>
            <p:nvPr/>
          </p:nvSpPr>
          <p:spPr>
            <a:xfrm>
              <a:off x="576064" y="1"/>
              <a:ext cx="576064" cy="544907"/>
            </a:xfrm>
            <a:prstGeom prst="rect">
              <a:avLst/>
            </a:prstGeom>
            <a:solidFill>
              <a:srgbClr val="1F3240"/>
            </a:solidFill>
            <a:ln w="9525">
              <a:noFill/>
            </a:ln>
          </p:spPr>
          <p:txBody>
            <a:bodyPr anchor="ctr"/>
            <a:p>
              <a:pPr indent="0" algn="ctr">
                <a:buFont typeface="Arial" panose="020B0604020202020204" pitchFamily="34" charset="0"/>
                <a:buNone/>
              </a:pPr>
              <a:endParaRPr lang="en-US" altLang="zh-CN" sz="2325" dirty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</a:endParaRPr>
            </a:p>
          </p:txBody>
        </p:sp>
        <p:sp>
          <p:nvSpPr>
            <p:cNvPr id="43016" name="Rectangle 44"/>
            <p:cNvSpPr/>
            <p:nvPr/>
          </p:nvSpPr>
          <p:spPr>
            <a:xfrm>
              <a:off x="1152128" y="0"/>
              <a:ext cx="576064" cy="544907"/>
            </a:xfrm>
            <a:prstGeom prst="rect">
              <a:avLst/>
            </a:prstGeom>
            <a:solidFill>
              <a:srgbClr val="7ACDEF"/>
            </a:solidFill>
            <a:ln w="9525">
              <a:noFill/>
            </a:ln>
          </p:spPr>
          <p:txBody>
            <a:bodyPr anchor="ctr"/>
            <a:p>
              <a:pPr indent="0" algn="ctr">
                <a:buFont typeface="Arial" panose="020B0604020202020204" pitchFamily="34" charset="0"/>
                <a:buNone/>
              </a:pPr>
              <a:endParaRPr lang="en-US" altLang="zh-CN" sz="2325" dirty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</a:endParaRPr>
            </a:p>
          </p:txBody>
        </p:sp>
        <p:sp>
          <p:nvSpPr>
            <p:cNvPr id="43017" name="Rectangle 45"/>
            <p:cNvSpPr/>
            <p:nvPr/>
          </p:nvSpPr>
          <p:spPr>
            <a:xfrm>
              <a:off x="1728192" y="1"/>
              <a:ext cx="576064" cy="544907"/>
            </a:xfrm>
            <a:prstGeom prst="rect">
              <a:avLst/>
            </a:prstGeom>
            <a:solidFill>
              <a:srgbClr val="FE1614"/>
            </a:solidFill>
            <a:ln w="9525">
              <a:noFill/>
            </a:ln>
          </p:spPr>
          <p:txBody>
            <a:bodyPr anchor="ctr"/>
            <a:p>
              <a:pPr indent="0" algn="ctr">
                <a:buFont typeface="Arial" panose="020B0604020202020204" pitchFamily="34" charset="0"/>
                <a:buNone/>
              </a:pPr>
              <a:endParaRPr lang="en-US" altLang="zh-CN" sz="2325" dirty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43019" name="Group 90"/>
          <p:cNvGrpSpPr/>
          <p:nvPr/>
        </p:nvGrpSpPr>
        <p:grpSpPr>
          <a:xfrm>
            <a:off x="2843213" y="2623979"/>
            <a:ext cx="1372791" cy="60722"/>
            <a:chOff x="0" y="0"/>
            <a:chExt cx="2304256" cy="544908"/>
          </a:xfrm>
        </p:grpSpPr>
        <p:sp>
          <p:nvSpPr>
            <p:cNvPr id="43020" name="Rectangle 92"/>
            <p:cNvSpPr/>
            <p:nvPr/>
          </p:nvSpPr>
          <p:spPr>
            <a:xfrm>
              <a:off x="0" y="1"/>
              <a:ext cx="576064" cy="544907"/>
            </a:xfrm>
            <a:prstGeom prst="rect">
              <a:avLst/>
            </a:prstGeom>
            <a:solidFill>
              <a:srgbClr val="00AFF0"/>
            </a:solidFill>
            <a:ln w="9525">
              <a:noFill/>
            </a:ln>
          </p:spPr>
          <p:txBody>
            <a:bodyPr anchor="ctr"/>
            <a:p>
              <a:pPr indent="0" algn="ctr">
                <a:buFont typeface="Arial" panose="020B0604020202020204" pitchFamily="34" charset="0"/>
                <a:buNone/>
              </a:pPr>
              <a:endParaRPr lang="en-US" altLang="zh-CN" sz="2325" dirty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</a:endParaRPr>
            </a:p>
          </p:txBody>
        </p:sp>
        <p:sp>
          <p:nvSpPr>
            <p:cNvPr id="43021" name="Rectangle 93"/>
            <p:cNvSpPr/>
            <p:nvPr/>
          </p:nvSpPr>
          <p:spPr>
            <a:xfrm>
              <a:off x="576064" y="1"/>
              <a:ext cx="576064" cy="544907"/>
            </a:xfrm>
            <a:prstGeom prst="rect">
              <a:avLst/>
            </a:prstGeom>
            <a:solidFill>
              <a:srgbClr val="1F3240"/>
            </a:solidFill>
            <a:ln w="9525">
              <a:noFill/>
            </a:ln>
          </p:spPr>
          <p:txBody>
            <a:bodyPr anchor="ctr"/>
            <a:p>
              <a:pPr indent="0" algn="ctr">
                <a:buFont typeface="Arial" panose="020B0604020202020204" pitchFamily="34" charset="0"/>
                <a:buNone/>
              </a:pPr>
              <a:endParaRPr lang="en-US" altLang="zh-CN" sz="2325" dirty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</a:endParaRPr>
            </a:p>
          </p:txBody>
        </p:sp>
        <p:sp>
          <p:nvSpPr>
            <p:cNvPr id="43022" name="Rectangle 94"/>
            <p:cNvSpPr/>
            <p:nvPr/>
          </p:nvSpPr>
          <p:spPr>
            <a:xfrm>
              <a:off x="1152128" y="0"/>
              <a:ext cx="576064" cy="544907"/>
            </a:xfrm>
            <a:prstGeom prst="rect">
              <a:avLst/>
            </a:prstGeom>
            <a:solidFill>
              <a:srgbClr val="7ACDEF"/>
            </a:solidFill>
            <a:ln w="9525">
              <a:noFill/>
            </a:ln>
          </p:spPr>
          <p:txBody>
            <a:bodyPr anchor="ctr"/>
            <a:p>
              <a:pPr indent="0" algn="ctr">
                <a:buFont typeface="Arial" panose="020B0604020202020204" pitchFamily="34" charset="0"/>
                <a:buNone/>
              </a:pPr>
              <a:endParaRPr lang="en-US" altLang="zh-CN" sz="2325" dirty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</a:endParaRPr>
            </a:p>
          </p:txBody>
        </p:sp>
        <p:sp>
          <p:nvSpPr>
            <p:cNvPr id="43023" name="Rectangle 95"/>
            <p:cNvSpPr/>
            <p:nvPr/>
          </p:nvSpPr>
          <p:spPr>
            <a:xfrm>
              <a:off x="1728192" y="1"/>
              <a:ext cx="576064" cy="544907"/>
            </a:xfrm>
            <a:prstGeom prst="rect">
              <a:avLst/>
            </a:prstGeom>
            <a:solidFill>
              <a:srgbClr val="FE1614"/>
            </a:solidFill>
            <a:ln w="9525">
              <a:noFill/>
            </a:ln>
          </p:spPr>
          <p:txBody>
            <a:bodyPr anchor="ctr"/>
            <a:p>
              <a:pPr indent="0" algn="ctr">
                <a:buFont typeface="Arial" panose="020B0604020202020204" pitchFamily="34" charset="0"/>
                <a:buNone/>
              </a:pPr>
              <a:endParaRPr lang="en-US" altLang="zh-CN" sz="2325" dirty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43025" name="Group 101"/>
          <p:cNvGrpSpPr/>
          <p:nvPr/>
        </p:nvGrpSpPr>
        <p:grpSpPr>
          <a:xfrm>
            <a:off x="4911328" y="2623979"/>
            <a:ext cx="1372790" cy="60722"/>
            <a:chOff x="0" y="0"/>
            <a:chExt cx="2304256" cy="544908"/>
          </a:xfrm>
        </p:grpSpPr>
        <p:sp>
          <p:nvSpPr>
            <p:cNvPr id="43026" name="Rectangle 103"/>
            <p:cNvSpPr/>
            <p:nvPr/>
          </p:nvSpPr>
          <p:spPr>
            <a:xfrm>
              <a:off x="0" y="1"/>
              <a:ext cx="576064" cy="544907"/>
            </a:xfrm>
            <a:prstGeom prst="rect">
              <a:avLst/>
            </a:prstGeom>
            <a:solidFill>
              <a:srgbClr val="00AFF0"/>
            </a:solidFill>
            <a:ln w="9525">
              <a:noFill/>
            </a:ln>
          </p:spPr>
          <p:txBody>
            <a:bodyPr anchor="ctr"/>
            <a:p>
              <a:pPr indent="0" algn="ctr">
                <a:buFont typeface="Arial" panose="020B0604020202020204" pitchFamily="34" charset="0"/>
                <a:buNone/>
              </a:pPr>
              <a:endParaRPr lang="en-US" altLang="zh-CN" sz="2325" dirty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</a:endParaRPr>
            </a:p>
          </p:txBody>
        </p:sp>
        <p:sp>
          <p:nvSpPr>
            <p:cNvPr id="43027" name="Rectangle 104"/>
            <p:cNvSpPr/>
            <p:nvPr/>
          </p:nvSpPr>
          <p:spPr>
            <a:xfrm>
              <a:off x="576064" y="1"/>
              <a:ext cx="576064" cy="544907"/>
            </a:xfrm>
            <a:prstGeom prst="rect">
              <a:avLst/>
            </a:prstGeom>
            <a:solidFill>
              <a:srgbClr val="1F3240"/>
            </a:solidFill>
            <a:ln w="9525">
              <a:noFill/>
            </a:ln>
          </p:spPr>
          <p:txBody>
            <a:bodyPr anchor="ctr"/>
            <a:p>
              <a:pPr indent="0" algn="ctr">
                <a:buFont typeface="Arial" panose="020B0604020202020204" pitchFamily="34" charset="0"/>
                <a:buNone/>
              </a:pPr>
              <a:endParaRPr lang="en-US" altLang="zh-CN" sz="2325" dirty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</a:endParaRPr>
            </a:p>
          </p:txBody>
        </p:sp>
        <p:sp>
          <p:nvSpPr>
            <p:cNvPr id="43028" name="Rectangle 105"/>
            <p:cNvSpPr/>
            <p:nvPr/>
          </p:nvSpPr>
          <p:spPr>
            <a:xfrm>
              <a:off x="1152128" y="0"/>
              <a:ext cx="576064" cy="544907"/>
            </a:xfrm>
            <a:prstGeom prst="rect">
              <a:avLst/>
            </a:prstGeom>
            <a:solidFill>
              <a:srgbClr val="7ACDEF"/>
            </a:solidFill>
            <a:ln w="9525">
              <a:noFill/>
            </a:ln>
          </p:spPr>
          <p:txBody>
            <a:bodyPr anchor="ctr"/>
            <a:p>
              <a:pPr indent="0" algn="ctr">
                <a:buFont typeface="Arial" panose="020B0604020202020204" pitchFamily="34" charset="0"/>
                <a:buNone/>
              </a:pPr>
              <a:endParaRPr lang="en-US" altLang="zh-CN" sz="2325" dirty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</a:endParaRPr>
            </a:p>
          </p:txBody>
        </p:sp>
        <p:sp>
          <p:nvSpPr>
            <p:cNvPr id="43029" name="Rectangle 106"/>
            <p:cNvSpPr/>
            <p:nvPr/>
          </p:nvSpPr>
          <p:spPr>
            <a:xfrm>
              <a:off x="1728192" y="1"/>
              <a:ext cx="576064" cy="544907"/>
            </a:xfrm>
            <a:prstGeom prst="rect">
              <a:avLst/>
            </a:prstGeom>
            <a:solidFill>
              <a:srgbClr val="FE1614"/>
            </a:solidFill>
            <a:ln w="9525">
              <a:noFill/>
            </a:ln>
          </p:spPr>
          <p:txBody>
            <a:bodyPr anchor="ctr"/>
            <a:p>
              <a:pPr indent="0" algn="ctr">
                <a:buFont typeface="Arial" panose="020B0604020202020204" pitchFamily="34" charset="0"/>
                <a:buNone/>
              </a:pPr>
              <a:endParaRPr lang="en-US" altLang="zh-CN" sz="2325" dirty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43031" name="Group 112"/>
          <p:cNvGrpSpPr/>
          <p:nvPr/>
        </p:nvGrpSpPr>
        <p:grpSpPr>
          <a:xfrm>
            <a:off x="6947774" y="2593499"/>
            <a:ext cx="1372790" cy="60722"/>
            <a:chOff x="0" y="0"/>
            <a:chExt cx="2304256" cy="544921"/>
          </a:xfrm>
        </p:grpSpPr>
        <p:sp>
          <p:nvSpPr>
            <p:cNvPr id="43032" name="Rectangle 114"/>
            <p:cNvSpPr/>
            <p:nvPr/>
          </p:nvSpPr>
          <p:spPr>
            <a:xfrm>
              <a:off x="0" y="0"/>
              <a:ext cx="576064" cy="544907"/>
            </a:xfrm>
            <a:prstGeom prst="rect">
              <a:avLst/>
            </a:prstGeom>
            <a:solidFill>
              <a:srgbClr val="00AFF0"/>
            </a:solidFill>
            <a:ln w="9525">
              <a:noFill/>
            </a:ln>
          </p:spPr>
          <p:txBody>
            <a:bodyPr anchor="ctr"/>
            <a:p>
              <a:pPr indent="0" algn="ctr">
                <a:buFont typeface="Arial" panose="020B0604020202020204" pitchFamily="34" charset="0"/>
                <a:buNone/>
              </a:pPr>
              <a:endParaRPr lang="en-US" altLang="zh-CN" sz="2325" dirty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</a:endParaRPr>
            </a:p>
          </p:txBody>
        </p:sp>
        <p:sp>
          <p:nvSpPr>
            <p:cNvPr id="43033" name="Rectangle 115"/>
            <p:cNvSpPr/>
            <p:nvPr/>
          </p:nvSpPr>
          <p:spPr>
            <a:xfrm>
              <a:off x="576064" y="0"/>
              <a:ext cx="576064" cy="544907"/>
            </a:xfrm>
            <a:prstGeom prst="rect">
              <a:avLst/>
            </a:prstGeom>
            <a:solidFill>
              <a:srgbClr val="1F3240"/>
            </a:solidFill>
            <a:ln w="9525">
              <a:noFill/>
            </a:ln>
          </p:spPr>
          <p:txBody>
            <a:bodyPr anchor="ctr"/>
            <a:p>
              <a:pPr indent="0" algn="ctr">
                <a:buFont typeface="Arial" panose="020B0604020202020204" pitchFamily="34" charset="0"/>
                <a:buNone/>
              </a:pPr>
              <a:endParaRPr lang="en-US" altLang="zh-CN" sz="2325" dirty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</a:endParaRPr>
            </a:p>
          </p:txBody>
        </p:sp>
        <p:sp>
          <p:nvSpPr>
            <p:cNvPr id="43034" name="Rectangle 116"/>
            <p:cNvSpPr/>
            <p:nvPr/>
          </p:nvSpPr>
          <p:spPr>
            <a:xfrm>
              <a:off x="1152128" y="8"/>
              <a:ext cx="576064" cy="544913"/>
            </a:xfrm>
            <a:prstGeom prst="rect">
              <a:avLst/>
            </a:prstGeom>
            <a:solidFill>
              <a:srgbClr val="7ACDEF"/>
            </a:solidFill>
            <a:ln w="9525">
              <a:noFill/>
            </a:ln>
          </p:spPr>
          <p:txBody>
            <a:bodyPr anchor="ctr"/>
            <a:p>
              <a:pPr indent="0" algn="ctr">
                <a:buFont typeface="Arial" panose="020B0604020202020204" pitchFamily="34" charset="0"/>
                <a:buNone/>
              </a:pPr>
              <a:endParaRPr lang="en-US" altLang="zh-CN" sz="2325" dirty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</a:endParaRPr>
            </a:p>
          </p:txBody>
        </p:sp>
        <p:sp>
          <p:nvSpPr>
            <p:cNvPr id="43035" name="Rectangle 117"/>
            <p:cNvSpPr/>
            <p:nvPr/>
          </p:nvSpPr>
          <p:spPr>
            <a:xfrm>
              <a:off x="1728192" y="0"/>
              <a:ext cx="576064" cy="544907"/>
            </a:xfrm>
            <a:prstGeom prst="rect">
              <a:avLst/>
            </a:prstGeom>
            <a:solidFill>
              <a:srgbClr val="FE1614"/>
            </a:solidFill>
            <a:ln w="9525">
              <a:noFill/>
            </a:ln>
          </p:spPr>
          <p:txBody>
            <a:bodyPr anchor="ctr"/>
            <a:p>
              <a:pPr indent="0" algn="ctr">
                <a:buFont typeface="Arial" panose="020B0604020202020204" pitchFamily="34" charset="0"/>
                <a:buNone/>
              </a:pPr>
              <a:endParaRPr lang="en-US" altLang="zh-CN" sz="2325" dirty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43036" name="组合 30"/>
          <p:cNvGrpSpPr/>
          <p:nvPr/>
        </p:nvGrpSpPr>
        <p:grpSpPr>
          <a:xfrm>
            <a:off x="773809" y="2735818"/>
            <a:ext cx="1523383" cy="1438055"/>
            <a:chOff x="74322" y="0"/>
            <a:chExt cx="2031841" cy="1918955"/>
          </a:xfrm>
        </p:grpSpPr>
        <p:sp>
          <p:nvSpPr>
            <p:cNvPr id="43037" name="Content Placeholder 2"/>
            <p:cNvSpPr txBox="1"/>
            <p:nvPr/>
          </p:nvSpPr>
          <p:spPr>
            <a:xfrm>
              <a:off x="74322" y="0"/>
              <a:ext cx="1821522" cy="61040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261" tIns="45630" rIns="91261" bIns="45630" anchor="t"/>
            <a:p>
              <a:pPr indent="0"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endParaRPr lang="zh-CN" altLang="en-US" sz="1725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3038" name="矩形 33"/>
            <p:cNvSpPr/>
            <p:nvPr/>
          </p:nvSpPr>
          <p:spPr>
            <a:xfrm>
              <a:off x="122727" y="72579"/>
              <a:ext cx="1983436" cy="184637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indent="0">
                <a:buFont typeface="Arial" panose="020B0604020202020204" pitchFamily="34" charset="0"/>
                <a:buNone/>
              </a:pPr>
              <a:r>
                <a:rPr lang="zh-CN" altLang="en-US" sz="1200" dirty="0">
                  <a:solidFill>
                    <a:srgbClr val="404040"/>
                  </a:solidFill>
                  <a:latin typeface="微软雅黑" panose="020B0503020204020204" charset="-122"/>
                  <a:ea typeface="微软雅黑" panose="020B0503020204020204" charset="-122"/>
                </a:rPr>
                <a:t>本项目的绿色防控技术方案已在四川自贡进行了初步应用，初见成效，方案科学可行</a:t>
              </a:r>
              <a:r>
                <a:rPr lang="zh-CN" altLang="en-US" sz="1200" dirty="0">
                  <a:solidFill>
                    <a:srgbClr val="40404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（参加地方政府的技术服务招标工作）</a:t>
              </a:r>
              <a:r>
                <a:rPr lang="zh-CN" altLang="en-US" sz="1200" dirty="0">
                  <a:solidFill>
                    <a:srgbClr val="404040"/>
                  </a:solidFill>
                  <a:latin typeface="微软雅黑" panose="020B0503020204020204" charset="-122"/>
                  <a:ea typeface="微软雅黑" panose="020B0503020204020204" charset="-122"/>
                </a:rPr>
                <a:t>。</a:t>
              </a:r>
              <a:endParaRPr lang="zh-CN" altLang="en-US" sz="12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43041" name="矩形 37"/>
          <p:cNvSpPr/>
          <p:nvPr/>
        </p:nvSpPr>
        <p:spPr>
          <a:xfrm>
            <a:off x="2792730" y="2867660"/>
            <a:ext cx="1487805" cy="119888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indent="0">
              <a:buFont typeface="Arial" panose="020B0604020202020204" pitchFamily="34" charset="0"/>
              <a:buNone/>
            </a:pPr>
            <a:r>
              <a:rPr lang="zh-CN" altLang="en-US" sz="12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四川地区红火蚁发生面积已达</a:t>
            </a:r>
            <a:r>
              <a:rPr lang="en-US" altLang="zh-CN" sz="12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25</a:t>
            </a:r>
            <a:r>
              <a:rPr lang="zh-CN" altLang="en-US" sz="12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万亩，本项目技术与产品绿色环保符合国家政策，市场空间巨大。</a:t>
            </a:r>
            <a:endParaRPr lang="zh-CN" altLang="en-US" sz="1200" dirty="0">
              <a:solidFill>
                <a:srgbClr val="40404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044" name="矩形 41"/>
          <p:cNvSpPr/>
          <p:nvPr/>
        </p:nvSpPr>
        <p:spPr>
          <a:xfrm>
            <a:off x="4933315" y="2840355"/>
            <a:ext cx="1487170" cy="13836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indent="0">
              <a:buFont typeface="Arial" panose="020B0604020202020204" pitchFamily="34" charset="0"/>
              <a:buNone/>
            </a:pPr>
            <a:r>
              <a:rPr lang="zh-CN" sz="12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绿色防控技术的创建与应用属于国内首创，在西南地区具有防控红火蚁，参与政府统防统治工作，效益可见，价值可期</a:t>
            </a:r>
            <a:r>
              <a:rPr lang="zh-CN" altLang="en-US" sz="12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1200" dirty="0">
              <a:solidFill>
                <a:srgbClr val="40404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047" name="矩形 45"/>
          <p:cNvSpPr/>
          <p:nvPr/>
        </p:nvSpPr>
        <p:spPr>
          <a:xfrm>
            <a:off x="6895465" y="2829560"/>
            <a:ext cx="148844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indent="0">
              <a:buFont typeface="Arial" panose="020B0604020202020204" pitchFamily="34" charset="0"/>
              <a:buNone/>
            </a:pPr>
            <a:r>
              <a:rPr lang="zh-CN" altLang="en-US" sz="12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绿色防控技术的应用推行，没有统一认识，行动落实不到位，导致效果不理想。</a:t>
            </a:r>
            <a:endParaRPr lang="zh-CN" altLang="en-US" sz="1200" dirty="0">
              <a:solidFill>
                <a:srgbClr val="40404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0" y="0"/>
            <a:ext cx="9143365" cy="731520"/>
            <a:chOff x="0" y="0"/>
            <a:chExt cx="14399" cy="1152"/>
          </a:xfrm>
        </p:grpSpPr>
        <p:sp>
          <p:nvSpPr>
            <p:cNvPr id="12" name="矩形 11"/>
            <p:cNvSpPr/>
            <p:nvPr/>
          </p:nvSpPr>
          <p:spPr>
            <a:xfrm>
              <a:off x="1" y="0"/>
              <a:ext cx="14398" cy="115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2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0"/>
              <a:ext cx="579" cy="11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2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4" name="TextBox 8"/>
            <p:cNvSpPr txBox="1"/>
            <p:nvPr/>
          </p:nvSpPr>
          <p:spPr>
            <a:xfrm>
              <a:off x="961" y="244"/>
              <a:ext cx="5048" cy="55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p>
              <a:r>
                <a:rPr lang="zh-CN" altLang="en-US" sz="2275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效益分析</a:t>
              </a:r>
              <a:endParaRPr lang="zh-CN" altLang="en-US" sz="227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798830" y="1800860"/>
            <a:ext cx="151447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已产生的</a:t>
            </a:r>
            <a:endParaRPr lang="zh-CN" altLang="en-US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/>
            <a:r>
              <a:rPr lang="zh-CN" altLang="en-US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效益情况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701290" y="1827530"/>
            <a:ext cx="151447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项目预期</a:t>
            </a:r>
            <a:endParaRPr lang="zh-CN" altLang="en-US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/>
            <a:r>
              <a:rPr lang="zh-CN" altLang="en-US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市场分析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798695" y="1823085"/>
            <a:ext cx="151447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项目预期</a:t>
            </a:r>
            <a:endParaRPr lang="zh-CN" altLang="en-US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/>
            <a:r>
              <a:rPr lang="zh-CN" altLang="en-US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效益分析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845935" y="1797685"/>
            <a:ext cx="151447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项目风险</a:t>
            </a:r>
            <a:endParaRPr lang="zh-CN" altLang="en-US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/>
            <a:r>
              <a:rPr lang="zh-CN" altLang="en-US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因素分析</a:t>
            </a: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1372"/>
            <a:ext cx="9144000" cy="5162666"/>
          </a:xfrm>
          <a:prstGeom prst="rect">
            <a:avLst/>
          </a:prstGeom>
        </p:spPr>
      </p:pic>
      <p:sp>
        <p:nvSpPr>
          <p:cNvPr id="6" name="MH_Number_1">
            <a:hlinkClick r:id="rId3" action="ppaction://hlinksldjump"/>
          </p:cNvPr>
          <p:cNvSpPr/>
          <p:nvPr>
            <p:custDataLst>
              <p:tags r:id="rId4"/>
            </p:custDataLst>
          </p:nvPr>
        </p:nvSpPr>
        <p:spPr>
          <a:xfrm>
            <a:off x="4953911" y="1240054"/>
            <a:ext cx="1232835" cy="1232175"/>
          </a:xfrm>
          <a:prstGeom prst="rect">
            <a:avLst/>
          </a:prstGeom>
          <a:noFill/>
          <a:ln w="25400">
            <a:solidFill>
              <a:srgbClr val="E98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98C11"/>
                </a:solidFill>
                <a:effectLst/>
                <a:uLnTx/>
                <a:uFillTx/>
                <a:latin typeface="等线" panose="02010600030101010101" charset="-122"/>
                <a:ea typeface="华文细黑" panose="02010600040101010101" pitchFamily="2" charset="-122"/>
                <a:cs typeface="+mn-cs"/>
              </a:rPr>
              <a:t>05</a:t>
            </a:r>
            <a:endParaRPr kumimoji="0" lang="zh-CN" altLang="en-US" sz="7000" b="1" i="0" u="none" strike="noStrike" kern="1200" cap="none" spc="0" normalizeH="0" baseline="0" noProof="0" dirty="0">
              <a:ln>
                <a:noFill/>
              </a:ln>
              <a:solidFill>
                <a:srgbClr val="E98C11"/>
              </a:solidFill>
              <a:effectLst/>
              <a:uLnTx/>
              <a:uFillTx/>
              <a:latin typeface="等线" panose="02010600030101010101" charset="-122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7" name="MH_Entry_1">
            <a:hlinkClick r:id="rId3" action="ppaction://hlinksldjump"/>
          </p:cNvPr>
          <p:cNvSpPr/>
          <p:nvPr>
            <p:custDataLst>
              <p:tags r:id="rId5"/>
            </p:custDataLst>
          </p:nvPr>
        </p:nvSpPr>
        <p:spPr>
          <a:xfrm>
            <a:off x="3419058" y="2700020"/>
            <a:ext cx="4302541" cy="678180"/>
          </a:xfrm>
          <a:prstGeom prst="rect">
            <a:avLst/>
          </a:prstGeom>
          <a:solidFill>
            <a:srgbClr val="E98C1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项目需求分析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18" name="MH_Others_1"/>
          <p:cNvCxnSpPr/>
          <p:nvPr>
            <p:custDataLst>
              <p:tags r:id="rId6"/>
            </p:custDataLst>
          </p:nvPr>
        </p:nvCxnSpPr>
        <p:spPr>
          <a:xfrm>
            <a:off x="2899677" y="582697"/>
            <a:ext cx="0" cy="3368170"/>
          </a:xfrm>
          <a:prstGeom prst="line">
            <a:avLst/>
          </a:prstGeom>
          <a:ln w="41275">
            <a:solidFill>
              <a:srgbClr val="E98C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/>
          <p:cNvGrpSpPr/>
          <p:nvPr/>
        </p:nvGrpSpPr>
        <p:grpSpPr>
          <a:xfrm>
            <a:off x="1745619" y="676426"/>
            <a:ext cx="790876" cy="3147441"/>
            <a:chOff x="1745619" y="676426"/>
            <a:chExt cx="790876" cy="3147441"/>
          </a:xfrm>
        </p:grpSpPr>
        <p:sp>
          <p:nvSpPr>
            <p:cNvPr id="20" name="MH_Others_2"/>
            <p:cNvSpPr txBox="1"/>
            <p:nvPr>
              <p:custDataLst>
                <p:tags r:id="rId7"/>
              </p:custDataLst>
            </p:nvPr>
          </p:nvSpPr>
          <p:spPr>
            <a:xfrm>
              <a:off x="1745619" y="676426"/>
              <a:ext cx="790876" cy="891431"/>
            </a:xfrm>
            <a:prstGeom prst="rect">
              <a:avLst/>
            </a:prstGeom>
            <a:noFill/>
          </p:spPr>
          <p:txBody>
            <a:bodyPr vert="eaVert" wrap="square" rtlCol="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600" b="0" i="0" u="none" strike="noStrike" kern="1200" cap="none" spc="0" normalizeH="0" baseline="0" noProof="0">
                  <a:ln>
                    <a:noFill/>
                  </a:ln>
                  <a:solidFill>
                    <a:srgbClr val="E98C11"/>
                  </a:solidFill>
                  <a:effectLst/>
                  <a:uLnTx/>
                  <a:uFillTx/>
                  <a:latin typeface="华文细黑" panose="02010600040101010101" pitchFamily="2" charset="-122"/>
                  <a:ea typeface="华文细黑" panose="02010600040101010101" pitchFamily="2" charset="-122"/>
                  <a:cs typeface="+mn-cs"/>
                </a:rPr>
                <a:t>C</a:t>
              </a:r>
              <a:endParaRPr kumimoji="0" lang="zh-CN" altLang="en-US" sz="3300" b="0" i="0" u="none" strike="noStrike" kern="1200" cap="none" spc="0" normalizeH="0" baseline="0" noProof="0">
                <a:ln>
                  <a:noFill/>
                </a:ln>
                <a:solidFill>
                  <a:srgbClr val="E98C11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endParaRPr>
            </a:p>
          </p:txBody>
        </p:sp>
        <p:sp>
          <p:nvSpPr>
            <p:cNvPr id="21" name="MH_Others_3"/>
            <p:cNvSpPr txBox="1"/>
            <p:nvPr>
              <p:custDataLst>
                <p:tags r:id="rId8"/>
              </p:custDataLst>
            </p:nvPr>
          </p:nvSpPr>
          <p:spPr>
            <a:xfrm>
              <a:off x="1887810" y="2700020"/>
              <a:ext cx="520420" cy="1123847"/>
            </a:xfrm>
            <a:prstGeom prst="rect">
              <a:avLst/>
            </a:prstGeom>
            <a:noFill/>
          </p:spPr>
          <p:txBody>
            <a:bodyPr vert="horz" wrap="square" rtlCol="0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E98C11"/>
                  </a:solidFill>
                  <a:effectLst/>
                  <a:uLnTx/>
                  <a:uFillTx/>
                  <a:latin typeface="华文细黑" panose="02010600040101010101" pitchFamily="2" charset="-122"/>
                  <a:ea typeface="华文细黑" panose="02010600040101010101" pitchFamily="2" charset="-122"/>
                  <a:cs typeface="+mn-cs"/>
                </a:rPr>
                <a:t>目</a:t>
              </a:r>
              <a:endPara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E98C11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E98C11"/>
                  </a:solidFill>
                  <a:effectLst/>
                  <a:uLnTx/>
                  <a:uFillTx/>
                  <a:latin typeface="华文细黑" panose="02010600040101010101" pitchFamily="2" charset="-122"/>
                  <a:ea typeface="华文细黑" panose="02010600040101010101" pitchFamily="2" charset="-122"/>
                  <a:cs typeface="+mn-cs"/>
                </a:rPr>
                <a:t>录</a:t>
              </a: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E98C11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endParaRPr>
            </a:p>
          </p:txBody>
        </p:sp>
        <p:sp>
          <p:nvSpPr>
            <p:cNvPr id="22" name="MH_Others_4"/>
            <p:cNvSpPr/>
            <p:nvPr>
              <p:custDataLst>
                <p:tags r:id="rId9"/>
              </p:custDataLst>
            </p:nvPr>
          </p:nvSpPr>
          <p:spPr>
            <a:xfrm>
              <a:off x="1917188" y="1240054"/>
              <a:ext cx="461665" cy="1546818"/>
            </a:xfrm>
            <a:prstGeom prst="rect">
              <a:avLst/>
            </a:prstGeom>
          </p:spPr>
          <p:txBody>
            <a:bodyPr vert="eaVert" wrap="square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1200" cap="none" spc="375" normalizeH="0" baseline="0" noProof="0" dirty="0">
                  <a:ln>
                    <a:noFill/>
                  </a:ln>
                  <a:solidFill>
                    <a:srgbClr val="E98C11"/>
                  </a:solidFill>
                  <a:effectLst/>
                  <a:uLnTx/>
                  <a:uFillTx/>
                  <a:latin typeface="华文细黑" panose="02010600040101010101" pitchFamily="2" charset="-122"/>
                  <a:ea typeface="华文细黑" panose="02010600040101010101" pitchFamily="2" charset="-122"/>
                  <a:cs typeface="+mn-cs"/>
                </a:rPr>
                <a:t>ONTENTS</a:t>
              </a:r>
              <a:endParaRPr kumimoji="0" lang="zh-CN" altLang="en-US" sz="2000" b="0" i="0" u="none" strike="noStrike" kern="1200" cap="none" spc="375" normalizeH="0" baseline="0" noProof="0" dirty="0">
                <a:ln>
                  <a:noFill/>
                </a:ln>
                <a:solidFill>
                  <a:srgbClr val="E98C11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102"/>
            <a:ext cx="9144000" cy="5162666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3418840" y="673100"/>
            <a:ext cx="3884295" cy="511810"/>
            <a:chOff x="5384" y="1060"/>
            <a:chExt cx="6117" cy="806"/>
          </a:xfrm>
        </p:grpSpPr>
        <p:sp>
          <p:nvSpPr>
            <p:cNvPr id="6" name="MH_Number_1">
              <a:hlinkClick r:id="rId3" action="ppaction://hlinksldjump"/>
            </p:cNvPr>
            <p:cNvSpPr/>
            <p:nvPr>
              <p:custDataLst>
                <p:tags r:id="rId4"/>
              </p:custDataLst>
            </p:nvPr>
          </p:nvSpPr>
          <p:spPr>
            <a:xfrm>
              <a:off x="5384" y="1060"/>
              <a:ext cx="806" cy="806"/>
            </a:xfrm>
            <a:prstGeom prst="rect">
              <a:avLst/>
            </a:prstGeom>
            <a:noFill/>
            <a:ln w="25400">
              <a:solidFill>
                <a:srgbClr val="E98C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等线" panose="02010600030101010101" charset="-122"/>
                  <a:ea typeface="华文细黑" panose="02010600040101010101" pitchFamily="2" charset="-122"/>
                  <a:cs typeface="+mn-cs"/>
                </a:rPr>
                <a:t>01</a:t>
              </a:r>
              <a:endPara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华文细黑" panose="02010600040101010101" pitchFamily="2" charset="-122"/>
                <a:cs typeface="+mn-cs"/>
              </a:endParaRPr>
            </a:p>
          </p:txBody>
        </p:sp>
        <p:sp>
          <p:nvSpPr>
            <p:cNvPr id="7" name="MH_Entry_1">
              <a:hlinkClick r:id="rId3" action="ppaction://hlinksldjump"/>
            </p:cNvPr>
            <p:cNvSpPr/>
            <p:nvPr>
              <p:custDataLst>
                <p:tags r:id="rId5"/>
              </p:custDataLst>
            </p:nvPr>
          </p:nvSpPr>
          <p:spPr>
            <a:xfrm>
              <a:off x="6367" y="1060"/>
              <a:ext cx="5134" cy="806"/>
            </a:xfrm>
            <a:prstGeom prst="rect">
              <a:avLst/>
            </a:prstGeom>
            <a:solidFill>
              <a:srgbClr val="E98C1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rmAutofit lnSpcReduction="20000"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10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项目基本情况</a:t>
              </a:r>
              <a:endParaRPr kumimoji="0" lang="zh-CN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418840" y="2173605"/>
            <a:ext cx="3884295" cy="511810"/>
            <a:chOff x="5384" y="3831"/>
            <a:chExt cx="6117" cy="806"/>
          </a:xfrm>
        </p:grpSpPr>
        <p:sp>
          <p:nvSpPr>
            <p:cNvPr id="8" name="MH_Number_3">
              <a:hlinkClick r:id="rId3" action="ppaction://hlinksldjump"/>
            </p:cNvPr>
            <p:cNvSpPr/>
            <p:nvPr>
              <p:custDataLst>
                <p:tags r:id="rId6"/>
              </p:custDataLst>
            </p:nvPr>
          </p:nvSpPr>
          <p:spPr>
            <a:xfrm>
              <a:off x="5384" y="3831"/>
              <a:ext cx="806" cy="806"/>
            </a:xfrm>
            <a:prstGeom prst="rect">
              <a:avLst/>
            </a:prstGeom>
            <a:noFill/>
            <a:ln w="25400">
              <a:solidFill>
                <a:srgbClr val="E98C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1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等线" panose="02010600030101010101" charset="-122"/>
                  <a:ea typeface="华文细黑" panose="02010600040101010101" pitchFamily="2" charset="-122"/>
                  <a:cs typeface="+mn-cs"/>
                </a:rPr>
                <a:t>03</a:t>
              </a:r>
              <a:endParaRPr kumimoji="0" lang="zh-CN" altLang="en-US" sz="21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华文细黑" panose="02010600040101010101" pitchFamily="2" charset="-122"/>
                <a:cs typeface="+mn-cs"/>
              </a:endParaRPr>
            </a:p>
          </p:txBody>
        </p:sp>
        <p:sp>
          <p:nvSpPr>
            <p:cNvPr id="9" name="MH_Entry_3">
              <a:hlinkClick r:id="rId3" action="ppaction://hlinksldjump"/>
            </p:cNvPr>
            <p:cNvSpPr/>
            <p:nvPr>
              <p:custDataLst>
                <p:tags r:id="rId7"/>
              </p:custDataLst>
            </p:nvPr>
          </p:nvSpPr>
          <p:spPr>
            <a:xfrm>
              <a:off x="6367" y="3831"/>
              <a:ext cx="5134" cy="806"/>
            </a:xfrm>
            <a:prstGeom prst="rect">
              <a:avLst/>
            </a:prstGeom>
            <a:solidFill>
              <a:srgbClr val="E98C1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rmAutofit lnSpcReduction="20000"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10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项目优势介绍</a:t>
              </a:r>
              <a:endParaRPr kumimoji="0" lang="zh-CN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418840" y="1445895"/>
            <a:ext cx="3884295" cy="511810"/>
            <a:chOff x="5384" y="2445"/>
            <a:chExt cx="6117" cy="806"/>
          </a:xfrm>
        </p:grpSpPr>
        <p:sp>
          <p:nvSpPr>
            <p:cNvPr id="10" name="MH_Number_2">
              <a:hlinkClick r:id="rId3" action="ppaction://hlinksldjump"/>
            </p:cNvPr>
            <p:cNvSpPr/>
            <p:nvPr>
              <p:custDataLst>
                <p:tags r:id="rId8"/>
              </p:custDataLst>
            </p:nvPr>
          </p:nvSpPr>
          <p:spPr>
            <a:xfrm>
              <a:off x="5384" y="2445"/>
              <a:ext cx="806" cy="806"/>
            </a:xfrm>
            <a:prstGeom prst="rect">
              <a:avLst/>
            </a:prstGeom>
            <a:noFill/>
            <a:ln w="25400">
              <a:solidFill>
                <a:srgbClr val="E98C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1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等线" panose="02010600030101010101" charset="-122"/>
                  <a:ea typeface="华文细黑" panose="02010600040101010101" pitchFamily="2" charset="-122"/>
                  <a:cs typeface="+mn-cs"/>
                </a:rPr>
                <a:t>02</a:t>
              </a:r>
              <a:endParaRPr kumimoji="0" lang="zh-CN" altLang="en-US" sz="21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华文细黑" panose="02010600040101010101" pitchFamily="2" charset="-122"/>
                <a:cs typeface="+mn-cs"/>
              </a:endParaRPr>
            </a:p>
          </p:txBody>
        </p:sp>
        <p:sp>
          <p:nvSpPr>
            <p:cNvPr id="11" name="MH_Entry_2">
              <a:hlinkClick r:id="rId3" action="ppaction://hlinksldjump"/>
            </p:cNvPr>
            <p:cNvSpPr/>
            <p:nvPr>
              <p:custDataLst>
                <p:tags r:id="rId9"/>
              </p:custDataLst>
            </p:nvPr>
          </p:nvSpPr>
          <p:spPr>
            <a:xfrm>
              <a:off x="6367" y="2445"/>
              <a:ext cx="5134" cy="806"/>
            </a:xfrm>
            <a:prstGeom prst="rect">
              <a:avLst/>
            </a:prstGeom>
            <a:solidFill>
              <a:srgbClr val="E98C1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rmAutofit lnSpcReduction="20000"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10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项目实施基础</a:t>
              </a:r>
              <a:endParaRPr kumimoji="0" lang="zh-CN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cxnSp>
        <p:nvCxnSpPr>
          <p:cNvPr id="14" name="MH_Others_1"/>
          <p:cNvCxnSpPr/>
          <p:nvPr>
            <p:custDataLst>
              <p:tags r:id="rId10"/>
            </p:custDataLst>
          </p:nvPr>
        </p:nvCxnSpPr>
        <p:spPr>
          <a:xfrm>
            <a:off x="2899677" y="582697"/>
            <a:ext cx="16510" cy="3933190"/>
          </a:xfrm>
          <a:prstGeom prst="line">
            <a:avLst/>
          </a:prstGeom>
          <a:ln w="41275">
            <a:solidFill>
              <a:srgbClr val="E98C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组合 19"/>
          <p:cNvGrpSpPr/>
          <p:nvPr/>
        </p:nvGrpSpPr>
        <p:grpSpPr>
          <a:xfrm>
            <a:off x="1745619" y="676426"/>
            <a:ext cx="790876" cy="3147441"/>
            <a:chOff x="1745619" y="676426"/>
            <a:chExt cx="790876" cy="3147441"/>
          </a:xfrm>
        </p:grpSpPr>
        <p:sp>
          <p:nvSpPr>
            <p:cNvPr id="15" name="MH_Others_2"/>
            <p:cNvSpPr txBox="1"/>
            <p:nvPr>
              <p:custDataLst>
                <p:tags r:id="rId11"/>
              </p:custDataLst>
            </p:nvPr>
          </p:nvSpPr>
          <p:spPr>
            <a:xfrm>
              <a:off x="1745619" y="676426"/>
              <a:ext cx="790876" cy="891431"/>
            </a:xfrm>
            <a:prstGeom prst="rect">
              <a:avLst/>
            </a:prstGeom>
            <a:noFill/>
          </p:spPr>
          <p:txBody>
            <a:bodyPr vert="eaVert" wrap="square" rtlCol="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600" b="0" i="0" u="none" strike="noStrike" kern="1200" cap="none" spc="0" normalizeH="0" baseline="0" noProof="0">
                  <a:ln>
                    <a:noFill/>
                  </a:ln>
                  <a:solidFill>
                    <a:srgbClr val="E98C11"/>
                  </a:solidFill>
                  <a:effectLst/>
                  <a:uLnTx/>
                  <a:uFillTx/>
                  <a:latin typeface="华文细黑" panose="02010600040101010101" pitchFamily="2" charset="-122"/>
                  <a:ea typeface="华文细黑" panose="02010600040101010101" pitchFamily="2" charset="-122"/>
                  <a:cs typeface="+mn-cs"/>
                </a:rPr>
                <a:t>C</a:t>
              </a:r>
              <a:endParaRPr kumimoji="0" lang="zh-CN" altLang="en-US" sz="3300" b="0" i="0" u="none" strike="noStrike" kern="1200" cap="none" spc="0" normalizeH="0" baseline="0" noProof="0">
                <a:ln>
                  <a:noFill/>
                </a:ln>
                <a:solidFill>
                  <a:srgbClr val="E98C11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endParaRPr>
            </a:p>
          </p:txBody>
        </p:sp>
        <p:sp>
          <p:nvSpPr>
            <p:cNvPr id="16" name="MH_Others_3"/>
            <p:cNvSpPr txBox="1"/>
            <p:nvPr>
              <p:custDataLst>
                <p:tags r:id="rId12"/>
              </p:custDataLst>
            </p:nvPr>
          </p:nvSpPr>
          <p:spPr>
            <a:xfrm>
              <a:off x="1887810" y="2700020"/>
              <a:ext cx="520420" cy="1123847"/>
            </a:xfrm>
            <a:prstGeom prst="rect">
              <a:avLst/>
            </a:prstGeom>
            <a:noFill/>
          </p:spPr>
          <p:txBody>
            <a:bodyPr vert="horz" wrap="square" rtlCol="0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E98C11"/>
                  </a:solidFill>
                  <a:effectLst/>
                  <a:uLnTx/>
                  <a:uFillTx/>
                  <a:latin typeface="华文细黑" panose="02010600040101010101" pitchFamily="2" charset="-122"/>
                  <a:ea typeface="华文细黑" panose="02010600040101010101" pitchFamily="2" charset="-122"/>
                  <a:cs typeface="+mn-cs"/>
                </a:rPr>
                <a:t>目</a:t>
              </a:r>
              <a:endPara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E98C11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E98C11"/>
                  </a:solidFill>
                  <a:effectLst/>
                  <a:uLnTx/>
                  <a:uFillTx/>
                  <a:latin typeface="华文细黑" panose="02010600040101010101" pitchFamily="2" charset="-122"/>
                  <a:ea typeface="华文细黑" panose="02010600040101010101" pitchFamily="2" charset="-122"/>
                  <a:cs typeface="+mn-cs"/>
                </a:rPr>
                <a:t>录</a:t>
              </a: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E98C11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endParaRPr>
            </a:p>
          </p:txBody>
        </p:sp>
        <p:sp>
          <p:nvSpPr>
            <p:cNvPr id="17" name="MH_Others_4"/>
            <p:cNvSpPr/>
            <p:nvPr>
              <p:custDataLst>
                <p:tags r:id="rId13"/>
              </p:custDataLst>
            </p:nvPr>
          </p:nvSpPr>
          <p:spPr>
            <a:xfrm>
              <a:off x="1917188" y="1240054"/>
              <a:ext cx="461665" cy="1546818"/>
            </a:xfrm>
            <a:prstGeom prst="rect">
              <a:avLst/>
            </a:prstGeom>
          </p:spPr>
          <p:txBody>
            <a:bodyPr vert="eaVert" wrap="square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1200" cap="none" spc="375" normalizeH="0" baseline="0" noProof="0" dirty="0">
                  <a:ln>
                    <a:noFill/>
                  </a:ln>
                  <a:solidFill>
                    <a:srgbClr val="E98C11"/>
                  </a:solidFill>
                  <a:effectLst/>
                  <a:uLnTx/>
                  <a:uFillTx/>
                  <a:latin typeface="华文细黑" panose="02010600040101010101" pitchFamily="2" charset="-122"/>
                  <a:ea typeface="华文细黑" panose="02010600040101010101" pitchFamily="2" charset="-122"/>
                  <a:cs typeface="+mn-cs"/>
                </a:rPr>
                <a:t>ONTENTS</a:t>
              </a:r>
              <a:endParaRPr kumimoji="0" lang="zh-CN" altLang="en-US" sz="2000" b="0" i="0" u="none" strike="noStrike" kern="1200" cap="none" spc="375" normalizeH="0" baseline="0" noProof="0" dirty="0">
                <a:ln>
                  <a:noFill/>
                </a:ln>
                <a:solidFill>
                  <a:srgbClr val="E98C11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418840" y="2934335"/>
            <a:ext cx="3884295" cy="511810"/>
            <a:chOff x="5384" y="1060"/>
            <a:chExt cx="6117" cy="806"/>
          </a:xfrm>
        </p:grpSpPr>
        <p:sp>
          <p:nvSpPr>
            <p:cNvPr id="12" name="MH_Number_1">
              <a:hlinkClick r:id="rId3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5384" y="1060"/>
              <a:ext cx="806" cy="806"/>
            </a:xfrm>
            <a:prstGeom prst="rect">
              <a:avLst/>
            </a:prstGeom>
            <a:noFill/>
            <a:ln w="25400">
              <a:solidFill>
                <a:srgbClr val="E98C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Autofit/>
            </a:bodyPr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等线" panose="02010600030101010101" charset="-122"/>
                  <a:ea typeface="华文细黑" panose="02010600040101010101" pitchFamily="2" charset="-122"/>
                  <a:cs typeface="+mn-cs"/>
                </a:rPr>
                <a:t>04</a:t>
              </a:r>
              <a:endPara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华文细黑" panose="02010600040101010101" pitchFamily="2" charset="-122"/>
                <a:cs typeface="+mn-cs"/>
              </a:endParaRPr>
            </a:p>
          </p:txBody>
        </p:sp>
        <p:sp>
          <p:nvSpPr>
            <p:cNvPr id="13" name="MH_Entry_1">
              <a:hlinkClick r:id="rId3" action="ppaction://hlinksldjump"/>
            </p:cNvPr>
            <p:cNvSpPr/>
            <p:nvPr>
              <p:custDataLst>
                <p:tags r:id="rId15"/>
              </p:custDataLst>
            </p:nvPr>
          </p:nvSpPr>
          <p:spPr>
            <a:xfrm>
              <a:off x="6367" y="1060"/>
              <a:ext cx="5134" cy="806"/>
            </a:xfrm>
            <a:prstGeom prst="rect">
              <a:avLst/>
            </a:prstGeom>
            <a:solidFill>
              <a:srgbClr val="E98C1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rmAutofit lnSpcReduction="20000"/>
            </a:bodyPr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10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项目效益分析</a:t>
              </a:r>
              <a:endParaRPr kumimoji="0" lang="zh-CN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420110" y="3679825"/>
            <a:ext cx="3884295" cy="511810"/>
            <a:chOff x="5384" y="1060"/>
            <a:chExt cx="6117" cy="806"/>
          </a:xfrm>
        </p:grpSpPr>
        <p:sp>
          <p:nvSpPr>
            <p:cNvPr id="21" name="MH_Number_1">
              <a:hlinkClick r:id="rId3" action="ppaction://hlinksldjump"/>
            </p:cNvPr>
            <p:cNvSpPr/>
            <p:nvPr>
              <p:custDataLst>
                <p:tags r:id="rId16"/>
              </p:custDataLst>
            </p:nvPr>
          </p:nvSpPr>
          <p:spPr>
            <a:xfrm>
              <a:off x="5384" y="1060"/>
              <a:ext cx="806" cy="806"/>
            </a:xfrm>
            <a:prstGeom prst="rect">
              <a:avLst/>
            </a:prstGeom>
            <a:noFill/>
            <a:ln w="25400">
              <a:solidFill>
                <a:srgbClr val="E98C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等线" panose="02010600030101010101" charset="-122"/>
                  <a:ea typeface="华文细黑" panose="02010600040101010101" pitchFamily="2" charset="-122"/>
                  <a:cs typeface="+mn-cs"/>
                </a:rPr>
                <a:t>05</a:t>
              </a:r>
              <a:endPara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华文细黑" panose="02010600040101010101" pitchFamily="2" charset="-122"/>
                <a:cs typeface="+mn-cs"/>
              </a:endParaRPr>
            </a:p>
          </p:txBody>
        </p:sp>
        <p:sp>
          <p:nvSpPr>
            <p:cNvPr id="22" name="MH_Entry_1">
              <a:hlinkClick r:id="rId3" action="ppaction://hlinksldjump"/>
            </p:cNvPr>
            <p:cNvSpPr/>
            <p:nvPr>
              <p:custDataLst>
                <p:tags r:id="rId17"/>
              </p:custDataLst>
            </p:nvPr>
          </p:nvSpPr>
          <p:spPr>
            <a:xfrm>
              <a:off x="6367" y="1060"/>
              <a:ext cx="5134" cy="806"/>
            </a:xfrm>
            <a:prstGeom prst="rect">
              <a:avLst/>
            </a:prstGeom>
            <a:solidFill>
              <a:srgbClr val="E98C1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rmAutofit lnSpcReduction="20000"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10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项目需求分析</a:t>
              </a:r>
              <a:endParaRPr kumimoji="0" lang="zh-CN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5" name="组合 24"/>
          <p:cNvGrpSpPr/>
          <p:nvPr/>
        </p:nvGrpSpPr>
        <p:grpSpPr>
          <a:xfrm>
            <a:off x="3333470" y="1465334"/>
            <a:ext cx="1425662" cy="1433908"/>
            <a:chOff x="3333470" y="1465334"/>
            <a:chExt cx="1425662" cy="1433908"/>
          </a:xfrm>
        </p:grpSpPr>
        <p:sp>
          <p:nvSpPr>
            <p:cNvPr id="26" name="椭圆 75"/>
            <p:cNvSpPr/>
            <p:nvPr/>
          </p:nvSpPr>
          <p:spPr>
            <a:xfrm>
              <a:off x="3333470" y="1465334"/>
              <a:ext cx="1425662" cy="1433908"/>
            </a:xfrm>
            <a:custGeom>
              <a:avLst/>
              <a:gdLst/>
              <a:ahLst/>
              <a:cxnLst/>
              <a:rect l="l" t="t" r="r" b="b"/>
              <a:pathLst>
                <a:path w="1425662" h="1433908">
                  <a:moveTo>
                    <a:pt x="584366" y="0"/>
                  </a:moveTo>
                  <a:cubicBezTo>
                    <a:pt x="667535" y="0"/>
                    <a:pt x="734956" y="67421"/>
                    <a:pt x="734956" y="150590"/>
                  </a:cubicBezTo>
                  <a:cubicBezTo>
                    <a:pt x="734956" y="197370"/>
                    <a:pt x="713626" y="239167"/>
                    <a:pt x="678832" y="265176"/>
                  </a:cubicBezTo>
                  <a:lnTo>
                    <a:pt x="1168733" y="265176"/>
                  </a:lnTo>
                  <a:lnTo>
                    <a:pt x="1168733" y="716520"/>
                  </a:lnTo>
                  <a:cubicBezTo>
                    <a:pt x="1193634" y="695548"/>
                    <a:pt x="1225973" y="684721"/>
                    <a:pt x="1260841" y="684721"/>
                  </a:cubicBezTo>
                  <a:cubicBezTo>
                    <a:pt x="1351870" y="684721"/>
                    <a:pt x="1425662" y="758513"/>
                    <a:pt x="1425662" y="849542"/>
                  </a:cubicBezTo>
                  <a:cubicBezTo>
                    <a:pt x="1425662" y="940571"/>
                    <a:pt x="1351870" y="1014363"/>
                    <a:pt x="1260841" y="1014363"/>
                  </a:cubicBezTo>
                  <a:cubicBezTo>
                    <a:pt x="1225973" y="1014363"/>
                    <a:pt x="1193634" y="1003536"/>
                    <a:pt x="1168733" y="982566"/>
                  </a:cubicBezTo>
                  <a:lnTo>
                    <a:pt x="1168733" y="1433908"/>
                  </a:lnTo>
                  <a:lnTo>
                    <a:pt x="765724" y="1433908"/>
                  </a:lnTo>
                  <a:cubicBezTo>
                    <a:pt x="770905" y="1418114"/>
                    <a:pt x="773249" y="1401256"/>
                    <a:pt x="773249" y="1383851"/>
                  </a:cubicBezTo>
                  <a:cubicBezTo>
                    <a:pt x="773249" y="1279093"/>
                    <a:pt x="688325" y="1194168"/>
                    <a:pt x="583566" y="1194168"/>
                  </a:cubicBezTo>
                  <a:cubicBezTo>
                    <a:pt x="478807" y="1194168"/>
                    <a:pt x="393882" y="1279093"/>
                    <a:pt x="393882" y="1383851"/>
                  </a:cubicBezTo>
                  <a:cubicBezTo>
                    <a:pt x="393882" y="1401256"/>
                    <a:pt x="396227" y="1418114"/>
                    <a:pt x="401408" y="1433908"/>
                  </a:cubicBezTo>
                  <a:lnTo>
                    <a:pt x="0" y="1433908"/>
                  </a:lnTo>
                  <a:lnTo>
                    <a:pt x="0" y="265176"/>
                  </a:lnTo>
                  <a:lnTo>
                    <a:pt x="489901" y="265176"/>
                  </a:lnTo>
                  <a:cubicBezTo>
                    <a:pt x="455106" y="239167"/>
                    <a:pt x="433776" y="197370"/>
                    <a:pt x="433776" y="150590"/>
                  </a:cubicBezTo>
                  <a:cubicBezTo>
                    <a:pt x="433776" y="67421"/>
                    <a:pt x="501197" y="0"/>
                    <a:pt x="584366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sp>
          <p:nvSpPr>
            <p:cNvPr id="27" name="矩形 26"/>
            <p:cNvSpPr/>
            <p:nvPr/>
          </p:nvSpPr>
          <p:spPr>
            <a:xfrm>
              <a:off x="3419872" y="2022234"/>
              <a:ext cx="1008112" cy="530860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/>
              <a:r>
                <a:rPr lang="zh-CN" altLang="en-US" sz="142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融资</a:t>
              </a:r>
              <a:endParaRPr lang="zh-CN" altLang="en-US" sz="142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142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需求</a:t>
              </a:r>
              <a:endParaRPr lang="zh-CN" altLang="en-US" sz="142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095836" y="2689470"/>
            <a:ext cx="1406366" cy="1392560"/>
            <a:chOff x="3095836" y="2689470"/>
            <a:chExt cx="1406366" cy="1392560"/>
          </a:xfrm>
        </p:grpSpPr>
        <p:sp>
          <p:nvSpPr>
            <p:cNvPr id="29" name="矩形 65"/>
            <p:cNvSpPr/>
            <p:nvPr/>
          </p:nvSpPr>
          <p:spPr>
            <a:xfrm>
              <a:off x="3095836" y="2689470"/>
              <a:ext cx="1406366" cy="1392560"/>
            </a:xfrm>
            <a:custGeom>
              <a:avLst/>
              <a:gdLst/>
              <a:ahLst/>
              <a:cxnLst/>
              <a:rect l="l" t="t" r="r" b="b"/>
              <a:pathLst>
                <a:path w="1406366" h="1392560">
                  <a:moveTo>
                    <a:pt x="822000" y="0"/>
                  </a:moveTo>
                  <a:cubicBezTo>
                    <a:pt x="913029" y="0"/>
                    <a:pt x="986821" y="73793"/>
                    <a:pt x="986821" y="164821"/>
                  </a:cubicBezTo>
                  <a:cubicBezTo>
                    <a:pt x="986821" y="185675"/>
                    <a:pt x="982948" y="205623"/>
                    <a:pt x="975467" y="223828"/>
                  </a:cubicBezTo>
                  <a:lnTo>
                    <a:pt x="1406366" y="223828"/>
                  </a:lnTo>
                  <a:lnTo>
                    <a:pt x="1406366" y="633859"/>
                  </a:lnTo>
                  <a:cubicBezTo>
                    <a:pt x="1386081" y="625588"/>
                    <a:pt x="1363875" y="621361"/>
                    <a:pt x="1340681" y="621361"/>
                  </a:cubicBezTo>
                  <a:cubicBezTo>
                    <a:pt x="1237497" y="621361"/>
                    <a:pt x="1153848" y="705009"/>
                    <a:pt x="1153848" y="808194"/>
                  </a:cubicBezTo>
                  <a:cubicBezTo>
                    <a:pt x="1153848" y="911379"/>
                    <a:pt x="1237497" y="995027"/>
                    <a:pt x="1340681" y="995027"/>
                  </a:cubicBezTo>
                  <a:cubicBezTo>
                    <a:pt x="1363875" y="995027"/>
                    <a:pt x="1386081" y="990802"/>
                    <a:pt x="1406366" y="982530"/>
                  </a:cubicBezTo>
                  <a:lnTo>
                    <a:pt x="1406366" y="1392560"/>
                  </a:lnTo>
                  <a:lnTo>
                    <a:pt x="237634" y="1392560"/>
                  </a:lnTo>
                  <a:lnTo>
                    <a:pt x="237634" y="927784"/>
                  </a:lnTo>
                  <a:cubicBezTo>
                    <a:pt x="214351" y="948086"/>
                    <a:pt x="183720" y="958784"/>
                    <a:pt x="150590" y="958784"/>
                  </a:cubicBezTo>
                  <a:cubicBezTo>
                    <a:pt x="67421" y="958784"/>
                    <a:pt x="0" y="891363"/>
                    <a:pt x="0" y="808194"/>
                  </a:cubicBezTo>
                  <a:cubicBezTo>
                    <a:pt x="0" y="725025"/>
                    <a:pt x="67421" y="657604"/>
                    <a:pt x="150590" y="657604"/>
                  </a:cubicBezTo>
                  <a:cubicBezTo>
                    <a:pt x="183720" y="657604"/>
                    <a:pt x="214351" y="668302"/>
                    <a:pt x="237634" y="688604"/>
                  </a:cubicBezTo>
                  <a:lnTo>
                    <a:pt x="237634" y="223828"/>
                  </a:lnTo>
                  <a:lnTo>
                    <a:pt x="668533" y="223828"/>
                  </a:lnTo>
                  <a:cubicBezTo>
                    <a:pt x="661052" y="205623"/>
                    <a:pt x="657179" y="185675"/>
                    <a:pt x="657179" y="164821"/>
                  </a:cubicBezTo>
                  <a:cubicBezTo>
                    <a:pt x="657179" y="73793"/>
                    <a:pt x="730972" y="0"/>
                    <a:pt x="822000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sp>
          <p:nvSpPr>
            <p:cNvPr id="30" name="矩形 29"/>
            <p:cNvSpPr/>
            <p:nvPr/>
          </p:nvSpPr>
          <p:spPr>
            <a:xfrm>
              <a:off x="3419872" y="3210366"/>
              <a:ext cx="1008112" cy="530860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/>
              <a:r>
                <a:rPr lang="zh-CN" altLang="en-US" sz="142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宣传</a:t>
              </a:r>
              <a:endParaRPr lang="zh-CN" altLang="en-US" sz="142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142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需求</a:t>
              </a:r>
              <a:endParaRPr lang="zh-CN" altLang="en-US" sz="142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519392" y="1730510"/>
            <a:ext cx="1384756" cy="1408472"/>
            <a:chOff x="4519392" y="1730510"/>
            <a:chExt cx="1384756" cy="1408472"/>
          </a:xfrm>
        </p:grpSpPr>
        <p:sp>
          <p:nvSpPr>
            <p:cNvPr id="32" name="椭圆 76"/>
            <p:cNvSpPr/>
            <p:nvPr/>
          </p:nvSpPr>
          <p:spPr>
            <a:xfrm>
              <a:off x="4519392" y="1730510"/>
              <a:ext cx="1384756" cy="1408472"/>
            </a:xfrm>
            <a:custGeom>
              <a:avLst/>
              <a:gdLst/>
              <a:ahLst/>
              <a:cxnLst/>
              <a:rect l="l" t="t" r="r" b="b"/>
              <a:pathLst>
                <a:path w="1384756" h="1408472">
                  <a:moveTo>
                    <a:pt x="0" y="0"/>
                  </a:moveTo>
                  <a:lnTo>
                    <a:pt x="1168732" y="0"/>
                  </a:lnTo>
                  <a:lnTo>
                    <a:pt x="1168732" y="450207"/>
                  </a:lnTo>
                  <a:cubicBezTo>
                    <a:pt x="1188073" y="439244"/>
                    <a:pt x="1210481" y="433776"/>
                    <a:pt x="1234166" y="433776"/>
                  </a:cubicBezTo>
                  <a:cubicBezTo>
                    <a:pt x="1317335" y="433776"/>
                    <a:pt x="1384756" y="501197"/>
                    <a:pt x="1384756" y="584366"/>
                  </a:cubicBezTo>
                  <a:cubicBezTo>
                    <a:pt x="1384756" y="667535"/>
                    <a:pt x="1317335" y="734956"/>
                    <a:pt x="1234166" y="734956"/>
                  </a:cubicBezTo>
                  <a:cubicBezTo>
                    <a:pt x="1210481" y="734956"/>
                    <a:pt x="1188073" y="729488"/>
                    <a:pt x="1168732" y="718526"/>
                  </a:cubicBezTo>
                  <a:lnTo>
                    <a:pt x="1168732" y="1168732"/>
                  </a:lnTo>
                  <a:lnTo>
                    <a:pt x="728979" y="1168732"/>
                  </a:lnTo>
                  <a:cubicBezTo>
                    <a:pt x="742528" y="1190517"/>
                    <a:pt x="749187" y="1216306"/>
                    <a:pt x="749187" y="1243651"/>
                  </a:cubicBezTo>
                  <a:cubicBezTo>
                    <a:pt x="749187" y="1334680"/>
                    <a:pt x="675394" y="1408472"/>
                    <a:pt x="584366" y="1408472"/>
                  </a:cubicBezTo>
                  <a:cubicBezTo>
                    <a:pt x="493337" y="1408472"/>
                    <a:pt x="419545" y="1334680"/>
                    <a:pt x="419545" y="1243651"/>
                  </a:cubicBezTo>
                  <a:cubicBezTo>
                    <a:pt x="419545" y="1216306"/>
                    <a:pt x="426204" y="1190517"/>
                    <a:pt x="439754" y="1168732"/>
                  </a:cubicBezTo>
                  <a:lnTo>
                    <a:pt x="0" y="1168732"/>
                  </a:lnTo>
                  <a:lnTo>
                    <a:pt x="0" y="761099"/>
                  </a:lnTo>
                  <a:cubicBezTo>
                    <a:pt x="24839" y="773303"/>
                    <a:pt x="52809" y="779836"/>
                    <a:pt x="82305" y="779836"/>
                  </a:cubicBezTo>
                  <a:cubicBezTo>
                    <a:pt x="190260" y="779836"/>
                    <a:pt x="277774" y="692321"/>
                    <a:pt x="277774" y="584366"/>
                  </a:cubicBezTo>
                  <a:cubicBezTo>
                    <a:pt x="277774" y="476411"/>
                    <a:pt x="190260" y="388896"/>
                    <a:pt x="82305" y="388896"/>
                  </a:cubicBezTo>
                  <a:cubicBezTo>
                    <a:pt x="52809" y="388896"/>
                    <a:pt x="24839" y="395429"/>
                    <a:pt x="0" y="407633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sp>
          <p:nvSpPr>
            <p:cNvPr id="33" name="矩形 32"/>
            <p:cNvSpPr/>
            <p:nvPr/>
          </p:nvSpPr>
          <p:spPr>
            <a:xfrm>
              <a:off x="4608004" y="2022234"/>
              <a:ext cx="1008112" cy="530860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/>
              <a:r>
                <a:rPr lang="zh-CN" altLang="en-US" sz="142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合作</a:t>
              </a:r>
              <a:endParaRPr lang="zh-CN" altLang="en-US" sz="142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142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需求</a:t>
              </a:r>
              <a:endParaRPr lang="zh-CN" altLang="en-US" sz="142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279652" y="2913298"/>
            <a:ext cx="1401767" cy="1386644"/>
            <a:chOff x="4279652" y="2913298"/>
            <a:chExt cx="1401767" cy="1386644"/>
          </a:xfrm>
        </p:grpSpPr>
        <p:sp>
          <p:nvSpPr>
            <p:cNvPr id="35" name="椭圆 68"/>
            <p:cNvSpPr/>
            <p:nvPr/>
          </p:nvSpPr>
          <p:spPr>
            <a:xfrm>
              <a:off x="4279652" y="2913298"/>
              <a:ext cx="1401767" cy="1386644"/>
            </a:xfrm>
            <a:custGeom>
              <a:avLst/>
              <a:gdLst/>
              <a:ahLst/>
              <a:cxnLst/>
              <a:rect l="l" t="t" r="r" b="b"/>
              <a:pathLst>
                <a:path w="1401767" h="1386644">
                  <a:moveTo>
                    <a:pt x="233035" y="0"/>
                  </a:moveTo>
                  <a:lnTo>
                    <a:pt x="640881" y="0"/>
                  </a:lnTo>
                  <a:cubicBezTo>
                    <a:pt x="633096" y="19935"/>
                    <a:pt x="629318" y="41634"/>
                    <a:pt x="629318" y="64216"/>
                  </a:cubicBezTo>
                  <a:cubicBezTo>
                    <a:pt x="629318" y="173647"/>
                    <a:pt x="718028" y="262357"/>
                    <a:pt x="827459" y="262357"/>
                  </a:cubicBezTo>
                  <a:cubicBezTo>
                    <a:pt x="936890" y="262357"/>
                    <a:pt x="1025600" y="173647"/>
                    <a:pt x="1025600" y="64216"/>
                  </a:cubicBezTo>
                  <a:cubicBezTo>
                    <a:pt x="1025600" y="41634"/>
                    <a:pt x="1021823" y="19935"/>
                    <a:pt x="1014038" y="0"/>
                  </a:cubicBezTo>
                  <a:lnTo>
                    <a:pt x="1401767" y="0"/>
                  </a:lnTo>
                  <a:lnTo>
                    <a:pt x="1401767" y="1168732"/>
                  </a:lnTo>
                  <a:lnTo>
                    <a:pt x="956993" y="1168732"/>
                  </a:lnTo>
                  <a:cubicBezTo>
                    <a:pt x="968847" y="1188427"/>
                    <a:pt x="974696" y="1211557"/>
                    <a:pt x="974696" y="1236054"/>
                  </a:cubicBezTo>
                  <a:cubicBezTo>
                    <a:pt x="974696" y="1319223"/>
                    <a:pt x="907275" y="1386644"/>
                    <a:pt x="824106" y="1386644"/>
                  </a:cubicBezTo>
                  <a:cubicBezTo>
                    <a:pt x="740937" y="1386644"/>
                    <a:pt x="673516" y="1319223"/>
                    <a:pt x="673516" y="1236054"/>
                  </a:cubicBezTo>
                  <a:cubicBezTo>
                    <a:pt x="673516" y="1211557"/>
                    <a:pt x="679365" y="1188427"/>
                    <a:pt x="691220" y="1168732"/>
                  </a:cubicBezTo>
                  <a:lnTo>
                    <a:pt x="233035" y="1168732"/>
                  </a:lnTo>
                  <a:lnTo>
                    <a:pt x="233035" y="733499"/>
                  </a:lnTo>
                  <a:cubicBezTo>
                    <a:pt x="212516" y="743855"/>
                    <a:pt x="189291" y="749187"/>
                    <a:pt x="164821" y="749187"/>
                  </a:cubicBezTo>
                  <a:cubicBezTo>
                    <a:pt x="73793" y="749187"/>
                    <a:pt x="0" y="675395"/>
                    <a:pt x="0" y="584366"/>
                  </a:cubicBezTo>
                  <a:cubicBezTo>
                    <a:pt x="0" y="493338"/>
                    <a:pt x="73793" y="419545"/>
                    <a:pt x="164821" y="419545"/>
                  </a:cubicBezTo>
                  <a:cubicBezTo>
                    <a:pt x="189291" y="419545"/>
                    <a:pt x="212516" y="424878"/>
                    <a:pt x="233035" y="435233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sp>
          <p:nvSpPr>
            <p:cNvPr id="36" name="矩形 35"/>
            <p:cNvSpPr/>
            <p:nvPr/>
          </p:nvSpPr>
          <p:spPr>
            <a:xfrm>
              <a:off x="4608004" y="3210366"/>
              <a:ext cx="1008112" cy="530860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/>
              <a:r>
                <a:rPr lang="zh-CN" altLang="en-US" sz="142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转化</a:t>
              </a:r>
              <a:endParaRPr lang="zh-CN" altLang="en-US" sz="142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142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需求</a:t>
              </a:r>
              <a:endParaRPr lang="zh-CN" altLang="en-US" sz="142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051084" y="1541621"/>
            <a:ext cx="1937861" cy="863441"/>
            <a:chOff x="2191" y="3819"/>
            <a:chExt cx="4069" cy="1813"/>
          </a:xfrm>
        </p:grpSpPr>
        <p:sp>
          <p:nvSpPr>
            <p:cNvPr id="37" name="矩形 36"/>
            <p:cNvSpPr/>
            <p:nvPr/>
          </p:nvSpPr>
          <p:spPr>
            <a:xfrm>
              <a:off x="2191" y="3819"/>
              <a:ext cx="4069" cy="651"/>
            </a:xfrm>
            <a:prstGeom prst="rect">
              <a:avLst/>
            </a:prstGeom>
          </p:spPr>
          <p:txBody>
            <a:bodyPr wrap="square" lIns="91437" tIns="45718" rIns="91437" bIns="45718">
              <a:spAutoFit/>
            </a:bodyPr>
            <a:p>
              <a:r>
                <a:rPr lang="en-US" altLang="zh-CN" sz="1425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01.</a:t>
              </a:r>
              <a:r>
                <a:rPr lang="zh-CN" altLang="en-US" sz="1425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融资需求</a:t>
              </a:r>
              <a:endParaRPr lang="zh-CN" altLang="en-US" sz="1425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" name="TextBox 19"/>
            <p:cNvSpPr txBox="1"/>
            <p:nvPr/>
          </p:nvSpPr>
          <p:spPr>
            <a:xfrm>
              <a:off x="2191" y="4496"/>
              <a:ext cx="4069" cy="1136"/>
            </a:xfrm>
            <a:prstGeom prst="rect">
              <a:avLst/>
            </a:prstGeom>
            <a:noFill/>
          </p:spPr>
          <p:txBody>
            <a:bodyPr wrap="square" lIns="91437" tIns="45718" rIns="91437" bIns="45718" rtlCol="0">
              <a:spAutoFit/>
            </a:bodyPr>
            <a:p>
              <a:pPr>
                <a:lnSpc>
                  <a:spcPct val="130000"/>
                </a:lnSpc>
                <a:spcBef>
                  <a:spcPts val="800"/>
                </a:spcBef>
              </a:pPr>
              <a:r>
                <a:rPr lang="zh-CN" altLang="en-US" sz="1125">
                  <a:sym typeface="+mn-ea"/>
                </a:rPr>
                <a:t>继续加大项目深度与精准防控研究，需融资</a:t>
              </a:r>
              <a:r>
                <a:rPr lang="en-US" altLang="zh-CN" sz="1125">
                  <a:sym typeface="+mn-ea"/>
                </a:rPr>
                <a:t>500</a:t>
              </a:r>
              <a:r>
                <a:rPr lang="zh-CN" altLang="en-US" sz="1125">
                  <a:sym typeface="+mn-ea"/>
                </a:rPr>
                <a:t>万元。</a:t>
              </a:r>
              <a:endParaRPr lang="zh-CN" altLang="en-US" sz="1125" dirty="0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051084" y="3219926"/>
            <a:ext cx="1937861" cy="1089184"/>
            <a:chOff x="2191" y="6357"/>
            <a:chExt cx="4069" cy="2287"/>
          </a:xfrm>
        </p:grpSpPr>
        <p:sp>
          <p:nvSpPr>
            <p:cNvPr id="39" name="矩形 38"/>
            <p:cNvSpPr/>
            <p:nvPr/>
          </p:nvSpPr>
          <p:spPr>
            <a:xfrm>
              <a:off x="2191" y="6357"/>
              <a:ext cx="4069" cy="651"/>
            </a:xfrm>
            <a:prstGeom prst="rect">
              <a:avLst/>
            </a:prstGeom>
          </p:spPr>
          <p:txBody>
            <a:bodyPr wrap="square" lIns="91437" tIns="45718" rIns="91437" bIns="45718">
              <a:spAutoFit/>
            </a:bodyPr>
            <a:p>
              <a:r>
                <a:rPr lang="en-US" altLang="zh-CN" sz="1425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02.</a:t>
              </a:r>
              <a:r>
                <a:rPr lang="zh-CN" sz="1425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推广宣传需求</a:t>
              </a:r>
              <a:endParaRPr lang="zh-CN" sz="1425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0" name="TextBox 27"/>
            <p:cNvSpPr txBox="1"/>
            <p:nvPr/>
          </p:nvSpPr>
          <p:spPr>
            <a:xfrm>
              <a:off x="2191" y="7033"/>
              <a:ext cx="4069" cy="1611"/>
            </a:xfrm>
            <a:prstGeom prst="rect">
              <a:avLst/>
            </a:prstGeom>
            <a:noFill/>
          </p:spPr>
          <p:txBody>
            <a:bodyPr wrap="square" lIns="91437" tIns="45718" rIns="91437" bIns="45718" rtlCol="0">
              <a:spAutoFit/>
            </a:bodyPr>
            <a:p>
              <a:pPr>
                <a:lnSpc>
                  <a:spcPct val="130000"/>
                </a:lnSpc>
                <a:spcBef>
                  <a:spcPts val="800"/>
                </a:spcBef>
              </a:pPr>
              <a:r>
                <a:rPr lang="zh-CN" altLang="en-US" sz="1125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树立</a:t>
              </a:r>
              <a:r>
                <a:rPr lang="zh-CN" altLang="en-US" sz="1125" dirty="0">
                  <a:solidFill>
                    <a:schemeClr val="tx1">
                      <a:lumMod val="65000"/>
                      <a:lumOff val="35000"/>
                    </a:schemeClr>
                  </a:solidFill>
                  <a:sym typeface="+mn-ea"/>
                </a:rPr>
                <a:t>品牌</a:t>
              </a:r>
              <a:r>
                <a:rPr lang="zh-CN" altLang="en-US" sz="1125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，结合有效的宣传途径，开展红火蚁绿色防控技术的大力宣传。</a:t>
              </a:r>
              <a:endParaRPr lang="zh-CN" altLang="en-US" sz="1125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6156008" y="1465421"/>
            <a:ext cx="1937861" cy="863441"/>
            <a:chOff x="12926" y="3819"/>
            <a:chExt cx="4069" cy="1813"/>
          </a:xfrm>
        </p:grpSpPr>
        <p:sp>
          <p:nvSpPr>
            <p:cNvPr id="41" name="矩形 40"/>
            <p:cNvSpPr/>
            <p:nvPr/>
          </p:nvSpPr>
          <p:spPr>
            <a:xfrm>
              <a:off x="12926" y="3819"/>
              <a:ext cx="4069" cy="651"/>
            </a:xfrm>
            <a:prstGeom prst="rect">
              <a:avLst/>
            </a:prstGeom>
          </p:spPr>
          <p:txBody>
            <a:bodyPr wrap="square" lIns="91437" tIns="45718" rIns="91437" bIns="45718">
              <a:spAutoFit/>
            </a:bodyPr>
            <a:p>
              <a:r>
                <a:rPr lang="en-US" altLang="zh-CN" sz="1425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03.</a:t>
              </a:r>
              <a:r>
                <a:rPr lang="zh-CN" altLang="en-US" sz="1425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寻找合作需求</a:t>
              </a:r>
              <a:endParaRPr lang="zh-CN" altLang="en-US" sz="1425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2" name="TextBox 29"/>
            <p:cNvSpPr txBox="1"/>
            <p:nvPr/>
          </p:nvSpPr>
          <p:spPr>
            <a:xfrm>
              <a:off x="12926" y="4496"/>
              <a:ext cx="4069" cy="1136"/>
            </a:xfrm>
            <a:prstGeom prst="rect">
              <a:avLst/>
            </a:prstGeom>
            <a:noFill/>
          </p:spPr>
          <p:txBody>
            <a:bodyPr wrap="square" lIns="91437" tIns="45718" rIns="91437" bIns="45718" rtlCol="0">
              <a:spAutoFit/>
            </a:bodyPr>
            <a:p>
              <a:pPr>
                <a:lnSpc>
                  <a:spcPct val="130000"/>
                </a:lnSpc>
                <a:spcBef>
                  <a:spcPts val="800"/>
                </a:spcBef>
              </a:pPr>
              <a:r>
                <a:rPr lang="zh-CN" altLang="en-US" sz="1125">
                  <a:sym typeface="+mn-ea"/>
                </a:rPr>
                <a:t>利用现代电子信息技术，完善绿色防控体系建设。</a:t>
              </a:r>
              <a:endParaRPr lang="zh-CN" altLang="en-US" sz="1125">
                <a:sym typeface="+mn-ea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6156008" y="3288030"/>
            <a:ext cx="1937861" cy="1089184"/>
            <a:chOff x="12926" y="6266"/>
            <a:chExt cx="4069" cy="2287"/>
          </a:xfrm>
        </p:grpSpPr>
        <p:sp>
          <p:nvSpPr>
            <p:cNvPr id="43" name="矩形 42"/>
            <p:cNvSpPr/>
            <p:nvPr/>
          </p:nvSpPr>
          <p:spPr>
            <a:xfrm>
              <a:off x="12926" y="6266"/>
              <a:ext cx="4069" cy="651"/>
            </a:xfrm>
            <a:prstGeom prst="rect">
              <a:avLst/>
            </a:prstGeom>
          </p:spPr>
          <p:txBody>
            <a:bodyPr wrap="square" lIns="91437" tIns="45718" rIns="91437" bIns="45718">
              <a:spAutoFit/>
            </a:bodyPr>
            <a:p>
              <a:r>
                <a:rPr lang="en-US" altLang="zh-CN" sz="1425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04.</a:t>
              </a:r>
              <a:r>
                <a:rPr lang="zh-CN" altLang="en-US" sz="1425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转化辅导需求</a:t>
              </a:r>
              <a:endParaRPr lang="zh-CN" altLang="en-US" sz="1425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4" name="TextBox 31"/>
            <p:cNvSpPr txBox="1"/>
            <p:nvPr/>
          </p:nvSpPr>
          <p:spPr>
            <a:xfrm>
              <a:off x="12926" y="6942"/>
              <a:ext cx="4069" cy="1611"/>
            </a:xfrm>
            <a:prstGeom prst="rect">
              <a:avLst/>
            </a:prstGeom>
            <a:noFill/>
          </p:spPr>
          <p:txBody>
            <a:bodyPr wrap="square" lIns="91437" tIns="45718" rIns="91437" bIns="45718" rtlCol="0">
              <a:spAutoFit/>
            </a:bodyPr>
            <a:p>
              <a:pPr>
                <a:lnSpc>
                  <a:spcPct val="130000"/>
                </a:lnSpc>
                <a:spcBef>
                  <a:spcPts val="800"/>
                </a:spcBef>
              </a:pPr>
              <a:r>
                <a:rPr lang="zh-CN" altLang="en-US" sz="1125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红火蚁发生与传播速度快，市场可期，绿色防控技术与药剂的需求大。</a:t>
              </a:r>
              <a:endParaRPr lang="zh-CN" altLang="en-US" sz="1125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0" y="0"/>
            <a:ext cx="9143365" cy="731520"/>
            <a:chOff x="0" y="0"/>
            <a:chExt cx="14399" cy="1152"/>
          </a:xfrm>
        </p:grpSpPr>
        <p:sp>
          <p:nvSpPr>
            <p:cNvPr id="12" name="矩形 11"/>
            <p:cNvSpPr/>
            <p:nvPr/>
          </p:nvSpPr>
          <p:spPr>
            <a:xfrm>
              <a:off x="1" y="0"/>
              <a:ext cx="14398" cy="115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2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0"/>
              <a:ext cx="579" cy="11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2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4" name="TextBox 8"/>
            <p:cNvSpPr txBox="1"/>
            <p:nvPr/>
          </p:nvSpPr>
          <p:spPr>
            <a:xfrm>
              <a:off x="961" y="244"/>
              <a:ext cx="5048" cy="55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p>
              <a:r>
                <a:rPr lang="zh-CN" altLang="en-US" sz="2275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需求分析</a:t>
              </a:r>
              <a:endParaRPr lang="zh-CN" altLang="en-US" sz="227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" y="-476"/>
            <a:ext cx="9144030" cy="5143767"/>
          </a:xfrm>
          <a:prstGeom prst="rect">
            <a:avLst/>
          </a:prstGeom>
        </p:spPr>
      </p:pic>
      <p:sp>
        <p:nvSpPr>
          <p:cNvPr id="6" name="e7d195523061f1c0" descr="e7d195523061f1c0c30ee18c1b05f65d12b38e2533cb2ccdAE0CC34CB5CBEBFAEC353FED4DECE97C3E379FD1D933F5E4DC18EF8EA6B7A1130D5F6DE9DD2BE4B0A8C9126ACE5083D1F5A9E323B29CCFC771F42284F3C48C6966BB81B1F7BDE23214C156A750350E7239B9F26D0131B49B2A07148D85B490FA0B73FA631147296C9137D260B77A6D58" hidden="1"/>
          <p:cNvSpPr txBox="1"/>
          <p:nvPr/>
        </p:nvSpPr>
        <p:spPr>
          <a:xfrm>
            <a:off x="-16199" y="1933600"/>
            <a:ext cx="351790" cy="51611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>
                <a:cs typeface="+mn-ea"/>
                <a:sym typeface="+mn-lt"/>
              </a:rPr>
              <a:t>e7d195523061f1c0c30ee18c1b05f65d12b38e2533cb2ccdAE0CC34CB5CBEBFAEC353FED4DECE97C3E379FD1D933F5E4DC18EF8EA6B7A1130D5F6DE9DD2BE4B0A8C9126ACE5083D1F5A9E323B29CCFC771F42284F3C48C6966BB81B1F7BDE23214C156A750350E7239B9F26D0131B49B2A07148D85B490FA0B73FA631147296C9137D260B77A6D58</a:t>
            </a:r>
            <a:endParaRPr lang="zh-CN" altLang="en-US" sz="100">
              <a:cs typeface="+mn-ea"/>
              <a:sym typeface="+mn-lt"/>
            </a:endParaRPr>
          </a:p>
        </p:txBody>
      </p:sp>
      <p:sp>
        <p:nvSpPr>
          <p:cNvPr id="41" name="Text Placeholder 106"/>
          <p:cNvSpPr txBox="1"/>
          <p:nvPr/>
        </p:nvSpPr>
        <p:spPr>
          <a:xfrm>
            <a:off x="5534663" y="1314775"/>
            <a:ext cx="2556380" cy="522644"/>
          </a:xfrm>
          <a:custGeom>
            <a:avLst/>
            <a:gdLst>
              <a:gd name="connsiteX0" fmla="*/ 0 w 6096010"/>
              <a:gd name="connsiteY0" fmla="*/ 0 h 13715914"/>
              <a:gd name="connsiteX1" fmla="*/ 6096010 w 6096010"/>
              <a:gd name="connsiteY1" fmla="*/ 0 h 13715914"/>
              <a:gd name="connsiteX2" fmla="*/ 6096010 w 6096010"/>
              <a:gd name="connsiteY2" fmla="*/ 13715914 h 13715914"/>
              <a:gd name="connsiteX3" fmla="*/ 0 w 6096010"/>
              <a:gd name="connsiteY3" fmla="*/ 13715914 h 13715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10" h="13715914">
                <a:moveTo>
                  <a:pt x="0" y="0"/>
                </a:moveTo>
                <a:lnTo>
                  <a:pt x="6096010" y="0"/>
                </a:lnTo>
                <a:lnTo>
                  <a:pt x="6096010" y="13715914"/>
                </a:lnTo>
                <a:lnTo>
                  <a:pt x="0" y="13715914"/>
                </a:lnTo>
                <a:close/>
              </a:path>
            </a:pathLst>
          </a:custGeom>
          <a:solidFill>
            <a:sysClr val="window" lastClr="FFFFFF"/>
          </a:solidFill>
          <a:ln w="38100">
            <a:noFill/>
          </a:ln>
          <a:effectLst>
            <a:outerShdw blurRad="1270000" dist="889000" dir="3000000" sx="90000" sy="90000" algn="tl" rotWithShape="0">
              <a:srgbClr val="4B6D7B">
                <a:alpha val="40000"/>
              </a:srgbClr>
            </a:outerShdw>
          </a:effectLst>
        </p:spPr>
        <p:txBody>
          <a:bodyPr vert="horz" wrap="square" lIns="302583" tIns="0" rIns="302583" bIns="0" rtlCol="0" anchor="ctr" anchorCtr="0">
            <a:noAutofit/>
          </a:bodyPr>
          <a:lstStyle>
            <a:lvl1pPr marL="0" marR="0" indent="0" algn="l" defTabSz="906145" rtl="0" eaLnBrk="1" fontAlgn="auto" latinLnBrk="0" hangingPunct="1">
              <a:lnSpc>
                <a:spcPct val="100000"/>
              </a:lnSpc>
              <a:spcBef>
                <a:spcPts val="495"/>
              </a:spcBef>
              <a:spcAft>
                <a:spcPts val="0"/>
              </a:spcAft>
              <a:buClrTx/>
              <a:buSzPct val="100000"/>
              <a:buFontTx/>
              <a:buNone/>
              <a:defRPr lang="en-US" sz="1600" kern="1200" spc="0" baseline="0" dirty="0">
                <a:solidFill>
                  <a:schemeClr val="tx1"/>
                </a:solidFill>
                <a:latin typeface="+mj-lt"/>
                <a:ea typeface="Work Sans"/>
                <a:cs typeface="Work Sans"/>
              </a:defRPr>
            </a:lvl1pPr>
            <a:lvl2pPr marL="0" indent="0" algn="l" defTabSz="447040" rtl="0" eaLnBrk="1" latinLnBrk="0" hangingPunct="1">
              <a:lnSpc>
                <a:spcPct val="100000"/>
              </a:lnSpc>
              <a:spcBef>
                <a:spcPts val="495"/>
              </a:spcBef>
              <a:buSzPct val="100000"/>
              <a:buFontTx/>
              <a:buNone/>
              <a:defRPr sz="1805" b="1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447040" rtl="0" eaLnBrk="1" latinLnBrk="0" hangingPunct="1">
              <a:lnSpc>
                <a:spcPct val="150000"/>
              </a:lnSpc>
              <a:spcBef>
                <a:spcPts val="495"/>
              </a:spcBef>
              <a:buSzPct val="100000"/>
              <a:buFontTx/>
              <a:buNone/>
              <a:defRPr sz="1005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06145" rtl="0" eaLnBrk="1" latinLnBrk="0" hangingPunct="1">
              <a:lnSpc>
                <a:spcPct val="100000"/>
              </a:lnSpc>
              <a:spcBef>
                <a:spcPts val="495"/>
              </a:spcBef>
              <a:buSzPct val="100000"/>
              <a:buFontTx/>
              <a:buNone/>
              <a:defRPr sz="150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906145" rtl="0" eaLnBrk="1" latinLnBrk="0" hangingPunct="1">
              <a:lnSpc>
                <a:spcPct val="100000"/>
              </a:lnSpc>
              <a:spcBef>
                <a:spcPts val="495"/>
              </a:spcBef>
              <a:buSzPct val="100000"/>
              <a:buFontTx/>
              <a:buNone/>
              <a:defRPr sz="1205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906145" rtl="0" eaLnBrk="1" latinLnBrk="0" hangingPunct="1">
              <a:lnSpc>
                <a:spcPct val="100000"/>
              </a:lnSpc>
              <a:spcBef>
                <a:spcPts val="495"/>
              </a:spcBef>
              <a:buFontTx/>
              <a:buNone/>
              <a:defRPr sz="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906145" rtl="0" eaLnBrk="1" latinLnBrk="0" hangingPunct="1">
              <a:lnSpc>
                <a:spcPct val="100000"/>
              </a:lnSpc>
              <a:spcBef>
                <a:spcPts val="495"/>
              </a:spcBef>
              <a:buFontTx/>
              <a:buNone/>
              <a:defRPr sz="800" b="1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marR="0" indent="0" algn="l" defTabSz="906145" rtl="0" eaLnBrk="1" fontAlgn="auto" latinLnBrk="0" hangingPunct="1">
              <a:lnSpc>
                <a:spcPct val="90000"/>
              </a:lnSpc>
              <a:spcBef>
                <a:spcPts val="495"/>
              </a:spcBef>
              <a:spcAft>
                <a:spcPts val="0"/>
              </a:spcAft>
              <a:buClrTx/>
              <a:buSzTx/>
              <a:buFontTx/>
              <a:buNone/>
              <a:defRPr sz="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9070" indent="0" algn="l" defTabSz="906145" rtl="0" eaLnBrk="1" latinLnBrk="0" hangingPunct="1">
              <a:lnSpc>
                <a:spcPct val="90000"/>
              </a:lnSpc>
              <a:spcBef>
                <a:spcPts val="495"/>
              </a:spcBef>
              <a:buFont typeface="Arial" panose="020B0604020202020204" pitchFamily="34" charset="0"/>
              <a:buNone/>
              <a:defRPr sz="17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zh-CN" altLang="en-US" sz="1510">
                <a:solidFill>
                  <a:srgbClr val="C00000"/>
                </a:solidFill>
                <a:latin typeface="+mn-ea"/>
                <a:ea typeface="+mn-ea"/>
                <a:cs typeface="Arial" panose="020B0604020202020204" pitchFamily="34" charset="0"/>
                <a:sym typeface="+mn-ea"/>
              </a:rPr>
              <a:t>深耕行业</a:t>
            </a:r>
            <a:endParaRPr lang="zh-CN" altLang="en-US" sz="1510" dirty="0">
              <a:solidFill>
                <a:srgbClr val="C00000"/>
              </a:solidFill>
              <a:latin typeface="+mn-ea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Text Placeholder 1"/>
          <p:cNvSpPr txBox="1"/>
          <p:nvPr/>
        </p:nvSpPr>
        <p:spPr>
          <a:xfrm>
            <a:off x="5536796" y="2147283"/>
            <a:ext cx="2556381" cy="522644"/>
          </a:xfrm>
          <a:custGeom>
            <a:avLst/>
            <a:gdLst>
              <a:gd name="connsiteX0" fmla="*/ 0 w 6096010"/>
              <a:gd name="connsiteY0" fmla="*/ 0 h 13715914"/>
              <a:gd name="connsiteX1" fmla="*/ 6096010 w 6096010"/>
              <a:gd name="connsiteY1" fmla="*/ 0 h 13715914"/>
              <a:gd name="connsiteX2" fmla="*/ 6096010 w 6096010"/>
              <a:gd name="connsiteY2" fmla="*/ 13715914 h 13715914"/>
              <a:gd name="connsiteX3" fmla="*/ 0 w 6096010"/>
              <a:gd name="connsiteY3" fmla="*/ 13715914 h 13715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10" h="13715914">
                <a:moveTo>
                  <a:pt x="0" y="0"/>
                </a:moveTo>
                <a:lnTo>
                  <a:pt x="6096010" y="0"/>
                </a:lnTo>
                <a:lnTo>
                  <a:pt x="6096010" y="13715914"/>
                </a:lnTo>
                <a:lnTo>
                  <a:pt x="0" y="13715914"/>
                </a:lnTo>
                <a:close/>
              </a:path>
            </a:pathLst>
          </a:custGeom>
          <a:solidFill>
            <a:sysClr val="window" lastClr="FFFFFF"/>
          </a:solidFill>
          <a:ln w="38100">
            <a:noFill/>
          </a:ln>
          <a:effectLst>
            <a:outerShdw blurRad="1270000" dist="889000" dir="3000000" sx="90000" sy="90000" algn="tl" rotWithShape="0">
              <a:srgbClr val="B8CCD4">
                <a:lumMod val="50000"/>
                <a:alpha val="40000"/>
              </a:srgbClr>
            </a:outerShdw>
          </a:effectLst>
        </p:spPr>
        <p:txBody>
          <a:bodyPr vert="horz" wrap="square" lIns="302583" tIns="0" rIns="302583" bIns="0" rtlCol="0" anchor="ctr" anchorCtr="0">
            <a:noAutofit/>
          </a:bodyPr>
          <a:lstStyle>
            <a:lvl1pPr marL="0" marR="0" indent="0" algn="l" defTabSz="906145" rtl="0" eaLnBrk="1" fontAlgn="auto" latinLnBrk="0" hangingPunct="1">
              <a:lnSpc>
                <a:spcPct val="100000"/>
              </a:lnSpc>
              <a:spcBef>
                <a:spcPts val="495"/>
              </a:spcBef>
              <a:spcAft>
                <a:spcPts val="0"/>
              </a:spcAft>
              <a:buClrTx/>
              <a:buSzPct val="100000"/>
              <a:buFontTx/>
              <a:buNone/>
              <a:defRPr lang="en-US" sz="1600" kern="1200" spc="0" baseline="0" dirty="0">
                <a:solidFill>
                  <a:schemeClr val="tx1"/>
                </a:solidFill>
                <a:latin typeface="+mj-lt"/>
                <a:ea typeface="Work Sans"/>
                <a:cs typeface="Work Sans"/>
              </a:defRPr>
            </a:lvl1pPr>
            <a:lvl2pPr marL="0" indent="0" algn="l" defTabSz="447040" rtl="0" eaLnBrk="1" latinLnBrk="0" hangingPunct="1">
              <a:lnSpc>
                <a:spcPct val="100000"/>
              </a:lnSpc>
              <a:spcBef>
                <a:spcPts val="495"/>
              </a:spcBef>
              <a:buSzPct val="100000"/>
              <a:buFontTx/>
              <a:buNone/>
              <a:defRPr sz="1805" b="1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447040" rtl="0" eaLnBrk="1" latinLnBrk="0" hangingPunct="1">
              <a:lnSpc>
                <a:spcPct val="150000"/>
              </a:lnSpc>
              <a:spcBef>
                <a:spcPts val="495"/>
              </a:spcBef>
              <a:buSzPct val="100000"/>
              <a:buFontTx/>
              <a:buNone/>
              <a:defRPr sz="1005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06145" rtl="0" eaLnBrk="1" latinLnBrk="0" hangingPunct="1">
              <a:lnSpc>
                <a:spcPct val="100000"/>
              </a:lnSpc>
              <a:spcBef>
                <a:spcPts val="495"/>
              </a:spcBef>
              <a:buSzPct val="100000"/>
              <a:buFontTx/>
              <a:buNone/>
              <a:defRPr sz="150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906145" rtl="0" eaLnBrk="1" latinLnBrk="0" hangingPunct="1">
              <a:lnSpc>
                <a:spcPct val="100000"/>
              </a:lnSpc>
              <a:spcBef>
                <a:spcPts val="495"/>
              </a:spcBef>
              <a:buSzPct val="100000"/>
              <a:buFontTx/>
              <a:buNone/>
              <a:defRPr sz="1205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906145" rtl="0" eaLnBrk="1" latinLnBrk="0" hangingPunct="1">
              <a:lnSpc>
                <a:spcPct val="100000"/>
              </a:lnSpc>
              <a:spcBef>
                <a:spcPts val="495"/>
              </a:spcBef>
              <a:buFontTx/>
              <a:buNone/>
              <a:defRPr sz="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906145" rtl="0" eaLnBrk="1" latinLnBrk="0" hangingPunct="1">
              <a:lnSpc>
                <a:spcPct val="100000"/>
              </a:lnSpc>
              <a:spcBef>
                <a:spcPts val="495"/>
              </a:spcBef>
              <a:buFontTx/>
              <a:buNone/>
              <a:defRPr sz="800" b="1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marR="0" indent="0" algn="l" defTabSz="906145" rtl="0" eaLnBrk="1" fontAlgn="auto" latinLnBrk="0" hangingPunct="1">
              <a:lnSpc>
                <a:spcPct val="90000"/>
              </a:lnSpc>
              <a:spcBef>
                <a:spcPts val="495"/>
              </a:spcBef>
              <a:spcAft>
                <a:spcPts val="0"/>
              </a:spcAft>
              <a:buClrTx/>
              <a:buSzTx/>
              <a:buFontTx/>
              <a:buNone/>
              <a:defRPr sz="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9070" indent="0" algn="l" defTabSz="906145" rtl="0" eaLnBrk="1" latinLnBrk="0" hangingPunct="1">
              <a:lnSpc>
                <a:spcPct val="90000"/>
              </a:lnSpc>
              <a:spcBef>
                <a:spcPts val="495"/>
              </a:spcBef>
              <a:buFont typeface="Arial" panose="020B0604020202020204" pitchFamily="34" charset="0"/>
              <a:buNone/>
              <a:defRPr sz="17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zh-CN" altLang="en-US" sz="1510" dirty="0">
                <a:solidFill>
                  <a:srgbClr val="C00000"/>
                </a:solidFill>
                <a:latin typeface="+mn-ea"/>
                <a:ea typeface="+mn-ea"/>
                <a:cs typeface="Arial" panose="020B0604020202020204" pitchFamily="34" charset="0"/>
              </a:rPr>
              <a:t>产品</a:t>
            </a:r>
            <a:r>
              <a:rPr lang="zh-CN" altLang="en-US" sz="1510">
                <a:solidFill>
                  <a:srgbClr val="C00000"/>
                </a:solidFill>
                <a:latin typeface="+mn-ea"/>
                <a:ea typeface="+mn-ea"/>
                <a:cs typeface="Arial" panose="020B0604020202020204" pitchFamily="34" charset="0"/>
                <a:sym typeface="+mn-ea"/>
              </a:rPr>
              <a:t>优质</a:t>
            </a:r>
            <a:endParaRPr lang="zh-CN" altLang="en-US" sz="1510" dirty="0">
              <a:solidFill>
                <a:srgbClr val="C00000"/>
              </a:solidFill>
              <a:latin typeface="+mn-ea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 Placeholder 2"/>
          <p:cNvSpPr txBox="1"/>
          <p:nvPr/>
        </p:nvSpPr>
        <p:spPr>
          <a:xfrm>
            <a:off x="5537862" y="2979792"/>
            <a:ext cx="2556381" cy="522644"/>
          </a:xfrm>
          <a:custGeom>
            <a:avLst/>
            <a:gdLst>
              <a:gd name="connsiteX0" fmla="*/ 0 w 6096010"/>
              <a:gd name="connsiteY0" fmla="*/ 0 h 13715914"/>
              <a:gd name="connsiteX1" fmla="*/ 6096010 w 6096010"/>
              <a:gd name="connsiteY1" fmla="*/ 0 h 13715914"/>
              <a:gd name="connsiteX2" fmla="*/ 6096010 w 6096010"/>
              <a:gd name="connsiteY2" fmla="*/ 13715914 h 13715914"/>
              <a:gd name="connsiteX3" fmla="*/ 0 w 6096010"/>
              <a:gd name="connsiteY3" fmla="*/ 13715914 h 13715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10" h="13715914">
                <a:moveTo>
                  <a:pt x="0" y="0"/>
                </a:moveTo>
                <a:lnTo>
                  <a:pt x="6096010" y="0"/>
                </a:lnTo>
                <a:lnTo>
                  <a:pt x="6096010" y="13715914"/>
                </a:lnTo>
                <a:lnTo>
                  <a:pt x="0" y="13715914"/>
                </a:lnTo>
                <a:close/>
              </a:path>
            </a:pathLst>
          </a:custGeom>
          <a:solidFill>
            <a:sysClr val="window" lastClr="FFFFFF"/>
          </a:solidFill>
          <a:ln w="38100">
            <a:noFill/>
          </a:ln>
          <a:effectLst>
            <a:outerShdw blurRad="1270000" dist="889000" dir="3000000" sx="90000" sy="90000" algn="tl" rotWithShape="0">
              <a:srgbClr val="B8CCD4">
                <a:lumMod val="50000"/>
                <a:alpha val="40000"/>
              </a:srgbClr>
            </a:outerShdw>
          </a:effectLst>
        </p:spPr>
        <p:txBody>
          <a:bodyPr vert="horz" wrap="square" lIns="302583" tIns="0" rIns="302583" bIns="0" rtlCol="0" anchor="ctr" anchorCtr="0">
            <a:noAutofit/>
          </a:bodyPr>
          <a:lstStyle>
            <a:lvl1pPr marL="0" marR="0" indent="0" algn="l" defTabSz="906145" rtl="0" eaLnBrk="1" fontAlgn="auto" latinLnBrk="0" hangingPunct="1">
              <a:lnSpc>
                <a:spcPct val="100000"/>
              </a:lnSpc>
              <a:spcBef>
                <a:spcPts val="495"/>
              </a:spcBef>
              <a:spcAft>
                <a:spcPts val="0"/>
              </a:spcAft>
              <a:buClrTx/>
              <a:buSzPct val="100000"/>
              <a:buFontTx/>
              <a:buNone/>
              <a:defRPr lang="en-US" sz="1600" kern="1200" spc="0" baseline="0" dirty="0">
                <a:solidFill>
                  <a:schemeClr val="tx1"/>
                </a:solidFill>
                <a:latin typeface="+mj-lt"/>
                <a:ea typeface="Work Sans"/>
                <a:cs typeface="Work Sans"/>
              </a:defRPr>
            </a:lvl1pPr>
            <a:lvl2pPr marL="0" indent="0" algn="l" defTabSz="447040" rtl="0" eaLnBrk="1" latinLnBrk="0" hangingPunct="1">
              <a:lnSpc>
                <a:spcPct val="100000"/>
              </a:lnSpc>
              <a:spcBef>
                <a:spcPts val="495"/>
              </a:spcBef>
              <a:buSzPct val="100000"/>
              <a:buFontTx/>
              <a:buNone/>
              <a:defRPr sz="1805" b="1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447040" rtl="0" eaLnBrk="1" latinLnBrk="0" hangingPunct="1">
              <a:lnSpc>
                <a:spcPct val="150000"/>
              </a:lnSpc>
              <a:spcBef>
                <a:spcPts val="495"/>
              </a:spcBef>
              <a:buSzPct val="100000"/>
              <a:buFontTx/>
              <a:buNone/>
              <a:defRPr sz="1005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06145" rtl="0" eaLnBrk="1" latinLnBrk="0" hangingPunct="1">
              <a:lnSpc>
                <a:spcPct val="100000"/>
              </a:lnSpc>
              <a:spcBef>
                <a:spcPts val="495"/>
              </a:spcBef>
              <a:buSzPct val="100000"/>
              <a:buFontTx/>
              <a:buNone/>
              <a:defRPr sz="150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906145" rtl="0" eaLnBrk="1" latinLnBrk="0" hangingPunct="1">
              <a:lnSpc>
                <a:spcPct val="100000"/>
              </a:lnSpc>
              <a:spcBef>
                <a:spcPts val="495"/>
              </a:spcBef>
              <a:buSzPct val="100000"/>
              <a:buFontTx/>
              <a:buNone/>
              <a:defRPr sz="1205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906145" rtl="0" eaLnBrk="1" latinLnBrk="0" hangingPunct="1">
              <a:lnSpc>
                <a:spcPct val="100000"/>
              </a:lnSpc>
              <a:spcBef>
                <a:spcPts val="495"/>
              </a:spcBef>
              <a:buFontTx/>
              <a:buNone/>
              <a:defRPr sz="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906145" rtl="0" eaLnBrk="1" latinLnBrk="0" hangingPunct="1">
              <a:lnSpc>
                <a:spcPct val="100000"/>
              </a:lnSpc>
              <a:spcBef>
                <a:spcPts val="495"/>
              </a:spcBef>
              <a:buFontTx/>
              <a:buNone/>
              <a:defRPr sz="800" b="1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marR="0" indent="0" algn="l" defTabSz="906145" rtl="0" eaLnBrk="1" fontAlgn="auto" latinLnBrk="0" hangingPunct="1">
              <a:lnSpc>
                <a:spcPct val="90000"/>
              </a:lnSpc>
              <a:spcBef>
                <a:spcPts val="495"/>
              </a:spcBef>
              <a:spcAft>
                <a:spcPts val="0"/>
              </a:spcAft>
              <a:buClrTx/>
              <a:buSzTx/>
              <a:buFontTx/>
              <a:buNone/>
              <a:defRPr sz="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9070" indent="0" algn="l" defTabSz="906145" rtl="0" eaLnBrk="1" latinLnBrk="0" hangingPunct="1">
              <a:lnSpc>
                <a:spcPct val="90000"/>
              </a:lnSpc>
              <a:spcBef>
                <a:spcPts val="495"/>
              </a:spcBef>
              <a:buFont typeface="Arial" panose="020B0604020202020204" pitchFamily="34" charset="0"/>
              <a:buNone/>
              <a:defRPr sz="17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zh-CN" altLang="en-US" sz="1510" dirty="0">
                <a:solidFill>
                  <a:srgbClr val="C00000"/>
                </a:solidFill>
                <a:latin typeface="+mn-ea"/>
                <a:ea typeface="+mn-ea"/>
                <a:cs typeface="Arial" panose="020B0604020202020204" pitchFamily="34" charset="0"/>
              </a:rPr>
              <a:t>精准服务</a:t>
            </a:r>
            <a:endParaRPr lang="zh-CN" altLang="en-US" sz="1510" dirty="0">
              <a:solidFill>
                <a:srgbClr val="C00000"/>
              </a:solidFill>
              <a:latin typeface="+mn-ea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Text Placeholder 4"/>
          <p:cNvSpPr txBox="1"/>
          <p:nvPr/>
        </p:nvSpPr>
        <p:spPr>
          <a:xfrm>
            <a:off x="5537975" y="3812301"/>
            <a:ext cx="2556381" cy="522644"/>
          </a:xfrm>
          <a:custGeom>
            <a:avLst/>
            <a:gdLst>
              <a:gd name="connsiteX0" fmla="*/ 0 w 6096010"/>
              <a:gd name="connsiteY0" fmla="*/ 0 h 13715914"/>
              <a:gd name="connsiteX1" fmla="*/ 6096010 w 6096010"/>
              <a:gd name="connsiteY1" fmla="*/ 0 h 13715914"/>
              <a:gd name="connsiteX2" fmla="*/ 6096010 w 6096010"/>
              <a:gd name="connsiteY2" fmla="*/ 13715914 h 13715914"/>
              <a:gd name="connsiteX3" fmla="*/ 0 w 6096010"/>
              <a:gd name="connsiteY3" fmla="*/ 13715914 h 13715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10" h="13715914">
                <a:moveTo>
                  <a:pt x="0" y="0"/>
                </a:moveTo>
                <a:lnTo>
                  <a:pt x="6096010" y="0"/>
                </a:lnTo>
                <a:lnTo>
                  <a:pt x="6096010" y="13715914"/>
                </a:lnTo>
                <a:lnTo>
                  <a:pt x="0" y="13715914"/>
                </a:lnTo>
                <a:close/>
              </a:path>
            </a:pathLst>
          </a:custGeom>
          <a:solidFill>
            <a:sysClr val="window" lastClr="FFFFFF"/>
          </a:solidFill>
          <a:ln w="38100">
            <a:noFill/>
          </a:ln>
          <a:effectLst>
            <a:outerShdw blurRad="1270000" dist="889000" dir="3000000" sx="90000" sy="90000" algn="tl" rotWithShape="0">
              <a:srgbClr val="B8CCD4">
                <a:lumMod val="50000"/>
                <a:alpha val="40000"/>
              </a:srgbClr>
            </a:outerShdw>
          </a:effectLst>
        </p:spPr>
        <p:txBody>
          <a:bodyPr vert="horz" wrap="square" lIns="302583" tIns="0" rIns="302583" bIns="0" rtlCol="0" anchor="ctr" anchorCtr="0">
            <a:noAutofit/>
          </a:bodyPr>
          <a:lstStyle>
            <a:lvl1pPr marL="0" marR="0" indent="0" algn="l" defTabSz="906145" rtl="0" eaLnBrk="1" fontAlgn="auto" latinLnBrk="0" hangingPunct="1">
              <a:lnSpc>
                <a:spcPct val="100000"/>
              </a:lnSpc>
              <a:spcBef>
                <a:spcPts val="495"/>
              </a:spcBef>
              <a:spcAft>
                <a:spcPts val="0"/>
              </a:spcAft>
              <a:buClrTx/>
              <a:buSzPct val="100000"/>
              <a:buFontTx/>
              <a:buNone/>
              <a:defRPr lang="en-US" sz="1600" kern="1200" spc="0" baseline="0" dirty="0">
                <a:solidFill>
                  <a:schemeClr val="tx1"/>
                </a:solidFill>
                <a:latin typeface="+mj-lt"/>
                <a:ea typeface="Work Sans"/>
                <a:cs typeface="Work Sans"/>
              </a:defRPr>
            </a:lvl1pPr>
            <a:lvl2pPr marL="0" indent="0" algn="l" defTabSz="447040" rtl="0" eaLnBrk="1" latinLnBrk="0" hangingPunct="1">
              <a:lnSpc>
                <a:spcPct val="100000"/>
              </a:lnSpc>
              <a:spcBef>
                <a:spcPts val="495"/>
              </a:spcBef>
              <a:buSzPct val="100000"/>
              <a:buFontTx/>
              <a:buNone/>
              <a:defRPr sz="1805" b="1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447040" rtl="0" eaLnBrk="1" latinLnBrk="0" hangingPunct="1">
              <a:lnSpc>
                <a:spcPct val="150000"/>
              </a:lnSpc>
              <a:spcBef>
                <a:spcPts val="495"/>
              </a:spcBef>
              <a:buSzPct val="100000"/>
              <a:buFontTx/>
              <a:buNone/>
              <a:defRPr sz="1005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06145" rtl="0" eaLnBrk="1" latinLnBrk="0" hangingPunct="1">
              <a:lnSpc>
                <a:spcPct val="100000"/>
              </a:lnSpc>
              <a:spcBef>
                <a:spcPts val="495"/>
              </a:spcBef>
              <a:buSzPct val="100000"/>
              <a:buFontTx/>
              <a:buNone/>
              <a:defRPr sz="150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906145" rtl="0" eaLnBrk="1" latinLnBrk="0" hangingPunct="1">
              <a:lnSpc>
                <a:spcPct val="100000"/>
              </a:lnSpc>
              <a:spcBef>
                <a:spcPts val="495"/>
              </a:spcBef>
              <a:buSzPct val="100000"/>
              <a:buFontTx/>
              <a:buNone/>
              <a:defRPr sz="1205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906145" rtl="0" eaLnBrk="1" latinLnBrk="0" hangingPunct="1">
              <a:lnSpc>
                <a:spcPct val="100000"/>
              </a:lnSpc>
              <a:spcBef>
                <a:spcPts val="495"/>
              </a:spcBef>
              <a:buFontTx/>
              <a:buNone/>
              <a:defRPr sz="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906145" rtl="0" eaLnBrk="1" latinLnBrk="0" hangingPunct="1">
              <a:lnSpc>
                <a:spcPct val="100000"/>
              </a:lnSpc>
              <a:spcBef>
                <a:spcPts val="495"/>
              </a:spcBef>
              <a:buFontTx/>
              <a:buNone/>
              <a:defRPr sz="800" b="1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marR="0" indent="0" algn="l" defTabSz="906145" rtl="0" eaLnBrk="1" fontAlgn="auto" latinLnBrk="0" hangingPunct="1">
              <a:lnSpc>
                <a:spcPct val="90000"/>
              </a:lnSpc>
              <a:spcBef>
                <a:spcPts val="495"/>
              </a:spcBef>
              <a:spcAft>
                <a:spcPts val="0"/>
              </a:spcAft>
              <a:buClrTx/>
              <a:buSzTx/>
              <a:buFontTx/>
              <a:buNone/>
              <a:defRPr sz="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9070" indent="0" algn="l" defTabSz="906145" rtl="0" eaLnBrk="1" latinLnBrk="0" hangingPunct="1">
              <a:lnSpc>
                <a:spcPct val="90000"/>
              </a:lnSpc>
              <a:spcBef>
                <a:spcPts val="495"/>
              </a:spcBef>
              <a:buFont typeface="Arial" panose="020B0604020202020204" pitchFamily="34" charset="0"/>
              <a:buNone/>
              <a:defRPr sz="17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zh-CN" altLang="en-US" sz="1510">
                <a:solidFill>
                  <a:srgbClr val="C00000"/>
                </a:solidFill>
                <a:latin typeface="+mn-ea"/>
                <a:ea typeface="+mn-ea"/>
                <a:cs typeface="Arial" panose="020B0604020202020204" pitchFamily="34" charset="0"/>
                <a:sym typeface="+mn-ea"/>
              </a:rPr>
              <a:t>协同发展</a:t>
            </a:r>
            <a:endParaRPr lang="zh-CN" altLang="en-US" sz="1510" dirty="0">
              <a:solidFill>
                <a:srgbClr val="C00000"/>
              </a:solidFill>
              <a:latin typeface="+mn-ea"/>
              <a:ea typeface="+mn-ea"/>
              <a:cs typeface="Arial" panose="020B0604020202020204" pitchFamily="34" charset="0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6030" y="1077920"/>
            <a:ext cx="3540314" cy="31634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" y="51435"/>
            <a:ext cx="1380490" cy="1327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42" grpId="0" bldLvl="0" animBg="1"/>
      <p:bldP spid="43" grpId="0" bldLvl="0" animBg="1"/>
      <p:bldP spid="44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2465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1435" y="752475"/>
            <a:ext cx="5239940" cy="30587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2467" name="图片 7"/>
          <p:cNvPicPr>
            <a:picLocks noChangeAspect="1"/>
          </p:cNvPicPr>
          <p:nvPr/>
        </p:nvPicPr>
        <p:blipFill>
          <a:blip r:embed="rId2"/>
          <a:srcRect t="62077"/>
          <a:stretch>
            <a:fillRect/>
          </a:stretch>
        </p:blipFill>
        <p:spPr>
          <a:xfrm>
            <a:off x="0" y="4046935"/>
            <a:ext cx="9144000" cy="12120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2468" name="文本框 8"/>
          <p:cNvSpPr txBox="1"/>
          <p:nvPr/>
        </p:nvSpPr>
        <p:spPr>
          <a:xfrm>
            <a:off x="2144316" y="907256"/>
            <a:ext cx="5222081" cy="85280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indent="0">
              <a:buFont typeface="Arial" panose="020B0604020202020204" pitchFamily="34" charset="0"/>
              <a:buNone/>
            </a:pPr>
            <a:r>
              <a:rPr lang="zh-CN" altLang="en-US" sz="4950" b="1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携手共创美好未来</a:t>
            </a:r>
            <a:endParaRPr lang="zh-CN" altLang="en-US" sz="4950" b="1" dirty="0">
              <a:solidFill>
                <a:srgbClr val="40404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2471" name="组合 1"/>
          <p:cNvGrpSpPr/>
          <p:nvPr/>
        </p:nvGrpSpPr>
        <p:grpSpPr>
          <a:xfrm>
            <a:off x="2144316" y="2178844"/>
            <a:ext cx="5220890" cy="2017871"/>
            <a:chOff x="4505" y="4860"/>
            <a:chExt cx="10962" cy="4237"/>
          </a:xfrm>
        </p:grpSpPr>
        <p:sp>
          <p:nvSpPr>
            <p:cNvPr id="62472" name="圆角矩形 11"/>
            <p:cNvSpPr/>
            <p:nvPr/>
          </p:nvSpPr>
          <p:spPr>
            <a:xfrm>
              <a:off x="4505" y="4860"/>
              <a:ext cx="10962" cy="4190"/>
            </a:xfrm>
            <a:prstGeom prst="roundRect">
              <a:avLst>
                <a:gd name="adj" fmla="val 16667"/>
              </a:avLst>
            </a:prstGeom>
            <a:solidFill>
              <a:srgbClr val="C20009"/>
            </a:solidFill>
            <a:ln w="12700">
              <a:noFill/>
            </a:ln>
          </p:spPr>
          <p:txBody>
            <a:bodyPr anchor="ctr"/>
            <a:p>
              <a:pPr indent="0" algn="ctr">
                <a:buFont typeface="Arial" panose="020B0604020202020204" pitchFamily="34" charset="0"/>
                <a:buNone/>
              </a:pPr>
              <a:endParaRPr lang="zh-CN" altLang="en-US" sz="1350" dirty="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2473" name="文本框 10"/>
            <p:cNvSpPr txBox="1"/>
            <p:nvPr/>
          </p:nvSpPr>
          <p:spPr>
            <a:xfrm>
              <a:off x="4868" y="4980"/>
              <a:ext cx="6198" cy="411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indent="0">
                <a:buFont typeface="Arial" panose="020B0604020202020204" pitchFamily="34" charset="0"/>
                <a:buNone/>
              </a:pPr>
              <a:r>
                <a:rPr lang="zh-CN" altLang="en-US" sz="135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中国宝安 旗下</a:t>
              </a:r>
              <a:endParaRPr lang="zh-CN" altLang="en-US" sz="13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indent="0">
                <a:buFont typeface="Arial" panose="020B0604020202020204" pitchFamily="34" charset="0"/>
                <a:buNone/>
              </a:pPr>
              <a:endParaRPr lang="zh-CN" altLang="en-US" sz="13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indent="0">
                <a:buFont typeface="Arial" panose="020B0604020202020204" pitchFamily="34" charset="0"/>
                <a:buNone/>
              </a:pPr>
              <a:r>
                <a:rPr lang="zh-CN" altLang="en-US" sz="135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成都绿金高新技术股份有限公司</a:t>
              </a:r>
              <a:endParaRPr lang="zh-CN" altLang="en-US" sz="13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indent="0">
                <a:buFont typeface="Arial" panose="020B0604020202020204" pitchFamily="34" charset="0"/>
                <a:buNone/>
              </a:pPr>
              <a:r>
                <a:rPr lang="zh-CN" altLang="en-US" sz="135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成都绿金生物科技有限责任公司</a:t>
              </a:r>
              <a:endParaRPr lang="zh-CN" altLang="en-US" sz="13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indent="0">
                <a:buFont typeface="Arial" panose="020B0604020202020204" pitchFamily="34" charset="0"/>
                <a:buNone/>
              </a:pPr>
              <a:r>
                <a:rPr lang="zh-CN" altLang="en-US" sz="135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成都绿金生物科技营销有限责任公司</a:t>
              </a:r>
              <a:endParaRPr lang="zh-CN" altLang="en-US" sz="13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indent="0">
                <a:buFont typeface="Arial" panose="020B0604020202020204" pitchFamily="34" charset="0"/>
                <a:buNone/>
              </a:pPr>
              <a:endParaRPr lang="zh-CN" altLang="en-US" sz="13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indent="0">
                <a:buFont typeface="Arial" panose="020B0604020202020204" pitchFamily="34" charset="0"/>
                <a:buNone/>
              </a:pPr>
              <a:r>
                <a:rPr lang="zh-CN" altLang="en-US" sz="135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运营中心：</a:t>
              </a:r>
              <a:r>
                <a:rPr lang="zh-CN" sz="135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成都市锦江区三色路</a:t>
              </a:r>
              <a:r>
                <a:rPr lang="en-US" altLang="zh-CN" sz="135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   </a:t>
              </a:r>
              <a:endParaRPr lang="en-US" altLang="zh-CN" sz="13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indent="0">
                <a:buFont typeface="Arial" panose="020B0604020202020204" pitchFamily="34" charset="0"/>
                <a:buNone/>
              </a:pPr>
              <a:r>
                <a:rPr lang="en-US" altLang="zh-CN" sz="135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                199</a:t>
              </a:r>
              <a:r>
                <a:rPr lang="zh-CN" altLang="en-US" sz="135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号五冶大厦</a:t>
              </a:r>
              <a:r>
                <a:rPr lang="en-US" altLang="zh-CN" sz="135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B</a:t>
              </a:r>
              <a:r>
                <a:rPr lang="zh-CN" altLang="en-US" sz="135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区</a:t>
              </a:r>
              <a:r>
                <a:rPr lang="en-US" altLang="zh-CN" sz="135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4F</a:t>
              </a:r>
              <a:endParaRPr lang="en-US" altLang="zh-CN" sz="13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indent="0">
                <a:buFont typeface="Arial" panose="020B0604020202020204" pitchFamily="34" charset="0"/>
                <a:buNone/>
              </a:pPr>
              <a:r>
                <a:rPr lang="en-US" altLang="zh-CN" sz="135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                028-85228040</a:t>
              </a:r>
              <a:endParaRPr lang="en-US" altLang="zh-CN" sz="13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2466340"/>
            <a:ext cx="1510665" cy="1478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10795"/>
            <a:ext cx="1380490" cy="13277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15" y="51435"/>
            <a:ext cx="1380490" cy="1327785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2"/>
            <a:ext cx="9144000" cy="5140757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64247" y="1152242"/>
            <a:ext cx="5669280" cy="92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400" dirty="0">
                <a:solidFill>
                  <a:srgbClr val="BE7D22"/>
                </a:solidFill>
                <a:latin typeface="方正大黑简体" pitchFamily="65" charset="-122"/>
                <a:ea typeface="方正大黑简体" pitchFamily="65" charset="-122"/>
              </a:rPr>
              <a:t>感谢观看 </a:t>
            </a:r>
            <a:r>
              <a:rPr lang="en-US" altLang="zh-CN" sz="5400" dirty="0">
                <a:solidFill>
                  <a:srgbClr val="BE7D22"/>
                </a:solidFill>
                <a:latin typeface="方正大黑简体" pitchFamily="65" charset="-122"/>
                <a:ea typeface="方正大黑简体" pitchFamily="65" charset="-122"/>
              </a:rPr>
              <a:t>THANKS!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BE7D22"/>
              </a:solidFill>
              <a:effectLst/>
              <a:uLnTx/>
              <a:uFillTx/>
              <a:latin typeface="方正大黑简体" pitchFamily="65" charset="-122"/>
              <a:ea typeface="方正大黑简体" pitchFamily="65" charset="-122"/>
            </a:endParaRPr>
          </a:p>
        </p:txBody>
      </p:sp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3707765" y="2715895"/>
            <a:ext cx="4756785" cy="119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fontAlgn="auto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汇报人：李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彬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</a:t>
            </a:r>
            <a:endParaRPr lang="en-US" altLang="zh-CN" sz="24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电   话：139 8043 6633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C0C0C0"/>
              </a:highligh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1372"/>
            <a:ext cx="9144000" cy="5162666"/>
          </a:xfrm>
          <a:prstGeom prst="rect">
            <a:avLst/>
          </a:prstGeom>
        </p:spPr>
      </p:pic>
      <p:sp>
        <p:nvSpPr>
          <p:cNvPr id="6" name="MH_Number_1">
            <a:hlinkClick r:id="rId3" action="ppaction://hlinksldjump"/>
          </p:cNvPr>
          <p:cNvSpPr/>
          <p:nvPr>
            <p:custDataLst>
              <p:tags r:id="rId4"/>
            </p:custDataLst>
          </p:nvPr>
        </p:nvSpPr>
        <p:spPr>
          <a:xfrm>
            <a:off x="4953911" y="1240054"/>
            <a:ext cx="1232835" cy="1232175"/>
          </a:xfrm>
          <a:prstGeom prst="rect">
            <a:avLst/>
          </a:prstGeom>
          <a:noFill/>
          <a:ln w="25400">
            <a:solidFill>
              <a:srgbClr val="E98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98C11"/>
                </a:solidFill>
                <a:effectLst/>
                <a:uLnTx/>
                <a:uFillTx/>
                <a:latin typeface="等线" panose="02010600030101010101" charset="-122"/>
                <a:ea typeface="华文细黑" panose="02010600040101010101" pitchFamily="2" charset="-122"/>
                <a:cs typeface="+mn-cs"/>
              </a:rPr>
              <a:t>01</a:t>
            </a:r>
            <a:endParaRPr kumimoji="0" lang="zh-CN" altLang="en-US" sz="7000" b="1" i="0" u="none" strike="noStrike" kern="1200" cap="none" spc="0" normalizeH="0" baseline="0" noProof="0" dirty="0">
              <a:ln>
                <a:noFill/>
              </a:ln>
              <a:solidFill>
                <a:srgbClr val="E98C11"/>
              </a:solidFill>
              <a:effectLst/>
              <a:uLnTx/>
              <a:uFillTx/>
              <a:latin typeface="等线" panose="02010600030101010101" charset="-122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7" name="MH_Entry_1">
            <a:hlinkClick r:id="rId3" action="ppaction://hlinksldjump"/>
          </p:cNvPr>
          <p:cNvSpPr/>
          <p:nvPr>
            <p:custDataLst>
              <p:tags r:id="rId5"/>
            </p:custDataLst>
          </p:nvPr>
        </p:nvSpPr>
        <p:spPr>
          <a:xfrm>
            <a:off x="3419058" y="2700020"/>
            <a:ext cx="4302541" cy="678180"/>
          </a:xfrm>
          <a:prstGeom prst="rect">
            <a:avLst/>
          </a:prstGeom>
          <a:solidFill>
            <a:srgbClr val="E98C1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项目基本情况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18" name="MH_Others_1"/>
          <p:cNvCxnSpPr/>
          <p:nvPr>
            <p:custDataLst>
              <p:tags r:id="rId6"/>
            </p:custDataLst>
          </p:nvPr>
        </p:nvCxnSpPr>
        <p:spPr>
          <a:xfrm>
            <a:off x="2899677" y="582697"/>
            <a:ext cx="0" cy="3368170"/>
          </a:xfrm>
          <a:prstGeom prst="line">
            <a:avLst/>
          </a:prstGeom>
          <a:ln w="41275">
            <a:solidFill>
              <a:srgbClr val="E98C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/>
          <p:cNvGrpSpPr/>
          <p:nvPr/>
        </p:nvGrpSpPr>
        <p:grpSpPr>
          <a:xfrm>
            <a:off x="1745619" y="676426"/>
            <a:ext cx="790876" cy="3147441"/>
            <a:chOff x="1745619" y="676426"/>
            <a:chExt cx="790876" cy="3147441"/>
          </a:xfrm>
        </p:grpSpPr>
        <p:sp>
          <p:nvSpPr>
            <p:cNvPr id="20" name="MH_Others_2"/>
            <p:cNvSpPr txBox="1"/>
            <p:nvPr>
              <p:custDataLst>
                <p:tags r:id="rId7"/>
              </p:custDataLst>
            </p:nvPr>
          </p:nvSpPr>
          <p:spPr>
            <a:xfrm>
              <a:off x="1745619" y="676426"/>
              <a:ext cx="790876" cy="891431"/>
            </a:xfrm>
            <a:prstGeom prst="rect">
              <a:avLst/>
            </a:prstGeom>
            <a:noFill/>
          </p:spPr>
          <p:txBody>
            <a:bodyPr vert="eaVert" wrap="square" rtlCol="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600" b="0" i="0" u="none" strike="noStrike" kern="1200" cap="none" spc="0" normalizeH="0" baseline="0" noProof="0">
                  <a:ln>
                    <a:noFill/>
                  </a:ln>
                  <a:solidFill>
                    <a:srgbClr val="E98C11"/>
                  </a:solidFill>
                  <a:effectLst/>
                  <a:uLnTx/>
                  <a:uFillTx/>
                  <a:latin typeface="华文细黑" panose="02010600040101010101" pitchFamily="2" charset="-122"/>
                  <a:ea typeface="华文细黑" panose="02010600040101010101" pitchFamily="2" charset="-122"/>
                  <a:cs typeface="+mn-cs"/>
                </a:rPr>
                <a:t>C</a:t>
              </a:r>
              <a:endParaRPr kumimoji="0" lang="zh-CN" altLang="en-US" sz="3300" b="0" i="0" u="none" strike="noStrike" kern="1200" cap="none" spc="0" normalizeH="0" baseline="0" noProof="0">
                <a:ln>
                  <a:noFill/>
                </a:ln>
                <a:solidFill>
                  <a:srgbClr val="E98C11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endParaRPr>
            </a:p>
          </p:txBody>
        </p:sp>
        <p:sp>
          <p:nvSpPr>
            <p:cNvPr id="21" name="MH_Others_3"/>
            <p:cNvSpPr txBox="1"/>
            <p:nvPr>
              <p:custDataLst>
                <p:tags r:id="rId8"/>
              </p:custDataLst>
            </p:nvPr>
          </p:nvSpPr>
          <p:spPr>
            <a:xfrm>
              <a:off x="1887810" y="2700020"/>
              <a:ext cx="520420" cy="1123847"/>
            </a:xfrm>
            <a:prstGeom prst="rect">
              <a:avLst/>
            </a:prstGeom>
            <a:noFill/>
          </p:spPr>
          <p:txBody>
            <a:bodyPr vert="horz" wrap="square" rtlCol="0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E98C11"/>
                  </a:solidFill>
                  <a:effectLst/>
                  <a:uLnTx/>
                  <a:uFillTx/>
                  <a:latin typeface="华文细黑" panose="02010600040101010101" pitchFamily="2" charset="-122"/>
                  <a:ea typeface="华文细黑" panose="02010600040101010101" pitchFamily="2" charset="-122"/>
                  <a:cs typeface="+mn-cs"/>
                </a:rPr>
                <a:t>目</a:t>
              </a:r>
              <a:endPara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E98C11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E98C11"/>
                  </a:solidFill>
                  <a:effectLst/>
                  <a:uLnTx/>
                  <a:uFillTx/>
                  <a:latin typeface="华文细黑" panose="02010600040101010101" pitchFamily="2" charset="-122"/>
                  <a:ea typeface="华文细黑" panose="02010600040101010101" pitchFamily="2" charset="-122"/>
                  <a:cs typeface="+mn-cs"/>
                </a:rPr>
                <a:t>录</a:t>
              </a: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E98C11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endParaRPr>
            </a:p>
          </p:txBody>
        </p:sp>
        <p:sp>
          <p:nvSpPr>
            <p:cNvPr id="22" name="MH_Others_4"/>
            <p:cNvSpPr/>
            <p:nvPr>
              <p:custDataLst>
                <p:tags r:id="rId9"/>
              </p:custDataLst>
            </p:nvPr>
          </p:nvSpPr>
          <p:spPr>
            <a:xfrm>
              <a:off x="1917188" y="1240054"/>
              <a:ext cx="461665" cy="1546818"/>
            </a:xfrm>
            <a:prstGeom prst="rect">
              <a:avLst/>
            </a:prstGeom>
          </p:spPr>
          <p:txBody>
            <a:bodyPr vert="eaVert" wrap="square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1200" cap="none" spc="375" normalizeH="0" baseline="0" noProof="0" dirty="0">
                  <a:ln>
                    <a:noFill/>
                  </a:ln>
                  <a:solidFill>
                    <a:srgbClr val="E98C11"/>
                  </a:solidFill>
                  <a:effectLst/>
                  <a:uLnTx/>
                  <a:uFillTx/>
                  <a:latin typeface="华文细黑" panose="02010600040101010101" pitchFamily="2" charset="-122"/>
                  <a:ea typeface="华文细黑" panose="02010600040101010101" pitchFamily="2" charset="-122"/>
                  <a:cs typeface="+mn-cs"/>
                </a:rPr>
                <a:t>ONTENTS</a:t>
              </a:r>
              <a:endParaRPr kumimoji="0" lang="zh-CN" altLang="en-US" sz="2000" b="0" i="0" u="none" strike="noStrike" kern="1200" cap="none" spc="375" normalizeH="0" baseline="0" noProof="0" dirty="0">
                <a:ln>
                  <a:noFill/>
                </a:ln>
                <a:solidFill>
                  <a:srgbClr val="E98C11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1137920" y="2971800"/>
            <a:ext cx="167005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kern="0" noProof="0" dirty="0" smtClean="0">
                <a:ln>
                  <a:noFill/>
                </a:ln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sym typeface="+mn-ea"/>
              </a:rPr>
              <a:t>红火蚁：原发生地区是南美洲，意指“无敌的”蚂蚁，是全球最具危险性的</a:t>
            </a:r>
            <a:r>
              <a:rPr lang="en-US" altLang="zh-CN" sz="1600" kern="0" noProof="0" dirty="0" smtClean="0">
                <a:ln>
                  <a:noFill/>
                </a:ln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sym typeface="+mn-ea"/>
              </a:rPr>
              <a:t>100</a:t>
            </a:r>
            <a:r>
              <a:rPr lang="zh-CN" altLang="en-US" sz="1600" kern="0" noProof="0" dirty="0" smtClean="0">
                <a:ln>
                  <a:noFill/>
                </a:ln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sym typeface="+mn-ea"/>
              </a:rPr>
              <a:t>种入侵生物之一。</a:t>
            </a:r>
            <a:endParaRPr lang="en-US" altLang="zh-CN" sz="1600" kern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Clear Sans" panose="020B0503030202020304" pitchFamily="34" charset="0"/>
              <a:sym typeface="+mn-e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026025" y="2959100"/>
            <a:ext cx="150622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Clear Sans" panose="020B0503030202020304" pitchFamily="34" charset="0"/>
                <a:sym typeface="Times New Roman" panose="02020603050405020304" pitchFamily="18" charset="0"/>
              </a:rPr>
              <a:t>已研制了多款防治药剂，主要为化学药剂（包括</a:t>
            </a:r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Clear Sans" panose="020B0503030202020304" pitchFamily="34" charset="0"/>
                <a:sym typeface="Times New Roman" panose="02020603050405020304" pitchFamily="18" charset="0"/>
              </a:rPr>
              <a:t>9</a:t>
            </a: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Clear Sans" panose="020B0503030202020304" pitchFamily="34" charset="0"/>
                <a:sym typeface="Times New Roman" panose="02020603050405020304" pitchFamily="18" charset="0"/>
              </a:rPr>
              <a:t>个成分，</a:t>
            </a:r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Clear Sans" panose="020B0503030202020304" pitchFamily="34" charset="0"/>
                <a:sym typeface="Times New Roman" panose="02020603050405020304" pitchFamily="18" charset="0"/>
              </a:rPr>
              <a:t>62</a:t>
            </a: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Clear Sans" panose="020B0503030202020304" pitchFamily="34" charset="0"/>
                <a:sym typeface="Times New Roman" panose="02020603050405020304" pitchFamily="18" charset="0"/>
              </a:rPr>
              <a:t>个产品，</a:t>
            </a:r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Clear Sans" panose="020B0503030202020304" pitchFamily="34" charset="0"/>
                <a:sym typeface="Times New Roman" panose="02020603050405020304" pitchFamily="18" charset="0"/>
              </a:rPr>
              <a:t>5</a:t>
            </a: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Clear Sans" panose="020B0503030202020304" pitchFamily="34" charset="0"/>
                <a:sym typeface="Times New Roman" panose="02020603050405020304" pitchFamily="18" charset="0"/>
              </a:rPr>
              <a:t>种剂型</a:t>
            </a:r>
            <a:r>
              <a:rPr 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Clear Sans" panose="020B0503030202020304" pitchFamily="34" charset="0"/>
                <a:sym typeface="Times New Roman" panose="02020603050405020304" pitchFamily="18" charset="0"/>
              </a:rPr>
              <a:t>）数据来源</a:t>
            </a:r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Clear Sans" panose="020B0503030202020304" pitchFamily="34" charset="0"/>
                <a:sym typeface="Times New Roman" panose="02020603050405020304" pitchFamily="18" charset="0"/>
              </a:rPr>
              <a:t>“</a:t>
            </a:r>
            <a:r>
              <a:rPr 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Clear Sans" panose="020B0503030202020304" pitchFamily="34" charset="0"/>
                <a:sym typeface="Times New Roman" panose="02020603050405020304" pitchFamily="18" charset="0"/>
              </a:rPr>
              <a:t>中国农药信息网</a:t>
            </a:r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Clear Sans" panose="020B0503030202020304" pitchFamily="34" charset="0"/>
                <a:sym typeface="Times New Roman" panose="02020603050405020304" pitchFamily="18" charset="0"/>
              </a:rPr>
              <a:t>”</a:t>
            </a: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Clear Sans" panose="020B0503030202020304" pitchFamily="34" charset="0"/>
                <a:sym typeface="Times New Roman" panose="02020603050405020304" pitchFamily="18" charset="0"/>
              </a:rPr>
              <a:t>。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Clear Sans" panose="020B0503030202020304" pitchFamily="34" charset="0"/>
              <a:sym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021330" y="2959100"/>
            <a:ext cx="172085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z="1600" kern="0" noProof="0" dirty="0" smtClean="0">
                <a:ln>
                  <a:noFill/>
                </a:ln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sym typeface="+mn-ea"/>
              </a:rPr>
              <a:t>2002年入侵我国台湾，2004年入侵</a:t>
            </a:r>
            <a:r>
              <a:rPr lang="zh-CN" sz="1600" kern="0" noProof="0" dirty="0" smtClean="0">
                <a:ln>
                  <a:noFill/>
                </a:ln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sym typeface="+mn-ea"/>
              </a:rPr>
              <a:t>东南沿海城市</a:t>
            </a:r>
            <a:r>
              <a:rPr sz="1600" kern="0" noProof="0" dirty="0" smtClean="0">
                <a:ln>
                  <a:noFill/>
                </a:ln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sym typeface="+mn-ea"/>
              </a:rPr>
              <a:t>。</a:t>
            </a:r>
            <a:r>
              <a:rPr lang="zh-CN" sz="1600" kern="0" noProof="0" dirty="0" smtClean="0">
                <a:ln>
                  <a:noFill/>
                </a:ln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sym typeface="+mn-ea"/>
              </a:rPr>
              <a:t>目前</a:t>
            </a:r>
            <a:r>
              <a:rPr sz="1600" kern="0" noProof="0" dirty="0" smtClean="0">
                <a:ln>
                  <a:noFill/>
                </a:ln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sym typeface="+mn-ea"/>
              </a:rPr>
              <a:t>已传播至12个省</a:t>
            </a:r>
            <a:r>
              <a:rPr lang="zh-CN" sz="1600" kern="0" noProof="0" dirty="0" smtClean="0">
                <a:ln>
                  <a:noFill/>
                </a:ln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sym typeface="+mn-ea"/>
              </a:rPr>
              <a:t>，</a:t>
            </a:r>
            <a:r>
              <a:rPr sz="1600" kern="0" noProof="0" dirty="0" smtClean="0">
                <a:ln>
                  <a:noFill/>
                </a:ln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sym typeface="+mn-ea"/>
              </a:rPr>
              <a:t>4</a:t>
            </a:r>
            <a:r>
              <a:rPr lang="en-US" sz="1600" kern="0" noProof="0" dirty="0" smtClean="0">
                <a:ln>
                  <a:noFill/>
                </a:ln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sym typeface="+mn-ea"/>
              </a:rPr>
              <a:t>48</a:t>
            </a:r>
            <a:r>
              <a:rPr sz="1600" kern="0" noProof="0" dirty="0" smtClean="0">
                <a:ln>
                  <a:noFill/>
                </a:ln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sym typeface="+mn-ea"/>
              </a:rPr>
              <a:t>个县，尤其是近5年来新增红火蚁发生县级行政区191个</a:t>
            </a:r>
            <a:r>
              <a:rPr lang="zh-CN" sz="1600" kern="0" noProof="0" dirty="0" smtClean="0">
                <a:ln>
                  <a:noFill/>
                </a:ln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sym typeface="+mn-ea"/>
              </a:rPr>
              <a:t>。</a:t>
            </a:r>
            <a:endParaRPr lang="zh-CN" sz="1600" kern="0" noProof="0" dirty="0" smtClean="0">
              <a:ln>
                <a:noFill/>
              </a:ln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sym typeface="+mn-e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650990" y="2959100"/>
            <a:ext cx="144780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Clear Sans" panose="020B0503030202020304" pitchFamily="34" charset="0"/>
                <a:sym typeface="Times New Roman" panose="02020603050405020304" pitchFamily="18" charset="0"/>
              </a:rPr>
              <a:t>红火蚁绿色防控技术研究</a:t>
            </a:r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Clear Sans" panose="020B0503030202020304" pitchFamily="34" charset="0"/>
                <a:sym typeface="Times New Roman" panose="02020603050405020304" pitchFamily="18" charset="0"/>
              </a:rPr>
              <a:t>—</a:t>
            </a: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Clear Sans" panose="020B0503030202020304" pitchFamily="34" charset="0"/>
                <a:sym typeface="Times New Roman" panose="02020603050405020304" pitchFamily="18" charset="0"/>
              </a:rPr>
              <a:t>解决化学农药对生产环境的二次污染，减少公共区域使用化学药剂，保护人民健康。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Clear Sans" panose="020B0503030202020304" pitchFamily="34" charset="0"/>
              <a:sym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804025" y="1487170"/>
            <a:ext cx="1137920" cy="1314450"/>
            <a:chOff x="10474" y="2360"/>
            <a:chExt cx="1872" cy="2070"/>
          </a:xfrm>
        </p:grpSpPr>
        <p:sp>
          <p:nvSpPr>
            <p:cNvPr id="8" name="Freeform 7"/>
            <p:cNvSpPr/>
            <p:nvPr/>
          </p:nvSpPr>
          <p:spPr>
            <a:xfrm rot="16200000">
              <a:off x="10375" y="2459"/>
              <a:ext cx="2070" cy="1872"/>
            </a:xfrm>
            <a:custGeom>
              <a:avLst/>
              <a:gdLst>
                <a:gd name="connsiteX0" fmla="*/ 0 w 1324961"/>
                <a:gd name="connsiteY0" fmla="*/ 0 h 1468980"/>
                <a:gd name="connsiteX1" fmla="*/ 769166 w 1324961"/>
                <a:gd name="connsiteY1" fmla="*/ 0 h 1468980"/>
                <a:gd name="connsiteX2" fmla="*/ 769166 w 1324961"/>
                <a:gd name="connsiteY2" fmla="*/ 0 h 1468980"/>
                <a:gd name="connsiteX3" fmla="*/ 1324961 w 1324961"/>
                <a:gd name="connsiteY3" fmla="*/ 734490 h 1468980"/>
                <a:gd name="connsiteX4" fmla="*/ 769166 w 1324961"/>
                <a:gd name="connsiteY4" fmla="*/ 1468980 h 1468980"/>
                <a:gd name="connsiteX5" fmla="*/ 769166 w 1324961"/>
                <a:gd name="connsiteY5" fmla="*/ 1468980 h 1468980"/>
                <a:gd name="connsiteX6" fmla="*/ 0 w 1324961"/>
                <a:gd name="connsiteY6" fmla="*/ 1468980 h 1468980"/>
                <a:gd name="connsiteX7" fmla="*/ 555795 w 1324961"/>
                <a:gd name="connsiteY7" fmla="*/ 734490 h 1468980"/>
                <a:gd name="connsiteX8" fmla="*/ 0 w 1324961"/>
                <a:gd name="connsiteY8" fmla="*/ 0 h 1468980"/>
                <a:gd name="connsiteX0-1" fmla="*/ 0 w 1324961"/>
                <a:gd name="connsiteY0-2" fmla="*/ 0 h 1468980"/>
                <a:gd name="connsiteX1-3" fmla="*/ 769166 w 1324961"/>
                <a:gd name="connsiteY1-4" fmla="*/ 0 h 1468980"/>
                <a:gd name="connsiteX2-5" fmla="*/ 1324961 w 1324961"/>
                <a:gd name="connsiteY2-6" fmla="*/ 2 h 1468980"/>
                <a:gd name="connsiteX3-7" fmla="*/ 1324961 w 1324961"/>
                <a:gd name="connsiteY3-8" fmla="*/ 734490 h 1468980"/>
                <a:gd name="connsiteX4-9" fmla="*/ 769166 w 1324961"/>
                <a:gd name="connsiteY4-10" fmla="*/ 1468980 h 1468980"/>
                <a:gd name="connsiteX5-11" fmla="*/ 769166 w 1324961"/>
                <a:gd name="connsiteY5-12" fmla="*/ 1468980 h 1468980"/>
                <a:gd name="connsiteX6-13" fmla="*/ 0 w 1324961"/>
                <a:gd name="connsiteY6-14" fmla="*/ 1468980 h 1468980"/>
                <a:gd name="connsiteX7-15" fmla="*/ 555795 w 1324961"/>
                <a:gd name="connsiteY7-16" fmla="*/ 734490 h 1468980"/>
                <a:gd name="connsiteX8-17" fmla="*/ 0 w 1324961"/>
                <a:gd name="connsiteY8-18" fmla="*/ 0 h 1468980"/>
                <a:gd name="connsiteX0-19" fmla="*/ 0 w 1324963"/>
                <a:gd name="connsiteY0-20" fmla="*/ 0 h 1468983"/>
                <a:gd name="connsiteX1-21" fmla="*/ 769166 w 1324963"/>
                <a:gd name="connsiteY1-22" fmla="*/ 0 h 1468983"/>
                <a:gd name="connsiteX2-23" fmla="*/ 1324961 w 1324963"/>
                <a:gd name="connsiteY2-24" fmla="*/ 2 h 1468983"/>
                <a:gd name="connsiteX3-25" fmla="*/ 1324961 w 1324963"/>
                <a:gd name="connsiteY3-26" fmla="*/ 734490 h 1468983"/>
                <a:gd name="connsiteX4-27" fmla="*/ 769166 w 1324963"/>
                <a:gd name="connsiteY4-28" fmla="*/ 1468980 h 1468983"/>
                <a:gd name="connsiteX5-29" fmla="*/ 1324963 w 1324963"/>
                <a:gd name="connsiteY5-30" fmla="*/ 1468983 h 1468983"/>
                <a:gd name="connsiteX6-31" fmla="*/ 0 w 1324963"/>
                <a:gd name="connsiteY6-32" fmla="*/ 1468980 h 1468983"/>
                <a:gd name="connsiteX7-33" fmla="*/ 555795 w 1324963"/>
                <a:gd name="connsiteY7-34" fmla="*/ 734490 h 1468983"/>
                <a:gd name="connsiteX8-35" fmla="*/ 0 w 1324963"/>
                <a:gd name="connsiteY8-36" fmla="*/ 0 h 1468983"/>
                <a:gd name="connsiteX0-37" fmla="*/ 0 w 1324964"/>
                <a:gd name="connsiteY0-38" fmla="*/ 0 h 1468983"/>
                <a:gd name="connsiteX1-39" fmla="*/ 769166 w 1324964"/>
                <a:gd name="connsiteY1-40" fmla="*/ 0 h 1468983"/>
                <a:gd name="connsiteX2-41" fmla="*/ 1324961 w 1324964"/>
                <a:gd name="connsiteY2-42" fmla="*/ 2 h 1468983"/>
                <a:gd name="connsiteX3-43" fmla="*/ 1324961 w 1324964"/>
                <a:gd name="connsiteY3-44" fmla="*/ 734490 h 1468983"/>
                <a:gd name="connsiteX4-45" fmla="*/ 1324964 w 1324964"/>
                <a:gd name="connsiteY4-46" fmla="*/ 1324961 h 1468983"/>
                <a:gd name="connsiteX5-47" fmla="*/ 1324963 w 1324964"/>
                <a:gd name="connsiteY5-48" fmla="*/ 1468983 h 1468983"/>
                <a:gd name="connsiteX6-49" fmla="*/ 0 w 1324964"/>
                <a:gd name="connsiteY6-50" fmla="*/ 1468980 h 1468983"/>
                <a:gd name="connsiteX7-51" fmla="*/ 555795 w 1324964"/>
                <a:gd name="connsiteY7-52" fmla="*/ 734490 h 1468983"/>
                <a:gd name="connsiteX8-53" fmla="*/ 0 w 1324964"/>
                <a:gd name="connsiteY8-54" fmla="*/ 0 h 1468983"/>
                <a:gd name="connsiteX0-55" fmla="*/ 0 w 1324964"/>
                <a:gd name="connsiteY0-56" fmla="*/ 0 h 1468983"/>
                <a:gd name="connsiteX1-57" fmla="*/ 769166 w 1324964"/>
                <a:gd name="connsiteY1-58" fmla="*/ 0 h 1468983"/>
                <a:gd name="connsiteX2-59" fmla="*/ 1324961 w 1324964"/>
                <a:gd name="connsiteY2-60" fmla="*/ 2 h 1468983"/>
                <a:gd name="connsiteX3-61" fmla="*/ 1324961 w 1324964"/>
                <a:gd name="connsiteY3-62" fmla="*/ 734490 h 1468983"/>
                <a:gd name="connsiteX4-63" fmla="*/ 1324964 w 1324964"/>
                <a:gd name="connsiteY4-64" fmla="*/ 1324961 h 1468983"/>
                <a:gd name="connsiteX5-65" fmla="*/ 1324963 w 1324964"/>
                <a:gd name="connsiteY5-66" fmla="*/ 1468983 h 1468983"/>
                <a:gd name="connsiteX6-67" fmla="*/ 0 w 1324964"/>
                <a:gd name="connsiteY6-68" fmla="*/ 1468980 h 1468983"/>
                <a:gd name="connsiteX7-69" fmla="*/ 403253 w 1324964"/>
                <a:gd name="connsiteY7-70" fmla="*/ 734492 h 1468983"/>
                <a:gd name="connsiteX8-71" fmla="*/ 0 w 1324964"/>
                <a:gd name="connsiteY8-72" fmla="*/ 0 h 14689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324964" h="1468983">
                  <a:moveTo>
                    <a:pt x="0" y="0"/>
                  </a:moveTo>
                  <a:lnTo>
                    <a:pt x="769166" y="0"/>
                  </a:lnTo>
                  <a:lnTo>
                    <a:pt x="1324961" y="2"/>
                  </a:lnTo>
                  <a:lnTo>
                    <a:pt x="1324961" y="734490"/>
                  </a:lnTo>
                  <a:cubicBezTo>
                    <a:pt x="1324962" y="931314"/>
                    <a:pt x="1324963" y="1128137"/>
                    <a:pt x="1324964" y="1324961"/>
                  </a:cubicBezTo>
                  <a:cubicBezTo>
                    <a:pt x="1324964" y="1372968"/>
                    <a:pt x="1324963" y="1420976"/>
                    <a:pt x="1324963" y="1468983"/>
                  </a:cubicBezTo>
                  <a:lnTo>
                    <a:pt x="0" y="1468980"/>
                  </a:lnTo>
                  <a:lnTo>
                    <a:pt x="403253" y="7344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80"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endParaRPr>
            </a:p>
          </p:txBody>
        </p:sp>
        <p:sp>
          <p:nvSpPr>
            <p:cNvPr id="29" name="Freeform 11"/>
            <p:cNvSpPr>
              <a:spLocks noEditPoints="1"/>
            </p:cNvSpPr>
            <p:nvPr/>
          </p:nvSpPr>
          <p:spPr bwMode="auto">
            <a:xfrm>
              <a:off x="11059" y="2803"/>
              <a:ext cx="675" cy="559"/>
            </a:xfrm>
            <a:custGeom>
              <a:avLst/>
              <a:gdLst>
                <a:gd name="T0" fmla="*/ 260 w 287"/>
                <a:gd name="T1" fmla="*/ 78 h 237"/>
                <a:gd name="T2" fmla="*/ 244 w 287"/>
                <a:gd name="T3" fmla="*/ 94 h 237"/>
                <a:gd name="T4" fmla="*/ 260 w 287"/>
                <a:gd name="T5" fmla="*/ 111 h 237"/>
                <a:gd name="T6" fmla="*/ 277 w 287"/>
                <a:gd name="T7" fmla="*/ 94 h 237"/>
                <a:gd name="T8" fmla="*/ 260 w 287"/>
                <a:gd name="T9" fmla="*/ 78 h 237"/>
                <a:gd name="T10" fmla="*/ 27 w 287"/>
                <a:gd name="T11" fmla="*/ 78 h 237"/>
                <a:gd name="T12" fmla="*/ 11 w 287"/>
                <a:gd name="T13" fmla="*/ 94 h 237"/>
                <a:gd name="T14" fmla="*/ 27 w 287"/>
                <a:gd name="T15" fmla="*/ 111 h 237"/>
                <a:gd name="T16" fmla="*/ 43 w 287"/>
                <a:gd name="T17" fmla="*/ 94 h 237"/>
                <a:gd name="T18" fmla="*/ 27 w 287"/>
                <a:gd name="T19" fmla="*/ 78 h 237"/>
                <a:gd name="T20" fmla="*/ 212 w 287"/>
                <a:gd name="T21" fmla="*/ 49 h 237"/>
                <a:gd name="T22" fmla="*/ 188 w 287"/>
                <a:gd name="T23" fmla="*/ 73 h 237"/>
                <a:gd name="T24" fmla="*/ 212 w 287"/>
                <a:gd name="T25" fmla="*/ 97 h 237"/>
                <a:gd name="T26" fmla="*/ 236 w 287"/>
                <a:gd name="T27" fmla="*/ 73 h 237"/>
                <a:gd name="T28" fmla="*/ 212 w 287"/>
                <a:gd name="T29" fmla="*/ 49 h 237"/>
                <a:gd name="T30" fmla="*/ 287 w 287"/>
                <a:gd name="T31" fmla="*/ 196 h 237"/>
                <a:gd name="T32" fmla="*/ 259 w 287"/>
                <a:gd name="T33" fmla="*/ 196 h 237"/>
                <a:gd name="T34" fmla="*/ 259 w 287"/>
                <a:gd name="T35" fmla="*/ 145 h 237"/>
                <a:gd name="T36" fmla="*/ 253 w 287"/>
                <a:gd name="T37" fmla="*/ 121 h 237"/>
                <a:gd name="T38" fmla="*/ 260 w 287"/>
                <a:gd name="T39" fmla="*/ 120 h 237"/>
                <a:gd name="T40" fmla="*/ 287 w 287"/>
                <a:gd name="T41" fmla="*/ 147 h 237"/>
                <a:gd name="T42" fmla="*/ 287 w 287"/>
                <a:gd name="T43" fmla="*/ 196 h 237"/>
                <a:gd name="T44" fmla="*/ 75 w 287"/>
                <a:gd name="T45" fmla="*/ 49 h 237"/>
                <a:gd name="T46" fmla="*/ 51 w 287"/>
                <a:gd name="T47" fmla="*/ 73 h 237"/>
                <a:gd name="T48" fmla="*/ 75 w 287"/>
                <a:gd name="T49" fmla="*/ 97 h 237"/>
                <a:gd name="T50" fmla="*/ 99 w 287"/>
                <a:gd name="T51" fmla="*/ 73 h 237"/>
                <a:gd name="T52" fmla="*/ 75 w 287"/>
                <a:gd name="T53" fmla="*/ 49 h 237"/>
                <a:gd name="T54" fmla="*/ 27 w 287"/>
                <a:gd name="T55" fmla="*/ 120 h 237"/>
                <a:gd name="T56" fmla="*/ 34 w 287"/>
                <a:gd name="T57" fmla="*/ 121 h 237"/>
                <a:gd name="T58" fmla="*/ 28 w 287"/>
                <a:gd name="T59" fmla="*/ 145 h 237"/>
                <a:gd name="T60" fmla="*/ 28 w 287"/>
                <a:gd name="T61" fmla="*/ 196 h 237"/>
                <a:gd name="T62" fmla="*/ 0 w 287"/>
                <a:gd name="T63" fmla="*/ 196 h 237"/>
                <a:gd name="T64" fmla="*/ 0 w 287"/>
                <a:gd name="T65" fmla="*/ 147 h 237"/>
                <a:gd name="T66" fmla="*/ 27 w 287"/>
                <a:gd name="T67" fmla="*/ 120 h 237"/>
                <a:gd name="T68" fmla="*/ 144 w 287"/>
                <a:gd name="T69" fmla="*/ 0 h 237"/>
                <a:gd name="T70" fmla="*/ 108 w 287"/>
                <a:gd name="T71" fmla="*/ 36 h 237"/>
                <a:gd name="T72" fmla="*/ 144 w 287"/>
                <a:gd name="T73" fmla="*/ 72 h 237"/>
                <a:gd name="T74" fmla="*/ 179 w 287"/>
                <a:gd name="T75" fmla="*/ 36 h 237"/>
                <a:gd name="T76" fmla="*/ 144 w 287"/>
                <a:gd name="T77" fmla="*/ 0 h 237"/>
                <a:gd name="T78" fmla="*/ 251 w 287"/>
                <a:gd name="T79" fmla="*/ 214 h 237"/>
                <a:gd name="T80" fmla="*/ 208 w 287"/>
                <a:gd name="T81" fmla="*/ 214 h 237"/>
                <a:gd name="T82" fmla="*/ 208 w 287"/>
                <a:gd name="T83" fmla="*/ 137 h 237"/>
                <a:gd name="T84" fmla="*/ 201 w 287"/>
                <a:gd name="T85" fmla="*/ 108 h 237"/>
                <a:gd name="T86" fmla="*/ 212 w 287"/>
                <a:gd name="T87" fmla="*/ 106 h 237"/>
                <a:gd name="T88" fmla="*/ 251 w 287"/>
                <a:gd name="T89" fmla="*/ 145 h 237"/>
                <a:gd name="T90" fmla="*/ 251 w 287"/>
                <a:gd name="T91" fmla="*/ 214 h 237"/>
                <a:gd name="T92" fmla="*/ 79 w 287"/>
                <a:gd name="T93" fmla="*/ 137 h 237"/>
                <a:gd name="T94" fmla="*/ 79 w 287"/>
                <a:gd name="T95" fmla="*/ 214 h 237"/>
                <a:gd name="T96" fmla="*/ 37 w 287"/>
                <a:gd name="T97" fmla="*/ 214 h 237"/>
                <a:gd name="T98" fmla="*/ 37 w 287"/>
                <a:gd name="T99" fmla="*/ 145 h 237"/>
                <a:gd name="T100" fmla="*/ 75 w 287"/>
                <a:gd name="T101" fmla="*/ 106 h 237"/>
                <a:gd name="T102" fmla="*/ 86 w 287"/>
                <a:gd name="T103" fmla="*/ 108 h 237"/>
                <a:gd name="T104" fmla="*/ 79 w 287"/>
                <a:gd name="T105" fmla="*/ 137 h 237"/>
                <a:gd name="T106" fmla="*/ 88 w 287"/>
                <a:gd name="T107" fmla="*/ 237 h 237"/>
                <a:gd name="T108" fmla="*/ 200 w 287"/>
                <a:gd name="T109" fmla="*/ 237 h 237"/>
                <a:gd name="T110" fmla="*/ 200 w 287"/>
                <a:gd name="T111" fmla="*/ 137 h 237"/>
                <a:gd name="T112" fmla="*/ 144 w 287"/>
                <a:gd name="T113" fmla="*/ 81 h 237"/>
                <a:gd name="T114" fmla="*/ 88 w 287"/>
                <a:gd name="T115" fmla="*/ 137 h 237"/>
                <a:gd name="T116" fmla="*/ 88 w 287"/>
                <a:gd name="T117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7" h="237">
                  <a:moveTo>
                    <a:pt x="260" y="78"/>
                  </a:moveTo>
                  <a:cubicBezTo>
                    <a:pt x="251" y="78"/>
                    <a:pt x="244" y="85"/>
                    <a:pt x="244" y="94"/>
                  </a:cubicBezTo>
                  <a:cubicBezTo>
                    <a:pt x="244" y="103"/>
                    <a:pt x="251" y="111"/>
                    <a:pt x="260" y="111"/>
                  </a:cubicBezTo>
                  <a:cubicBezTo>
                    <a:pt x="269" y="111"/>
                    <a:pt x="277" y="103"/>
                    <a:pt x="277" y="94"/>
                  </a:cubicBezTo>
                  <a:cubicBezTo>
                    <a:pt x="277" y="85"/>
                    <a:pt x="269" y="78"/>
                    <a:pt x="260" y="78"/>
                  </a:cubicBezTo>
                  <a:close/>
                  <a:moveTo>
                    <a:pt x="27" y="78"/>
                  </a:moveTo>
                  <a:cubicBezTo>
                    <a:pt x="18" y="78"/>
                    <a:pt x="11" y="85"/>
                    <a:pt x="11" y="94"/>
                  </a:cubicBezTo>
                  <a:cubicBezTo>
                    <a:pt x="11" y="103"/>
                    <a:pt x="18" y="111"/>
                    <a:pt x="27" y="111"/>
                  </a:cubicBezTo>
                  <a:cubicBezTo>
                    <a:pt x="36" y="111"/>
                    <a:pt x="43" y="103"/>
                    <a:pt x="43" y="94"/>
                  </a:cubicBezTo>
                  <a:cubicBezTo>
                    <a:pt x="43" y="85"/>
                    <a:pt x="36" y="78"/>
                    <a:pt x="27" y="78"/>
                  </a:cubicBezTo>
                  <a:close/>
                  <a:moveTo>
                    <a:pt x="212" y="49"/>
                  </a:moveTo>
                  <a:cubicBezTo>
                    <a:pt x="199" y="49"/>
                    <a:pt x="188" y="59"/>
                    <a:pt x="188" y="73"/>
                  </a:cubicBezTo>
                  <a:cubicBezTo>
                    <a:pt x="188" y="86"/>
                    <a:pt x="199" y="97"/>
                    <a:pt x="212" y="97"/>
                  </a:cubicBezTo>
                  <a:cubicBezTo>
                    <a:pt x="225" y="97"/>
                    <a:pt x="236" y="86"/>
                    <a:pt x="236" y="73"/>
                  </a:cubicBezTo>
                  <a:cubicBezTo>
                    <a:pt x="236" y="59"/>
                    <a:pt x="225" y="49"/>
                    <a:pt x="212" y="49"/>
                  </a:cubicBezTo>
                  <a:close/>
                  <a:moveTo>
                    <a:pt x="287" y="196"/>
                  </a:moveTo>
                  <a:cubicBezTo>
                    <a:pt x="259" y="196"/>
                    <a:pt x="259" y="196"/>
                    <a:pt x="259" y="196"/>
                  </a:cubicBezTo>
                  <a:cubicBezTo>
                    <a:pt x="259" y="145"/>
                    <a:pt x="259" y="145"/>
                    <a:pt x="259" y="145"/>
                  </a:cubicBezTo>
                  <a:cubicBezTo>
                    <a:pt x="259" y="136"/>
                    <a:pt x="257" y="128"/>
                    <a:pt x="253" y="121"/>
                  </a:cubicBezTo>
                  <a:cubicBezTo>
                    <a:pt x="255" y="120"/>
                    <a:pt x="258" y="120"/>
                    <a:pt x="260" y="120"/>
                  </a:cubicBezTo>
                  <a:cubicBezTo>
                    <a:pt x="275" y="120"/>
                    <a:pt x="287" y="132"/>
                    <a:pt x="287" y="147"/>
                  </a:cubicBezTo>
                  <a:lnTo>
                    <a:pt x="287" y="196"/>
                  </a:lnTo>
                  <a:close/>
                  <a:moveTo>
                    <a:pt x="75" y="49"/>
                  </a:moveTo>
                  <a:cubicBezTo>
                    <a:pt x="62" y="49"/>
                    <a:pt x="51" y="59"/>
                    <a:pt x="51" y="73"/>
                  </a:cubicBezTo>
                  <a:cubicBezTo>
                    <a:pt x="51" y="86"/>
                    <a:pt x="62" y="97"/>
                    <a:pt x="75" y="97"/>
                  </a:cubicBezTo>
                  <a:cubicBezTo>
                    <a:pt x="88" y="97"/>
                    <a:pt x="99" y="86"/>
                    <a:pt x="99" y="73"/>
                  </a:cubicBezTo>
                  <a:cubicBezTo>
                    <a:pt x="99" y="59"/>
                    <a:pt x="88" y="49"/>
                    <a:pt x="75" y="49"/>
                  </a:cubicBezTo>
                  <a:close/>
                  <a:moveTo>
                    <a:pt x="27" y="120"/>
                  </a:moveTo>
                  <a:cubicBezTo>
                    <a:pt x="29" y="120"/>
                    <a:pt x="32" y="120"/>
                    <a:pt x="34" y="121"/>
                  </a:cubicBezTo>
                  <a:cubicBezTo>
                    <a:pt x="30" y="128"/>
                    <a:pt x="28" y="136"/>
                    <a:pt x="28" y="145"/>
                  </a:cubicBezTo>
                  <a:cubicBezTo>
                    <a:pt x="28" y="196"/>
                    <a:pt x="28" y="196"/>
                    <a:pt x="28" y="196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32"/>
                    <a:pt x="12" y="120"/>
                    <a:pt x="27" y="120"/>
                  </a:cubicBezTo>
                  <a:close/>
                  <a:moveTo>
                    <a:pt x="144" y="0"/>
                  </a:moveTo>
                  <a:cubicBezTo>
                    <a:pt x="124" y="0"/>
                    <a:pt x="108" y="16"/>
                    <a:pt x="108" y="36"/>
                  </a:cubicBezTo>
                  <a:cubicBezTo>
                    <a:pt x="108" y="56"/>
                    <a:pt x="124" y="72"/>
                    <a:pt x="144" y="72"/>
                  </a:cubicBezTo>
                  <a:cubicBezTo>
                    <a:pt x="163" y="72"/>
                    <a:pt x="179" y="56"/>
                    <a:pt x="179" y="36"/>
                  </a:cubicBezTo>
                  <a:cubicBezTo>
                    <a:pt x="179" y="16"/>
                    <a:pt x="163" y="0"/>
                    <a:pt x="144" y="0"/>
                  </a:cubicBezTo>
                  <a:close/>
                  <a:moveTo>
                    <a:pt x="251" y="214"/>
                  </a:moveTo>
                  <a:cubicBezTo>
                    <a:pt x="208" y="214"/>
                    <a:pt x="208" y="214"/>
                    <a:pt x="208" y="214"/>
                  </a:cubicBezTo>
                  <a:cubicBezTo>
                    <a:pt x="208" y="137"/>
                    <a:pt x="208" y="137"/>
                    <a:pt x="208" y="137"/>
                  </a:cubicBezTo>
                  <a:cubicBezTo>
                    <a:pt x="208" y="127"/>
                    <a:pt x="206" y="117"/>
                    <a:pt x="201" y="108"/>
                  </a:cubicBezTo>
                  <a:cubicBezTo>
                    <a:pt x="205" y="107"/>
                    <a:pt x="208" y="106"/>
                    <a:pt x="212" y="106"/>
                  </a:cubicBezTo>
                  <a:cubicBezTo>
                    <a:pt x="233" y="106"/>
                    <a:pt x="251" y="124"/>
                    <a:pt x="251" y="145"/>
                  </a:cubicBezTo>
                  <a:lnTo>
                    <a:pt x="251" y="214"/>
                  </a:lnTo>
                  <a:close/>
                  <a:moveTo>
                    <a:pt x="79" y="137"/>
                  </a:moveTo>
                  <a:cubicBezTo>
                    <a:pt x="79" y="214"/>
                    <a:pt x="79" y="214"/>
                    <a:pt x="79" y="214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7" y="145"/>
                    <a:pt x="37" y="145"/>
                    <a:pt x="37" y="145"/>
                  </a:cubicBezTo>
                  <a:cubicBezTo>
                    <a:pt x="37" y="124"/>
                    <a:pt x="54" y="106"/>
                    <a:pt x="75" y="106"/>
                  </a:cubicBezTo>
                  <a:cubicBezTo>
                    <a:pt x="79" y="106"/>
                    <a:pt x="83" y="107"/>
                    <a:pt x="86" y="108"/>
                  </a:cubicBezTo>
                  <a:cubicBezTo>
                    <a:pt x="81" y="117"/>
                    <a:pt x="79" y="127"/>
                    <a:pt x="79" y="137"/>
                  </a:cubicBezTo>
                  <a:close/>
                  <a:moveTo>
                    <a:pt x="88" y="237"/>
                  </a:moveTo>
                  <a:cubicBezTo>
                    <a:pt x="200" y="237"/>
                    <a:pt x="200" y="237"/>
                    <a:pt x="200" y="237"/>
                  </a:cubicBezTo>
                  <a:cubicBezTo>
                    <a:pt x="200" y="137"/>
                    <a:pt x="200" y="137"/>
                    <a:pt x="200" y="137"/>
                  </a:cubicBezTo>
                  <a:cubicBezTo>
                    <a:pt x="200" y="106"/>
                    <a:pt x="174" y="81"/>
                    <a:pt x="144" y="81"/>
                  </a:cubicBezTo>
                  <a:cubicBezTo>
                    <a:pt x="113" y="81"/>
                    <a:pt x="88" y="106"/>
                    <a:pt x="88" y="137"/>
                  </a:cubicBezTo>
                  <a:lnTo>
                    <a:pt x="88" y="2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76" tIns="34288" rIns="68576" bIns="34288" numCol="1" anchor="t" anchorCtr="0" compatLnSpc="1"/>
            <a:lstStyle/>
            <a:p>
              <a:endParaRPr lang="en-US" sz="1280"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endParaRPr>
            </a:p>
          </p:txBody>
        </p:sp>
      </p:grpSp>
      <p:sp>
        <p:nvSpPr>
          <p:cNvPr id="23" name="Freeform 7"/>
          <p:cNvSpPr/>
          <p:nvPr/>
        </p:nvSpPr>
        <p:spPr>
          <a:xfrm rot="16200000">
            <a:off x="5092065" y="1540510"/>
            <a:ext cx="1314450" cy="1188720"/>
          </a:xfrm>
          <a:custGeom>
            <a:avLst/>
            <a:gdLst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769166 w 1324961"/>
              <a:gd name="connsiteY2" fmla="*/ 0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-1" fmla="*/ 0 w 1324961"/>
              <a:gd name="connsiteY0-2" fmla="*/ 0 h 1468980"/>
              <a:gd name="connsiteX1-3" fmla="*/ 769166 w 1324961"/>
              <a:gd name="connsiteY1-4" fmla="*/ 0 h 1468980"/>
              <a:gd name="connsiteX2-5" fmla="*/ 1324961 w 1324961"/>
              <a:gd name="connsiteY2-6" fmla="*/ 2 h 1468980"/>
              <a:gd name="connsiteX3-7" fmla="*/ 1324961 w 1324961"/>
              <a:gd name="connsiteY3-8" fmla="*/ 734490 h 1468980"/>
              <a:gd name="connsiteX4-9" fmla="*/ 769166 w 1324961"/>
              <a:gd name="connsiteY4-10" fmla="*/ 1468980 h 1468980"/>
              <a:gd name="connsiteX5-11" fmla="*/ 769166 w 1324961"/>
              <a:gd name="connsiteY5-12" fmla="*/ 1468980 h 1468980"/>
              <a:gd name="connsiteX6-13" fmla="*/ 0 w 1324961"/>
              <a:gd name="connsiteY6-14" fmla="*/ 1468980 h 1468980"/>
              <a:gd name="connsiteX7-15" fmla="*/ 555795 w 1324961"/>
              <a:gd name="connsiteY7-16" fmla="*/ 734490 h 1468980"/>
              <a:gd name="connsiteX8-17" fmla="*/ 0 w 1324961"/>
              <a:gd name="connsiteY8-18" fmla="*/ 0 h 1468980"/>
              <a:gd name="connsiteX0-19" fmla="*/ 0 w 1324963"/>
              <a:gd name="connsiteY0-20" fmla="*/ 0 h 1468983"/>
              <a:gd name="connsiteX1-21" fmla="*/ 769166 w 1324963"/>
              <a:gd name="connsiteY1-22" fmla="*/ 0 h 1468983"/>
              <a:gd name="connsiteX2-23" fmla="*/ 1324961 w 1324963"/>
              <a:gd name="connsiteY2-24" fmla="*/ 2 h 1468983"/>
              <a:gd name="connsiteX3-25" fmla="*/ 1324961 w 1324963"/>
              <a:gd name="connsiteY3-26" fmla="*/ 734490 h 1468983"/>
              <a:gd name="connsiteX4-27" fmla="*/ 769166 w 1324963"/>
              <a:gd name="connsiteY4-28" fmla="*/ 1468980 h 1468983"/>
              <a:gd name="connsiteX5-29" fmla="*/ 1324963 w 1324963"/>
              <a:gd name="connsiteY5-30" fmla="*/ 1468983 h 1468983"/>
              <a:gd name="connsiteX6-31" fmla="*/ 0 w 1324963"/>
              <a:gd name="connsiteY6-32" fmla="*/ 1468980 h 1468983"/>
              <a:gd name="connsiteX7-33" fmla="*/ 555795 w 1324963"/>
              <a:gd name="connsiteY7-34" fmla="*/ 734490 h 1468983"/>
              <a:gd name="connsiteX8-35" fmla="*/ 0 w 1324963"/>
              <a:gd name="connsiteY8-36" fmla="*/ 0 h 1468983"/>
              <a:gd name="connsiteX0-37" fmla="*/ 0 w 1324964"/>
              <a:gd name="connsiteY0-38" fmla="*/ 0 h 1468983"/>
              <a:gd name="connsiteX1-39" fmla="*/ 769166 w 1324964"/>
              <a:gd name="connsiteY1-40" fmla="*/ 0 h 1468983"/>
              <a:gd name="connsiteX2-41" fmla="*/ 1324961 w 1324964"/>
              <a:gd name="connsiteY2-42" fmla="*/ 2 h 1468983"/>
              <a:gd name="connsiteX3-43" fmla="*/ 1324961 w 1324964"/>
              <a:gd name="connsiteY3-44" fmla="*/ 734490 h 1468983"/>
              <a:gd name="connsiteX4-45" fmla="*/ 1324964 w 1324964"/>
              <a:gd name="connsiteY4-46" fmla="*/ 1324961 h 1468983"/>
              <a:gd name="connsiteX5-47" fmla="*/ 1324963 w 1324964"/>
              <a:gd name="connsiteY5-48" fmla="*/ 1468983 h 1468983"/>
              <a:gd name="connsiteX6-49" fmla="*/ 0 w 1324964"/>
              <a:gd name="connsiteY6-50" fmla="*/ 1468980 h 1468983"/>
              <a:gd name="connsiteX7-51" fmla="*/ 555795 w 1324964"/>
              <a:gd name="connsiteY7-52" fmla="*/ 734490 h 1468983"/>
              <a:gd name="connsiteX8-53" fmla="*/ 0 w 1324964"/>
              <a:gd name="connsiteY8-54" fmla="*/ 0 h 1468983"/>
              <a:gd name="connsiteX0-55" fmla="*/ 0 w 1324964"/>
              <a:gd name="connsiteY0-56" fmla="*/ 0 h 1468983"/>
              <a:gd name="connsiteX1-57" fmla="*/ 769166 w 1324964"/>
              <a:gd name="connsiteY1-58" fmla="*/ 0 h 1468983"/>
              <a:gd name="connsiteX2-59" fmla="*/ 1324961 w 1324964"/>
              <a:gd name="connsiteY2-60" fmla="*/ 2 h 1468983"/>
              <a:gd name="connsiteX3-61" fmla="*/ 1324961 w 1324964"/>
              <a:gd name="connsiteY3-62" fmla="*/ 734490 h 1468983"/>
              <a:gd name="connsiteX4-63" fmla="*/ 1324964 w 1324964"/>
              <a:gd name="connsiteY4-64" fmla="*/ 1324961 h 1468983"/>
              <a:gd name="connsiteX5-65" fmla="*/ 1324963 w 1324964"/>
              <a:gd name="connsiteY5-66" fmla="*/ 1468983 h 1468983"/>
              <a:gd name="connsiteX6-67" fmla="*/ 0 w 1324964"/>
              <a:gd name="connsiteY6-68" fmla="*/ 1468980 h 1468983"/>
              <a:gd name="connsiteX7-69" fmla="*/ 403253 w 1324964"/>
              <a:gd name="connsiteY7-70" fmla="*/ 734492 h 1468983"/>
              <a:gd name="connsiteX8-71" fmla="*/ 0 w 1324964"/>
              <a:gd name="connsiteY8-72" fmla="*/ 0 h 14689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324964" h="1468983">
                <a:moveTo>
                  <a:pt x="0" y="0"/>
                </a:moveTo>
                <a:lnTo>
                  <a:pt x="769166" y="0"/>
                </a:lnTo>
                <a:lnTo>
                  <a:pt x="1324961" y="2"/>
                </a:lnTo>
                <a:lnTo>
                  <a:pt x="1324961" y="734490"/>
                </a:lnTo>
                <a:cubicBezTo>
                  <a:pt x="1324962" y="931314"/>
                  <a:pt x="1324963" y="1128137"/>
                  <a:pt x="1324964" y="1324961"/>
                </a:cubicBezTo>
                <a:cubicBezTo>
                  <a:pt x="1324964" y="1372968"/>
                  <a:pt x="1324963" y="1420976"/>
                  <a:pt x="1324963" y="1468983"/>
                </a:cubicBezTo>
                <a:lnTo>
                  <a:pt x="0" y="1468980"/>
                </a:lnTo>
                <a:lnTo>
                  <a:pt x="403253" y="73449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1280"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24" name="Freeform 11"/>
          <p:cNvSpPr>
            <a:spLocks noEditPoints="1"/>
          </p:cNvSpPr>
          <p:nvPr/>
        </p:nvSpPr>
        <p:spPr bwMode="auto">
          <a:xfrm>
            <a:off x="5534660" y="1747520"/>
            <a:ext cx="428625" cy="354965"/>
          </a:xfrm>
          <a:custGeom>
            <a:avLst/>
            <a:gdLst>
              <a:gd name="T0" fmla="*/ 260 w 287"/>
              <a:gd name="T1" fmla="*/ 78 h 237"/>
              <a:gd name="T2" fmla="*/ 244 w 287"/>
              <a:gd name="T3" fmla="*/ 94 h 237"/>
              <a:gd name="T4" fmla="*/ 260 w 287"/>
              <a:gd name="T5" fmla="*/ 111 h 237"/>
              <a:gd name="T6" fmla="*/ 277 w 287"/>
              <a:gd name="T7" fmla="*/ 94 h 237"/>
              <a:gd name="T8" fmla="*/ 260 w 287"/>
              <a:gd name="T9" fmla="*/ 78 h 237"/>
              <a:gd name="T10" fmla="*/ 27 w 287"/>
              <a:gd name="T11" fmla="*/ 78 h 237"/>
              <a:gd name="T12" fmla="*/ 11 w 287"/>
              <a:gd name="T13" fmla="*/ 94 h 237"/>
              <a:gd name="T14" fmla="*/ 27 w 287"/>
              <a:gd name="T15" fmla="*/ 111 h 237"/>
              <a:gd name="T16" fmla="*/ 43 w 287"/>
              <a:gd name="T17" fmla="*/ 94 h 237"/>
              <a:gd name="T18" fmla="*/ 27 w 287"/>
              <a:gd name="T19" fmla="*/ 78 h 237"/>
              <a:gd name="T20" fmla="*/ 212 w 287"/>
              <a:gd name="T21" fmla="*/ 49 h 237"/>
              <a:gd name="T22" fmla="*/ 188 w 287"/>
              <a:gd name="T23" fmla="*/ 73 h 237"/>
              <a:gd name="T24" fmla="*/ 212 w 287"/>
              <a:gd name="T25" fmla="*/ 97 h 237"/>
              <a:gd name="T26" fmla="*/ 236 w 287"/>
              <a:gd name="T27" fmla="*/ 73 h 237"/>
              <a:gd name="T28" fmla="*/ 212 w 287"/>
              <a:gd name="T29" fmla="*/ 49 h 237"/>
              <a:gd name="T30" fmla="*/ 287 w 287"/>
              <a:gd name="T31" fmla="*/ 196 h 237"/>
              <a:gd name="T32" fmla="*/ 259 w 287"/>
              <a:gd name="T33" fmla="*/ 196 h 237"/>
              <a:gd name="T34" fmla="*/ 259 w 287"/>
              <a:gd name="T35" fmla="*/ 145 h 237"/>
              <a:gd name="T36" fmla="*/ 253 w 287"/>
              <a:gd name="T37" fmla="*/ 121 h 237"/>
              <a:gd name="T38" fmla="*/ 260 w 287"/>
              <a:gd name="T39" fmla="*/ 120 h 237"/>
              <a:gd name="T40" fmla="*/ 287 w 287"/>
              <a:gd name="T41" fmla="*/ 147 h 237"/>
              <a:gd name="T42" fmla="*/ 287 w 287"/>
              <a:gd name="T43" fmla="*/ 196 h 237"/>
              <a:gd name="T44" fmla="*/ 75 w 287"/>
              <a:gd name="T45" fmla="*/ 49 h 237"/>
              <a:gd name="T46" fmla="*/ 51 w 287"/>
              <a:gd name="T47" fmla="*/ 73 h 237"/>
              <a:gd name="T48" fmla="*/ 75 w 287"/>
              <a:gd name="T49" fmla="*/ 97 h 237"/>
              <a:gd name="T50" fmla="*/ 99 w 287"/>
              <a:gd name="T51" fmla="*/ 73 h 237"/>
              <a:gd name="T52" fmla="*/ 75 w 287"/>
              <a:gd name="T53" fmla="*/ 49 h 237"/>
              <a:gd name="T54" fmla="*/ 27 w 287"/>
              <a:gd name="T55" fmla="*/ 120 h 237"/>
              <a:gd name="T56" fmla="*/ 34 w 287"/>
              <a:gd name="T57" fmla="*/ 121 h 237"/>
              <a:gd name="T58" fmla="*/ 28 w 287"/>
              <a:gd name="T59" fmla="*/ 145 h 237"/>
              <a:gd name="T60" fmla="*/ 28 w 287"/>
              <a:gd name="T61" fmla="*/ 196 h 237"/>
              <a:gd name="T62" fmla="*/ 0 w 287"/>
              <a:gd name="T63" fmla="*/ 196 h 237"/>
              <a:gd name="T64" fmla="*/ 0 w 287"/>
              <a:gd name="T65" fmla="*/ 147 h 237"/>
              <a:gd name="T66" fmla="*/ 27 w 287"/>
              <a:gd name="T67" fmla="*/ 120 h 237"/>
              <a:gd name="T68" fmla="*/ 144 w 287"/>
              <a:gd name="T69" fmla="*/ 0 h 237"/>
              <a:gd name="T70" fmla="*/ 108 w 287"/>
              <a:gd name="T71" fmla="*/ 36 h 237"/>
              <a:gd name="T72" fmla="*/ 144 w 287"/>
              <a:gd name="T73" fmla="*/ 72 h 237"/>
              <a:gd name="T74" fmla="*/ 179 w 287"/>
              <a:gd name="T75" fmla="*/ 36 h 237"/>
              <a:gd name="T76" fmla="*/ 144 w 287"/>
              <a:gd name="T77" fmla="*/ 0 h 237"/>
              <a:gd name="T78" fmla="*/ 251 w 287"/>
              <a:gd name="T79" fmla="*/ 214 h 237"/>
              <a:gd name="T80" fmla="*/ 208 w 287"/>
              <a:gd name="T81" fmla="*/ 214 h 237"/>
              <a:gd name="T82" fmla="*/ 208 w 287"/>
              <a:gd name="T83" fmla="*/ 137 h 237"/>
              <a:gd name="T84" fmla="*/ 201 w 287"/>
              <a:gd name="T85" fmla="*/ 108 h 237"/>
              <a:gd name="T86" fmla="*/ 212 w 287"/>
              <a:gd name="T87" fmla="*/ 106 h 237"/>
              <a:gd name="T88" fmla="*/ 251 w 287"/>
              <a:gd name="T89" fmla="*/ 145 h 237"/>
              <a:gd name="T90" fmla="*/ 251 w 287"/>
              <a:gd name="T91" fmla="*/ 214 h 237"/>
              <a:gd name="T92" fmla="*/ 79 w 287"/>
              <a:gd name="T93" fmla="*/ 137 h 237"/>
              <a:gd name="T94" fmla="*/ 79 w 287"/>
              <a:gd name="T95" fmla="*/ 214 h 237"/>
              <a:gd name="T96" fmla="*/ 37 w 287"/>
              <a:gd name="T97" fmla="*/ 214 h 237"/>
              <a:gd name="T98" fmla="*/ 37 w 287"/>
              <a:gd name="T99" fmla="*/ 145 h 237"/>
              <a:gd name="T100" fmla="*/ 75 w 287"/>
              <a:gd name="T101" fmla="*/ 106 h 237"/>
              <a:gd name="T102" fmla="*/ 86 w 287"/>
              <a:gd name="T103" fmla="*/ 108 h 237"/>
              <a:gd name="T104" fmla="*/ 79 w 287"/>
              <a:gd name="T105" fmla="*/ 137 h 237"/>
              <a:gd name="T106" fmla="*/ 88 w 287"/>
              <a:gd name="T107" fmla="*/ 237 h 237"/>
              <a:gd name="T108" fmla="*/ 200 w 287"/>
              <a:gd name="T109" fmla="*/ 237 h 237"/>
              <a:gd name="T110" fmla="*/ 200 w 287"/>
              <a:gd name="T111" fmla="*/ 137 h 237"/>
              <a:gd name="T112" fmla="*/ 144 w 287"/>
              <a:gd name="T113" fmla="*/ 81 h 237"/>
              <a:gd name="T114" fmla="*/ 88 w 287"/>
              <a:gd name="T115" fmla="*/ 137 h 237"/>
              <a:gd name="T116" fmla="*/ 88 w 287"/>
              <a:gd name="T117" fmla="*/ 237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7" h="237">
                <a:moveTo>
                  <a:pt x="260" y="78"/>
                </a:moveTo>
                <a:cubicBezTo>
                  <a:pt x="251" y="78"/>
                  <a:pt x="244" y="85"/>
                  <a:pt x="244" y="94"/>
                </a:cubicBezTo>
                <a:cubicBezTo>
                  <a:pt x="244" y="103"/>
                  <a:pt x="251" y="111"/>
                  <a:pt x="260" y="111"/>
                </a:cubicBezTo>
                <a:cubicBezTo>
                  <a:pt x="269" y="111"/>
                  <a:pt x="277" y="103"/>
                  <a:pt x="277" y="94"/>
                </a:cubicBezTo>
                <a:cubicBezTo>
                  <a:pt x="277" y="85"/>
                  <a:pt x="269" y="78"/>
                  <a:pt x="260" y="78"/>
                </a:cubicBezTo>
                <a:close/>
                <a:moveTo>
                  <a:pt x="27" y="78"/>
                </a:moveTo>
                <a:cubicBezTo>
                  <a:pt x="18" y="78"/>
                  <a:pt x="11" y="85"/>
                  <a:pt x="11" y="94"/>
                </a:cubicBezTo>
                <a:cubicBezTo>
                  <a:pt x="11" y="103"/>
                  <a:pt x="18" y="111"/>
                  <a:pt x="27" y="111"/>
                </a:cubicBezTo>
                <a:cubicBezTo>
                  <a:pt x="36" y="111"/>
                  <a:pt x="43" y="103"/>
                  <a:pt x="43" y="94"/>
                </a:cubicBezTo>
                <a:cubicBezTo>
                  <a:pt x="43" y="85"/>
                  <a:pt x="36" y="78"/>
                  <a:pt x="27" y="78"/>
                </a:cubicBezTo>
                <a:close/>
                <a:moveTo>
                  <a:pt x="212" y="49"/>
                </a:moveTo>
                <a:cubicBezTo>
                  <a:pt x="199" y="49"/>
                  <a:pt x="188" y="59"/>
                  <a:pt x="188" y="73"/>
                </a:cubicBezTo>
                <a:cubicBezTo>
                  <a:pt x="188" y="86"/>
                  <a:pt x="199" y="97"/>
                  <a:pt x="212" y="97"/>
                </a:cubicBezTo>
                <a:cubicBezTo>
                  <a:pt x="225" y="97"/>
                  <a:pt x="236" y="86"/>
                  <a:pt x="236" y="73"/>
                </a:cubicBezTo>
                <a:cubicBezTo>
                  <a:pt x="236" y="59"/>
                  <a:pt x="225" y="49"/>
                  <a:pt x="212" y="49"/>
                </a:cubicBezTo>
                <a:close/>
                <a:moveTo>
                  <a:pt x="287" y="196"/>
                </a:moveTo>
                <a:cubicBezTo>
                  <a:pt x="259" y="196"/>
                  <a:pt x="259" y="196"/>
                  <a:pt x="259" y="196"/>
                </a:cubicBezTo>
                <a:cubicBezTo>
                  <a:pt x="259" y="145"/>
                  <a:pt x="259" y="145"/>
                  <a:pt x="259" y="145"/>
                </a:cubicBezTo>
                <a:cubicBezTo>
                  <a:pt x="259" y="136"/>
                  <a:pt x="257" y="128"/>
                  <a:pt x="253" y="121"/>
                </a:cubicBezTo>
                <a:cubicBezTo>
                  <a:pt x="255" y="120"/>
                  <a:pt x="258" y="120"/>
                  <a:pt x="260" y="120"/>
                </a:cubicBezTo>
                <a:cubicBezTo>
                  <a:pt x="275" y="120"/>
                  <a:pt x="287" y="132"/>
                  <a:pt x="287" y="147"/>
                </a:cubicBezTo>
                <a:lnTo>
                  <a:pt x="287" y="196"/>
                </a:lnTo>
                <a:close/>
                <a:moveTo>
                  <a:pt x="75" y="49"/>
                </a:moveTo>
                <a:cubicBezTo>
                  <a:pt x="62" y="49"/>
                  <a:pt x="51" y="59"/>
                  <a:pt x="51" y="73"/>
                </a:cubicBezTo>
                <a:cubicBezTo>
                  <a:pt x="51" y="86"/>
                  <a:pt x="62" y="97"/>
                  <a:pt x="75" y="97"/>
                </a:cubicBezTo>
                <a:cubicBezTo>
                  <a:pt x="88" y="97"/>
                  <a:pt x="99" y="86"/>
                  <a:pt x="99" y="73"/>
                </a:cubicBezTo>
                <a:cubicBezTo>
                  <a:pt x="99" y="59"/>
                  <a:pt x="88" y="49"/>
                  <a:pt x="75" y="49"/>
                </a:cubicBezTo>
                <a:close/>
                <a:moveTo>
                  <a:pt x="27" y="120"/>
                </a:moveTo>
                <a:cubicBezTo>
                  <a:pt x="29" y="120"/>
                  <a:pt x="32" y="120"/>
                  <a:pt x="34" y="121"/>
                </a:cubicBezTo>
                <a:cubicBezTo>
                  <a:pt x="30" y="128"/>
                  <a:pt x="28" y="136"/>
                  <a:pt x="28" y="145"/>
                </a:cubicBezTo>
                <a:cubicBezTo>
                  <a:pt x="28" y="196"/>
                  <a:pt x="28" y="196"/>
                  <a:pt x="28" y="196"/>
                </a:cubicBezTo>
                <a:cubicBezTo>
                  <a:pt x="0" y="196"/>
                  <a:pt x="0" y="196"/>
                  <a:pt x="0" y="196"/>
                </a:cubicBezTo>
                <a:cubicBezTo>
                  <a:pt x="0" y="147"/>
                  <a:pt x="0" y="147"/>
                  <a:pt x="0" y="147"/>
                </a:cubicBezTo>
                <a:cubicBezTo>
                  <a:pt x="0" y="132"/>
                  <a:pt x="12" y="120"/>
                  <a:pt x="27" y="120"/>
                </a:cubicBezTo>
                <a:close/>
                <a:moveTo>
                  <a:pt x="144" y="0"/>
                </a:moveTo>
                <a:cubicBezTo>
                  <a:pt x="124" y="0"/>
                  <a:pt x="108" y="16"/>
                  <a:pt x="108" y="36"/>
                </a:cubicBezTo>
                <a:cubicBezTo>
                  <a:pt x="108" y="56"/>
                  <a:pt x="124" y="72"/>
                  <a:pt x="144" y="72"/>
                </a:cubicBezTo>
                <a:cubicBezTo>
                  <a:pt x="163" y="72"/>
                  <a:pt x="179" y="56"/>
                  <a:pt x="179" y="36"/>
                </a:cubicBezTo>
                <a:cubicBezTo>
                  <a:pt x="179" y="16"/>
                  <a:pt x="163" y="0"/>
                  <a:pt x="144" y="0"/>
                </a:cubicBezTo>
                <a:close/>
                <a:moveTo>
                  <a:pt x="251" y="214"/>
                </a:moveTo>
                <a:cubicBezTo>
                  <a:pt x="208" y="214"/>
                  <a:pt x="208" y="214"/>
                  <a:pt x="208" y="214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8" y="127"/>
                  <a:pt x="206" y="117"/>
                  <a:pt x="201" y="108"/>
                </a:cubicBezTo>
                <a:cubicBezTo>
                  <a:pt x="205" y="107"/>
                  <a:pt x="208" y="106"/>
                  <a:pt x="212" y="106"/>
                </a:cubicBezTo>
                <a:cubicBezTo>
                  <a:pt x="233" y="106"/>
                  <a:pt x="251" y="124"/>
                  <a:pt x="251" y="145"/>
                </a:cubicBezTo>
                <a:lnTo>
                  <a:pt x="251" y="214"/>
                </a:lnTo>
                <a:close/>
                <a:moveTo>
                  <a:pt x="79" y="137"/>
                </a:moveTo>
                <a:cubicBezTo>
                  <a:pt x="79" y="214"/>
                  <a:pt x="79" y="214"/>
                  <a:pt x="79" y="214"/>
                </a:cubicBezTo>
                <a:cubicBezTo>
                  <a:pt x="37" y="214"/>
                  <a:pt x="37" y="214"/>
                  <a:pt x="37" y="214"/>
                </a:cubicBezTo>
                <a:cubicBezTo>
                  <a:pt x="37" y="145"/>
                  <a:pt x="37" y="145"/>
                  <a:pt x="37" y="145"/>
                </a:cubicBezTo>
                <a:cubicBezTo>
                  <a:pt x="37" y="124"/>
                  <a:pt x="54" y="106"/>
                  <a:pt x="75" y="106"/>
                </a:cubicBezTo>
                <a:cubicBezTo>
                  <a:pt x="79" y="106"/>
                  <a:pt x="83" y="107"/>
                  <a:pt x="86" y="108"/>
                </a:cubicBezTo>
                <a:cubicBezTo>
                  <a:pt x="81" y="117"/>
                  <a:pt x="79" y="127"/>
                  <a:pt x="79" y="137"/>
                </a:cubicBezTo>
                <a:close/>
                <a:moveTo>
                  <a:pt x="88" y="237"/>
                </a:moveTo>
                <a:cubicBezTo>
                  <a:pt x="200" y="237"/>
                  <a:pt x="200" y="237"/>
                  <a:pt x="200" y="237"/>
                </a:cubicBezTo>
                <a:cubicBezTo>
                  <a:pt x="200" y="137"/>
                  <a:pt x="200" y="137"/>
                  <a:pt x="200" y="137"/>
                </a:cubicBezTo>
                <a:cubicBezTo>
                  <a:pt x="200" y="106"/>
                  <a:pt x="174" y="81"/>
                  <a:pt x="144" y="81"/>
                </a:cubicBezTo>
                <a:cubicBezTo>
                  <a:pt x="113" y="81"/>
                  <a:pt x="88" y="106"/>
                  <a:pt x="88" y="137"/>
                </a:cubicBezTo>
                <a:lnTo>
                  <a:pt x="88" y="2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76" tIns="34288" rIns="68576" bIns="34288" numCol="1" anchor="t" anchorCtr="0" compatLnSpc="1"/>
          <a:p>
            <a:endParaRPr lang="en-US" sz="1280"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237403" y="1487437"/>
            <a:ext cx="1189010" cy="1386598"/>
            <a:chOff x="6488259" y="1983170"/>
            <a:chExt cx="1585433" cy="1848898"/>
          </a:xfrm>
        </p:grpSpPr>
        <p:sp>
          <p:nvSpPr>
            <p:cNvPr id="3" name="Freeform 2"/>
            <p:cNvSpPr/>
            <p:nvPr/>
          </p:nvSpPr>
          <p:spPr>
            <a:xfrm rot="16200000">
              <a:off x="6404816" y="2163192"/>
              <a:ext cx="1752319" cy="1585433"/>
            </a:xfrm>
            <a:custGeom>
              <a:avLst/>
              <a:gdLst>
                <a:gd name="connsiteX0" fmla="*/ 0 w 1324961"/>
                <a:gd name="connsiteY0" fmla="*/ 0 h 1468980"/>
                <a:gd name="connsiteX1" fmla="*/ 769166 w 1324961"/>
                <a:gd name="connsiteY1" fmla="*/ 0 h 1468980"/>
                <a:gd name="connsiteX2" fmla="*/ 769166 w 1324961"/>
                <a:gd name="connsiteY2" fmla="*/ 0 h 1468980"/>
                <a:gd name="connsiteX3" fmla="*/ 1324961 w 1324961"/>
                <a:gd name="connsiteY3" fmla="*/ 734490 h 1468980"/>
                <a:gd name="connsiteX4" fmla="*/ 769166 w 1324961"/>
                <a:gd name="connsiteY4" fmla="*/ 1468980 h 1468980"/>
                <a:gd name="connsiteX5" fmla="*/ 769166 w 1324961"/>
                <a:gd name="connsiteY5" fmla="*/ 1468980 h 1468980"/>
                <a:gd name="connsiteX6" fmla="*/ 0 w 1324961"/>
                <a:gd name="connsiteY6" fmla="*/ 1468980 h 1468980"/>
                <a:gd name="connsiteX7" fmla="*/ 555795 w 1324961"/>
                <a:gd name="connsiteY7" fmla="*/ 734490 h 1468980"/>
                <a:gd name="connsiteX8" fmla="*/ 0 w 1324961"/>
                <a:gd name="connsiteY8" fmla="*/ 0 h 1468980"/>
                <a:gd name="connsiteX0-1" fmla="*/ 0 w 1324961"/>
                <a:gd name="connsiteY0-2" fmla="*/ 0 h 1468980"/>
                <a:gd name="connsiteX1-3" fmla="*/ 769166 w 1324961"/>
                <a:gd name="connsiteY1-4" fmla="*/ 0 h 1468980"/>
                <a:gd name="connsiteX2-5" fmla="*/ 1324961 w 1324961"/>
                <a:gd name="connsiteY2-6" fmla="*/ 2 h 1468980"/>
                <a:gd name="connsiteX3-7" fmla="*/ 1324961 w 1324961"/>
                <a:gd name="connsiteY3-8" fmla="*/ 734490 h 1468980"/>
                <a:gd name="connsiteX4-9" fmla="*/ 769166 w 1324961"/>
                <a:gd name="connsiteY4-10" fmla="*/ 1468980 h 1468980"/>
                <a:gd name="connsiteX5-11" fmla="*/ 769166 w 1324961"/>
                <a:gd name="connsiteY5-12" fmla="*/ 1468980 h 1468980"/>
                <a:gd name="connsiteX6-13" fmla="*/ 0 w 1324961"/>
                <a:gd name="connsiteY6-14" fmla="*/ 1468980 h 1468980"/>
                <a:gd name="connsiteX7-15" fmla="*/ 555795 w 1324961"/>
                <a:gd name="connsiteY7-16" fmla="*/ 734490 h 1468980"/>
                <a:gd name="connsiteX8-17" fmla="*/ 0 w 1324961"/>
                <a:gd name="connsiteY8-18" fmla="*/ 0 h 1468980"/>
                <a:gd name="connsiteX0-19" fmla="*/ 0 w 1324963"/>
                <a:gd name="connsiteY0-20" fmla="*/ 0 h 1468983"/>
                <a:gd name="connsiteX1-21" fmla="*/ 769166 w 1324963"/>
                <a:gd name="connsiteY1-22" fmla="*/ 0 h 1468983"/>
                <a:gd name="connsiteX2-23" fmla="*/ 1324961 w 1324963"/>
                <a:gd name="connsiteY2-24" fmla="*/ 2 h 1468983"/>
                <a:gd name="connsiteX3-25" fmla="*/ 1324961 w 1324963"/>
                <a:gd name="connsiteY3-26" fmla="*/ 734490 h 1468983"/>
                <a:gd name="connsiteX4-27" fmla="*/ 769166 w 1324963"/>
                <a:gd name="connsiteY4-28" fmla="*/ 1468980 h 1468983"/>
                <a:gd name="connsiteX5-29" fmla="*/ 1324963 w 1324963"/>
                <a:gd name="connsiteY5-30" fmla="*/ 1468983 h 1468983"/>
                <a:gd name="connsiteX6-31" fmla="*/ 0 w 1324963"/>
                <a:gd name="connsiteY6-32" fmla="*/ 1468980 h 1468983"/>
                <a:gd name="connsiteX7-33" fmla="*/ 555795 w 1324963"/>
                <a:gd name="connsiteY7-34" fmla="*/ 734490 h 1468983"/>
                <a:gd name="connsiteX8-35" fmla="*/ 0 w 1324963"/>
                <a:gd name="connsiteY8-36" fmla="*/ 0 h 1468983"/>
                <a:gd name="connsiteX0-37" fmla="*/ 0 w 1324964"/>
                <a:gd name="connsiteY0-38" fmla="*/ 0 h 1468983"/>
                <a:gd name="connsiteX1-39" fmla="*/ 769166 w 1324964"/>
                <a:gd name="connsiteY1-40" fmla="*/ 0 h 1468983"/>
                <a:gd name="connsiteX2-41" fmla="*/ 1324961 w 1324964"/>
                <a:gd name="connsiteY2-42" fmla="*/ 2 h 1468983"/>
                <a:gd name="connsiteX3-43" fmla="*/ 1324961 w 1324964"/>
                <a:gd name="connsiteY3-44" fmla="*/ 734490 h 1468983"/>
                <a:gd name="connsiteX4-45" fmla="*/ 1324964 w 1324964"/>
                <a:gd name="connsiteY4-46" fmla="*/ 1324961 h 1468983"/>
                <a:gd name="connsiteX5-47" fmla="*/ 1324963 w 1324964"/>
                <a:gd name="connsiteY5-48" fmla="*/ 1468983 h 1468983"/>
                <a:gd name="connsiteX6-49" fmla="*/ 0 w 1324964"/>
                <a:gd name="connsiteY6-50" fmla="*/ 1468980 h 1468983"/>
                <a:gd name="connsiteX7-51" fmla="*/ 555795 w 1324964"/>
                <a:gd name="connsiteY7-52" fmla="*/ 734490 h 1468983"/>
                <a:gd name="connsiteX8-53" fmla="*/ 0 w 1324964"/>
                <a:gd name="connsiteY8-54" fmla="*/ 0 h 1468983"/>
                <a:gd name="connsiteX0-55" fmla="*/ 0 w 1324964"/>
                <a:gd name="connsiteY0-56" fmla="*/ 0 h 1468983"/>
                <a:gd name="connsiteX1-57" fmla="*/ 769166 w 1324964"/>
                <a:gd name="connsiteY1-58" fmla="*/ 0 h 1468983"/>
                <a:gd name="connsiteX2-59" fmla="*/ 1324961 w 1324964"/>
                <a:gd name="connsiteY2-60" fmla="*/ 2 h 1468983"/>
                <a:gd name="connsiteX3-61" fmla="*/ 1324961 w 1324964"/>
                <a:gd name="connsiteY3-62" fmla="*/ 734490 h 1468983"/>
                <a:gd name="connsiteX4-63" fmla="*/ 1324964 w 1324964"/>
                <a:gd name="connsiteY4-64" fmla="*/ 1324961 h 1468983"/>
                <a:gd name="connsiteX5-65" fmla="*/ 1324963 w 1324964"/>
                <a:gd name="connsiteY5-66" fmla="*/ 1468983 h 1468983"/>
                <a:gd name="connsiteX6-67" fmla="*/ 0 w 1324964"/>
                <a:gd name="connsiteY6-68" fmla="*/ 1468980 h 1468983"/>
                <a:gd name="connsiteX7-69" fmla="*/ 403253 w 1324964"/>
                <a:gd name="connsiteY7-70" fmla="*/ 734492 h 1468983"/>
                <a:gd name="connsiteX8-71" fmla="*/ 0 w 1324964"/>
                <a:gd name="connsiteY8-72" fmla="*/ 0 h 14689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324964" h="1468983">
                  <a:moveTo>
                    <a:pt x="0" y="0"/>
                  </a:moveTo>
                  <a:lnTo>
                    <a:pt x="769166" y="0"/>
                  </a:lnTo>
                  <a:lnTo>
                    <a:pt x="1324961" y="2"/>
                  </a:lnTo>
                  <a:lnTo>
                    <a:pt x="1324961" y="734490"/>
                  </a:lnTo>
                  <a:cubicBezTo>
                    <a:pt x="1324962" y="931314"/>
                    <a:pt x="1324963" y="1128137"/>
                    <a:pt x="1324964" y="1324961"/>
                  </a:cubicBezTo>
                  <a:cubicBezTo>
                    <a:pt x="1324964" y="1372968"/>
                    <a:pt x="1324963" y="1420976"/>
                    <a:pt x="1324963" y="1468983"/>
                  </a:cubicBezTo>
                  <a:lnTo>
                    <a:pt x="0" y="1468980"/>
                  </a:lnTo>
                  <a:lnTo>
                    <a:pt x="403253" y="7344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80"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 rot="16200000">
              <a:off x="6404816" y="2066613"/>
              <a:ext cx="1752319" cy="1585433"/>
            </a:xfrm>
            <a:custGeom>
              <a:avLst/>
              <a:gdLst>
                <a:gd name="connsiteX0" fmla="*/ 0 w 1324961"/>
                <a:gd name="connsiteY0" fmla="*/ 0 h 1468980"/>
                <a:gd name="connsiteX1" fmla="*/ 769166 w 1324961"/>
                <a:gd name="connsiteY1" fmla="*/ 0 h 1468980"/>
                <a:gd name="connsiteX2" fmla="*/ 769166 w 1324961"/>
                <a:gd name="connsiteY2" fmla="*/ 0 h 1468980"/>
                <a:gd name="connsiteX3" fmla="*/ 1324961 w 1324961"/>
                <a:gd name="connsiteY3" fmla="*/ 734490 h 1468980"/>
                <a:gd name="connsiteX4" fmla="*/ 769166 w 1324961"/>
                <a:gd name="connsiteY4" fmla="*/ 1468980 h 1468980"/>
                <a:gd name="connsiteX5" fmla="*/ 769166 w 1324961"/>
                <a:gd name="connsiteY5" fmla="*/ 1468980 h 1468980"/>
                <a:gd name="connsiteX6" fmla="*/ 0 w 1324961"/>
                <a:gd name="connsiteY6" fmla="*/ 1468980 h 1468980"/>
                <a:gd name="connsiteX7" fmla="*/ 555795 w 1324961"/>
                <a:gd name="connsiteY7" fmla="*/ 734490 h 1468980"/>
                <a:gd name="connsiteX8" fmla="*/ 0 w 1324961"/>
                <a:gd name="connsiteY8" fmla="*/ 0 h 1468980"/>
                <a:gd name="connsiteX0-1" fmla="*/ 0 w 1324961"/>
                <a:gd name="connsiteY0-2" fmla="*/ 0 h 1468980"/>
                <a:gd name="connsiteX1-3" fmla="*/ 769166 w 1324961"/>
                <a:gd name="connsiteY1-4" fmla="*/ 0 h 1468980"/>
                <a:gd name="connsiteX2-5" fmla="*/ 1324961 w 1324961"/>
                <a:gd name="connsiteY2-6" fmla="*/ 2 h 1468980"/>
                <a:gd name="connsiteX3-7" fmla="*/ 1324961 w 1324961"/>
                <a:gd name="connsiteY3-8" fmla="*/ 734490 h 1468980"/>
                <a:gd name="connsiteX4-9" fmla="*/ 769166 w 1324961"/>
                <a:gd name="connsiteY4-10" fmla="*/ 1468980 h 1468980"/>
                <a:gd name="connsiteX5-11" fmla="*/ 769166 w 1324961"/>
                <a:gd name="connsiteY5-12" fmla="*/ 1468980 h 1468980"/>
                <a:gd name="connsiteX6-13" fmla="*/ 0 w 1324961"/>
                <a:gd name="connsiteY6-14" fmla="*/ 1468980 h 1468980"/>
                <a:gd name="connsiteX7-15" fmla="*/ 555795 w 1324961"/>
                <a:gd name="connsiteY7-16" fmla="*/ 734490 h 1468980"/>
                <a:gd name="connsiteX8-17" fmla="*/ 0 w 1324961"/>
                <a:gd name="connsiteY8-18" fmla="*/ 0 h 1468980"/>
                <a:gd name="connsiteX0-19" fmla="*/ 0 w 1324963"/>
                <a:gd name="connsiteY0-20" fmla="*/ 0 h 1468983"/>
                <a:gd name="connsiteX1-21" fmla="*/ 769166 w 1324963"/>
                <a:gd name="connsiteY1-22" fmla="*/ 0 h 1468983"/>
                <a:gd name="connsiteX2-23" fmla="*/ 1324961 w 1324963"/>
                <a:gd name="connsiteY2-24" fmla="*/ 2 h 1468983"/>
                <a:gd name="connsiteX3-25" fmla="*/ 1324961 w 1324963"/>
                <a:gd name="connsiteY3-26" fmla="*/ 734490 h 1468983"/>
                <a:gd name="connsiteX4-27" fmla="*/ 769166 w 1324963"/>
                <a:gd name="connsiteY4-28" fmla="*/ 1468980 h 1468983"/>
                <a:gd name="connsiteX5-29" fmla="*/ 1324963 w 1324963"/>
                <a:gd name="connsiteY5-30" fmla="*/ 1468983 h 1468983"/>
                <a:gd name="connsiteX6-31" fmla="*/ 0 w 1324963"/>
                <a:gd name="connsiteY6-32" fmla="*/ 1468980 h 1468983"/>
                <a:gd name="connsiteX7-33" fmla="*/ 555795 w 1324963"/>
                <a:gd name="connsiteY7-34" fmla="*/ 734490 h 1468983"/>
                <a:gd name="connsiteX8-35" fmla="*/ 0 w 1324963"/>
                <a:gd name="connsiteY8-36" fmla="*/ 0 h 1468983"/>
                <a:gd name="connsiteX0-37" fmla="*/ 0 w 1324964"/>
                <a:gd name="connsiteY0-38" fmla="*/ 0 h 1468983"/>
                <a:gd name="connsiteX1-39" fmla="*/ 769166 w 1324964"/>
                <a:gd name="connsiteY1-40" fmla="*/ 0 h 1468983"/>
                <a:gd name="connsiteX2-41" fmla="*/ 1324961 w 1324964"/>
                <a:gd name="connsiteY2-42" fmla="*/ 2 h 1468983"/>
                <a:gd name="connsiteX3-43" fmla="*/ 1324961 w 1324964"/>
                <a:gd name="connsiteY3-44" fmla="*/ 734490 h 1468983"/>
                <a:gd name="connsiteX4-45" fmla="*/ 1324964 w 1324964"/>
                <a:gd name="connsiteY4-46" fmla="*/ 1324961 h 1468983"/>
                <a:gd name="connsiteX5-47" fmla="*/ 1324963 w 1324964"/>
                <a:gd name="connsiteY5-48" fmla="*/ 1468983 h 1468983"/>
                <a:gd name="connsiteX6-49" fmla="*/ 0 w 1324964"/>
                <a:gd name="connsiteY6-50" fmla="*/ 1468980 h 1468983"/>
                <a:gd name="connsiteX7-51" fmla="*/ 555795 w 1324964"/>
                <a:gd name="connsiteY7-52" fmla="*/ 734490 h 1468983"/>
                <a:gd name="connsiteX8-53" fmla="*/ 0 w 1324964"/>
                <a:gd name="connsiteY8-54" fmla="*/ 0 h 1468983"/>
                <a:gd name="connsiteX0-55" fmla="*/ 0 w 1324964"/>
                <a:gd name="connsiteY0-56" fmla="*/ 0 h 1468983"/>
                <a:gd name="connsiteX1-57" fmla="*/ 769166 w 1324964"/>
                <a:gd name="connsiteY1-58" fmla="*/ 0 h 1468983"/>
                <a:gd name="connsiteX2-59" fmla="*/ 1324961 w 1324964"/>
                <a:gd name="connsiteY2-60" fmla="*/ 2 h 1468983"/>
                <a:gd name="connsiteX3-61" fmla="*/ 1324961 w 1324964"/>
                <a:gd name="connsiteY3-62" fmla="*/ 734490 h 1468983"/>
                <a:gd name="connsiteX4-63" fmla="*/ 1324964 w 1324964"/>
                <a:gd name="connsiteY4-64" fmla="*/ 1324961 h 1468983"/>
                <a:gd name="connsiteX5-65" fmla="*/ 1324963 w 1324964"/>
                <a:gd name="connsiteY5-66" fmla="*/ 1468983 h 1468983"/>
                <a:gd name="connsiteX6-67" fmla="*/ 0 w 1324964"/>
                <a:gd name="connsiteY6-68" fmla="*/ 1468980 h 1468983"/>
                <a:gd name="connsiteX7-69" fmla="*/ 403253 w 1324964"/>
                <a:gd name="connsiteY7-70" fmla="*/ 734492 h 1468983"/>
                <a:gd name="connsiteX8-71" fmla="*/ 0 w 1324964"/>
                <a:gd name="connsiteY8-72" fmla="*/ 0 h 14689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324964" h="1468983">
                  <a:moveTo>
                    <a:pt x="0" y="0"/>
                  </a:moveTo>
                  <a:lnTo>
                    <a:pt x="769166" y="0"/>
                  </a:lnTo>
                  <a:lnTo>
                    <a:pt x="1324961" y="2"/>
                  </a:lnTo>
                  <a:lnTo>
                    <a:pt x="1324961" y="734490"/>
                  </a:lnTo>
                  <a:cubicBezTo>
                    <a:pt x="1324962" y="931314"/>
                    <a:pt x="1324963" y="1128137"/>
                    <a:pt x="1324964" y="1324961"/>
                  </a:cubicBezTo>
                  <a:cubicBezTo>
                    <a:pt x="1324964" y="1372968"/>
                    <a:pt x="1324963" y="1420976"/>
                    <a:pt x="1324963" y="1468983"/>
                  </a:cubicBezTo>
                  <a:lnTo>
                    <a:pt x="0" y="1468980"/>
                  </a:lnTo>
                  <a:lnTo>
                    <a:pt x="403253" y="7344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80"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endParaRPr>
            </a:p>
          </p:txBody>
        </p:sp>
        <p:sp>
          <p:nvSpPr>
            <p:cNvPr id="49" name="Freeform 37"/>
            <p:cNvSpPr>
              <a:spLocks noEditPoints="1"/>
            </p:cNvSpPr>
            <p:nvPr/>
          </p:nvSpPr>
          <p:spPr bwMode="auto">
            <a:xfrm>
              <a:off x="6998585" y="2328809"/>
              <a:ext cx="573790" cy="569813"/>
            </a:xfrm>
            <a:custGeom>
              <a:avLst/>
              <a:gdLst>
                <a:gd name="T0" fmla="*/ 0 w 120"/>
                <a:gd name="T1" fmla="*/ 60 h 120"/>
                <a:gd name="T2" fmla="*/ 120 w 120"/>
                <a:gd name="T3" fmla="*/ 60 h 120"/>
                <a:gd name="T4" fmla="*/ 83 w 120"/>
                <a:gd name="T5" fmla="*/ 24 h 120"/>
                <a:gd name="T6" fmla="*/ 86 w 120"/>
                <a:gd name="T7" fmla="*/ 14 h 120"/>
                <a:gd name="T8" fmla="*/ 86 w 120"/>
                <a:gd name="T9" fmla="*/ 28 h 120"/>
                <a:gd name="T10" fmla="*/ 47 w 120"/>
                <a:gd name="T11" fmla="*/ 77 h 120"/>
                <a:gd name="T12" fmla="*/ 41 w 120"/>
                <a:gd name="T13" fmla="*/ 88 h 120"/>
                <a:gd name="T14" fmla="*/ 38 w 120"/>
                <a:gd name="T15" fmla="*/ 95 h 120"/>
                <a:gd name="T16" fmla="*/ 37 w 120"/>
                <a:gd name="T17" fmla="*/ 110 h 120"/>
                <a:gd name="T18" fmla="*/ 31 w 120"/>
                <a:gd name="T19" fmla="*/ 99 h 120"/>
                <a:gd name="T20" fmla="*/ 26 w 120"/>
                <a:gd name="T21" fmla="*/ 89 h 120"/>
                <a:gd name="T22" fmla="*/ 17 w 120"/>
                <a:gd name="T23" fmla="*/ 82 h 120"/>
                <a:gd name="T24" fmla="*/ 16 w 120"/>
                <a:gd name="T25" fmla="*/ 68 h 120"/>
                <a:gd name="T26" fmla="*/ 15 w 120"/>
                <a:gd name="T27" fmla="*/ 60 h 120"/>
                <a:gd name="T28" fmla="*/ 10 w 120"/>
                <a:gd name="T29" fmla="*/ 54 h 120"/>
                <a:gd name="T30" fmla="*/ 10 w 120"/>
                <a:gd name="T31" fmla="*/ 45 h 120"/>
                <a:gd name="T32" fmla="*/ 38 w 120"/>
                <a:gd name="T33" fmla="*/ 20 h 120"/>
                <a:gd name="T34" fmla="*/ 31 w 120"/>
                <a:gd name="T35" fmla="*/ 20 h 120"/>
                <a:gd name="T36" fmla="*/ 28 w 120"/>
                <a:gd name="T37" fmla="*/ 26 h 120"/>
                <a:gd name="T38" fmla="*/ 32 w 120"/>
                <a:gd name="T39" fmla="*/ 28 h 120"/>
                <a:gd name="T40" fmla="*/ 31 w 120"/>
                <a:gd name="T41" fmla="*/ 24 h 120"/>
                <a:gd name="T42" fmla="*/ 47 w 120"/>
                <a:gd name="T43" fmla="*/ 30 h 120"/>
                <a:gd name="T44" fmla="*/ 41 w 120"/>
                <a:gd name="T45" fmla="*/ 34 h 120"/>
                <a:gd name="T46" fmla="*/ 37 w 120"/>
                <a:gd name="T47" fmla="*/ 36 h 120"/>
                <a:gd name="T48" fmla="*/ 38 w 120"/>
                <a:gd name="T49" fmla="*/ 43 h 120"/>
                <a:gd name="T50" fmla="*/ 33 w 120"/>
                <a:gd name="T51" fmla="*/ 49 h 120"/>
                <a:gd name="T52" fmla="*/ 29 w 120"/>
                <a:gd name="T53" fmla="*/ 51 h 120"/>
                <a:gd name="T54" fmla="*/ 21 w 120"/>
                <a:gd name="T55" fmla="*/ 49 h 120"/>
                <a:gd name="T56" fmla="*/ 15 w 120"/>
                <a:gd name="T57" fmla="*/ 54 h 120"/>
                <a:gd name="T58" fmla="*/ 16 w 120"/>
                <a:gd name="T59" fmla="*/ 58 h 120"/>
                <a:gd name="T60" fmla="*/ 27 w 120"/>
                <a:gd name="T61" fmla="*/ 62 h 120"/>
                <a:gd name="T62" fmla="*/ 41 w 120"/>
                <a:gd name="T63" fmla="*/ 66 h 120"/>
                <a:gd name="T64" fmla="*/ 47 w 120"/>
                <a:gd name="T65" fmla="*/ 77 h 120"/>
                <a:gd name="T66" fmla="*/ 55 w 120"/>
                <a:gd name="T67" fmla="*/ 21 h 120"/>
                <a:gd name="T68" fmla="*/ 44 w 120"/>
                <a:gd name="T69" fmla="*/ 15 h 120"/>
                <a:gd name="T70" fmla="*/ 63 w 120"/>
                <a:gd name="T71" fmla="*/ 10 h 120"/>
                <a:gd name="T72" fmla="*/ 107 w 120"/>
                <a:gd name="T73" fmla="*/ 62 h 120"/>
                <a:gd name="T74" fmla="*/ 92 w 120"/>
                <a:gd name="T75" fmla="*/ 102 h 120"/>
                <a:gd name="T76" fmla="*/ 91 w 120"/>
                <a:gd name="T77" fmla="*/ 92 h 120"/>
                <a:gd name="T78" fmla="*/ 84 w 120"/>
                <a:gd name="T79" fmla="*/ 81 h 120"/>
                <a:gd name="T80" fmla="*/ 66 w 120"/>
                <a:gd name="T81" fmla="*/ 67 h 120"/>
                <a:gd name="T82" fmla="*/ 97 w 120"/>
                <a:gd name="T83" fmla="*/ 56 h 120"/>
                <a:gd name="T84" fmla="*/ 105 w 120"/>
                <a:gd name="T85" fmla="*/ 49 h 120"/>
                <a:gd name="T86" fmla="*/ 93 w 120"/>
                <a:gd name="T87" fmla="*/ 39 h 120"/>
                <a:gd name="T88" fmla="*/ 91 w 120"/>
                <a:gd name="T89" fmla="*/ 52 h 120"/>
                <a:gd name="T90" fmla="*/ 79 w 120"/>
                <a:gd name="T91" fmla="*/ 49 h 120"/>
                <a:gd name="T92" fmla="*/ 73 w 120"/>
                <a:gd name="T93" fmla="*/ 44 h 120"/>
                <a:gd name="T94" fmla="*/ 76 w 120"/>
                <a:gd name="T95" fmla="*/ 35 h 120"/>
                <a:gd name="T96" fmla="*/ 90 w 120"/>
                <a:gd name="T97" fmla="*/ 36 h 120"/>
                <a:gd name="T98" fmla="*/ 100 w 120"/>
                <a:gd name="T99" fmla="*/ 36 h 120"/>
                <a:gd name="T100" fmla="*/ 105 w 120"/>
                <a:gd name="T101" fmla="*/ 32 h 120"/>
                <a:gd name="T102" fmla="*/ 110 w 120"/>
                <a:gd name="T103" fmla="*/ 57 h 120"/>
                <a:gd name="T104" fmla="*/ 107 w 120"/>
                <a:gd name="T105" fmla="*/ 6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0" h="120">
                  <a:moveTo>
                    <a:pt x="60" y="0"/>
                  </a:moveTo>
                  <a:cubicBezTo>
                    <a:pt x="27" y="0"/>
                    <a:pt x="0" y="27"/>
                    <a:pt x="0" y="60"/>
                  </a:cubicBezTo>
                  <a:cubicBezTo>
                    <a:pt x="0" y="93"/>
                    <a:pt x="27" y="120"/>
                    <a:pt x="60" y="120"/>
                  </a:cubicBezTo>
                  <a:cubicBezTo>
                    <a:pt x="93" y="120"/>
                    <a:pt x="120" y="93"/>
                    <a:pt x="120" y="60"/>
                  </a:cubicBezTo>
                  <a:cubicBezTo>
                    <a:pt x="120" y="27"/>
                    <a:pt x="93" y="0"/>
                    <a:pt x="60" y="0"/>
                  </a:cubicBezTo>
                  <a:close/>
                  <a:moveTo>
                    <a:pt x="83" y="24"/>
                  </a:moveTo>
                  <a:cubicBezTo>
                    <a:pt x="87" y="21"/>
                    <a:pt x="87" y="21"/>
                    <a:pt x="87" y="21"/>
                  </a:cubicBezTo>
                  <a:cubicBezTo>
                    <a:pt x="87" y="21"/>
                    <a:pt x="85" y="17"/>
                    <a:pt x="86" y="14"/>
                  </a:cubicBezTo>
                  <a:cubicBezTo>
                    <a:pt x="87" y="14"/>
                    <a:pt x="91" y="16"/>
                    <a:pt x="94" y="20"/>
                  </a:cubicBezTo>
                  <a:cubicBezTo>
                    <a:pt x="92" y="29"/>
                    <a:pt x="86" y="28"/>
                    <a:pt x="86" y="28"/>
                  </a:cubicBezTo>
                  <a:cubicBezTo>
                    <a:pt x="86" y="28"/>
                    <a:pt x="82" y="28"/>
                    <a:pt x="83" y="24"/>
                  </a:cubicBezTo>
                  <a:close/>
                  <a:moveTo>
                    <a:pt x="47" y="77"/>
                  </a:moveTo>
                  <a:cubicBezTo>
                    <a:pt x="46" y="78"/>
                    <a:pt x="45" y="81"/>
                    <a:pt x="44" y="84"/>
                  </a:cubicBezTo>
                  <a:cubicBezTo>
                    <a:pt x="43" y="86"/>
                    <a:pt x="42" y="87"/>
                    <a:pt x="41" y="88"/>
                  </a:cubicBezTo>
                  <a:cubicBezTo>
                    <a:pt x="39" y="89"/>
                    <a:pt x="39" y="91"/>
                    <a:pt x="39" y="91"/>
                  </a:cubicBezTo>
                  <a:cubicBezTo>
                    <a:pt x="38" y="95"/>
                    <a:pt x="38" y="95"/>
                    <a:pt x="38" y="95"/>
                  </a:cubicBezTo>
                  <a:cubicBezTo>
                    <a:pt x="38" y="95"/>
                    <a:pt x="39" y="99"/>
                    <a:pt x="40" y="100"/>
                  </a:cubicBezTo>
                  <a:cubicBezTo>
                    <a:pt x="40" y="102"/>
                    <a:pt x="37" y="110"/>
                    <a:pt x="37" y="110"/>
                  </a:cubicBezTo>
                  <a:cubicBezTo>
                    <a:pt x="34" y="109"/>
                    <a:pt x="33" y="106"/>
                    <a:pt x="32" y="104"/>
                  </a:cubicBezTo>
                  <a:cubicBezTo>
                    <a:pt x="32" y="102"/>
                    <a:pt x="30" y="101"/>
                    <a:pt x="31" y="99"/>
                  </a:cubicBezTo>
                  <a:cubicBezTo>
                    <a:pt x="31" y="96"/>
                    <a:pt x="29" y="95"/>
                    <a:pt x="28" y="94"/>
                  </a:cubicBezTo>
                  <a:cubicBezTo>
                    <a:pt x="27" y="92"/>
                    <a:pt x="26" y="90"/>
                    <a:pt x="26" y="89"/>
                  </a:cubicBezTo>
                  <a:cubicBezTo>
                    <a:pt x="26" y="88"/>
                    <a:pt x="23" y="86"/>
                    <a:pt x="23" y="86"/>
                  </a:cubicBezTo>
                  <a:cubicBezTo>
                    <a:pt x="23" y="86"/>
                    <a:pt x="18" y="83"/>
                    <a:pt x="17" y="82"/>
                  </a:cubicBezTo>
                  <a:cubicBezTo>
                    <a:pt x="16" y="81"/>
                    <a:pt x="15" y="77"/>
                    <a:pt x="15" y="75"/>
                  </a:cubicBezTo>
                  <a:cubicBezTo>
                    <a:pt x="15" y="73"/>
                    <a:pt x="16" y="68"/>
                    <a:pt x="16" y="68"/>
                  </a:cubicBezTo>
                  <a:cubicBezTo>
                    <a:pt x="16" y="68"/>
                    <a:pt x="18" y="66"/>
                    <a:pt x="17" y="65"/>
                  </a:cubicBezTo>
                  <a:cubicBezTo>
                    <a:pt x="15" y="64"/>
                    <a:pt x="15" y="60"/>
                    <a:pt x="15" y="60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1" y="55"/>
                    <a:pt x="10" y="54"/>
                  </a:cubicBezTo>
                  <a:cubicBezTo>
                    <a:pt x="10" y="52"/>
                    <a:pt x="10" y="51"/>
                    <a:pt x="11" y="50"/>
                  </a:cubicBezTo>
                  <a:cubicBezTo>
                    <a:pt x="11" y="49"/>
                    <a:pt x="10" y="46"/>
                    <a:pt x="10" y="45"/>
                  </a:cubicBezTo>
                  <a:cubicBezTo>
                    <a:pt x="20" y="20"/>
                    <a:pt x="37" y="15"/>
                    <a:pt x="37" y="15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5" y="21"/>
                    <a:pt x="34" y="21"/>
                  </a:cubicBezTo>
                  <a:cubicBezTo>
                    <a:pt x="32" y="20"/>
                    <a:pt x="31" y="20"/>
                    <a:pt x="31" y="2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8" y="25"/>
                    <a:pt x="28" y="26"/>
                  </a:cubicBezTo>
                  <a:cubicBezTo>
                    <a:pt x="28" y="27"/>
                    <a:pt x="29" y="29"/>
                    <a:pt x="29" y="29"/>
                  </a:cubicBezTo>
                  <a:cubicBezTo>
                    <a:pt x="29" y="29"/>
                    <a:pt x="32" y="29"/>
                    <a:pt x="32" y="28"/>
                  </a:cubicBezTo>
                  <a:cubicBezTo>
                    <a:pt x="32" y="27"/>
                    <a:pt x="32" y="26"/>
                    <a:pt x="32" y="26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4"/>
                    <a:pt x="34" y="23"/>
                    <a:pt x="40" y="24"/>
                  </a:cubicBezTo>
                  <a:cubicBezTo>
                    <a:pt x="47" y="24"/>
                    <a:pt x="44" y="29"/>
                    <a:pt x="47" y="30"/>
                  </a:cubicBezTo>
                  <a:cubicBezTo>
                    <a:pt x="50" y="31"/>
                    <a:pt x="45" y="35"/>
                    <a:pt x="44" y="37"/>
                  </a:cubicBezTo>
                  <a:cubicBezTo>
                    <a:pt x="43" y="39"/>
                    <a:pt x="41" y="34"/>
                    <a:pt x="41" y="34"/>
                  </a:cubicBezTo>
                  <a:cubicBezTo>
                    <a:pt x="41" y="34"/>
                    <a:pt x="43" y="32"/>
                    <a:pt x="40" y="32"/>
                  </a:cubicBezTo>
                  <a:cubicBezTo>
                    <a:pt x="37" y="31"/>
                    <a:pt x="35" y="36"/>
                    <a:pt x="37" y="36"/>
                  </a:cubicBezTo>
                  <a:cubicBezTo>
                    <a:pt x="38" y="36"/>
                    <a:pt x="40" y="38"/>
                    <a:pt x="39" y="39"/>
                  </a:cubicBezTo>
                  <a:cubicBezTo>
                    <a:pt x="39" y="40"/>
                    <a:pt x="39" y="40"/>
                    <a:pt x="38" y="43"/>
                  </a:cubicBezTo>
                  <a:cubicBezTo>
                    <a:pt x="36" y="46"/>
                    <a:pt x="34" y="48"/>
                    <a:pt x="34" y="48"/>
                  </a:cubicBezTo>
                  <a:cubicBezTo>
                    <a:pt x="34" y="48"/>
                    <a:pt x="32" y="47"/>
                    <a:pt x="33" y="49"/>
                  </a:cubicBezTo>
                  <a:cubicBezTo>
                    <a:pt x="34" y="51"/>
                    <a:pt x="33" y="54"/>
                    <a:pt x="33" y="55"/>
                  </a:cubicBezTo>
                  <a:cubicBezTo>
                    <a:pt x="33" y="57"/>
                    <a:pt x="29" y="54"/>
                    <a:pt x="29" y="51"/>
                  </a:cubicBezTo>
                  <a:cubicBezTo>
                    <a:pt x="28" y="48"/>
                    <a:pt x="25" y="51"/>
                    <a:pt x="24" y="51"/>
                  </a:cubicBezTo>
                  <a:cubicBezTo>
                    <a:pt x="23" y="51"/>
                    <a:pt x="21" y="50"/>
                    <a:pt x="21" y="49"/>
                  </a:cubicBezTo>
                  <a:cubicBezTo>
                    <a:pt x="20" y="48"/>
                    <a:pt x="15" y="52"/>
                    <a:pt x="14" y="52"/>
                  </a:cubicBezTo>
                  <a:cubicBezTo>
                    <a:pt x="13" y="53"/>
                    <a:pt x="13" y="55"/>
                    <a:pt x="15" y="54"/>
                  </a:cubicBezTo>
                  <a:cubicBezTo>
                    <a:pt x="17" y="53"/>
                    <a:pt x="19" y="54"/>
                    <a:pt x="19" y="56"/>
                  </a:cubicBezTo>
                  <a:cubicBezTo>
                    <a:pt x="18" y="58"/>
                    <a:pt x="16" y="57"/>
                    <a:pt x="16" y="58"/>
                  </a:cubicBezTo>
                  <a:cubicBezTo>
                    <a:pt x="17" y="60"/>
                    <a:pt x="19" y="61"/>
                    <a:pt x="19" y="63"/>
                  </a:cubicBezTo>
                  <a:cubicBezTo>
                    <a:pt x="20" y="65"/>
                    <a:pt x="25" y="63"/>
                    <a:pt x="27" y="62"/>
                  </a:cubicBezTo>
                  <a:cubicBezTo>
                    <a:pt x="28" y="62"/>
                    <a:pt x="33" y="61"/>
                    <a:pt x="33" y="63"/>
                  </a:cubicBezTo>
                  <a:cubicBezTo>
                    <a:pt x="34" y="65"/>
                    <a:pt x="39" y="66"/>
                    <a:pt x="41" y="66"/>
                  </a:cubicBezTo>
                  <a:cubicBezTo>
                    <a:pt x="43" y="67"/>
                    <a:pt x="46" y="67"/>
                    <a:pt x="49" y="69"/>
                  </a:cubicBezTo>
                  <a:cubicBezTo>
                    <a:pt x="51" y="72"/>
                    <a:pt x="47" y="76"/>
                    <a:pt x="47" y="77"/>
                  </a:cubicBezTo>
                  <a:close/>
                  <a:moveTo>
                    <a:pt x="59" y="14"/>
                  </a:moveTo>
                  <a:cubicBezTo>
                    <a:pt x="58" y="17"/>
                    <a:pt x="54" y="20"/>
                    <a:pt x="55" y="21"/>
                  </a:cubicBezTo>
                  <a:cubicBezTo>
                    <a:pt x="55" y="22"/>
                    <a:pt x="55" y="27"/>
                    <a:pt x="51" y="23"/>
                  </a:cubicBezTo>
                  <a:cubicBezTo>
                    <a:pt x="47" y="19"/>
                    <a:pt x="43" y="18"/>
                    <a:pt x="44" y="15"/>
                  </a:cubicBezTo>
                  <a:cubicBezTo>
                    <a:pt x="44" y="14"/>
                    <a:pt x="48" y="14"/>
                    <a:pt x="48" y="13"/>
                  </a:cubicBezTo>
                  <a:cubicBezTo>
                    <a:pt x="53" y="7"/>
                    <a:pt x="62" y="8"/>
                    <a:pt x="63" y="10"/>
                  </a:cubicBezTo>
                  <a:cubicBezTo>
                    <a:pt x="61" y="12"/>
                    <a:pt x="59" y="11"/>
                    <a:pt x="59" y="14"/>
                  </a:cubicBezTo>
                  <a:close/>
                  <a:moveTo>
                    <a:pt x="107" y="62"/>
                  </a:moveTo>
                  <a:cubicBezTo>
                    <a:pt x="107" y="62"/>
                    <a:pt x="109" y="65"/>
                    <a:pt x="112" y="65"/>
                  </a:cubicBezTo>
                  <a:cubicBezTo>
                    <a:pt x="110" y="87"/>
                    <a:pt x="92" y="102"/>
                    <a:pt x="92" y="102"/>
                  </a:cubicBezTo>
                  <a:cubicBezTo>
                    <a:pt x="89" y="99"/>
                    <a:pt x="90" y="96"/>
                    <a:pt x="90" y="96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91" y="85"/>
                    <a:pt x="91" y="85"/>
                    <a:pt x="91" y="85"/>
                  </a:cubicBezTo>
                  <a:cubicBezTo>
                    <a:pt x="91" y="85"/>
                    <a:pt x="91" y="77"/>
                    <a:pt x="84" y="81"/>
                  </a:cubicBezTo>
                  <a:cubicBezTo>
                    <a:pt x="77" y="83"/>
                    <a:pt x="80" y="83"/>
                    <a:pt x="72" y="83"/>
                  </a:cubicBezTo>
                  <a:cubicBezTo>
                    <a:pt x="64" y="84"/>
                    <a:pt x="66" y="67"/>
                    <a:pt x="66" y="67"/>
                  </a:cubicBezTo>
                  <a:cubicBezTo>
                    <a:pt x="66" y="43"/>
                    <a:pt x="84" y="61"/>
                    <a:pt x="84" y="61"/>
                  </a:cubicBezTo>
                  <a:cubicBezTo>
                    <a:pt x="95" y="69"/>
                    <a:pt x="97" y="56"/>
                    <a:pt x="97" y="56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105" y="49"/>
                    <a:pt x="105" y="49"/>
                    <a:pt x="105" y="49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3" y="39"/>
                    <a:pt x="91" y="43"/>
                    <a:pt x="94" y="48"/>
                  </a:cubicBezTo>
                  <a:cubicBezTo>
                    <a:pt x="94" y="48"/>
                    <a:pt x="93" y="53"/>
                    <a:pt x="91" y="52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48"/>
                    <a:pt x="82" y="47"/>
                    <a:pt x="79" y="49"/>
                  </a:cubicBezTo>
                  <a:cubicBezTo>
                    <a:pt x="75" y="52"/>
                    <a:pt x="69" y="49"/>
                    <a:pt x="69" y="49"/>
                  </a:cubicBezTo>
                  <a:cubicBezTo>
                    <a:pt x="69" y="49"/>
                    <a:pt x="69" y="46"/>
                    <a:pt x="73" y="44"/>
                  </a:cubicBezTo>
                  <a:cubicBezTo>
                    <a:pt x="76" y="42"/>
                    <a:pt x="76" y="42"/>
                    <a:pt x="76" y="42"/>
                  </a:cubicBezTo>
                  <a:cubicBezTo>
                    <a:pt x="76" y="42"/>
                    <a:pt x="75" y="38"/>
                    <a:pt x="76" y="35"/>
                  </a:cubicBezTo>
                  <a:cubicBezTo>
                    <a:pt x="77" y="32"/>
                    <a:pt x="78" y="35"/>
                    <a:pt x="81" y="33"/>
                  </a:cubicBezTo>
                  <a:cubicBezTo>
                    <a:pt x="84" y="31"/>
                    <a:pt x="86" y="37"/>
                    <a:pt x="90" y="36"/>
                  </a:cubicBezTo>
                  <a:cubicBezTo>
                    <a:pt x="94" y="36"/>
                    <a:pt x="92" y="35"/>
                    <a:pt x="95" y="33"/>
                  </a:cubicBezTo>
                  <a:cubicBezTo>
                    <a:pt x="98" y="32"/>
                    <a:pt x="100" y="36"/>
                    <a:pt x="100" y="36"/>
                  </a:cubicBezTo>
                  <a:cubicBezTo>
                    <a:pt x="106" y="37"/>
                    <a:pt x="106" y="37"/>
                    <a:pt x="106" y="37"/>
                  </a:cubicBezTo>
                  <a:cubicBezTo>
                    <a:pt x="106" y="37"/>
                    <a:pt x="105" y="30"/>
                    <a:pt x="105" y="32"/>
                  </a:cubicBezTo>
                  <a:cubicBezTo>
                    <a:pt x="109" y="38"/>
                    <a:pt x="114" y="55"/>
                    <a:pt x="112" y="58"/>
                  </a:cubicBezTo>
                  <a:cubicBezTo>
                    <a:pt x="111" y="57"/>
                    <a:pt x="110" y="57"/>
                    <a:pt x="110" y="57"/>
                  </a:cubicBezTo>
                  <a:cubicBezTo>
                    <a:pt x="103" y="57"/>
                    <a:pt x="103" y="57"/>
                    <a:pt x="103" y="57"/>
                  </a:cubicBezTo>
                  <a:lnTo>
                    <a:pt x="107" y="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34" tIns="45717" rIns="91434" bIns="45717" numCol="1" anchor="t" anchorCtr="0" compatLnSpc="1"/>
            <a:lstStyle/>
            <a:p>
              <a:endParaRPr lang="en-US"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754" y="423"/>
            <a:ext cx="9142495" cy="73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2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753" y="423"/>
            <a:ext cx="367585" cy="731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2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3" name="TextBox 8"/>
          <p:cNvSpPr txBox="1"/>
          <p:nvPr/>
        </p:nvSpPr>
        <p:spPr>
          <a:xfrm>
            <a:off x="610035" y="155256"/>
            <a:ext cx="1487855" cy="35052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zh-CN" sz="227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项目概况</a:t>
            </a:r>
            <a:endParaRPr lang="zh-CN" altLang="zh-CN" sz="2275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754" y="5047594"/>
            <a:ext cx="9142495" cy="325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2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14" name="Group 11"/>
          <p:cNvGrpSpPr/>
          <p:nvPr/>
        </p:nvGrpSpPr>
        <p:grpSpPr>
          <a:xfrm>
            <a:off x="1379393" y="1487437"/>
            <a:ext cx="1189010" cy="1386598"/>
            <a:chOff x="6488259" y="1983170"/>
            <a:chExt cx="1585433" cy="1848898"/>
          </a:xfrm>
        </p:grpSpPr>
        <p:sp>
          <p:nvSpPr>
            <p:cNvPr id="15" name="Freeform 2"/>
            <p:cNvSpPr/>
            <p:nvPr/>
          </p:nvSpPr>
          <p:spPr>
            <a:xfrm rot="16200000">
              <a:off x="6404816" y="2163192"/>
              <a:ext cx="1752319" cy="1585433"/>
            </a:xfrm>
            <a:custGeom>
              <a:avLst/>
              <a:gdLst>
                <a:gd name="connsiteX0" fmla="*/ 0 w 1324961"/>
                <a:gd name="connsiteY0" fmla="*/ 0 h 1468980"/>
                <a:gd name="connsiteX1" fmla="*/ 769166 w 1324961"/>
                <a:gd name="connsiteY1" fmla="*/ 0 h 1468980"/>
                <a:gd name="connsiteX2" fmla="*/ 769166 w 1324961"/>
                <a:gd name="connsiteY2" fmla="*/ 0 h 1468980"/>
                <a:gd name="connsiteX3" fmla="*/ 1324961 w 1324961"/>
                <a:gd name="connsiteY3" fmla="*/ 734490 h 1468980"/>
                <a:gd name="connsiteX4" fmla="*/ 769166 w 1324961"/>
                <a:gd name="connsiteY4" fmla="*/ 1468980 h 1468980"/>
                <a:gd name="connsiteX5" fmla="*/ 769166 w 1324961"/>
                <a:gd name="connsiteY5" fmla="*/ 1468980 h 1468980"/>
                <a:gd name="connsiteX6" fmla="*/ 0 w 1324961"/>
                <a:gd name="connsiteY6" fmla="*/ 1468980 h 1468980"/>
                <a:gd name="connsiteX7" fmla="*/ 555795 w 1324961"/>
                <a:gd name="connsiteY7" fmla="*/ 734490 h 1468980"/>
                <a:gd name="connsiteX8" fmla="*/ 0 w 1324961"/>
                <a:gd name="connsiteY8" fmla="*/ 0 h 1468980"/>
                <a:gd name="connsiteX0-1" fmla="*/ 0 w 1324961"/>
                <a:gd name="connsiteY0-2" fmla="*/ 0 h 1468980"/>
                <a:gd name="connsiteX1-3" fmla="*/ 769166 w 1324961"/>
                <a:gd name="connsiteY1-4" fmla="*/ 0 h 1468980"/>
                <a:gd name="connsiteX2-5" fmla="*/ 1324961 w 1324961"/>
                <a:gd name="connsiteY2-6" fmla="*/ 2 h 1468980"/>
                <a:gd name="connsiteX3-7" fmla="*/ 1324961 w 1324961"/>
                <a:gd name="connsiteY3-8" fmla="*/ 734490 h 1468980"/>
                <a:gd name="connsiteX4-9" fmla="*/ 769166 w 1324961"/>
                <a:gd name="connsiteY4-10" fmla="*/ 1468980 h 1468980"/>
                <a:gd name="connsiteX5-11" fmla="*/ 769166 w 1324961"/>
                <a:gd name="connsiteY5-12" fmla="*/ 1468980 h 1468980"/>
                <a:gd name="connsiteX6-13" fmla="*/ 0 w 1324961"/>
                <a:gd name="connsiteY6-14" fmla="*/ 1468980 h 1468980"/>
                <a:gd name="connsiteX7-15" fmla="*/ 555795 w 1324961"/>
                <a:gd name="connsiteY7-16" fmla="*/ 734490 h 1468980"/>
                <a:gd name="connsiteX8-17" fmla="*/ 0 w 1324961"/>
                <a:gd name="connsiteY8-18" fmla="*/ 0 h 1468980"/>
                <a:gd name="connsiteX0-19" fmla="*/ 0 w 1324963"/>
                <a:gd name="connsiteY0-20" fmla="*/ 0 h 1468983"/>
                <a:gd name="connsiteX1-21" fmla="*/ 769166 w 1324963"/>
                <a:gd name="connsiteY1-22" fmla="*/ 0 h 1468983"/>
                <a:gd name="connsiteX2-23" fmla="*/ 1324961 w 1324963"/>
                <a:gd name="connsiteY2-24" fmla="*/ 2 h 1468983"/>
                <a:gd name="connsiteX3-25" fmla="*/ 1324961 w 1324963"/>
                <a:gd name="connsiteY3-26" fmla="*/ 734490 h 1468983"/>
                <a:gd name="connsiteX4-27" fmla="*/ 769166 w 1324963"/>
                <a:gd name="connsiteY4-28" fmla="*/ 1468980 h 1468983"/>
                <a:gd name="connsiteX5-29" fmla="*/ 1324963 w 1324963"/>
                <a:gd name="connsiteY5-30" fmla="*/ 1468983 h 1468983"/>
                <a:gd name="connsiteX6-31" fmla="*/ 0 w 1324963"/>
                <a:gd name="connsiteY6-32" fmla="*/ 1468980 h 1468983"/>
                <a:gd name="connsiteX7-33" fmla="*/ 555795 w 1324963"/>
                <a:gd name="connsiteY7-34" fmla="*/ 734490 h 1468983"/>
                <a:gd name="connsiteX8-35" fmla="*/ 0 w 1324963"/>
                <a:gd name="connsiteY8-36" fmla="*/ 0 h 1468983"/>
                <a:gd name="connsiteX0-37" fmla="*/ 0 w 1324964"/>
                <a:gd name="connsiteY0-38" fmla="*/ 0 h 1468983"/>
                <a:gd name="connsiteX1-39" fmla="*/ 769166 w 1324964"/>
                <a:gd name="connsiteY1-40" fmla="*/ 0 h 1468983"/>
                <a:gd name="connsiteX2-41" fmla="*/ 1324961 w 1324964"/>
                <a:gd name="connsiteY2-42" fmla="*/ 2 h 1468983"/>
                <a:gd name="connsiteX3-43" fmla="*/ 1324961 w 1324964"/>
                <a:gd name="connsiteY3-44" fmla="*/ 734490 h 1468983"/>
                <a:gd name="connsiteX4-45" fmla="*/ 1324964 w 1324964"/>
                <a:gd name="connsiteY4-46" fmla="*/ 1324961 h 1468983"/>
                <a:gd name="connsiteX5-47" fmla="*/ 1324963 w 1324964"/>
                <a:gd name="connsiteY5-48" fmla="*/ 1468983 h 1468983"/>
                <a:gd name="connsiteX6-49" fmla="*/ 0 w 1324964"/>
                <a:gd name="connsiteY6-50" fmla="*/ 1468980 h 1468983"/>
                <a:gd name="connsiteX7-51" fmla="*/ 555795 w 1324964"/>
                <a:gd name="connsiteY7-52" fmla="*/ 734490 h 1468983"/>
                <a:gd name="connsiteX8-53" fmla="*/ 0 w 1324964"/>
                <a:gd name="connsiteY8-54" fmla="*/ 0 h 1468983"/>
                <a:gd name="connsiteX0-55" fmla="*/ 0 w 1324964"/>
                <a:gd name="connsiteY0-56" fmla="*/ 0 h 1468983"/>
                <a:gd name="connsiteX1-57" fmla="*/ 769166 w 1324964"/>
                <a:gd name="connsiteY1-58" fmla="*/ 0 h 1468983"/>
                <a:gd name="connsiteX2-59" fmla="*/ 1324961 w 1324964"/>
                <a:gd name="connsiteY2-60" fmla="*/ 2 h 1468983"/>
                <a:gd name="connsiteX3-61" fmla="*/ 1324961 w 1324964"/>
                <a:gd name="connsiteY3-62" fmla="*/ 734490 h 1468983"/>
                <a:gd name="connsiteX4-63" fmla="*/ 1324964 w 1324964"/>
                <a:gd name="connsiteY4-64" fmla="*/ 1324961 h 1468983"/>
                <a:gd name="connsiteX5-65" fmla="*/ 1324963 w 1324964"/>
                <a:gd name="connsiteY5-66" fmla="*/ 1468983 h 1468983"/>
                <a:gd name="connsiteX6-67" fmla="*/ 0 w 1324964"/>
                <a:gd name="connsiteY6-68" fmla="*/ 1468980 h 1468983"/>
                <a:gd name="connsiteX7-69" fmla="*/ 403253 w 1324964"/>
                <a:gd name="connsiteY7-70" fmla="*/ 734492 h 1468983"/>
                <a:gd name="connsiteX8-71" fmla="*/ 0 w 1324964"/>
                <a:gd name="connsiteY8-72" fmla="*/ 0 h 14689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324964" h="1468983">
                  <a:moveTo>
                    <a:pt x="0" y="0"/>
                  </a:moveTo>
                  <a:lnTo>
                    <a:pt x="769166" y="0"/>
                  </a:lnTo>
                  <a:lnTo>
                    <a:pt x="1324961" y="2"/>
                  </a:lnTo>
                  <a:lnTo>
                    <a:pt x="1324961" y="734490"/>
                  </a:lnTo>
                  <a:cubicBezTo>
                    <a:pt x="1324962" y="931314"/>
                    <a:pt x="1324963" y="1128137"/>
                    <a:pt x="1324964" y="1324961"/>
                  </a:cubicBezTo>
                  <a:cubicBezTo>
                    <a:pt x="1324964" y="1372968"/>
                    <a:pt x="1324963" y="1420976"/>
                    <a:pt x="1324963" y="1468983"/>
                  </a:cubicBezTo>
                  <a:lnTo>
                    <a:pt x="0" y="1468980"/>
                  </a:lnTo>
                  <a:lnTo>
                    <a:pt x="403253" y="7344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280"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6" name="Freeform 8"/>
            <p:cNvSpPr/>
            <p:nvPr/>
          </p:nvSpPr>
          <p:spPr>
            <a:xfrm rot="16200000">
              <a:off x="6404816" y="2066613"/>
              <a:ext cx="1752319" cy="1585433"/>
            </a:xfrm>
            <a:custGeom>
              <a:avLst/>
              <a:gdLst>
                <a:gd name="connsiteX0" fmla="*/ 0 w 1324961"/>
                <a:gd name="connsiteY0" fmla="*/ 0 h 1468980"/>
                <a:gd name="connsiteX1" fmla="*/ 769166 w 1324961"/>
                <a:gd name="connsiteY1" fmla="*/ 0 h 1468980"/>
                <a:gd name="connsiteX2" fmla="*/ 769166 w 1324961"/>
                <a:gd name="connsiteY2" fmla="*/ 0 h 1468980"/>
                <a:gd name="connsiteX3" fmla="*/ 1324961 w 1324961"/>
                <a:gd name="connsiteY3" fmla="*/ 734490 h 1468980"/>
                <a:gd name="connsiteX4" fmla="*/ 769166 w 1324961"/>
                <a:gd name="connsiteY4" fmla="*/ 1468980 h 1468980"/>
                <a:gd name="connsiteX5" fmla="*/ 769166 w 1324961"/>
                <a:gd name="connsiteY5" fmla="*/ 1468980 h 1468980"/>
                <a:gd name="connsiteX6" fmla="*/ 0 w 1324961"/>
                <a:gd name="connsiteY6" fmla="*/ 1468980 h 1468980"/>
                <a:gd name="connsiteX7" fmla="*/ 555795 w 1324961"/>
                <a:gd name="connsiteY7" fmla="*/ 734490 h 1468980"/>
                <a:gd name="connsiteX8" fmla="*/ 0 w 1324961"/>
                <a:gd name="connsiteY8" fmla="*/ 0 h 1468980"/>
                <a:gd name="connsiteX0-1" fmla="*/ 0 w 1324961"/>
                <a:gd name="connsiteY0-2" fmla="*/ 0 h 1468980"/>
                <a:gd name="connsiteX1-3" fmla="*/ 769166 w 1324961"/>
                <a:gd name="connsiteY1-4" fmla="*/ 0 h 1468980"/>
                <a:gd name="connsiteX2-5" fmla="*/ 1324961 w 1324961"/>
                <a:gd name="connsiteY2-6" fmla="*/ 2 h 1468980"/>
                <a:gd name="connsiteX3-7" fmla="*/ 1324961 w 1324961"/>
                <a:gd name="connsiteY3-8" fmla="*/ 734490 h 1468980"/>
                <a:gd name="connsiteX4-9" fmla="*/ 769166 w 1324961"/>
                <a:gd name="connsiteY4-10" fmla="*/ 1468980 h 1468980"/>
                <a:gd name="connsiteX5-11" fmla="*/ 769166 w 1324961"/>
                <a:gd name="connsiteY5-12" fmla="*/ 1468980 h 1468980"/>
                <a:gd name="connsiteX6-13" fmla="*/ 0 w 1324961"/>
                <a:gd name="connsiteY6-14" fmla="*/ 1468980 h 1468980"/>
                <a:gd name="connsiteX7-15" fmla="*/ 555795 w 1324961"/>
                <a:gd name="connsiteY7-16" fmla="*/ 734490 h 1468980"/>
                <a:gd name="connsiteX8-17" fmla="*/ 0 w 1324961"/>
                <a:gd name="connsiteY8-18" fmla="*/ 0 h 1468980"/>
                <a:gd name="connsiteX0-19" fmla="*/ 0 w 1324963"/>
                <a:gd name="connsiteY0-20" fmla="*/ 0 h 1468983"/>
                <a:gd name="connsiteX1-21" fmla="*/ 769166 w 1324963"/>
                <a:gd name="connsiteY1-22" fmla="*/ 0 h 1468983"/>
                <a:gd name="connsiteX2-23" fmla="*/ 1324961 w 1324963"/>
                <a:gd name="connsiteY2-24" fmla="*/ 2 h 1468983"/>
                <a:gd name="connsiteX3-25" fmla="*/ 1324961 w 1324963"/>
                <a:gd name="connsiteY3-26" fmla="*/ 734490 h 1468983"/>
                <a:gd name="connsiteX4-27" fmla="*/ 769166 w 1324963"/>
                <a:gd name="connsiteY4-28" fmla="*/ 1468980 h 1468983"/>
                <a:gd name="connsiteX5-29" fmla="*/ 1324963 w 1324963"/>
                <a:gd name="connsiteY5-30" fmla="*/ 1468983 h 1468983"/>
                <a:gd name="connsiteX6-31" fmla="*/ 0 w 1324963"/>
                <a:gd name="connsiteY6-32" fmla="*/ 1468980 h 1468983"/>
                <a:gd name="connsiteX7-33" fmla="*/ 555795 w 1324963"/>
                <a:gd name="connsiteY7-34" fmla="*/ 734490 h 1468983"/>
                <a:gd name="connsiteX8-35" fmla="*/ 0 w 1324963"/>
                <a:gd name="connsiteY8-36" fmla="*/ 0 h 1468983"/>
                <a:gd name="connsiteX0-37" fmla="*/ 0 w 1324964"/>
                <a:gd name="connsiteY0-38" fmla="*/ 0 h 1468983"/>
                <a:gd name="connsiteX1-39" fmla="*/ 769166 w 1324964"/>
                <a:gd name="connsiteY1-40" fmla="*/ 0 h 1468983"/>
                <a:gd name="connsiteX2-41" fmla="*/ 1324961 w 1324964"/>
                <a:gd name="connsiteY2-42" fmla="*/ 2 h 1468983"/>
                <a:gd name="connsiteX3-43" fmla="*/ 1324961 w 1324964"/>
                <a:gd name="connsiteY3-44" fmla="*/ 734490 h 1468983"/>
                <a:gd name="connsiteX4-45" fmla="*/ 1324964 w 1324964"/>
                <a:gd name="connsiteY4-46" fmla="*/ 1324961 h 1468983"/>
                <a:gd name="connsiteX5-47" fmla="*/ 1324963 w 1324964"/>
                <a:gd name="connsiteY5-48" fmla="*/ 1468983 h 1468983"/>
                <a:gd name="connsiteX6-49" fmla="*/ 0 w 1324964"/>
                <a:gd name="connsiteY6-50" fmla="*/ 1468980 h 1468983"/>
                <a:gd name="connsiteX7-51" fmla="*/ 555795 w 1324964"/>
                <a:gd name="connsiteY7-52" fmla="*/ 734490 h 1468983"/>
                <a:gd name="connsiteX8-53" fmla="*/ 0 w 1324964"/>
                <a:gd name="connsiteY8-54" fmla="*/ 0 h 1468983"/>
                <a:gd name="connsiteX0-55" fmla="*/ 0 w 1324964"/>
                <a:gd name="connsiteY0-56" fmla="*/ 0 h 1468983"/>
                <a:gd name="connsiteX1-57" fmla="*/ 769166 w 1324964"/>
                <a:gd name="connsiteY1-58" fmla="*/ 0 h 1468983"/>
                <a:gd name="connsiteX2-59" fmla="*/ 1324961 w 1324964"/>
                <a:gd name="connsiteY2-60" fmla="*/ 2 h 1468983"/>
                <a:gd name="connsiteX3-61" fmla="*/ 1324961 w 1324964"/>
                <a:gd name="connsiteY3-62" fmla="*/ 734490 h 1468983"/>
                <a:gd name="connsiteX4-63" fmla="*/ 1324964 w 1324964"/>
                <a:gd name="connsiteY4-64" fmla="*/ 1324961 h 1468983"/>
                <a:gd name="connsiteX5-65" fmla="*/ 1324963 w 1324964"/>
                <a:gd name="connsiteY5-66" fmla="*/ 1468983 h 1468983"/>
                <a:gd name="connsiteX6-67" fmla="*/ 0 w 1324964"/>
                <a:gd name="connsiteY6-68" fmla="*/ 1468980 h 1468983"/>
                <a:gd name="connsiteX7-69" fmla="*/ 403253 w 1324964"/>
                <a:gd name="connsiteY7-70" fmla="*/ 734492 h 1468983"/>
                <a:gd name="connsiteX8-71" fmla="*/ 0 w 1324964"/>
                <a:gd name="connsiteY8-72" fmla="*/ 0 h 14689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324964" h="1468983">
                  <a:moveTo>
                    <a:pt x="0" y="0"/>
                  </a:moveTo>
                  <a:lnTo>
                    <a:pt x="769166" y="0"/>
                  </a:lnTo>
                  <a:lnTo>
                    <a:pt x="1324961" y="2"/>
                  </a:lnTo>
                  <a:lnTo>
                    <a:pt x="1324961" y="734490"/>
                  </a:lnTo>
                  <a:cubicBezTo>
                    <a:pt x="1324962" y="931314"/>
                    <a:pt x="1324963" y="1128137"/>
                    <a:pt x="1324964" y="1324961"/>
                  </a:cubicBezTo>
                  <a:cubicBezTo>
                    <a:pt x="1324964" y="1372968"/>
                    <a:pt x="1324963" y="1420976"/>
                    <a:pt x="1324963" y="1468983"/>
                  </a:cubicBezTo>
                  <a:lnTo>
                    <a:pt x="0" y="1468980"/>
                  </a:lnTo>
                  <a:lnTo>
                    <a:pt x="403253" y="7344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280"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7" name="Freeform 37"/>
            <p:cNvSpPr>
              <a:spLocks noEditPoints="1"/>
            </p:cNvSpPr>
            <p:nvPr/>
          </p:nvSpPr>
          <p:spPr bwMode="auto">
            <a:xfrm>
              <a:off x="6998585" y="2328809"/>
              <a:ext cx="573790" cy="569813"/>
            </a:xfrm>
            <a:custGeom>
              <a:avLst/>
              <a:gdLst>
                <a:gd name="T0" fmla="*/ 0 w 120"/>
                <a:gd name="T1" fmla="*/ 60 h 120"/>
                <a:gd name="T2" fmla="*/ 120 w 120"/>
                <a:gd name="T3" fmla="*/ 60 h 120"/>
                <a:gd name="T4" fmla="*/ 83 w 120"/>
                <a:gd name="T5" fmla="*/ 24 h 120"/>
                <a:gd name="T6" fmla="*/ 86 w 120"/>
                <a:gd name="T7" fmla="*/ 14 h 120"/>
                <a:gd name="T8" fmla="*/ 86 w 120"/>
                <a:gd name="T9" fmla="*/ 28 h 120"/>
                <a:gd name="T10" fmla="*/ 47 w 120"/>
                <a:gd name="T11" fmla="*/ 77 h 120"/>
                <a:gd name="T12" fmla="*/ 41 w 120"/>
                <a:gd name="T13" fmla="*/ 88 h 120"/>
                <a:gd name="T14" fmla="*/ 38 w 120"/>
                <a:gd name="T15" fmla="*/ 95 h 120"/>
                <a:gd name="T16" fmla="*/ 37 w 120"/>
                <a:gd name="T17" fmla="*/ 110 h 120"/>
                <a:gd name="T18" fmla="*/ 31 w 120"/>
                <a:gd name="T19" fmla="*/ 99 h 120"/>
                <a:gd name="T20" fmla="*/ 26 w 120"/>
                <a:gd name="T21" fmla="*/ 89 h 120"/>
                <a:gd name="T22" fmla="*/ 17 w 120"/>
                <a:gd name="T23" fmla="*/ 82 h 120"/>
                <a:gd name="T24" fmla="*/ 16 w 120"/>
                <a:gd name="T25" fmla="*/ 68 h 120"/>
                <a:gd name="T26" fmla="*/ 15 w 120"/>
                <a:gd name="T27" fmla="*/ 60 h 120"/>
                <a:gd name="T28" fmla="*/ 10 w 120"/>
                <a:gd name="T29" fmla="*/ 54 h 120"/>
                <a:gd name="T30" fmla="*/ 10 w 120"/>
                <a:gd name="T31" fmla="*/ 45 h 120"/>
                <a:gd name="T32" fmla="*/ 38 w 120"/>
                <a:gd name="T33" fmla="*/ 20 h 120"/>
                <a:gd name="T34" fmla="*/ 31 w 120"/>
                <a:gd name="T35" fmla="*/ 20 h 120"/>
                <a:gd name="T36" fmla="*/ 28 w 120"/>
                <a:gd name="T37" fmla="*/ 26 h 120"/>
                <a:gd name="T38" fmla="*/ 32 w 120"/>
                <a:gd name="T39" fmla="*/ 28 h 120"/>
                <a:gd name="T40" fmla="*/ 31 w 120"/>
                <a:gd name="T41" fmla="*/ 24 h 120"/>
                <a:gd name="T42" fmla="*/ 47 w 120"/>
                <a:gd name="T43" fmla="*/ 30 h 120"/>
                <a:gd name="T44" fmla="*/ 41 w 120"/>
                <a:gd name="T45" fmla="*/ 34 h 120"/>
                <a:gd name="T46" fmla="*/ 37 w 120"/>
                <a:gd name="T47" fmla="*/ 36 h 120"/>
                <a:gd name="T48" fmla="*/ 38 w 120"/>
                <a:gd name="T49" fmla="*/ 43 h 120"/>
                <a:gd name="T50" fmla="*/ 33 w 120"/>
                <a:gd name="T51" fmla="*/ 49 h 120"/>
                <a:gd name="T52" fmla="*/ 29 w 120"/>
                <a:gd name="T53" fmla="*/ 51 h 120"/>
                <a:gd name="T54" fmla="*/ 21 w 120"/>
                <a:gd name="T55" fmla="*/ 49 h 120"/>
                <a:gd name="T56" fmla="*/ 15 w 120"/>
                <a:gd name="T57" fmla="*/ 54 h 120"/>
                <a:gd name="T58" fmla="*/ 16 w 120"/>
                <a:gd name="T59" fmla="*/ 58 h 120"/>
                <a:gd name="T60" fmla="*/ 27 w 120"/>
                <a:gd name="T61" fmla="*/ 62 h 120"/>
                <a:gd name="T62" fmla="*/ 41 w 120"/>
                <a:gd name="T63" fmla="*/ 66 h 120"/>
                <a:gd name="T64" fmla="*/ 47 w 120"/>
                <a:gd name="T65" fmla="*/ 77 h 120"/>
                <a:gd name="T66" fmla="*/ 55 w 120"/>
                <a:gd name="T67" fmla="*/ 21 h 120"/>
                <a:gd name="T68" fmla="*/ 44 w 120"/>
                <a:gd name="T69" fmla="*/ 15 h 120"/>
                <a:gd name="T70" fmla="*/ 63 w 120"/>
                <a:gd name="T71" fmla="*/ 10 h 120"/>
                <a:gd name="T72" fmla="*/ 107 w 120"/>
                <a:gd name="T73" fmla="*/ 62 h 120"/>
                <a:gd name="T74" fmla="*/ 92 w 120"/>
                <a:gd name="T75" fmla="*/ 102 h 120"/>
                <a:gd name="T76" fmla="*/ 91 w 120"/>
                <a:gd name="T77" fmla="*/ 92 h 120"/>
                <a:gd name="T78" fmla="*/ 84 w 120"/>
                <a:gd name="T79" fmla="*/ 81 h 120"/>
                <a:gd name="T80" fmla="*/ 66 w 120"/>
                <a:gd name="T81" fmla="*/ 67 h 120"/>
                <a:gd name="T82" fmla="*/ 97 w 120"/>
                <a:gd name="T83" fmla="*/ 56 h 120"/>
                <a:gd name="T84" fmla="*/ 105 w 120"/>
                <a:gd name="T85" fmla="*/ 49 h 120"/>
                <a:gd name="T86" fmla="*/ 93 w 120"/>
                <a:gd name="T87" fmla="*/ 39 h 120"/>
                <a:gd name="T88" fmla="*/ 91 w 120"/>
                <a:gd name="T89" fmla="*/ 52 h 120"/>
                <a:gd name="T90" fmla="*/ 79 w 120"/>
                <a:gd name="T91" fmla="*/ 49 h 120"/>
                <a:gd name="T92" fmla="*/ 73 w 120"/>
                <a:gd name="T93" fmla="*/ 44 h 120"/>
                <a:gd name="T94" fmla="*/ 76 w 120"/>
                <a:gd name="T95" fmla="*/ 35 h 120"/>
                <a:gd name="T96" fmla="*/ 90 w 120"/>
                <a:gd name="T97" fmla="*/ 36 h 120"/>
                <a:gd name="T98" fmla="*/ 100 w 120"/>
                <a:gd name="T99" fmla="*/ 36 h 120"/>
                <a:gd name="T100" fmla="*/ 105 w 120"/>
                <a:gd name="T101" fmla="*/ 32 h 120"/>
                <a:gd name="T102" fmla="*/ 110 w 120"/>
                <a:gd name="T103" fmla="*/ 57 h 120"/>
                <a:gd name="T104" fmla="*/ 107 w 120"/>
                <a:gd name="T105" fmla="*/ 6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0" h="120">
                  <a:moveTo>
                    <a:pt x="60" y="0"/>
                  </a:moveTo>
                  <a:cubicBezTo>
                    <a:pt x="27" y="0"/>
                    <a:pt x="0" y="27"/>
                    <a:pt x="0" y="60"/>
                  </a:cubicBezTo>
                  <a:cubicBezTo>
                    <a:pt x="0" y="93"/>
                    <a:pt x="27" y="120"/>
                    <a:pt x="60" y="120"/>
                  </a:cubicBezTo>
                  <a:cubicBezTo>
                    <a:pt x="93" y="120"/>
                    <a:pt x="120" y="93"/>
                    <a:pt x="120" y="60"/>
                  </a:cubicBezTo>
                  <a:cubicBezTo>
                    <a:pt x="120" y="27"/>
                    <a:pt x="93" y="0"/>
                    <a:pt x="60" y="0"/>
                  </a:cubicBezTo>
                  <a:close/>
                  <a:moveTo>
                    <a:pt x="83" y="24"/>
                  </a:moveTo>
                  <a:cubicBezTo>
                    <a:pt x="87" y="21"/>
                    <a:pt x="87" y="21"/>
                    <a:pt x="87" y="21"/>
                  </a:cubicBezTo>
                  <a:cubicBezTo>
                    <a:pt x="87" y="21"/>
                    <a:pt x="85" y="17"/>
                    <a:pt x="86" y="14"/>
                  </a:cubicBezTo>
                  <a:cubicBezTo>
                    <a:pt x="87" y="14"/>
                    <a:pt x="91" y="16"/>
                    <a:pt x="94" y="20"/>
                  </a:cubicBezTo>
                  <a:cubicBezTo>
                    <a:pt x="92" y="29"/>
                    <a:pt x="86" y="28"/>
                    <a:pt x="86" y="28"/>
                  </a:cubicBezTo>
                  <a:cubicBezTo>
                    <a:pt x="86" y="28"/>
                    <a:pt x="82" y="28"/>
                    <a:pt x="83" y="24"/>
                  </a:cubicBezTo>
                  <a:close/>
                  <a:moveTo>
                    <a:pt x="47" y="77"/>
                  </a:moveTo>
                  <a:cubicBezTo>
                    <a:pt x="46" y="78"/>
                    <a:pt x="45" y="81"/>
                    <a:pt x="44" y="84"/>
                  </a:cubicBezTo>
                  <a:cubicBezTo>
                    <a:pt x="43" y="86"/>
                    <a:pt x="42" y="87"/>
                    <a:pt x="41" y="88"/>
                  </a:cubicBezTo>
                  <a:cubicBezTo>
                    <a:pt x="39" y="89"/>
                    <a:pt x="39" y="91"/>
                    <a:pt x="39" y="91"/>
                  </a:cubicBezTo>
                  <a:cubicBezTo>
                    <a:pt x="38" y="95"/>
                    <a:pt x="38" y="95"/>
                    <a:pt x="38" y="95"/>
                  </a:cubicBezTo>
                  <a:cubicBezTo>
                    <a:pt x="38" y="95"/>
                    <a:pt x="39" y="99"/>
                    <a:pt x="40" y="100"/>
                  </a:cubicBezTo>
                  <a:cubicBezTo>
                    <a:pt x="40" y="102"/>
                    <a:pt x="37" y="110"/>
                    <a:pt x="37" y="110"/>
                  </a:cubicBezTo>
                  <a:cubicBezTo>
                    <a:pt x="34" y="109"/>
                    <a:pt x="33" y="106"/>
                    <a:pt x="32" y="104"/>
                  </a:cubicBezTo>
                  <a:cubicBezTo>
                    <a:pt x="32" y="102"/>
                    <a:pt x="30" y="101"/>
                    <a:pt x="31" y="99"/>
                  </a:cubicBezTo>
                  <a:cubicBezTo>
                    <a:pt x="31" y="96"/>
                    <a:pt x="29" y="95"/>
                    <a:pt x="28" y="94"/>
                  </a:cubicBezTo>
                  <a:cubicBezTo>
                    <a:pt x="27" y="92"/>
                    <a:pt x="26" y="90"/>
                    <a:pt x="26" y="89"/>
                  </a:cubicBezTo>
                  <a:cubicBezTo>
                    <a:pt x="26" y="88"/>
                    <a:pt x="23" y="86"/>
                    <a:pt x="23" y="86"/>
                  </a:cubicBezTo>
                  <a:cubicBezTo>
                    <a:pt x="23" y="86"/>
                    <a:pt x="18" y="83"/>
                    <a:pt x="17" y="82"/>
                  </a:cubicBezTo>
                  <a:cubicBezTo>
                    <a:pt x="16" y="81"/>
                    <a:pt x="15" y="77"/>
                    <a:pt x="15" y="75"/>
                  </a:cubicBezTo>
                  <a:cubicBezTo>
                    <a:pt x="15" y="73"/>
                    <a:pt x="16" y="68"/>
                    <a:pt x="16" y="68"/>
                  </a:cubicBezTo>
                  <a:cubicBezTo>
                    <a:pt x="16" y="68"/>
                    <a:pt x="18" y="66"/>
                    <a:pt x="17" y="65"/>
                  </a:cubicBezTo>
                  <a:cubicBezTo>
                    <a:pt x="15" y="64"/>
                    <a:pt x="15" y="60"/>
                    <a:pt x="15" y="60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1" y="55"/>
                    <a:pt x="10" y="54"/>
                  </a:cubicBezTo>
                  <a:cubicBezTo>
                    <a:pt x="10" y="52"/>
                    <a:pt x="10" y="51"/>
                    <a:pt x="11" y="50"/>
                  </a:cubicBezTo>
                  <a:cubicBezTo>
                    <a:pt x="11" y="49"/>
                    <a:pt x="10" y="46"/>
                    <a:pt x="10" y="45"/>
                  </a:cubicBezTo>
                  <a:cubicBezTo>
                    <a:pt x="20" y="20"/>
                    <a:pt x="37" y="15"/>
                    <a:pt x="37" y="15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5" y="21"/>
                    <a:pt x="34" y="21"/>
                  </a:cubicBezTo>
                  <a:cubicBezTo>
                    <a:pt x="32" y="20"/>
                    <a:pt x="31" y="20"/>
                    <a:pt x="31" y="2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8" y="25"/>
                    <a:pt x="28" y="26"/>
                  </a:cubicBezTo>
                  <a:cubicBezTo>
                    <a:pt x="28" y="27"/>
                    <a:pt x="29" y="29"/>
                    <a:pt x="29" y="29"/>
                  </a:cubicBezTo>
                  <a:cubicBezTo>
                    <a:pt x="29" y="29"/>
                    <a:pt x="32" y="29"/>
                    <a:pt x="32" y="28"/>
                  </a:cubicBezTo>
                  <a:cubicBezTo>
                    <a:pt x="32" y="27"/>
                    <a:pt x="32" y="26"/>
                    <a:pt x="32" y="26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4"/>
                    <a:pt x="34" y="23"/>
                    <a:pt x="40" y="24"/>
                  </a:cubicBezTo>
                  <a:cubicBezTo>
                    <a:pt x="47" y="24"/>
                    <a:pt x="44" y="29"/>
                    <a:pt x="47" y="30"/>
                  </a:cubicBezTo>
                  <a:cubicBezTo>
                    <a:pt x="50" y="31"/>
                    <a:pt x="45" y="35"/>
                    <a:pt x="44" y="37"/>
                  </a:cubicBezTo>
                  <a:cubicBezTo>
                    <a:pt x="43" y="39"/>
                    <a:pt x="41" y="34"/>
                    <a:pt x="41" y="34"/>
                  </a:cubicBezTo>
                  <a:cubicBezTo>
                    <a:pt x="41" y="34"/>
                    <a:pt x="43" y="32"/>
                    <a:pt x="40" y="32"/>
                  </a:cubicBezTo>
                  <a:cubicBezTo>
                    <a:pt x="37" y="31"/>
                    <a:pt x="35" y="36"/>
                    <a:pt x="37" y="36"/>
                  </a:cubicBezTo>
                  <a:cubicBezTo>
                    <a:pt x="38" y="36"/>
                    <a:pt x="40" y="38"/>
                    <a:pt x="39" y="39"/>
                  </a:cubicBezTo>
                  <a:cubicBezTo>
                    <a:pt x="39" y="40"/>
                    <a:pt x="39" y="40"/>
                    <a:pt x="38" y="43"/>
                  </a:cubicBezTo>
                  <a:cubicBezTo>
                    <a:pt x="36" y="46"/>
                    <a:pt x="34" y="48"/>
                    <a:pt x="34" y="48"/>
                  </a:cubicBezTo>
                  <a:cubicBezTo>
                    <a:pt x="34" y="48"/>
                    <a:pt x="32" y="47"/>
                    <a:pt x="33" y="49"/>
                  </a:cubicBezTo>
                  <a:cubicBezTo>
                    <a:pt x="34" y="51"/>
                    <a:pt x="33" y="54"/>
                    <a:pt x="33" y="55"/>
                  </a:cubicBezTo>
                  <a:cubicBezTo>
                    <a:pt x="33" y="57"/>
                    <a:pt x="29" y="54"/>
                    <a:pt x="29" y="51"/>
                  </a:cubicBezTo>
                  <a:cubicBezTo>
                    <a:pt x="28" y="48"/>
                    <a:pt x="25" y="51"/>
                    <a:pt x="24" y="51"/>
                  </a:cubicBezTo>
                  <a:cubicBezTo>
                    <a:pt x="23" y="51"/>
                    <a:pt x="21" y="50"/>
                    <a:pt x="21" y="49"/>
                  </a:cubicBezTo>
                  <a:cubicBezTo>
                    <a:pt x="20" y="48"/>
                    <a:pt x="15" y="52"/>
                    <a:pt x="14" y="52"/>
                  </a:cubicBezTo>
                  <a:cubicBezTo>
                    <a:pt x="13" y="53"/>
                    <a:pt x="13" y="55"/>
                    <a:pt x="15" y="54"/>
                  </a:cubicBezTo>
                  <a:cubicBezTo>
                    <a:pt x="17" y="53"/>
                    <a:pt x="19" y="54"/>
                    <a:pt x="19" y="56"/>
                  </a:cubicBezTo>
                  <a:cubicBezTo>
                    <a:pt x="18" y="58"/>
                    <a:pt x="16" y="57"/>
                    <a:pt x="16" y="58"/>
                  </a:cubicBezTo>
                  <a:cubicBezTo>
                    <a:pt x="17" y="60"/>
                    <a:pt x="19" y="61"/>
                    <a:pt x="19" y="63"/>
                  </a:cubicBezTo>
                  <a:cubicBezTo>
                    <a:pt x="20" y="65"/>
                    <a:pt x="25" y="63"/>
                    <a:pt x="27" y="62"/>
                  </a:cubicBezTo>
                  <a:cubicBezTo>
                    <a:pt x="28" y="62"/>
                    <a:pt x="33" y="61"/>
                    <a:pt x="33" y="63"/>
                  </a:cubicBezTo>
                  <a:cubicBezTo>
                    <a:pt x="34" y="65"/>
                    <a:pt x="39" y="66"/>
                    <a:pt x="41" y="66"/>
                  </a:cubicBezTo>
                  <a:cubicBezTo>
                    <a:pt x="43" y="67"/>
                    <a:pt x="46" y="67"/>
                    <a:pt x="49" y="69"/>
                  </a:cubicBezTo>
                  <a:cubicBezTo>
                    <a:pt x="51" y="72"/>
                    <a:pt x="47" y="76"/>
                    <a:pt x="47" y="77"/>
                  </a:cubicBezTo>
                  <a:close/>
                  <a:moveTo>
                    <a:pt x="59" y="14"/>
                  </a:moveTo>
                  <a:cubicBezTo>
                    <a:pt x="58" y="17"/>
                    <a:pt x="54" y="20"/>
                    <a:pt x="55" y="21"/>
                  </a:cubicBezTo>
                  <a:cubicBezTo>
                    <a:pt x="55" y="22"/>
                    <a:pt x="55" y="27"/>
                    <a:pt x="51" y="23"/>
                  </a:cubicBezTo>
                  <a:cubicBezTo>
                    <a:pt x="47" y="19"/>
                    <a:pt x="43" y="18"/>
                    <a:pt x="44" y="15"/>
                  </a:cubicBezTo>
                  <a:cubicBezTo>
                    <a:pt x="44" y="14"/>
                    <a:pt x="48" y="14"/>
                    <a:pt x="48" y="13"/>
                  </a:cubicBezTo>
                  <a:cubicBezTo>
                    <a:pt x="53" y="7"/>
                    <a:pt x="62" y="8"/>
                    <a:pt x="63" y="10"/>
                  </a:cubicBezTo>
                  <a:cubicBezTo>
                    <a:pt x="61" y="12"/>
                    <a:pt x="59" y="11"/>
                    <a:pt x="59" y="14"/>
                  </a:cubicBezTo>
                  <a:close/>
                  <a:moveTo>
                    <a:pt x="107" y="62"/>
                  </a:moveTo>
                  <a:cubicBezTo>
                    <a:pt x="107" y="62"/>
                    <a:pt x="109" y="65"/>
                    <a:pt x="112" y="65"/>
                  </a:cubicBezTo>
                  <a:cubicBezTo>
                    <a:pt x="110" y="87"/>
                    <a:pt x="92" y="102"/>
                    <a:pt x="92" y="102"/>
                  </a:cubicBezTo>
                  <a:cubicBezTo>
                    <a:pt x="89" y="99"/>
                    <a:pt x="90" y="96"/>
                    <a:pt x="90" y="96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91" y="85"/>
                    <a:pt x="91" y="85"/>
                    <a:pt x="91" y="85"/>
                  </a:cubicBezTo>
                  <a:cubicBezTo>
                    <a:pt x="91" y="85"/>
                    <a:pt x="91" y="77"/>
                    <a:pt x="84" y="81"/>
                  </a:cubicBezTo>
                  <a:cubicBezTo>
                    <a:pt x="77" y="83"/>
                    <a:pt x="80" y="83"/>
                    <a:pt x="72" y="83"/>
                  </a:cubicBezTo>
                  <a:cubicBezTo>
                    <a:pt x="64" y="84"/>
                    <a:pt x="66" y="67"/>
                    <a:pt x="66" y="67"/>
                  </a:cubicBezTo>
                  <a:cubicBezTo>
                    <a:pt x="66" y="43"/>
                    <a:pt x="84" y="61"/>
                    <a:pt x="84" y="61"/>
                  </a:cubicBezTo>
                  <a:cubicBezTo>
                    <a:pt x="95" y="69"/>
                    <a:pt x="97" y="56"/>
                    <a:pt x="97" y="56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105" y="49"/>
                    <a:pt x="105" y="49"/>
                    <a:pt x="105" y="49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3" y="39"/>
                    <a:pt x="91" y="43"/>
                    <a:pt x="94" y="48"/>
                  </a:cubicBezTo>
                  <a:cubicBezTo>
                    <a:pt x="94" y="48"/>
                    <a:pt x="93" y="53"/>
                    <a:pt x="91" y="52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48"/>
                    <a:pt x="82" y="47"/>
                    <a:pt x="79" y="49"/>
                  </a:cubicBezTo>
                  <a:cubicBezTo>
                    <a:pt x="75" y="52"/>
                    <a:pt x="69" y="49"/>
                    <a:pt x="69" y="49"/>
                  </a:cubicBezTo>
                  <a:cubicBezTo>
                    <a:pt x="69" y="49"/>
                    <a:pt x="69" y="46"/>
                    <a:pt x="73" y="44"/>
                  </a:cubicBezTo>
                  <a:cubicBezTo>
                    <a:pt x="76" y="42"/>
                    <a:pt x="76" y="42"/>
                    <a:pt x="76" y="42"/>
                  </a:cubicBezTo>
                  <a:cubicBezTo>
                    <a:pt x="76" y="42"/>
                    <a:pt x="75" y="38"/>
                    <a:pt x="76" y="35"/>
                  </a:cubicBezTo>
                  <a:cubicBezTo>
                    <a:pt x="77" y="32"/>
                    <a:pt x="78" y="35"/>
                    <a:pt x="81" y="33"/>
                  </a:cubicBezTo>
                  <a:cubicBezTo>
                    <a:pt x="84" y="31"/>
                    <a:pt x="86" y="37"/>
                    <a:pt x="90" y="36"/>
                  </a:cubicBezTo>
                  <a:cubicBezTo>
                    <a:pt x="94" y="36"/>
                    <a:pt x="92" y="35"/>
                    <a:pt x="95" y="33"/>
                  </a:cubicBezTo>
                  <a:cubicBezTo>
                    <a:pt x="98" y="32"/>
                    <a:pt x="100" y="36"/>
                    <a:pt x="100" y="36"/>
                  </a:cubicBezTo>
                  <a:cubicBezTo>
                    <a:pt x="106" y="37"/>
                    <a:pt x="106" y="37"/>
                    <a:pt x="106" y="37"/>
                  </a:cubicBezTo>
                  <a:cubicBezTo>
                    <a:pt x="106" y="37"/>
                    <a:pt x="105" y="30"/>
                    <a:pt x="105" y="32"/>
                  </a:cubicBezTo>
                  <a:cubicBezTo>
                    <a:pt x="109" y="38"/>
                    <a:pt x="114" y="55"/>
                    <a:pt x="112" y="58"/>
                  </a:cubicBezTo>
                  <a:cubicBezTo>
                    <a:pt x="111" y="57"/>
                    <a:pt x="110" y="57"/>
                    <a:pt x="110" y="57"/>
                  </a:cubicBezTo>
                  <a:cubicBezTo>
                    <a:pt x="103" y="57"/>
                    <a:pt x="103" y="57"/>
                    <a:pt x="103" y="57"/>
                  </a:cubicBezTo>
                  <a:lnTo>
                    <a:pt x="107" y="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34" tIns="45717" rIns="91434" bIns="45717" numCol="1" anchor="t" anchorCtr="0" compatLnSpc="1"/>
            <a:p>
              <a:endParaRPr lang="en-US"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Elbow Connector 1"/>
          <p:cNvCxnSpPr/>
          <p:nvPr/>
        </p:nvCxnSpPr>
        <p:spPr>
          <a:xfrm rot="5400000" flipH="1" flipV="1">
            <a:off x="2279533" y="2234367"/>
            <a:ext cx="179528" cy="1990105"/>
          </a:xfrm>
          <a:prstGeom prst="bentConnector2">
            <a:avLst/>
          </a:prstGeom>
          <a:ln>
            <a:solidFill>
              <a:schemeClr val="accent4"/>
            </a:solidFill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374244" y="1307085"/>
            <a:ext cx="2865335" cy="454644"/>
            <a:chOff x="687602" y="840984"/>
            <a:chExt cx="3554105" cy="682225"/>
          </a:xfrm>
          <a:effectLst/>
        </p:grpSpPr>
        <p:cxnSp>
          <p:nvCxnSpPr>
            <p:cNvPr id="4" name="Straight Connector 3"/>
            <p:cNvCxnSpPr/>
            <p:nvPr/>
          </p:nvCxnSpPr>
          <p:spPr>
            <a:xfrm flipV="1">
              <a:off x="4231411" y="840984"/>
              <a:ext cx="0" cy="459861"/>
            </a:xfrm>
            <a:prstGeom prst="line">
              <a:avLst/>
            </a:prstGeom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 flipH="1">
              <a:off x="687602" y="853440"/>
              <a:ext cx="3554105" cy="0"/>
            </a:xfrm>
            <a:prstGeom prst="line">
              <a:avLst/>
            </a:prstGeom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697641" y="840984"/>
              <a:ext cx="0" cy="682225"/>
            </a:xfrm>
            <a:prstGeom prst="line">
              <a:avLst/>
            </a:prstGeom>
            <a:ln>
              <a:solidFill>
                <a:schemeClr val="accent1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5766524" y="1386725"/>
            <a:ext cx="1875821" cy="1074261"/>
            <a:chOff x="7661892" y="1982230"/>
            <a:chExt cx="2501232" cy="143242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7661892" y="3401802"/>
              <a:ext cx="281570" cy="0"/>
            </a:xfrm>
            <a:prstGeom prst="line">
              <a:avLst/>
            </a:prstGeom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7940049" y="1982971"/>
              <a:ext cx="0" cy="1431686"/>
            </a:xfrm>
            <a:prstGeom prst="line">
              <a:avLst/>
            </a:prstGeom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933223" y="1995874"/>
              <a:ext cx="2229901" cy="0"/>
            </a:xfrm>
            <a:prstGeom prst="line">
              <a:avLst/>
            </a:prstGeom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10154722" y="1982230"/>
              <a:ext cx="0" cy="273800"/>
            </a:xfrm>
            <a:prstGeom prst="line">
              <a:avLst/>
            </a:prstGeom>
            <a:ln>
              <a:solidFill>
                <a:schemeClr val="accent2"/>
              </a:solidFill>
              <a:headEnd type="oval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 Placeholder 2"/>
          <p:cNvSpPr txBox="1"/>
          <p:nvPr/>
        </p:nvSpPr>
        <p:spPr>
          <a:xfrm>
            <a:off x="6300470" y="1707515"/>
            <a:ext cx="2619375" cy="1903095"/>
          </a:xfrm>
          <a:prstGeom prst="rect">
            <a:avLst/>
          </a:prstGeom>
          <a:noFill/>
        </p:spPr>
        <p:txBody>
          <a:bodyPr vert="horz" lIns="68576" tIns="34288" rIns="68576" bIns="34288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6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Clear Sans" panose="020B0503030202020304" pitchFamily="34" charset="0"/>
                <a:sym typeface="Times New Roman" panose="02020603050405020304" pitchFamily="18" charset="0"/>
              </a:rPr>
              <a:t>官方资料显示，四川省自2010年在攀枝花市盐边县首次发现红火蚁以来，已扩散到6个市（州），14个县（市、区）63个乡镇，发生面积25万余亩（其中林地6万余亩）</a:t>
            </a:r>
            <a:endParaRPr sz="160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Clear Sans" panose="020B0503030202020304" pitchFamily="34" charset="0"/>
              <a:sym typeface="Times New Roman" panose="02020603050405020304" pitchFamily="18" charset="0"/>
            </a:endParaRPr>
          </a:p>
        </p:txBody>
      </p:sp>
      <p:sp>
        <p:nvSpPr>
          <p:cNvPr id="52" name="Text Placeholder 2"/>
          <p:cNvSpPr txBox="1"/>
          <p:nvPr/>
        </p:nvSpPr>
        <p:spPr>
          <a:xfrm>
            <a:off x="625475" y="3378835"/>
            <a:ext cx="1689100" cy="821055"/>
          </a:xfrm>
          <a:prstGeom prst="rect">
            <a:avLst/>
          </a:prstGeom>
          <a:noFill/>
        </p:spPr>
        <p:txBody>
          <a:bodyPr vert="horz" lIns="68576" tIns="34288" rIns="68576" bIns="34288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GB" sz="16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Clear Sans" panose="020B0503030202020304" pitchFamily="34" charset="0"/>
                <a:sym typeface="Times New Roman" panose="02020603050405020304" pitchFamily="18" charset="0"/>
              </a:rPr>
              <a:t>园林绿化、苗圃、公园。</a:t>
            </a:r>
            <a:endParaRPr lang="zh-CN" altLang="en-GB" sz="1600">
              <a:solidFill>
                <a:schemeClr val="tx1">
                  <a:lumMod val="65000"/>
                  <a:lumOff val="35000"/>
                </a:schemeClr>
              </a:solidFill>
              <a:latin typeface="方正小标宋简体" panose="03000509000000000000" charset="-122"/>
              <a:ea typeface="方正小标宋简体" panose="03000509000000000000" charset="-122"/>
              <a:cs typeface="Clear Sans" panose="020B0503030202020304" pitchFamily="34" charset="0"/>
              <a:sym typeface="Times New Roman" panose="02020603050405020304" pitchFamily="18" charset="0"/>
            </a:endParaRPr>
          </a:p>
        </p:txBody>
      </p:sp>
      <p:sp>
        <p:nvSpPr>
          <p:cNvPr id="58" name="Text Placeholder 2"/>
          <p:cNvSpPr txBox="1"/>
          <p:nvPr/>
        </p:nvSpPr>
        <p:spPr>
          <a:xfrm>
            <a:off x="683895" y="1734185"/>
            <a:ext cx="1475740" cy="948690"/>
          </a:xfrm>
          <a:prstGeom prst="rect">
            <a:avLst/>
          </a:prstGeom>
          <a:noFill/>
        </p:spPr>
        <p:txBody>
          <a:bodyPr vert="horz" lIns="68576" tIns="34288" rIns="68576" bIns="34288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Clear Sans" panose="020B0503030202020304" pitchFamily="34" charset="0"/>
                <a:sym typeface="Times New Roman" panose="02020603050405020304" pitchFamily="18" charset="0"/>
              </a:rPr>
              <a:t>西南地区的耕地种植区</a:t>
            </a:r>
            <a:r>
              <a:rPr lang="zh-CN" altLang="en-GB" sz="14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Clear Sans" panose="020B0503030202020304" pitchFamily="34" charset="0"/>
                <a:sym typeface="Times New Roman" panose="02020603050405020304" pitchFamily="18" charset="0"/>
              </a:rPr>
              <a:t>。</a:t>
            </a:r>
            <a:endParaRPr lang="zh-CN" altLang="en-GB" sz="140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Clear Sans" panose="020B0503030202020304" pitchFamily="34" charset="0"/>
              <a:sym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200016" y="1446590"/>
            <a:ext cx="2731088" cy="2398060"/>
            <a:chOff x="4266588" y="1928705"/>
            <a:chExt cx="3641651" cy="3197588"/>
          </a:xfrm>
        </p:grpSpPr>
        <p:grpSp>
          <p:nvGrpSpPr>
            <p:cNvPr id="29" name="Group 28"/>
            <p:cNvGrpSpPr/>
            <p:nvPr/>
          </p:nvGrpSpPr>
          <p:grpSpPr>
            <a:xfrm>
              <a:off x="4266588" y="1928705"/>
              <a:ext cx="3641651" cy="3197588"/>
              <a:chOff x="4239694" y="2062055"/>
              <a:chExt cx="3641651" cy="3197588"/>
            </a:xfrm>
          </p:grpSpPr>
          <p:sp>
            <p:nvSpPr>
              <p:cNvPr id="41" name="Freeform 3"/>
              <p:cNvSpPr>
                <a:spLocks noChangeArrowheads="1"/>
              </p:cNvSpPr>
              <p:nvPr/>
            </p:nvSpPr>
            <p:spPr bwMode="auto">
              <a:xfrm rot="13978264">
                <a:off x="4253123" y="3386157"/>
                <a:ext cx="1860057" cy="1886915"/>
              </a:xfrm>
              <a:custGeom>
                <a:avLst/>
                <a:gdLst>
                  <a:gd name="T0" fmla="*/ 3563 w 10688"/>
                  <a:gd name="T1" fmla="*/ 7062 h 10844"/>
                  <a:gd name="T2" fmla="*/ 3563 w 10688"/>
                  <a:gd name="T3" fmla="*/ 7062 h 10844"/>
                  <a:gd name="T4" fmla="*/ 4563 w 10688"/>
                  <a:gd name="T5" fmla="*/ 10749 h 10844"/>
                  <a:gd name="T6" fmla="*/ 7937 w 10688"/>
                  <a:gd name="T7" fmla="*/ 9812 h 10844"/>
                  <a:gd name="T8" fmla="*/ 9062 w 10688"/>
                  <a:gd name="T9" fmla="*/ 2782 h 10844"/>
                  <a:gd name="T10" fmla="*/ 2032 w 10688"/>
                  <a:gd name="T11" fmla="*/ 1626 h 10844"/>
                  <a:gd name="T12" fmla="*/ 0 w 10688"/>
                  <a:gd name="T13" fmla="*/ 4907 h 10844"/>
                  <a:gd name="T14" fmla="*/ 3563 w 10688"/>
                  <a:gd name="T15" fmla="*/ 7062 h 108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88" h="10844">
                    <a:moveTo>
                      <a:pt x="3563" y="7062"/>
                    </a:moveTo>
                    <a:lnTo>
                      <a:pt x="3563" y="7062"/>
                    </a:lnTo>
                    <a:cubicBezTo>
                      <a:pt x="4375" y="8187"/>
                      <a:pt x="4688" y="9500"/>
                      <a:pt x="4563" y="10749"/>
                    </a:cubicBezTo>
                    <a:cubicBezTo>
                      <a:pt x="5718" y="10843"/>
                      <a:pt x="6906" y="10562"/>
                      <a:pt x="7937" y="9812"/>
                    </a:cubicBezTo>
                    <a:cubicBezTo>
                      <a:pt x="10187" y="8187"/>
                      <a:pt x="10687" y="5032"/>
                      <a:pt x="9062" y="2782"/>
                    </a:cubicBezTo>
                    <a:cubicBezTo>
                      <a:pt x="7437" y="500"/>
                      <a:pt x="4282" y="0"/>
                      <a:pt x="2032" y="1626"/>
                    </a:cubicBezTo>
                    <a:cubicBezTo>
                      <a:pt x="907" y="2438"/>
                      <a:pt x="219" y="3657"/>
                      <a:pt x="0" y="4907"/>
                    </a:cubicBezTo>
                    <a:cubicBezTo>
                      <a:pt x="1375" y="5126"/>
                      <a:pt x="2688" y="5843"/>
                      <a:pt x="3563" y="706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1280">
                  <a:latin typeface="Times New Roman" panose="02020603050405020304" pitchFamily="18" charset="0"/>
                  <a:ea typeface="微软雅黑" panose="020B0503020204020204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39" name="Freeform 3"/>
              <p:cNvSpPr>
                <a:spLocks noChangeArrowheads="1"/>
              </p:cNvSpPr>
              <p:nvPr/>
            </p:nvSpPr>
            <p:spPr bwMode="auto">
              <a:xfrm rot="3202081">
                <a:off x="6007859" y="2501714"/>
                <a:ext cx="1860057" cy="1886915"/>
              </a:xfrm>
              <a:custGeom>
                <a:avLst/>
                <a:gdLst>
                  <a:gd name="T0" fmla="*/ 3563 w 10688"/>
                  <a:gd name="T1" fmla="*/ 7062 h 10844"/>
                  <a:gd name="T2" fmla="*/ 3563 w 10688"/>
                  <a:gd name="T3" fmla="*/ 7062 h 10844"/>
                  <a:gd name="T4" fmla="*/ 4563 w 10688"/>
                  <a:gd name="T5" fmla="*/ 10749 h 10844"/>
                  <a:gd name="T6" fmla="*/ 7937 w 10688"/>
                  <a:gd name="T7" fmla="*/ 9812 h 10844"/>
                  <a:gd name="T8" fmla="*/ 9062 w 10688"/>
                  <a:gd name="T9" fmla="*/ 2782 h 10844"/>
                  <a:gd name="T10" fmla="*/ 2032 w 10688"/>
                  <a:gd name="T11" fmla="*/ 1626 h 10844"/>
                  <a:gd name="T12" fmla="*/ 0 w 10688"/>
                  <a:gd name="T13" fmla="*/ 4907 h 10844"/>
                  <a:gd name="T14" fmla="*/ 3563 w 10688"/>
                  <a:gd name="T15" fmla="*/ 7062 h 108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88" h="10844">
                    <a:moveTo>
                      <a:pt x="3563" y="7062"/>
                    </a:moveTo>
                    <a:lnTo>
                      <a:pt x="3563" y="7062"/>
                    </a:lnTo>
                    <a:cubicBezTo>
                      <a:pt x="4375" y="8187"/>
                      <a:pt x="4688" y="9500"/>
                      <a:pt x="4563" y="10749"/>
                    </a:cubicBezTo>
                    <a:cubicBezTo>
                      <a:pt x="5718" y="10843"/>
                      <a:pt x="6906" y="10562"/>
                      <a:pt x="7937" y="9812"/>
                    </a:cubicBezTo>
                    <a:cubicBezTo>
                      <a:pt x="10187" y="8187"/>
                      <a:pt x="10687" y="5032"/>
                      <a:pt x="9062" y="2782"/>
                    </a:cubicBezTo>
                    <a:cubicBezTo>
                      <a:pt x="7437" y="500"/>
                      <a:pt x="4282" y="0"/>
                      <a:pt x="2032" y="1626"/>
                    </a:cubicBezTo>
                    <a:cubicBezTo>
                      <a:pt x="907" y="2438"/>
                      <a:pt x="219" y="3657"/>
                      <a:pt x="0" y="4907"/>
                    </a:cubicBezTo>
                    <a:cubicBezTo>
                      <a:pt x="1375" y="5126"/>
                      <a:pt x="2688" y="5843"/>
                      <a:pt x="3563" y="7062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1280">
                  <a:latin typeface="Times New Roman" panose="02020603050405020304" pitchFamily="18" charset="0"/>
                  <a:ea typeface="微软雅黑" panose="020B0503020204020204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37" name="Freeform 3"/>
              <p:cNvSpPr>
                <a:spLocks noChangeArrowheads="1"/>
              </p:cNvSpPr>
              <p:nvPr/>
            </p:nvSpPr>
            <p:spPr bwMode="auto">
              <a:xfrm rot="19397468">
                <a:off x="4695101" y="2062055"/>
                <a:ext cx="1860057" cy="1886915"/>
              </a:xfrm>
              <a:custGeom>
                <a:avLst/>
                <a:gdLst>
                  <a:gd name="T0" fmla="*/ 3563 w 10688"/>
                  <a:gd name="T1" fmla="*/ 7062 h 10844"/>
                  <a:gd name="T2" fmla="*/ 3563 w 10688"/>
                  <a:gd name="T3" fmla="*/ 7062 h 10844"/>
                  <a:gd name="T4" fmla="*/ 4563 w 10688"/>
                  <a:gd name="T5" fmla="*/ 10749 h 10844"/>
                  <a:gd name="T6" fmla="*/ 7937 w 10688"/>
                  <a:gd name="T7" fmla="*/ 9812 h 10844"/>
                  <a:gd name="T8" fmla="*/ 9062 w 10688"/>
                  <a:gd name="T9" fmla="*/ 2782 h 10844"/>
                  <a:gd name="T10" fmla="*/ 2032 w 10688"/>
                  <a:gd name="T11" fmla="*/ 1626 h 10844"/>
                  <a:gd name="T12" fmla="*/ 0 w 10688"/>
                  <a:gd name="T13" fmla="*/ 4907 h 10844"/>
                  <a:gd name="T14" fmla="*/ 3563 w 10688"/>
                  <a:gd name="T15" fmla="*/ 7062 h 108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88" h="10844">
                    <a:moveTo>
                      <a:pt x="3563" y="7062"/>
                    </a:moveTo>
                    <a:lnTo>
                      <a:pt x="3563" y="7062"/>
                    </a:lnTo>
                    <a:cubicBezTo>
                      <a:pt x="4375" y="8187"/>
                      <a:pt x="4688" y="9500"/>
                      <a:pt x="4563" y="10749"/>
                    </a:cubicBezTo>
                    <a:cubicBezTo>
                      <a:pt x="5718" y="10843"/>
                      <a:pt x="6906" y="10562"/>
                      <a:pt x="7937" y="9812"/>
                    </a:cubicBezTo>
                    <a:cubicBezTo>
                      <a:pt x="10187" y="8187"/>
                      <a:pt x="10687" y="5032"/>
                      <a:pt x="9062" y="2782"/>
                    </a:cubicBezTo>
                    <a:cubicBezTo>
                      <a:pt x="7437" y="500"/>
                      <a:pt x="4282" y="0"/>
                      <a:pt x="2032" y="1626"/>
                    </a:cubicBezTo>
                    <a:cubicBezTo>
                      <a:pt x="907" y="2438"/>
                      <a:pt x="219" y="3657"/>
                      <a:pt x="0" y="4907"/>
                    </a:cubicBezTo>
                    <a:cubicBezTo>
                      <a:pt x="1375" y="5126"/>
                      <a:pt x="2688" y="5843"/>
                      <a:pt x="3563" y="706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1280">
                  <a:latin typeface="Times New Roman" panose="02020603050405020304" pitchFamily="18" charset="0"/>
                  <a:ea typeface="微软雅黑" panose="020B0503020204020204" charset="-122"/>
                  <a:sym typeface="Times New Roman" panose="02020603050405020304" pitchFamily="18" charset="0"/>
                </a:endParaRPr>
              </a:p>
            </p:txBody>
          </p:sp>
        </p:grpSp>
        <p:sp>
          <p:nvSpPr>
            <p:cNvPr id="40" name="Freeform 11"/>
            <p:cNvSpPr>
              <a:spLocks noEditPoints="1"/>
            </p:cNvSpPr>
            <p:nvPr/>
          </p:nvSpPr>
          <p:spPr bwMode="auto">
            <a:xfrm>
              <a:off x="4845175" y="3947979"/>
              <a:ext cx="571344" cy="472924"/>
            </a:xfrm>
            <a:custGeom>
              <a:avLst/>
              <a:gdLst>
                <a:gd name="T0" fmla="*/ 260 w 287"/>
                <a:gd name="T1" fmla="*/ 78 h 237"/>
                <a:gd name="T2" fmla="*/ 244 w 287"/>
                <a:gd name="T3" fmla="*/ 94 h 237"/>
                <a:gd name="T4" fmla="*/ 260 w 287"/>
                <a:gd name="T5" fmla="*/ 111 h 237"/>
                <a:gd name="T6" fmla="*/ 277 w 287"/>
                <a:gd name="T7" fmla="*/ 94 h 237"/>
                <a:gd name="T8" fmla="*/ 260 w 287"/>
                <a:gd name="T9" fmla="*/ 78 h 237"/>
                <a:gd name="T10" fmla="*/ 27 w 287"/>
                <a:gd name="T11" fmla="*/ 78 h 237"/>
                <a:gd name="T12" fmla="*/ 11 w 287"/>
                <a:gd name="T13" fmla="*/ 94 h 237"/>
                <a:gd name="T14" fmla="*/ 27 w 287"/>
                <a:gd name="T15" fmla="*/ 111 h 237"/>
                <a:gd name="T16" fmla="*/ 43 w 287"/>
                <a:gd name="T17" fmla="*/ 94 h 237"/>
                <a:gd name="T18" fmla="*/ 27 w 287"/>
                <a:gd name="T19" fmla="*/ 78 h 237"/>
                <a:gd name="T20" fmla="*/ 212 w 287"/>
                <a:gd name="T21" fmla="*/ 49 h 237"/>
                <a:gd name="T22" fmla="*/ 188 w 287"/>
                <a:gd name="T23" fmla="*/ 73 h 237"/>
                <a:gd name="T24" fmla="*/ 212 w 287"/>
                <a:gd name="T25" fmla="*/ 97 h 237"/>
                <a:gd name="T26" fmla="*/ 236 w 287"/>
                <a:gd name="T27" fmla="*/ 73 h 237"/>
                <a:gd name="T28" fmla="*/ 212 w 287"/>
                <a:gd name="T29" fmla="*/ 49 h 237"/>
                <a:gd name="T30" fmla="*/ 287 w 287"/>
                <a:gd name="T31" fmla="*/ 196 h 237"/>
                <a:gd name="T32" fmla="*/ 259 w 287"/>
                <a:gd name="T33" fmla="*/ 196 h 237"/>
                <a:gd name="T34" fmla="*/ 259 w 287"/>
                <a:gd name="T35" fmla="*/ 145 h 237"/>
                <a:gd name="T36" fmla="*/ 253 w 287"/>
                <a:gd name="T37" fmla="*/ 121 h 237"/>
                <a:gd name="T38" fmla="*/ 260 w 287"/>
                <a:gd name="T39" fmla="*/ 120 h 237"/>
                <a:gd name="T40" fmla="*/ 287 w 287"/>
                <a:gd name="T41" fmla="*/ 147 h 237"/>
                <a:gd name="T42" fmla="*/ 287 w 287"/>
                <a:gd name="T43" fmla="*/ 196 h 237"/>
                <a:gd name="T44" fmla="*/ 75 w 287"/>
                <a:gd name="T45" fmla="*/ 49 h 237"/>
                <a:gd name="T46" fmla="*/ 51 w 287"/>
                <a:gd name="T47" fmla="*/ 73 h 237"/>
                <a:gd name="T48" fmla="*/ 75 w 287"/>
                <a:gd name="T49" fmla="*/ 97 h 237"/>
                <a:gd name="T50" fmla="*/ 99 w 287"/>
                <a:gd name="T51" fmla="*/ 73 h 237"/>
                <a:gd name="T52" fmla="*/ 75 w 287"/>
                <a:gd name="T53" fmla="*/ 49 h 237"/>
                <a:gd name="T54" fmla="*/ 27 w 287"/>
                <a:gd name="T55" fmla="*/ 120 h 237"/>
                <a:gd name="T56" fmla="*/ 34 w 287"/>
                <a:gd name="T57" fmla="*/ 121 h 237"/>
                <a:gd name="T58" fmla="*/ 28 w 287"/>
                <a:gd name="T59" fmla="*/ 145 h 237"/>
                <a:gd name="T60" fmla="*/ 28 w 287"/>
                <a:gd name="T61" fmla="*/ 196 h 237"/>
                <a:gd name="T62" fmla="*/ 0 w 287"/>
                <a:gd name="T63" fmla="*/ 196 h 237"/>
                <a:gd name="T64" fmla="*/ 0 w 287"/>
                <a:gd name="T65" fmla="*/ 147 h 237"/>
                <a:gd name="T66" fmla="*/ 27 w 287"/>
                <a:gd name="T67" fmla="*/ 120 h 237"/>
                <a:gd name="T68" fmla="*/ 144 w 287"/>
                <a:gd name="T69" fmla="*/ 0 h 237"/>
                <a:gd name="T70" fmla="*/ 108 w 287"/>
                <a:gd name="T71" fmla="*/ 36 h 237"/>
                <a:gd name="T72" fmla="*/ 144 w 287"/>
                <a:gd name="T73" fmla="*/ 72 h 237"/>
                <a:gd name="T74" fmla="*/ 179 w 287"/>
                <a:gd name="T75" fmla="*/ 36 h 237"/>
                <a:gd name="T76" fmla="*/ 144 w 287"/>
                <a:gd name="T77" fmla="*/ 0 h 237"/>
                <a:gd name="T78" fmla="*/ 251 w 287"/>
                <a:gd name="T79" fmla="*/ 214 h 237"/>
                <a:gd name="T80" fmla="*/ 208 w 287"/>
                <a:gd name="T81" fmla="*/ 214 h 237"/>
                <a:gd name="T82" fmla="*/ 208 w 287"/>
                <a:gd name="T83" fmla="*/ 137 h 237"/>
                <a:gd name="T84" fmla="*/ 201 w 287"/>
                <a:gd name="T85" fmla="*/ 108 h 237"/>
                <a:gd name="T86" fmla="*/ 212 w 287"/>
                <a:gd name="T87" fmla="*/ 106 h 237"/>
                <a:gd name="T88" fmla="*/ 251 w 287"/>
                <a:gd name="T89" fmla="*/ 145 h 237"/>
                <a:gd name="T90" fmla="*/ 251 w 287"/>
                <a:gd name="T91" fmla="*/ 214 h 237"/>
                <a:gd name="T92" fmla="*/ 79 w 287"/>
                <a:gd name="T93" fmla="*/ 137 h 237"/>
                <a:gd name="T94" fmla="*/ 79 w 287"/>
                <a:gd name="T95" fmla="*/ 214 h 237"/>
                <a:gd name="T96" fmla="*/ 37 w 287"/>
                <a:gd name="T97" fmla="*/ 214 h 237"/>
                <a:gd name="T98" fmla="*/ 37 w 287"/>
                <a:gd name="T99" fmla="*/ 145 h 237"/>
                <a:gd name="T100" fmla="*/ 75 w 287"/>
                <a:gd name="T101" fmla="*/ 106 h 237"/>
                <a:gd name="T102" fmla="*/ 86 w 287"/>
                <a:gd name="T103" fmla="*/ 108 h 237"/>
                <a:gd name="T104" fmla="*/ 79 w 287"/>
                <a:gd name="T105" fmla="*/ 137 h 237"/>
                <a:gd name="T106" fmla="*/ 88 w 287"/>
                <a:gd name="T107" fmla="*/ 237 h 237"/>
                <a:gd name="T108" fmla="*/ 200 w 287"/>
                <a:gd name="T109" fmla="*/ 237 h 237"/>
                <a:gd name="T110" fmla="*/ 200 w 287"/>
                <a:gd name="T111" fmla="*/ 137 h 237"/>
                <a:gd name="T112" fmla="*/ 144 w 287"/>
                <a:gd name="T113" fmla="*/ 81 h 237"/>
                <a:gd name="T114" fmla="*/ 88 w 287"/>
                <a:gd name="T115" fmla="*/ 137 h 237"/>
                <a:gd name="T116" fmla="*/ 88 w 287"/>
                <a:gd name="T117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7" h="237">
                  <a:moveTo>
                    <a:pt x="260" y="78"/>
                  </a:moveTo>
                  <a:cubicBezTo>
                    <a:pt x="251" y="78"/>
                    <a:pt x="244" y="85"/>
                    <a:pt x="244" y="94"/>
                  </a:cubicBezTo>
                  <a:cubicBezTo>
                    <a:pt x="244" y="103"/>
                    <a:pt x="251" y="111"/>
                    <a:pt x="260" y="111"/>
                  </a:cubicBezTo>
                  <a:cubicBezTo>
                    <a:pt x="269" y="111"/>
                    <a:pt x="277" y="103"/>
                    <a:pt x="277" y="94"/>
                  </a:cubicBezTo>
                  <a:cubicBezTo>
                    <a:pt x="277" y="85"/>
                    <a:pt x="269" y="78"/>
                    <a:pt x="260" y="78"/>
                  </a:cubicBezTo>
                  <a:close/>
                  <a:moveTo>
                    <a:pt x="27" y="78"/>
                  </a:moveTo>
                  <a:cubicBezTo>
                    <a:pt x="18" y="78"/>
                    <a:pt x="11" y="85"/>
                    <a:pt x="11" y="94"/>
                  </a:cubicBezTo>
                  <a:cubicBezTo>
                    <a:pt x="11" y="103"/>
                    <a:pt x="18" y="111"/>
                    <a:pt x="27" y="111"/>
                  </a:cubicBezTo>
                  <a:cubicBezTo>
                    <a:pt x="36" y="111"/>
                    <a:pt x="43" y="103"/>
                    <a:pt x="43" y="94"/>
                  </a:cubicBezTo>
                  <a:cubicBezTo>
                    <a:pt x="43" y="85"/>
                    <a:pt x="36" y="78"/>
                    <a:pt x="27" y="78"/>
                  </a:cubicBezTo>
                  <a:close/>
                  <a:moveTo>
                    <a:pt x="212" y="49"/>
                  </a:moveTo>
                  <a:cubicBezTo>
                    <a:pt x="199" y="49"/>
                    <a:pt x="188" y="59"/>
                    <a:pt x="188" y="73"/>
                  </a:cubicBezTo>
                  <a:cubicBezTo>
                    <a:pt x="188" y="86"/>
                    <a:pt x="199" y="97"/>
                    <a:pt x="212" y="97"/>
                  </a:cubicBezTo>
                  <a:cubicBezTo>
                    <a:pt x="225" y="97"/>
                    <a:pt x="236" y="86"/>
                    <a:pt x="236" y="73"/>
                  </a:cubicBezTo>
                  <a:cubicBezTo>
                    <a:pt x="236" y="59"/>
                    <a:pt x="225" y="49"/>
                    <a:pt x="212" y="49"/>
                  </a:cubicBezTo>
                  <a:close/>
                  <a:moveTo>
                    <a:pt x="287" y="196"/>
                  </a:moveTo>
                  <a:cubicBezTo>
                    <a:pt x="259" y="196"/>
                    <a:pt x="259" y="196"/>
                    <a:pt x="259" y="196"/>
                  </a:cubicBezTo>
                  <a:cubicBezTo>
                    <a:pt x="259" y="145"/>
                    <a:pt x="259" y="145"/>
                    <a:pt x="259" y="145"/>
                  </a:cubicBezTo>
                  <a:cubicBezTo>
                    <a:pt x="259" y="136"/>
                    <a:pt x="257" y="128"/>
                    <a:pt x="253" y="121"/>
                  </a:cubicBezTo>
                  <a:cubicBezTo>
                    <a:pt x="255" y="120"/>
                    <a:pt x="258" y="120"/>
                    <a:pt x="260" y="120"/>
                  </a:cubicBezTo>
                  <a:cubicBezTo>
                    <a:pt x="275" y="120"/>
                    <a:pt x="287" y="132"/>
                    <a:pt x="287" y="147"/>
                  </a:cubicBezTo>
                  <a:lnTo>
                    <a:pt x="287" y="196"/>
                  </a:lnTo>
                  <a:close/>
                  <a:moveTo>
                    <a:pt x="75" y="49"/>
                  </a:moveTo>
                  <a:cubicBezTo>
                    <a:pt x="62" y="49"/>
                    <a:pt x="51" y="59"/>
                    <a:pt x="51" y="73"/>
                  </a:cubicBezTo>
                  <a:cubicBezTo>
                    <a:pt x="51" y="86"/>
                    <a:pt x="62" y="97"/>
                    <a:pt x="75" y="97"/>
                  </a:cubicBezTo>
                  <a:cubicBezTo>
                    <a:pt x="88" y="97"/>
                    <a:pt x="99" y="86"/>
                    <a:pt x="99" y="73"/>
                  </a:cubicBezTo>
                  <a:cubicBezTo>
                    <a:pt x="99" y="59"/>
                    <a:pt x="88" y="49"/>
                    <a:pt x="75" y="49"/>
                  </a:cubicBezTo>
                  <a:close/>
                  <a:moveTo>
                    <a:pt x="27" y="120"/>
                  </a:moveTo>
                  <a:cubicBezTo>
                    <a:pt x="29" y="120"/>
                    <a:pt x="32" y="120"/>
                    <a:pt x="34" y="121"/>
                  </a:cubicBezTo>
                  <a:cubicBezTo>
                    <a:pt x="30" y="128"/>
                    <a:pt x="28" y="136"/>
                    <a:pt x="28" y="145"/>
                  </a:cubicBezTo>
                  <a:cubicBezTo>
                    <a:pt x="28" y="196"/>
                    <a:pt x="28" y="196"/>
                    <a:pt x="28" y="196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32"/>
                    <a:pt x="12" y="120"/>
                    <a:pt x="27" y="120"/>
                  </a:cubicBezTo>
                  <a:close/>
                  <a:moveTo>
                    <a:pt x="144" y="0"/>
                  </a:moveTo>
                  <a:cubicBezTo>
                    <a:pt x="124" y="0"/>
                    <a:pt x="108" y="16"/>
                    <a:pt x="108" y="36"/>
                  </a:cubicBezTo>
                  <a:cubicBezTo>
                    <a:pt x="108" y="56"/>
                    <a:pt x="124" y="72"/>
                    <a:pt x="144" y="72"/>
                  </a:cubicBezTo>
                  <a:cubicBezTo>
                    <a:pt x="163" y="72"/>
                    <a:pt x="179" y="56"/>
                    <a:pt x="179" y="36"/>
                  </a:cubicBezTo>
                  <a:cubicBezTo>
                    <a:pt x="179" y="16"/>
                    <a:pt x="163" y="0"/>
                    <a:pt x="144" y="0"/>
                  </a:cubicBezTo>
                  <a:close/>
                  <a:moveTo>
                    <a:pt x="251" y="214"/>
                  </a:moveTo>
                  <a:cubicBezTo>
                    <a:pt x="208" y="214"/>
                    <a:pt x="208" y="214"/>
                    <a:pt x="208" y="214"/>
                  </a:cubicBezTo>
                  <a:cubicBezTo>
                    <a:pt x="208" y="137"/>
                    <a:pt x="208" y="137"/>
                    <a:pt x="208" y="137"/>
                  </a:cubicBezTo>
                  <a:cubicBezTo>
                    <a:pt x="208" y="127"/>
                    <a:pt x="206" y="117"/>
                    <a:pt x="201" y="108"/>
                  </a:cubicBezTo>
                  <a:cubicBezTo>
                    <a:pt x="205" y="107"/>
                    <a:pt x="208" y="106"/>
                    <a:pt x="212" y="106"/>
                  </a:cubicBezTo>
                  <a:cubicBezTo>
                    <a:pt x="233" y="106"/>
                    <a:pt x="251" y="124"/>
                    <a:pt x="251" y="145"/>
                  </a:cubicBezTo>
                  <a:lnTo>
                    <a:pt x="251" y="214"/>
                  </a:lnTo>
                  <a:close/>
                  <a:moveTo>
                    <a:pt x="79" y="137"/>
                  </a:moveTo>
                  <a:cubicBezTo>
                    <a:pt x="79" y="214"/>
                    <a:pt x="79" y="214"/>
                    <a:pt x="79" y="214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7" y="145"/>
                    <a:pt x="37" y="145"/>
                    <a:pt x="37" y="145"/>
                  </a:cubicBezTo>
                  <a:cubicBezTo>
                    <a:pt x="37" y="124"/>
                    <a:pt x="54" y="106"/>
                    <a:pt x="75" y="106"/>
                  </a:cubicBezTo>
                  <a:cubicBezTo>
                    <a:pt x="79" y="106"/>
                    <a:pt x="83" y="107"/>
                    <a:pt x="86" y="108"/>
                  </a:cubicBezTo>
                  <a:cubicBezTo>
                    <a:pt x="81" y="117"/>
                    <a:pt x="79" y="127"/>
                    <a:pt x="79" y="137"/>
                  </a:cubicBezTo>
                  <a:close/>
                  <a:moveTo>
                    <a:pt x="88" y="237"/>
                  </a:moveTo>
                  <a:cubicBezTo>
                    <a:pt x="200" y="237"/>
                    <a:pt x="200" y="237"/>
                    <a:pt x="200" y="237"/>
                  </a:cubicBezTo>
                  <a:cubicBezTo>
                    <a:pt x="200" y="137"/>
                    <a:pt x="200" y="137"/>
                    <a:pt x="200" y="137"/>
                  </a:cubicBezTo>
                  <a:cubicBezTo>
                    <a:pt x="200" y="106"/>
                    <a:pt x="174" y="81"/>
                    <a:pt x="144" y="81"/>
                  </a:cubicBezTo>
                  <a:cubicBezTo>
                    <a:pt x="113" y="81"/>
                    <a:pt x="88" y="106"/>
                    <a:pt x="88" y="137"/>
                  </a:cubicBezTo>
                  <a:lnTo>
                    <a:pt x="88" y="2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76" tIns="34288" rIns="68576" bIns="34288" numCol="1" anchor="t" anchorCtr="0" compatLnSpc="1"/>
            <a:lstStyle/>
            <a:p>
              <a:endParaRPr lang="en-US" sz="1280"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endParaRPr>
            </a:p>
          </p:txBody>
        </p:sp>
        <p:sp>
          <p:nvSpPr>
            <p:cNvPr id="60" name="Shape 1090"/>
            <p:cNvSpPr/>
            <p:nvPr/>
          </p:nvSpPr>
          <p:spPr>
            <a:xfrm>
              <a:off x="5403115" y="2570067"/>
              <a:ext cx="540523" cy="45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64" y="14989"/>
                  </a:moveTo>
                  <a:lnTo>
                    <a:pt x="16300" y="14989"/>
                  </a:lnTo>
                  <a:cubicBezTo>
                    <a:pt x="14781" y="14989"/>
                    <a:pt x="13615" y="14098"/>
                    <a:pt x="12532" y="12778"/>
                  </a:cubicBezTo>
                  <a:cubicBezTo>
                    <a:pt x="12422" y="12943"/>
                    <a:pt x="12313" y="13112"/>
                    <a:pt x="12204" y="13283"/>
                  </a:cubicBezTo>
                  <a:cubicBezTo>
                    <a:pt x="11728" y="14021"/>
                    <a:pt x="11216" y="14811"/>
                    <a:pt x="10650" y="15592"/>
                  </a:cubicBezTo>
                  <a:cubicBezTo>
                    <a:pt x="12115" y="17276"/>
                    <a:pt x="13891" y="18547"/>
                    <a:pt x="16300" y="18547"/>
                  </a:cubicBezTo>
                  <a:lnTo>
                    <a:pt x="17064" y="18547"/>
                  </a:lnTo>
                  <a:lnTo>
                    <a:pt x="17064" y="21600"/>
                  </a:lnTo>
                  <a:lnTo>
                    <a:pt x="21600" y="17022"/>
                  </a:lnTo>
                  <a:lnTo>
                    <a:pt x="17064" y="12444"/>
                  </a:lnTo>
                  <a:cubicBezTo>
                    <a:pt x="17064" y="12444"/>
                    <a:pt x="17064" y="14989"/>
                    <a:pt x="17064" y="14989"/>
                  </a:cubicBezTo>
                  <a:close/>
                  <a:moveTo>
                    <a:pt x="5844" y="8840"/>
                  </a:moveTo>
                  <a:cubicBezTo>
                    <a:pt x="6014" y="8580"/>
                    <a:pt x="6185" y="8316"/>
                    <a:pt x="6358" y="8047"/>
                  </a:cubicBezTo>
                  <a:cubicBezTo>
                    <a:pt x="6781" y="7394"/>
                    <a:pt x="7227" y="6705"/>
                    <a:pt x="7709" y="6019"/>
                  </a:cubicBezTo>
                  <a:cubicBezTo>
                    <a:pt x="6284" y="4449"/>
                    <a:pt x="4562" y="3290"/>
                    <a:pt x="2260" y="3290"/>
                  </a:cubicBezTo>
                  <a:lnTo>
                    <a:pt x="0" y="3290"/>
                  </a:lnTo>
                  <a:lnTo>
                    <a:pt x="0" y="6850"/>
                  </a:lnTo>
                  <a:lnTo>
                    <a:pt x="2260" y="6850"/>
                  </a:lnTo>
                  <a:cubicBezTo>
                    <a:pt x="3693" y="6850"/>
                    <a:pt x="4812" y="7643"/>
                    <a:pt x="5844" y="8840"/>
                  </a:cubicBezTo>
                  <a:close/>
                  <a:moveTo>
                    <a:pt x="16300" y="6596"/>
                  </a:moveTo>
                  <a:lnTo>
                    <a:pt x="17064" y="6596"/>
                  </a:lnTo>
                  <a:lnTo>
                    <a:pt x="17064" y="9155"/>
                  </a:lnTo>
                  <a:lnTo>
                    <a:pt x="21600" y="4578"/>
                  </a:lnTo>
                  <a:lnTo>
                    <a:pt x="17064" y="0"/>
                  </a:lnTo>
                  <a:lnTo>
                    <a:pt x="17064" y="3036"/>
                  </a:lnTo>
                  <a:lnTo>
                    <a:pt x="16300" y="3036"/>
                  </a:lnTo>
                  <a:cubicBezTo>
                    <a:pt x="12312" y="3036"/>
                    <a:pt x="10062" y="6516"/>
                    <a:pt x="8077" y="9587"/>
                  </a:cubicBezTo>
                  <a:cubicBezTo>
                    <a:pt x="6293" y="12349"/>
                    <a:pt x="4752" y="14735"/>
                    <a:pt x="2260" y="14735"/>
                  </a:cubicBezTo>
                  <a:lnTo>
                    <a:pt x="0" y="14735"/>
                  </a:lnTo>
                  <a:lnTo>
                    <a:pt x="0" y="18293"/>
                  </a:lnTo>
                  <a:lnTo>
                    <a:pt x="2260" y="18293"/>
                  </a:lnTo>
                  <a:cubicBezTo>
                    <a:pt x="6250" y="18293"/>
                    <a:pt x="8500" y="14814"/>
                    <a:pt x="10485" y="11743"/>
                  </a:cubicBezTo>
                  <a:cubicBezTo>
                    <a:pt x="12269" y="8981"/>
                    <a:pt x="13810" y="6596"/>
                    <a:pt x="16300" y="6596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28573" tIns="28573" rIns="28573" bIns="28573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endParaRPr>
            </a:p>
          </p:txBody>
        </p:sp>
        <p:sp>
          <p:nvSpPr>
            <p:cNvPr id="61" name="Shape 3659"/>
            <p:cNvSpPr/>
            <p:nvPr/>
          </p:nvSpPr>
          <p:spPr>
            <a:xfrm>
              <a:off x="6770425" y="3007602"/>
              <a:ext cx="607596" cy="569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3" h="21440" extrusionOk="0">
                  <a:moveTo>
                    <a:pt x="20097" y="14373"/>
                  </a:moveTo>
                  <a:lnTo>
                    <a:pt x="15990" y="12571"/>
                  </a:lnTo>
                  <a:lnTo>
                    <a:pt x="16463" y="14008"/>
                  </a:lnTo>
                  <a:cubicBezTo>
                    <a:pt x="16439" y="15532"/>
                    <a:pt x="13726" y="16745"/>
                    <a:pt x="10496" y="16745"/>
                  </a:cubicBezTo>
                  <a:cubicBezTo>
                    <a:pt x="7268" y="16745"/>
                    <a:pt x="4553" y="15532"/>
                    <a:pt x="4529" y="14008"/>
                  </a:cubicBezTo>
                  <a:lnTo>
                    <a:pt x="5002" y="12571"/>
                  </a:lnTo>
                  <a:lnTo>
                    <a:pt x="895" y="14373"/>
                  </a:lnTo>
                  <a:cubicBezTo>
                    <a:pt x="-255" y="14878"/>
                    <a:pt x="-304" y="15814"/>
                    <a:pt x="789" y="16451"/>
                  </a:cubicBezTo>
                  <a:lnTo>
                    <a:pt x="8511" y="20962"/>
                  </a:lnTo>
                  <a:cubicBezTo>
                    <a:pt x="9602" y="21600"/>
                    <a:pt x="11390" y="21600"/>
                    <a:pt x="12481" y="20962"/>
                  </a:cubicBezTo>
                  <a:lnTo>
                    <a:pt x="20205" y="16451"/>
                  </a:lnTo>
                  <a:cubicBezTo>
                    <a:pt x="21296" y="15814"/>
                    <a:pt x="21247" y="14878"/>
                    <a:pt x="20097" y="14373"/>
                  </a:cubicBezTo>
                  <a:close/>
                  <a:moveTo>
                    <a:pt x="10496" y="5209"/>
                  </a:moveTo>
                  <a:cubicBezTo>
                    <a:pt x="11724" y="5209"/>
                    <a:pt x="12866" y="4796"/>
                    <a:pt x="13199" y="4152"/>
                  </a:cubicBezTo>
                  <a:cubicBezTo>
                    <a:pt x="12739" y="2744"/>
                    <a:pt x="12343" y="1535"/>
                    <a:pt x="12094" y="773"/>
                  </a:cubicBezTo>
                  <a:cubicBezTo>
                    <a:pt x="11927" y="264"/>
                    <a:pt x="11175" y="0"/>
                    <a:pt x="10496" y="0"/>
                  </a:cubicBezTo>
                  <a:cubicBezTo>
                    <a:pt x="9817" y="0"/>
                    <a:pt x="9065" y="264"/>
                    <a:pt x="8898" y="773"/>
                  </a:cubicBezTo>
                  <a:cubicBezTo>
                    <a:pt x="8649" y="1535"/>
                    <a:pt x="8253" y="2744"/>
                    <a:pt x="7792" y="4152"/>
                  </a:cubicBezTo>
                  <a:cubicBezTo>
                    <a:pt x="8126" y="4796"/>
                    <a:pt x="9268" y="5209"/>
                    <a:pt x="10496" y="5209"/>
                  </a:cubicBezTo>
                  <a:close/>
                  <a:moveTo>
                    <a:pt x="10496" y="13197"/>
                  </a:moveTo>
                  <a:cubicBezTo>
                    <a:pt x="13109" y="13197"/>
                    <a:pt x="15296" y="12229"/>
                    <a:pt x="15429" y="10966"/>
                  </a:cubicBezTo>
                  <a:cubicBezTo>
                    <a:pt x="15041" y="9779"/>
                    <a:pt x="14617" y="8484"/>
                    <a:pt x="14201" y="7211"/>
                  </a:cubicBezTo>
                  <a:cubicBezTo>
                    <a:pt x="13911" y="8118"/>
                    <a:pt x="12316" y="8759"/>
                    <a:pt x="10496" y="8759"/>
                  </a:cubicBezTo>
                  <a:cubicBezTo>
                    <a:pt x="8678" y="8759"/>
                    <a:pt x="7081" y="8118"/>
                    <a:pt x="6791" y="7211"/>
                  </a:cubicBezTo>
                  <a:cubicBezTo>
                    <a:pt x="6375" y="8484"/>
                    <a:pt x="5951" y="9779"/>
                    <a:pt x="5563" y="10966"/>
                  </a:cubicBezTo>
                  <a:cubicBezTo>
                    <a:pt x="5696" y="12229"/>
                    <a:pt x="7883" y="13197"/>
                    <a:pt x="10496" y="13197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28573" tIns="28573" rIns="28573" bIns="28573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endParaRPr>
            </a:p>
          </p:txBody>
        </p:sp>
      </p:grpSp>
      <p:sp>
        <p:nvSpPr>
          <p:cNvPr id="43" name="矩形 42"/>
          <p:cNvSpPr/>
          <p:nvPr/>
        </p:nvSpPr>
        <p:spPr>
          <a:xfrm>
            <a:off x="754" y="423"/>
            <a:ext cx="9142495" cy="73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2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753" y="423"/>
            <a:ext cx="367585" cy="731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2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5" name="TextBox 8"/>
          <p:cNvSpPr txBox="1"/>
          <p:nvPr/>
        </p:nvSpPr>
        <p:spPr>
          <a:xfrm>
            <a:off x="610235" y="154940"/>
            <a:ext cx="3205480" cy="35052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227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目标市场（客户）</a:t>
            </a:r>
            <a:endParaRPr lang="zh-CN" altLang="en-US" sz="2275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754" y="5047594"/>
            <a:ext cx="9142495" cy="325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2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/>
          <p:cNvSpPr/>
          <p:nvPr/>
        </p:nvSpPr>
        <p:spPr>
          <a:xfrm>
            <a:off x="754" y="423"/>
            <a:ext cx="9142495" cy="73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2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753" y="423"/>
            <a:ext cx="367585" cy="731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2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5" name="TextBox 8"/>
          <p:cNvSpPr txBox="1"/>
          <p:nvPr/>
        </p:nvSpPr>
        <p:spPr>
          <a:xfrm>
            <a:off x="610235" y="154940"/>
            <a:ext cx="3205480" cy="35052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227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目标市场（分布占比）</a:t>
            </a:r>
            <a:endParaRPr lang="zh-CN" altLang="en-US" sz="2275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754" y="5047594"/>
            <a:ext cx="9142495" cy="325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2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19458" name="图表 6"/>
          <p:cNvPicPr/>
          <p:nvPr/>
        </p:nvPicPr>
        <p:blipFill>
          <a:blip r:embed="rId1">
            <a:lum bright="-20001" contrast="20000"/>
          </a:blip>
          <a:stretch>
            <a:fillRect/>
          </a:stretch>
        </p:blipFill>
        <p:spPr>
          <a:xfrm>
            <a:off x="368300" y="810895"/>
            <a:ext cx="8422005" cy="42278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heel spokes="8"/>
      </p:transition>
    </mc:Choice>
    <mc:Fallback>
      <p:transition spd="slow">
        <p:wheel spokes="8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/>
          <p:cNvSpPr/>
          <p:nvPr/>
        </p:nvSpPr>
        <p:spPr>
          <a:xfrm>
            <a:off x="754" y="423"/>
            <a:ext cx="9142495" cy="73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2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753" y="423"/>
            <a:ext cx="367585" cy="731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2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754" y="5047594"/>
            <a:ext cx="9142495" cy="325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2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55650" y="771525"/>
            <a:ext cx="7584440" cy="4169410"/>
            <a:chOff x="1190" y="1215"/>
            <a:chExt cx="11944" cy="6566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90" y="1215"/>
              <a:ext cx="11945" cy="6567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3798" y="1489"/>
              <a:ext cx="898" cy="47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 b="1">
                  <a:solidFill>
                    <a:srgbClr val="FF0000"/>
                  </a:solidFill>
                </a:rPr>
                <a:t>广东</a:t>
              </a:r>
              <a:endParaRPr lang="zh-CN" altLang="en-US" sz="1400" b="1">
                <a:solidFill>
                  <a:srgbClr val="FF0000"/>
                </a:solidFill>
              </a:endParaRPr>
            </a:p>
          </p:txBody>
        </p:sp>
      </p:grpSp>
      <p:sp>
        <p:nvSpPr>
          <p:cNvPr id="16" name="TextBox 8"/>
          <p:cNvSpPr txBox="1"/>
          <p:nvPr/>
        </p:nvSpPr>
        <p:spPr>
          <a:xfrm>
            <a:off x="610235" y="154940"/>
            <a:ext cx="3205480" cy="35052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p>
            <a:r>
              <a:rPr lang="zh-CN" altLang="en-US" sz="227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目标市场（分布区域）</a:t>
            </a:r>
            <a:endParaRPr lang="zh-CN" altLang="en-US" sz="2275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5"/>
          <p:cNvGrpSpPr/>
          <p:nvPr/>
        </p:nvGrpSpPr>
        <p:grpSpPr bwMode="auto">
          <a:xfrm>
            <a:off x="5448960" y="2270334"/>
            <a:ext cx="1670665" cy="1609725"/>
            <a:chOff x="0" y="0"/>
            <a:chExt cx="1671177" cy="1609411"/>
          </a:xfrm>
          <a:solidFill>
            <a:srgbClr val="F49800"/>
          </a:solidFill>
        </p:grpSpPr>
        <p:sp>
          <p:nvSpPr>
            <p:cNvPr id="15" name="右箭头 55"/>
            <p:cNvSpPr/>
            <p:nvPr/>
          </p:nvSpPr>
          <p:spPr bwMode="auto">
            <a:xfrm>
              <a:off x="0" y="0"/>
              <a:ext cx="1671177" cy="1609411"/>
            </a:xfrm>
            <a:custGeom>
              <a:avLst/>
              <a:gdLst>
                <a:gd name="T0" fmla="*/ 0 w 1671177"/>
                <a:gd name="T1" fmla="*/ 354510 h 1609411"/>
                <a:gd name="T2" fmla="*/ 556334 w 1671177"/>
                <a:gd name="T3" fmla="*/ 353057 h 1609411"/>
                <a:gd name="T4" fmla="*/ 850996 w 1671177"/>
                <a:gd name="T5" fmla="*/ 94099 h 1609411"/>
                <a:gd name="T6" fmla="*/ 1004876 w 1671177"/>
                <a:gd name="T7" fmla="*/ 34278 h 1609411"/>
                <a:gd name="T8" fmla="*/ 1577267 w 1671177"/>
                <a:gd name="T9" fmla="*/ 619386 h 1609411"/>
                <a:gd name="T10" fmla="*/ 1589104 w 1671177"/>
                <a:gd name="T11" fmla="*/ 982488 h 1609411"/>
                <a:gd name="T12" fmla="*/ 1013753 w 1671177"/>
                <a:gd name="T13" fmla="*/ 1548957 h 1609411"/>
                <a:gd name="T14" fmla="*/ 853956 w 1671177"/>
                <a:gd name="T15" fmla="*/ 1495056 h 1609411"/>
                <a:gd name="T16" fmla="*/ 582967 w 1671177"/>
                <a:gd name="T17" fmla="*/ 1267456 h 1609411"/>
                <a:gd name="T18" fmla="*/ 0 w 1671177"/>
                <a:gd name="T19" fmla="*/ 1267196 h 1609411"/>
                <a:gd name="T20" fmla="*/ 266330 w 1671177"/>
                <a:gd name="T21" fmla="*/ 989289 h 1609411"/>
                <a:gd name="T22" fmla="*/ 287045 w 1671177"/>
                <a:gd name="T23" fmla="*/ 646020 h 1609411"/>
                <a:gd name="T24" fmla="*/ 0 w 1671177"/>
                <a:gd name="T25" fmla="*/ 354510 h 160941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71177" h="1609411">
                  <a:moveTo>
                    <a:pt x="0" y="354510"/>
                  </a:moveTo>
                  <a:lnTo>
                    <a:pt x="556334" y="353057"/>
                  </a:lnTo>
                  <a:cubicBezTo>
                    <a:pt x="746291" y="355515"/>
                    <a:pt x="856347" y="257358"/>
                    <a:pt x="850996" y="94099"/>
                  </a:cubicBezTo>
                  <a:cubicBezTo>
                    <a:pt x="849023" y="-2780"/>
                    <a:pt x="929910" y="-28640"/>
                    <a:pt x="1004876" y="34278"/>
                  </a:cubicBezTo>
                  <a:lnTo>
                    <a:pt x="1577267" y="619386"/>
                  </a:lnTo>
                  <a:cubicBezTo>
                    <a:pt x="1720296" y="767053"/>
                    <a:pt x="1679854" y="873291"/>
                    <a:pt x="1589104" y="982488"/>
                  </a:cubicBezTo>
                  <a:lnTo>
                    <a:pt x="1013753" y="1548957"/>
                  </a:lnTo>
                  <a:cubicBezTo>
                    <a:pt x="927935" y="1643440"/>
                    <a:pt x="868752" y="1628432"/>
                    <a:pt x="853956" y="1495056"/>
                  </a:cubicBezTo>
                  <a:cubicBezTo>
                    <a:pt x="849443" y="1377760"/>
                    <a:pt x="794625" y="1269343"/>
                    <a:pt x="582967" y="1267456"/>
                  </a:cubicBezTo>
                  <a:lnTo>
                    <a:pt x="0" y="1267196"/>
                  </a:lnTo>
                  <a:lnTo>
                    <a:pt x="266330" y="989289"/>
                  </a:lnTo>
                  <a:cubicBezTo>
                    <a:pt x="347215" y="886703"/>
                    <a:pt x="398509" y="775239"/>
                    <a:pt x="287045" y="646020"/>
                  </a:cubicBezTo>
                  <a:lnTo>
                    <a:pt x="0" y="3545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TextBox 17"/>
            <p:cNvSpPr txBox="1">
              <a:spLocks noChangeArrowheads="1"/>
            </p:cNvSpPr>
            <p:nvPr/>
          </p:nvSpPr>
          <p:spPr bwMode="auto">
            <a:xfrm>
              <a:off x="681551" y="543095"/>
              <a:ext cx="556563" cy="52322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+mn-cs"/>
                </a:rPr>
                <a:t>04</a:t>
              </a: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7" name="组合 20"/>
          <p:cNvGrpSpPr/>
          <p:nvPr/>
        </p:nvGrpSpPr>
        <p:grpSpPr bwMode="auto">
          <a:xfrm>
            <a:off x="4095191" y="2270334"/>
            <a:ext cx="1670664" cy="1609725"/>
            <a:chOff x="0" y="0"/>
            <a:chExt cx="1671177" cy="1609411"/>
          </a:xfrm>
          <a:solidFill>
            <a:srgbClr val="90BF1F"/>
          </a:solidFill>
          <a:effectLst/>
        </p:grpSpPr>
        <p:sp>
          <p:nvSpPr>
            <p:cNvPr id="18" name="右箭头 55"/>
            <p:cNvSpPr/>
            <p:nvPr/>
          </p:nvSpPr>
          <p:spPr bwMode="auto">
            <a:xfrm>
              <a:off x="0" y="0"/>
              <a:ext cx="1671177" cy="1609411"/>
            </a:xfrm>
            <a:custGeom>
              <a:avLst/>
              <a:gdLst>
                <a:gd name="T0" fmla="*/ 0 w 1671177"/>
                <a:gd name="T1" fmla="*/ 354510 h 1609411"/>
                <a:gd name="T2" fmla="*/ 556334 w 1671177"/>
                <a:gd name="T3" fmla="*/ 353057 h 1609411"/>
                <a:gd name="T4" fmla="*/ 850996 w 1671177"/>
                <a:gd name="T5" fmla="*/ 94099 h 1609411"/>
                <a:gd name="T6" fmla="*/ 1004876 w 1671177"/>
                <a:gd name="T7" fmla="*/ 34278 h 1609411"/>
                <a:gd name="T8" fmla="*/ 1577267 w 1671177"/>
                <a:gd name="T9" fmla="*/ 619386 h 1609411"/>
                <a:gd name="T10" fmla="*/ 1589104 w 1671177"/>
                <a:gd name="T11" fmla="*/ 982488 h 1609411"/>
                <a:gd name="T12" fmla="*/ 1013753 w 1671177"/>
                <a:gd name="T13" fmla="*/ 1548957 h 1609411"/>
                <a:gd name="T14" fmla="*/ 853956 w 1671177"/>
                <a:gd name="T15" fmla="*/ 1495056 h 1609411"/>
                <a:gd name="T16" fmla="*/ 582967 w 1671177"/>
                <a:gd name="T17" fmla="*/ 1267456 h 1609411"/>
                <a:gd name="T18" fmla="*/ 0 w 1671177"/>
                <a:gd name="T19" fmla="*/ 1267196 h 1609411"/>
                <a:gd name="T20" fmla="*/ 266330 w 1671177"/>
                <a:gd name="T21" fmla="*/ 989289 h 1609411"/>
                <a:gd name="T22" fmla="*/ 287045 w 1671177"/>
                <a:gd name="T23" fmla="*/ 646020 h 1609411"/>
                <a:gd name="T24" fmla="*/ 0 w 1671177"/>
                <a:gd name="T25" fmla="*/ 354510 h 160941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71177" h="1609411">
                  <a:moveTo>
                    <a:pt x="0" y="354510"/>
                  </a:moveTo>
                  <a:lnTo>
                    <a:pt x="556334" y="353057"/>
                  </a:lnTo>
                  <a:cubicBezTo>
                    <a:pt x="746291" y="355515"/>
                    <a:pt x="856347" y="257358"/>
                    <a:pt x="850996" y="94099"/>
                  </a:cubicBezTo>
                  <a:cubicBezTo>
                    <a:pt x="849023" y="-2780"/>
                    <a:pt x="929910" y="-28640"/>
                    <a:pt x="1004876" y="34278"/>
                  </a:cubicBezTo>
                  <a:lnTo>
                    <a:pt x="1577267" y="619386"/>
                  </a:lnTo>
                  <a:cubicBezTo>
                    <a:pt x="1720296" y="767053"/>
                    <a:pt x="1679854" y="873291"/>
                    <a:pt x="1589104" y="982488"/>
                  </a:cubicBezTo>
                  <a:lnTo>
                    <a:pt x="1013753" y="1548957"/>
                  </a:lnTo>
                  <a:cubicBezTo>
                    <a:pt x="927935" y="1643440"/>
                    <a:pt x="868752" y="1628432"/>
                    <a:pt x="853956" y="1495056"/>
                  </a:cubicBezTo>
                  <a:cubicBezTo>
                    <a:pt x="849443" y="1377760"/>
                    <a:pt x="794625" y="1269343"/>
                    <a:pt x="582967" y="1267456"/>
                  </a:cubicBezTo>
                  <a:lnTo>
                    <a:pt x="0" y="1267196"/>
                  </a:lnTo>
                  <a:lnTo>
                    <a:pt x="266330" y="989289"/>
                  </a:lnTo>
                  <a:cubicBezTo>
                    <a:pt x="347215" y="886703"/>
                    <a:pt x="398509" y="775239"/>
                    <a:pt x="287045" y="646020"/>
                  </a:cubicBezTo>
                  <a:lnTo>
                    <a:pt x="0" y="3545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TextBox 22"/>
            <p:cNvSpPr txBox="1">
              <a:spLocks noChangeArrowheads="1"/>
            </p:cNvSpPr>
            <p:nvPr/>
          </p:nvSpPr>
          <p:spPr bwMode="auto">
            <a:xfrm>
              <a:off x="681551" y="543095"/>
              <a:ext cx="567784" cy="52322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+mn-cs"/>
                </a:rPr>
                <a:t>03</a:t>
              </a: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0" name="组合 25"/>
          <p:cNvGrpSpPr/>
          <p:nvPr/>
        </p:nvGrpSpPr>
        <p:grpSpPr bwMode="auto">
          <a:xfrm>
            <a:off x="2741420" y="2270334"/>
            <a:ext cx="1670665" cy="1609725"/>
            <a:chOff x="0" y="0"/>
            <a:chExt cx="1671177" cy="1609411"/>
          </a:xfrm>
          <a:solidFill>
            <a:srgbClr val="F49800"/>
          </a:solidFill>
        </p:grpSpPr>
        <p:sp>
          <p:nvSpPr>
            <p:cNvPr id="21" name="右箭头 55"/>
            <p:cNvSpPr/>
            <p:nvPr/>
          </p:nvSpPr>
          <p:spPr bwMode="auto">
            <a:xfrm>
              <a:off x="0" y="0"/>
              <a:ext cx="1671177" cy="1609411"/>
            </a:xfrm>
            <a:custGeom>
              <a:avLst/>
              <a:gdLst>
                <a:gd name="T0" fmla="*/ 0 w 1671177"/>
                <a:gd name="T1" fmla="*/ 354510 h 1609411"/>
                <a:gd name="T2" fmla="*/ 556334 w 1671177"/>
                <a:gd name="T3" fmla="*/ 353057 h 1609411"/>
                <a:gd name="T4" fmla="*/ 850996 w 1671177"/>
                <a:gd name="T5" fmla="*/ 94099 h 1609411"/>
                <a:gd name="T6" fmla="*/ 1004876 w 1671177"/>
                <a:gd name="T7" fmla="*/ 34278 h 1609411"/>
                <a:gd name="T8" fmla="*/ 1577267 w 1671177"/>
                <a:gd name="T9" fmla="*/ 619386 h 1609411"/>
                <a:gd name="T10" fmla="*/ 1589104 w 1671177"/>
                <a:gd name="T11" fmla="*/ 982488 h 1609411"/>
                <a:gd name="T12" fmla="*/ 1013753 w 1671177"/>
                <a:gd name="T13" fmla="*/ 1548957 h 1609411"/>
                <a:gd name="T14" fmla="*/ 853956 w 1671177"/>
                <a:gd name="T15" fmla="*/ 1495056 h 1609411"/>
                <a:gd name="T16" fmla="*/ 582967 w 1671177"/>
                <a:gd name="T17" fmla="*/ 1267456 h 1609411"/>
                <a:gd name="T18" fmla="*/ 0 w 1671177"/>
                <a:gd name="T19" fmla="*/ 1267196 h 1609411"/>
                <a:gd name="T20" fmla="*/ 266330 w 1671177"/>
                <a:gd name="T21" fmla="*/ 989289 h 1609411"/>
                <a:gd name="T22" fmla="*/ 287045 w 1671177"/>
                <a:gd name="T23" fmla="*/ 646020 h 1609411"/>
                <a:gd name="T24" fmla="*/ 0 w 1671177"/>
                <a:gd name="T25" fmla="*/ 354510 h 160941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71177" h="1609411">
                  <a:moveTo>
                    <a:pt x="0" y="354510"/>
                  </a:moveTo>
                  <a:lnTo>
                    <a:pt x="556334" y="353057"/>
                  </a:lnTo>
                  <a:cubicBezTo>
                    <a:pt x="746291" y="355515"/>
                    <a:pt x="856347" y="257358"/>
                    <a:pt x="850996" y="94099"/>
                  </a:cubicBezTo>
                  <a:cubicBezTo>
                    <a:pt x="849023" y="-2780"/>
                    <a:pt x="929910" y="-28640"/>
                    <a:pt x="1004876" y="34278"/>
                  </a:cubicBezTo>
                  <a:lnTo>
                    <a:pt x="1577267" y="619386"/>
                  </a:lnTo>
                  <a:cubicBezTo>
                    <a:pt x="1720296" y="767053"/>
                    <a:pt x="1679854" y="873291"/>
                    <a:pt x="1589104" y="982488"/>
                  </a:cubicBezTo>
                  <a:lnTo>
                    <a:pt x="1013753" y="1548957"/>
                  </a:lnTo>
                  <a:cubicBezTo>
                    <a:pt x="927935" y="1643440"/>
                    <a:pt x="868752" y="1628432"/>
                    <a:pt x="853956" y="1495056"/>
                  </a:cubicBezTo>
                  <a:cubicBezTo>
                    <a:pt x="849443" y="1377760"/>
                    <a:pt x="794625" y="1269343"/>
                    <a:pt x="582967" y="1267456"/>
                  </a:cubicBezTo>
                  <a:lnTo>
                    <a:pt x="0" y="1267196"/>
                  </a:lnTo>
                  <a:lnTo>
                    <a:pt x="266330" y="989289"/>
                  </a:lnTo>
                  <a:cubicBezTo>
                    <a:pt x="347215" y="886703"/>
                    <a:pt x="398509" y="775239"/>
                    <a:pt x="287045" y="646020"/>
                  </a:cubicBezTo>
                  <a:lnTo>
                    <a:pt x="0" y="3545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TextBox 27"/>
            <p:cNvSpPr txBox="1">
              <a:spLocks noChangeArrowheads="1"/>
            </p:cNvSpPr>
            <p:nvPr/>
          </p:nvSpPr>
          <p:spPr bwMode="auto">
            <a:xfrm>
              <a:off x="681551" y="543095"/>
              <a:ext cx="556563" cy="52322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+mn-cs"/>
                </a:rPr>
                <a:t>02</a:t>
              </a: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3" name="组合 31"/>
          <p:cNvGrpSpPr/>
          <p:nvPr/>
        </p:nvGrpSpPr>
        <p:grpSpPr bwMode="auto">
          <a:xfrm>
            <a:off x="1386153" y="2270334"/>
            <a:ext cx="1672161" cy="1609725"/>
            <a:chOff x="0" y="0"/>
            <a:chExt cx="1671177" cy="1609411"/>
          </a:xfrm>
          <a:solidFill>
            <a:srgbClr val="90BF1F"/>
          </a:solidFill>
          <a:effectLst/>
        </p:grpSpPr>
        <p:sp>
          <p:nvSpPr>
            <p:cNvPr id="24" name="右箭头 55"/>
            <p:cNvSpPr/>
            <p:nvPr/>
          </p:nvSpPr>
          <p:spPr bwMode="auto">
            <a:xfrm>
              <a:off x="0" y="0"/>
              <a:ext cx="1671177" cy="1609411"/>
            </a:xfrm>
            <a:custGeom>
              <a:avLst/>
              <a:gdLst>
                <a:gd name="T0" fmla="*/ 0 w 1671177"/>
                <a:gd name="T1" fmla="*/ 354510 h 1609411"/>
                <a:gd name="T2" fmla="*/ 556334 w 1671177"/>
                <a:gd name="T3" fmla="*/ 353057 h 1609411"/>
                <a:gd name="T4" fmla="*/ 850996 w 1671177"/>
                <a:gd name="T5" fmla="*/ 94099 h 1609411"/>
                <a:gd name="T6" fmla="*/ 1004876 w 1671177"/>
                <a:gd name="T7" fmla="*/ 34278 h 1609411"/>
                <a:gd name="T8" fmla="*/ 1577267 w 1671177"/>
                <a:gd name="T9" fmla="*/ 619386 h 1609411"/>
                <a:gd name="T10" fmla="*/ 1589104 w 1671177"/>
                <a:gd name="T11" fmla="*/ 982488 h 1609411"/>
                <a:gd name="T12" fmla="*/ 1013753 w 1671177"/>
                <a:gd name="T13" fmla="*/ 1548957 h 1609411"/>
                <a:gd name="T14" fmla="*/ 853956 w 1671177"/>
                <a:gd name="T15" fmla="*/ 1495056 h 1609411"/>
                <a:gd name="T16" fmla="*/ 582967 w 1671177"/>
                <a:gd name="T17" fmla="*/ 1267456 h 1609411"/>
                <a:gd name="T18" fmla="*/ 0 w 1671177"/>
                <a:gd name="T19" fmla="*/ 1267196 h 1609411"/>
                <a:gd name="T20" fmla="*/ 266330 w 1671177"/>
                <a:gd name="T21" fmla="*/ 989289 h 1609411"/>
                <a:gd name="T22" fmla="*/ 287045 w 1671177"/>
                <a:gd name="T23" fmla="*/ 646020 h 1609411"/>
                <a:gd name="T24" fmla="*/ 0 w 1671177"/>
                <a:gd name="T25" fmla="*/ 354510 h 160941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71177" h="1609411">
                  <a:moveTo>
                    <a:pt x="0" y="354510"/>
                  </a:moveTo>
                  <a:lnTo>
                    <a:pt x="556334" y="353057"/>
                  </a:lnTo>
                  <a:cubicBezTo>
                    <a:pt x="746291" y="355515"/>
                    <a:pt x="856347" y="257358"/>
                    <a:pt x="850996" y="94099"/>
                  </a:cubicBezTo>
                  <a:cubicBezTo>
                    <a:pt x="849023" y="-2780"/>
                    <a:pt x="929910" y="-28640"/>
                    <a:pt x="1004876" y="34278"/>
                  </a:cubicBezTo>
                  <a:lnTo>
                    <a:pt x="1577267" y="619386"/>
                  </a:lnTo>
                  <a:cubicBezTo>
                    <a:pt x="1720296" y="767053"/>
                    <a:pt x="1679854" y="873291"/>
                    <a:pt x="1589104" y="982488"/>
                  </a:cubicBezTo>
                  <a:lnTo>
                    <a:pt x="1013753" y="1548957"/>
                  </a:lnTo>
                  <a:cubicBezTo>
                    <a:pt x="927935" y="1643440"/>
                    <a:pt x="868752" y="1628432"/>
                    <a:pt x="853956" y="1495056"/>
                  </a:cubicBezTo>
                  <a:cubicBezTo>
                    <a:pt x="849443" y="1377760"/>
                    <a:pt x="794625" y="1269343"/>
                    <a:pt x="582967" y="1267456"/>
                  </a:cubicBezTo>
                  <a:lnTo>
                    <a:pt x="0" y="1267196"/>
                  </a:lnTo>
                  <a:lnTo>
                    <a:pt x="266330" y="989289"/>
                  </a:lnTo>
                  <a:cubicBezTo>
                    <a:pt x="347215" y="886703"/>
                    <a:pt x="398509" y="775239"/>
                    <a:pt x="287045" y="646020"/>
                  </a:cubicBezTo>
                  <a:lnTo>
                    <a:pt x="0" y="3545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TextBox 33"/>
            <p:cNvSpPr txBox="1">
              <a:spLocks noChangeArrowheads="1"/>
            </p:cNvSpPr>
            <p:nvPr/>
          </p:nvSpPr>
          <p:spPr bwMode="auto">
            <a:xfrm>
              <a:off x="681551" y="543095"/>
              <a:ext cx="513282" cy="52322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+mn-cs"/>
                </a:rPr>
                <a:t>01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cxnSp>
        <p:nvCxnSpPr>
          <p:cNvPr id="26" name="直接连接符 36"/>
          <p:cNvCxnSpPr>
            <a:cxnSpLocks noChangeShapeType="1"/>
          </p:cNvCxnSpPr>
          <p:nvPr/>
        </p:nvCxnSpPr>
        <p:spPr bwMode="auto">
          <a:xfrm flipV="1">
            <a:off x="1690162" y="1551196"/>
            <a:ext cx="0" cy="874713"/>
          </a:xfrm>
          <a:prstGeom prst="line">
            <a:avLst/>
          </a:prstGeom>
          <a:noFill/>
          <a:ln w="6350">
            <a:solidFill>
              <a:srgbClr val="90BF1F">
                <a:alpha val="98038"/>
              </a:srgbClr>
            </a:solidFill>
            <a:prstDash val="sysDot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矩形 1"/>
          <p:cNvSpPr>
            <a:spLocks noChangeArrowheads="1"/>
          </p:cNvSpPr>
          <p:nvPr/>
        </p:nvSpPr>
        <p:spPr bwMode="auto">
          <a:xfrm>
            <a:off x="1690370" y="1483995"/>
            <a:ext cx="2092960" cy="85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029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1200" cap="none" spc="0" normalizeH="0" baseline="0">
                <a:latin typeface="微软雅黑" panose="020B0503020204020204" charset="-122"/>
                <a:ea typeface="微软雅黑" panose="020B0503020204020204" charset="-122"/>
                <a:cs typeface="+mn-cs"/>
              </a:rPr>
              <a:t>绿色防控药剂活性物质筛选（印楝素、除虫菊素、</a:t>
            </a:r>
            <a:r>
              <a:rPr lang="zh-CN" altLang="en-US" sz="1100">
                <a:latin typeface="微软雅黑" panose="020B0503020204020204" charset="-122"/>
                <a:ea typeface="微软雅黑" panose="020B0503020204020204" charset="-122"/>
                <a:sym typeface="+mn-ea"/>
              </a:rPr>
              <a:t>藜芦碱、</a:t>
            </a:r>
            <a:r>
              <a:rPr kumimoji="0" lang="zh-CN" altLang="en-US" sz="1100" b="0" i="0" u="none" strike="noStrike" kern="1200" cap="none" spc="0" normalizeH="0" baseline="0">
                <a:latin typeface="微软雅黑" panose="020B0503020204020204" charset="-122"/>
                <a:ea typeface="微软雅黑" panose="020B0503020204020204" charset="-122"/>
                <a:cs typeface="+mn-cs"/>
              </a:rPr>
              <a:t>苦参碱,、烟碱、鱼藤酮等等）</a:t>
            </a:r>
            <a:endParaRPr kumimoji="0" lang="zh-CN" altLang="en-US" sz="1100" b="0" i="0" u="none" strike="noStrike" kern="1200" cap="none" spc="0" normalizeH="0" baseline="0"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28" name="直接连接符 38"/>
          <p:cNvCxnSpPr>
            <a:cxnSpLocks noChangeShapeType="1"/>
          </p:cNvCxnSpPr>
          <p:nvPr/>
        </p:nvCxnSpPr>
        <p:spPr bwMode="auto">
          <a:xfrm flipV="1">
            <a:off x="2986306" y="3819734"/>
            <a:ext cx="0" cy="874712"/>
          </a:xfrm>
          <a:prstGeom prst="line">
            <a:avLst/>
          </a:prstGeom>
          <a:noFill/>
          <a:ln w="6350">
            <a:solidFill>
              <a:srgbClr val="F49800">
                <a:alpha val="98038"/>
              </a:srgbClr>
            </a:solidFill>
            <a:prstDash val="sysDot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矩形 1"/>
          <p:cNvSpPr>
            <a:spLocks noChangeArrowheads="1"/>
          </p:cNvSpPr>
          <p:nvPr/>
        </p:nvSpPr>
        <p:spPr bwMode="auto">
          <a:xfrm>
            <a:off x="3036634" y="3979039"/>
            <a:ext cx="1893888" cy="42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11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成功开发了国内首个植物源杀蚁饵剂（鱼藤酮）。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30" name="直接连接符 40"/>
          <p:cNvCxnSpPr>
            <a:cxnSpLocks noChangeShapeType="1"/>
          </p:cNvCxnSpPr>
          <p:nvPr/>
        </p:nvCxnSpPr>
        <p:spPr bwMode="auto">
          <a:xfrm flipV="1">
            <a:off x="4354458" y="1551196"/>
            <a:ext cx="0" cy="874713"/>
          </a:xfrm>
          <a:prstGeom prst="line">
            <a:avLst/>
          </a:prstGeom>
          <a:noFill/>
          <a:ln w="6350">
            <a:solidFill>
              <a:srgbClr val="90BF1F">
                <a:alpha val="98038"/>
              </a:srgbClr>
            </a:solidFill>
            <a:prstDash val="sysDot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矩形 1"/>
          <p:cNvSpPr>
            <a:spLocks noChangeArrowheads="1"/>
          </p:cNvSpPr>
          <p:nvPr/>
        </p:nvSpPr>
        <p:spPr bwMode="auto">
          <a:xfrm>
            <a:off x="4303395" y="1709420"/>
            <a:ext cx="2027555" cy="42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11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活性测定、理化、毒理、生态环境、药效等方面的试验研究。</a:t>
            </a:r>
            <a:endParaRPr lang="zh-CN" altLang="en-US" sz="11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32" name="直接连接符 43"/>
          <p:cNvCxnSpPr>
            <a:cxnSpLocks noChangeShapeType="1"/>
          </p:cNvCxnSpPr>
          <p:nvPr/>
        </p:nvCxnSpPr>
        <p:spPr bwMode="auto">
          <a:xfrm flipV="1">
            <a:off x="5650602" y="3819734"/>
            <a:ext cx="0" cy="874712"/>
          </a:xfrm>
          <a:prstGeom prst="line">
            <a:avLst/>
          </a:prstGeom>
          <a:noFill/>
          <a:ln w="6350">
            <a:solidFill>
              <a:srgbClr val="F49800">
                <a:alpha val="98038"/>
              </a:srgbClr>
            </a:solidFill>
            <a:prstDash val="sysDot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矩形 1"/>
          <p:cNvSpPr>
            <a:spLocks noChangeArrowheads="1"/>
          </p:cNvSpPr>
          <p:nvPr/>
        </p:nvSpPr>
        <p:spPr bwMode="auto">
          <a:xfrm>
            <a:off x="5701030" y="3867150"/>
            <a:ext cx="2146300" cy="110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029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1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已在四川（绵阳、自贡、西昌）云南、重庆等发生区域初步开展红火蚁绿色防控技术研究，基本了解其生活习性与发生规律。</a:t>
            </a:r>
            <a:endParaRPr lang="zh-CN" altLang="en-US" sz="11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53" y="423"/>
            <a:ext cx="9142496" cy="731440"/>
            <a:chOff x="1" y="1"/>
            <a:chExt cx="14398" cy="1152"/>
          </a:xfrm>
        </p:grpSpPr>
        <p:sp>
          <p:nvSpPr>
            <p:cNvPr id="2" name="矩形 1"/>
            <p:cNvSpPr/>
            <p:nvPr/>
          </p:nvSpPr>
          <p:spPr>
            <a:xfrm>
              <a:off x="1" y="1"/>
              <a:ext cx="14398" cy="115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2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" y="1"/>
              <a:ext cx="579" cy="11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2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0" name="TextBox 8"/>
            <p:cNvSpPr txBox="1"/>
            <p:nvPr/>
          </p:nvSpPr>
          <p:spPr>
            <a:xfrm>
              <a:off x="961" y="244"/>
              <a:ext cx="5048" cy="55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p>
              <a:r>
                <a:rPr lang="zh-CN" altLang="en-US" sz="2275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已开展工作情况</a:t>
              </a:r>
              <a:endParaRPr lang="zh-CN" altLang="en-US" sz="227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utoUpdateAnimBg="0"/>
      <p:bldP spid="29" grpId="0" autoUpdateAnimBg="0"/>
      <p:bldP spid="31" grpId="0" autoUpdateAnimBg="0"/>
      <p:bldP spid="33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1372"/>
            <a:ext cx="9144000" cy="5162666"/>
          </a:xfrm>
          <a:prstGeom prst="rect">
            <a:avLst/>
          </a:prstGeom>
        </p:spPr>
      </p:pic>
      <p:sp>
        <p:nvSpPr>
          <p:cNvPr id="6" name="MH_Number_1">
            <a:hlinkClick r:id="rId3" action="ppaction://hlinksldjump"/>
          </p:cNvPr>
          <p:cNvSpPr/>
          <p:nvPr>
            <p:custDataLst>
              <p:tags r:id="rId4"/>
            </p:custDataLst>
          </p:nvPr>
        </p:nvSpPr>
        <p:spPr>
          <a:xfrm>
            <a:off x="4953911" y="1240054"/>
            <a:ext cx="1232835" cy="1232175"/>
          </a:xfrm>
          <a:prstGeom prst="rect">
            <a:avLst/>
          </a:prstGeom>
          <a:noFill/>
          <a:ln w="25400">
            <a:solidFill>
              <a:srgbClr val="E98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98C11"/>
                </a:solidFill>
                <a:effectLst/>
                <a:uLnTx/>
                <a:uFillTx/>
                <a:latin typeface="等线" panose="02010600030101010101" charset="-122"/>
                <a:ea typeface="华文细黑" panose="02010600040101010101" pitchFamily="2" charset="-122"/>
                <a:cs typeface="+mn-cs"/>
              </a:rPr>
              <a:t>02</a:t>
            </a:r>
            <a:endParaRPr kumimoji="0" lang="zh-CN" altLang="en-US" sz="7000" b="1" i="0" u="none" strike="noStrike" kern="1200" cap="none" spc="0" normalizeH="0" baseline="0" noProof="0" dirty="0">
              <a:ln>
                <a:noFill/>
              </a:ln>
              <a:solidFill>
                <a:srgbClr val="E98C11"/>
              </a:solidFill>
              <a:effectLst/>
              <a:uLnTx/>
              <a:uFillTx/>
              <a:latin typeface="等线" panose="02010600030101010101" charset="-122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7" name="MH_Entry_1">
            <a:hlinkClick r:id="rId3" action="ppaction://hlinksldjump"/>
          </p:cNvPr>
          <p:cNvSpPr/>
          <p:nvPr>
            <p:custDataLst>
              <p:tags r:id="rId5"/>
            </p:custDataLst>
          </p:nvPr>
        </p:nvSpPr>
        <p:spPr>
          <a:xfrm>
            <a:off x="3419058" y="2700020"/>
            <a:ext cx="4302541" cy="678180"/>
          </a:xfrm>
          <a:prstGeom prst="rect">
            <a:avLst/>
          </a:prstGeom>
          <a:solidFill>
            <a:srgbClr val="E98C1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项目实施基础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18" name="MH_Others_1"/>
          <p:cNvCxnSpPr/>
          <p:nvPr>
            <p:custDataLst>
              <p:tags r:id="rId6"/>
            </p:custDataLst>
          </p:nvPr>
        </p:nvCxnSpPr>
        <p:spPr>
          <a:xfrm>
            <a:off x="2899677" y="582697"/>
            <a:ext cx="0" cy="3368170"/>
          </a:xfrm>
          <a:prstGeom prst="line">
            <a:avLst/>
          </a:prstGeom>
          <a:ln w="41275">
            <a:solidFill>
              <a:srgbClr val="E98C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/>
          <p:cNvGrpSpPr/>
          <p:nvPr/>
        </p:nvGrpSpPr>
        <p:grpSpPr>
          <a:xfrm>
            <a:off x="1745619" y="676426"/>
            <a:ext cx="790876" cy="3147441"/>
            <a:chOff x="1745619" y="676426"/>
            <a:chExt cx="790876" cy="3147441"/>
          </a:xfrm>
        </p:grpSpPr>
        <p:sp>
          <p:nvSpPr>
            <p:cNvPr id="20" name="MH_Others_2"/>
            <p:cNvSpPr txBox="1"/>
            <p:nvPr>
              <p:custDataLst>
                <p:tags r:id="rId7"/>
              </p:custDataLst>
            </p:nvPr>
          </p:nvSpPr>
          <p:spPr>
            <a:xfrm>
              <a:off x="1745619" y="676426"/>
              <a:ext cx="790876" cy="891431"/>
            </a:xfrm>
            <a:prstGeom prst="rect">
              <a:avLst/>
            </a:prstGeom>
            <a:noFill/>
          </p:spPr>
          <p:txBody>
            <a:bodyPr vert="eaVert" wrap="square" rtlCol="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600" b="0" i="0" u="none" strike="noStrike" kern="1200" cap="none" spc="0" normalizeH="0" baseline="0" noProof="0">
                  <a:ln>
                    <a:noFill/>
                  </a:ln>
                  <a:solidFill>
                    <a:srgbClr val="E98C11"/>
                  </a:solidFill>
                  <a:effectLst/>
                  <a:uLnTx/>
                  <a:uFillTx/>
                  <a:latin typeface="华文细黑" panose="02010600040101010101" pitchFamily="2" charset="-122"/>
                  <a:ea typeface="华文细黑" panose="02010600040101010101" pitchFamily="2" charset="-122"/>
                  <a:cs typeface="+mn-cs"/>
                </a:rPr>
                <a:t>C</a:t>
              </a:r>
              <a:endParaRPr kumimoji="0" lang="zh-CN" altLang="en-US" sz="3300" b="0" i="0" u="none" strike="noStrike" kern="1200" cap="none" spc="0" normalizeH="0" baseline="0" noProof="0">
                <a:ln>
                  <a:noFill/>
                </a:ln>
                <a:solidFill>
                  <a:srgbClr val="E98C11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endParaRPr>
            </a:p>
          </p:txBody>
        </p:sp>
        <p:sp>
          <p:nvSpPr>
            <p:cNvPr id="21" name="MH_Others_3"/>
            <p:cNvSpPr txBox="1"/>
            <p:nvPr>
              <p:custDataLst>
                <p:tags r:id="rId8"/>
              </p:custDataLst>
            </p:nvPr>
          </p:nvSpPr>
          <p:spPr>
            <a:xfrm>
              <a:off x="1887810" y="2700020"/>
              <a:ext cx="520420" cy="1123847"/>
            </a:xfrm>
            <a:prstGeom prst="rect">
              <a:avLst/>
            </a:prstGeom>
            <a:noFill/>
          </p:spPr>
          <p:txBody>
            <a:bodyPr vert="horz" wrap="square" rtlCol="0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E98C11"/>
                  </a:solidFill>
                  <a:effectLst/>
                  <a:uLnTx/>
                  <a:uFillTx/>
                  <a:latin typeface="华文细黑" panose="02010600040101010101" pitchFamily="2" charset="-122"/>
                  <a:ea typeface="华文细黑" panose="02010600040101010101" pitchFamily="2" charset="-122"/>
                  <a:cs typeface="+mn-cs"/>
                </a:rPr>
                <a:t>目</a:t>
              </a:r>
              <a:endPara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E98C11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E98C11"/>
                  </a:solidFill>
                  <a:effectLst/>
                  <a:uLnTx/>
                  <a:uFillTx/>
                  <a:latin typeface="华文细黑" panose="02010600040101010101" pitchFamily="2" charset="-122"/>
                  <a:ea typeface="华文细黑" panose="02010600040101010101" pitchFamily="2" charset="-122"/>
                  <a:cs typeface="+mn-cs"/>
                </a:rPr>
                <a:t>录</a:t>
              </a: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E98C11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endParaRPr>
            </a:p>
          </p:txBody>
        </p:sp>
        <p:sp>
          <p:nvSpPr>
            <p:cNvPr id="22" name="MH_Others_4"/>
            <p:cNvSpPr/>
            <p:nvPr>
              <p:custDataLst>
                <p:tags r:id="rId9"/>
              </p:custDataLst>
            </p:nvPr>
          </p:nvSpPr>
          <p:spPr>
            <a:xfrm>
              <a:off x="1917188" y="1240054"/>
              <a:ext cx="461665" cy="1546818"/>
            </a:xfrm>
            <a:prstGeom prst="rect">
              <a:avLst/>
            </a:prstGeom>
          </p:spPr>
          <p:txBody>
            <a:bodyPr vert="eaVert" wrap="square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1200" cap="none" spc="375" normalizeH="0" baseline="0" noProof="0" dirty="0">
                  <a:ln>
                    <a:noFill/>
                  </a:ln>
                  <a:solidFill>
                    <a:srgbClr val="E98C11"/>
                  </a:solidFill>
                  <a:effectLst/>
                  <a:uLnTx/>
                  <a:uFillTx/>
                  <a:latin typeface="华文细黑" panose="02010600040101010101" pitchFamily="2" charset="-122"/>
                  <a:ea typeface="华文细黑" panose="02010600040101010101" pitchFamily="2" charset="-122"/>
                  <a:cs typeface="+mn-cs"/>
                </a:rPr>
                <a:t>ONTENTS</a:t>
              </a:r>
              <a:endParaRPr kumimoji="0" lang="zh-CN" altLang="en-US" sz="2000" b="0" i="0" u="none" strike="noStrike" kern="1200" cap="none" spc="375" normalizeH="0" baseline="0" noProof="0" dirty="0">
                <a:ln>
                  <a:noFill/>
                </a:ln>
                <a:solidFill>
                  <a:srgbClr val="E98C11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</p:bldLst>
  </p:timing>
</p:sld>
</file>

<file path=ppt/tags/tag1.xml><?xml version="1.0" encoding="utf-8"?>
<p:tagLst xmlns:p="http://schemas.openxmlformats.org/presentationml/2006/main">
  <p:tag name="MH" val="20170105211416"/>
  <p:tag name="MH_LIBRARY" val="CONTENTS"/>
  <p:tag name="MH_TYPE" val="NUMBER"/>
  <p:tag name="ID" val="545841"/>
  <p:tag name="MH_ORDER" val="1"/>
</p:tagLst>
</file>

<file path=ppt/tags/tag10.xml><?xml version="1.0" encoding="utf-8"?>
<p:tagLst xmlns:p="http://schemas.openxmlformats.org/presentationml/2006/main">
  <p:tag name="MH" val="20170105211416"/>
  <p:tag name="MH_LIBRARY" val="CONTENTS"/>
  <p:tag name="MH_TYPE" val="OTHERS"/>
  <p:tag name="ID" val="545841"/>
</p:tagLst>
</file>

<file path=ppt/tags/tag11.xml><?xml version="1.0" encoding="utf-8"?>
<p:tagLst xmlns:p="http://schemas.openxmlformats.org/presentationml/2006/main">
  <p:tag name="MH" val="20170105211416"/>
  <p:tag name="MH_LIBRARY" val="CONTENTS"/>
  <p:tag name="MH_TYPE" val="NUMBER"/>
  <p:tag name="ID" val="545841"/>
  <p:tag name="MH_ORDER" val="1"/>
</p:tagLst>
</file>

<file path=ppt/tags/tag12.xml><?xml version="1.0" encoding="utf-8"?>
<p:tagLst xmlns:p="http://schemas.openxmlformats.org/presentationml/2006/main">
  <p:tag name="MH" val="20170105211416"/>
  <p:tag name="MH_LIBRARY" val="CONTENTS"/>
  <p:tag name="MH_TYPE" val="ENTRY"/>
  <p:tag name="ID" val="545841"/>
  <p:tag name="MH_ORDER" val="1"/>
</p:tagLst>
</file>

<file path=ppt/tags/tag13.xml><?xml version="1.0" encoding="utf-8"?>
<p:tagLst xmlns:p="http://schemas.openxmlformats.org/presentationml/2006/main">
  <p:tag name="MH" val="20170105211416"/>
  <p:tag name="MH_LIBRARY" val="CONTENTS"/>
  <p:tag name="MH_TYPE" val="NUMBER"/>
  <p:tag name="ID" val="545841"/>
  <p:tag name="MH_ORDER" val="1"/>
</p:tagLst>
</file>

<file path=ppt/tags/tag14.xml><?xml version="1.0" encoding="utf-8"?>
<p:tagLst xmlns:p="http://schemas.openxmlformats.org/presentationml/2006/main">
  <p:tag name="MH" val="20170105211416"/>
  <p:tag name="MH_LIBRARY" val="CONTENTS"/>
  <p:tag name="MH_TYPE" val="ENTRY"/>
  <p:tag name="ID" val="545841"/>
  <p:tag name="MH_ORDER" val="1"/>
</p:tagLst>
</file>

<file path=ppt/tags/tag15.xml><?xml version="1.0" encoding="utf-8"?>
<p:tagLst xmlns:p="http://schemas.openxmlformats.org/presentationml/2006/main">
  <p:tag name="MH" val="20170105211416"/>
  <p:tag name="MH_LIBRARY" val="CONTENTS"/>
  <p:tag name="MH_TYPE" val="NUMBER"/>
  <p:tag name="ID" val="545841"/>
  <p:tag name="MH_ORDER" val="1"/>
</p:tagLst>
</file>

<file path=ppt/tags/tag16.xml><?xml version="1.0" encoding="utf-8"?>
<p:tagLst xmlns:p="http://schemas.openxmlformats.org/presentationml/2006/main">
  <p:tag name="MH" val="20170105211416"/>
  <p:tag name="MH_LIBRARY" val="CONTENTS"/>
  <p:tag name="MH_TYPE" val="ENTRY"/>
  <p:tag name="ID" val="545841"/>
  <p:tag name="MH_ORDER" val="1"/>
</p:tagLst>
</file>

<file path=ppt/tags/tag17.xml><?xml version="1.0" encoding="utf-8"?>
<p:tagLst xmlns:p="http://schemas.openxmlformats.org/presentationml/2006/main">
  <p:tag name="MH" val="20170105211416"/>
  <p:tag name="MH_LIBRARY" val="CONTENTS"/>
  <p:tag name="MH_TYPE" val="OTHERS"/>
  <p:tag name="ID" val="545841"/>
</p:tagLst>
</file>

<file path=ppt/tags/tag18.xml><?xml version="1.0" encoding="utf-8"?>
<p:tagLst xmlns:p="http://schemas.openxmlformats.org/presentationml/2006/main">
  <p:tag name="MH" val="20170105211416"/>
  <p:tag name="MH_LIBRARY" val="CONTENTS"/>
  <p:tag name="MH_TYPE" val="OTHERS"/>
  <p:tag name="ID" val="545841"/>
</p:tagLst>
</file>

<file path=ppt/tags/tag19.xml><?xml version="1.0" encoding="utf-8"?>
<p:tagLst xmlns:p="http://schemas.openxmlformats.org/presentationml/2006/main">
  <p:tag name="MH" val="20170105211416"/>
  <p:tag name="MH_LIBRARY" val="CONTENTS"/>
  <p:tag name="MH_TYPE" val="OTHERS"/>
  <p:tag name="ID" val="545841"/>
</p:tagLst>
</file>

<file path=ppt/tags/tag2.xml><?xml version="1.0" encoding="utf-8"?>
<p:tagLst xmlns:p="http://schemas.openxmlformats.org/presentationml/2006/main">
  <p:tag name="MH" val="20170105211416"/>
  <p:tag name="MH_LIBRARY" val="CONTENTS"/>
  <p:tag name="MH_TYPE" val="ENTRY"/>
  <p:tag name="ID" val="545841"/>
  <p:tag name="MH_ORDER" val="1"/>
</p:tagLst>
</file>

<file path=ppt/tags/tag20.xml><?xml version="1.0" encoding="utf-8"?>
<p:tagLst xmlns:p="http://schemas.openxmlformats.org/presentationml/2006/main">
  <p:tag name="MH" val="20170105211416"/>
  <p:tag name="MH_LIBRARY" val="CONTENTS"/>
  <p:tag name="MH_TYPE" val="OTHERS"/>
  <p:tag name="ID" val="545841"/>
</p:tagLst>
</file>

<file path=ppt/tags/tag21.xml><?xml version="1.0" encoding="utf-8"?>
<p:tagLst xmlns:p="http://schemas.openxmlformats.org/presentationml/2006/main">
  <p:tag name="MH" val="20170105211416"/>
  <p:tag name="MH_LIBRARY" val="CONTENTS"/>
  <p:tag name="MH_TYPE" val="NUMBER"/>
  <p:tag name="ID" val="545841"/>
  <p:tag name="MH_ORDER" val="1"/>
</p:tagLst>
</file>

<file path=ppt/tags/tag22.xml><?xml version="1.0" encoding="utf-8"?>
<p:tagLst xmlns:p="http://schemas.openxmlformats.org/presentationml/2006/main">
  <p:tag name="MH" val="20170105211416"/>
  <p:tag name="MH_LIBRARY" val="CONTENTS"/>
  <p:tag name="MH_TYPE" val="ENTRY"/>
  <p:tag name="ID" val="545841"/>
  <p:tag name="MH_ORDER" val="1"/>
</p:tagLst>
</file>

<file path=ppt/tags/tag23.xml><?xml version="1.0" encoding="utf-8"?>
<p:tagLst xmlns:p="http://schemas.openxmlformats.org/presentationml/2006/main">
  <p:tag name="MH" val="20170105211416"/>
  <p:tag name="MH_LIBRARY" val="CONTENTS"/>
  <p:tag name="MH_TYPE" val="OTHERS"/>
  <p:tag name="ID" val="545841"/>
</p:tagLst>
</file>

<file path=ppt/tags/tag24.xml><?xml version="1.0" encoding="utf-8"?>
<p:tagLst xmlns:p="http://schemas.openxmlformats.org/presentationml/2006/main">
  <p:tag name="MH" val="20170105211416"/>
  <p:tag name="MH_LIBRARY" val="CONTENTS"/>
  <p:tag name="MH_TYPE" val="OTHERS"/>
  <p:tag name="ID" val="545841"/>
</p:tagLst>
</file>

<file path=ppt/tags/tag25.xml><?xml version="1.0" encoding="utf-8"?>
<p:tagLst xmlns:p="http://schemas.openxmlformats.org/presentationml/2006/main">
  <p:tag name="MH" val="20170105211416"/>
  <p:tag name="MH_LIBRARY" val="CONTENTS"/>
  <p:tag name="MH_TYPE" val="OTHERS"/>
  <p:tag name="ID" val="545841"/>
</p:tagLst>
</file>

<file path=ppt/tags/tag26.xml><?xml version="1.0" encoding="utf-8"?>
<p:tagLst xmlns:p="http://schemas.openxmlformats.org/presentationml/2006/main">
  <p:tag name="MH" val="20170105211416"/>
  <p:tag name="MH_LIBRARY" val="CONTENTS"/>
  <p:tag name="MH_TYPE" val="OTHERS"/>
  <p:tag name="ID" val="545841"/>
</p:tagLst>
</file>

<file path=ppt/tags/tag27.xml><?xml version="1.0" encoding="utf-8"?>
<p:tagLst xmlns:p="http://schemas.openxmlformats.org/presentationml/2006/main">
  <p:tag name="TIMING" val="|0.1"/>
</p:tagLst>
</file>

<file path=ppt/tags/tag28.xml><?xml version="1.0" encoding="utf-8"?>
<p:tagLst xmlns:p="http://schemas.openxmlformats.org/presentationml/2006/main">
  <p:tag name="TIMING" val="|0.2"/>
</p:tagLst>
</file>

<file path=ppt/tags/tag29.xml><?xml version="1.0" encoding="utf-8"?>
<p:tagLst xmlns:p="http://schemas.openxmlformats.org/presentationml/2006/main">
  <p:tag name="MH" val="20170105211416"/>
  <p:tag name="MH_LIBRARY" val="CONTENTS"/>
  <p:tag name="MH_TYPE" val="NUMBER"/>
  <p:tag name="ID" val="545841"/>
  <p:tag name="MH_ORDER" val="1"/>
</p:tagLst>
</file>

<file path=ppt/tags/tag3.xml><?xml version="1.0" encoding="utf-8"?>
<p:tagLst xmlns:p="http://schemas.openxmlformats.org/presentationml/2006/main">
  <p:tag name="MH" val="20170105211416"/>
  <p:tag name="MH_LIBRARY" val="CONTENTS"/>
  <p:tag name="MH_TYPE" val="NUMBER"/>
  <p:tag name="ID" val="545841"/>
  <p:tag name="MH_ORDER" val="3"/>
</p:tagLst>
</file>

<file path=ppt/tags/tag30.xml><?xml version="1.0" encoding="utf-8"?>
<p:tagLst xmlns:p="http://schemas.openxmlformats.org/presentationml/2006/main">
  <p:tag name="MH" val="20170105211416"/>
  <p:tag name="MH_LIBRARY" val="CONTENTS"/>
  <p:tag name="MH_TYPE" val="ENTRY"/>
  <p:tag name="ID" val="545841"/>
  <p:tag name="MH_ORDER" val="1"/>
</p:tagLst>
</file>

<file path=ppt/tags/tag31.xml><?xml version="1.0" encoding="utf-8"?>
<p:tagLst xmlns:p="http://schemas.openxmlformats.org/presentationml/2006/main">
  <p:tag name="MH" val="20170105211416"/>
  <p:tag name="MH_LIBRARY" val="CONTENTS"/>
  <p:tag name="MH_TYPE" val="OTHERS"/>
  <p:tag name="ID" val="545841"/>
</p:tagLst>
</file>

<file path=ppt/tags/tag32.xml><?xml version="1.0" encoding="utf-8"?>
<p:tagLst xmlns:p="http://schemas.openxmlformats.org/presentationml/2006/main">
  <p:tag name="MH" val="20170105211416"/>
  <p:tag name="MH_LIBRARY" val="CONTENTS"/>
  <p:tag name="MH_TYPE" val="OTHERS"/>
  <p:tag name="ID" val="545841"/>
</p:tagLst>
</file>

<file path=ppt/tags/tag33.xml><?xml version="1.0" encoding="utf-8"?>
<p:tagLst xmlns:p="http://schemas.openxmlformats.org/presentationml/2006/main">
  <p:tag name="MH" val="20170105211416"/>
  <p:tag name="MH_LIBRARY" val="CONTENTS"/>
  <p:tag name="MH_TYPE" val="OTHERS"/>
  <p:tag name="ID" val="545841"/>
</p:tagLst>
</file>

<file path=ppt/tags/tag34.xml><?xml version="1.0" encoding="utf-8"?>
<p:tagLst xmlns:p="http://schemas.openxmlformats.org/presentationml/2006/main">
  <p:tag name="MH" val="20170105211416"/>
  <p:tag name="MH_LIBRARY" val="CONTENTS"/>
  <p:tag name="MH_TYPE" val="OTHERS"/>
  <p:tag name="ID" val="545841"/>
</p:tagLst>
</file>

<file path=ppt/tags/tag35.xml><?xml version="1.0" encoding="utf-8"?>
<p:tagLst xmlns:p="http://schemas.openxmlformats.org/presentationml/2006/main">
  <p:tag name="MH" val="20170105211416"/>
  <p:tag name="MH_LIBRARY" val="CONTENTS"/>
  <p:tag name="MH_TYPE" val="NUMBER"/>
  <p:tag name="ID" val="545841"/>
  <p:tag name="MH_ORDER" val="1"/>
</p:tagLst>
</file>

<file path=ppt/tags/tag36.xml><?xml version="1.0" encoding="utf-8"?>
<p:tagLst xmlns:p="http://schemas.openxmlformats.org/presentationml/2006/main">
  <p:tag name="MH" val="20170105211416"/>
  <p:tag name="MH_LIBRARY" val="CONTENTS"/>
  <p:tag name="MH_TYPE" val="ENTRY"/>
  <p:tag name="ID" val="545841"/>
  <p:tag name="MH_ORDER" val="1"/>
</p:tagLst>
</file>

<file path=ppt/tags/tag37.xml><?xml version="1.0" encoding="utf-8"?>
<p:tagLst xmlns:p="http://schemas.openxmlformats.org/presentationml/2006/main">
  <p:tag name="MH" val="20170105211416"/>
  <p:tag name="MH_LIBRARY" val="CONTENTS"/>
  <p:tag name="MH_TYPE" val="OTHERS"/>
  <p:tag name="ID" val="545841"/>
</p:tagLst>
</file>

<file path=ppt/tags/tag38.xml><?xml version="1.0" encoding="utf-8"?>
<p:tagLst xmlns:p="http://schemas.openxmlformats.org/presentationml/2006/main">
  <p:tag name="MH" val="20170105211416"/>
  <p:tag name="MH_LIBRARY" val="CONTENTS"/>
  <p:tag name="MH_TYPE" val="OTHERS"/>
  <p:tag name="ID" val="545841"/>
</p:tagLst>
</file>

<file path=ppt/tags/tag39.xml><?xml version="1.0" encoding="utf-8"?>
<p:tagLst xmlns:p="http://schemas.openxmlformats.org/presentationml/2006/main">
  <p:tag name="MH" val="20170105211416"/>
  <p:tag name="MH_LIBRARY" val="CONTENTS"/>
  <p:tag name="MH_TYPE" val="OTHERS"/>
  <p:tag name="ID" val="545841"/>
</p:tagLst>
</file>

<file path=ppt/tags/tag4.xml><?xml version="1.0" encoding="utf-8"?>
<p:tagLst xmlns:p="http://schemas.openxmlformats.org/presentationml/2006/main">
  <p:tag name="MH" val="20170105211416"/>
  <p:tag name="MH_LIBRARY" val="CONTENTS"/>
  <p:tag name="MH_TYPE" val="ENTRY"/>
  <p:tag name="ID" val="545841"/>
  <p:tag name="MH_ORDER" val="3"/>
</p:tagLst>
</file>

<file path=ppt/tags/tag40.xml><?xml version="1.0" encoding="utf-8"?>
<p:tagLst xmlns:p="http://schemas.openxmlformats.org/presentationml/2006/main">
  <p:tag name="MH" val="20170105211416"/>
  <p:tag name="MH_LIBRARY" val="CONTENTS"/>
  <p:tag name="MH_TYPE" val="OTHERS"/>
  <p:tag name="ID" val="545841"/>
</p:tagLst>
</file>

<file path=ppt/tags/tag41.xml><?xml version="1.0" encoding="utf-8"?>
<p:tagLst xmlns:p="http://schemas.openxmlformats.org/presentationml/2006/main">
  <p:tag name="MH" val="20170105211416"/>
  <p:tag name="MH_LIBRARY" val="CONTENTS"/>
  <p:tag name="MH_TYPE" val="NUMBER"/>
  <p:tag name="ID" val="545841"/>
  <p:tag name="MH_ORDER" val="1"/>
</p:tagLst>
</file>

<file path=ppt/tags/tag42.xml><?xml version="1.0" encoding="utf-8"?>
<p:tagLst xmlns:p="http://schemas.openxmlformats.org/presentationml/2006/main">
  <p:tag name="MH" val="20170105211416"/>
  <p:tag name="MH_LIBRARY" val="CONTENTS"/>
  <p:tag name="MH_TYPE" val="ENTRY"/>
  <p:tag name="ID" val="545841"/>
  <p:tag name="MH_ORDER" val="1"/>
</p:tagLst>
</file>

<file path=ppt/tags/tag43.xml><?xml version="1.0" encoding="utf-8"?>
<p:tagLst xmlns:p="http://schemas.openxmlformats.org/presentationml/2006/main">
  <p:tag name="MH" val="20170105211416"/>
  <p:tag name="MH_LIBRARY" val="CONTENTS"/>
  <p:tag name="MH_TYPE" val="OTHERS"/>
  <p:tag name="ID" val="545841"/>
</p:tagLst>
</file>

<file path=ppt/tags/tag44.xml><?xml version="1.0" encoding="utf-8"?>
<p:tagLst xmlns:p="http://schemas.openxmlformats.org/presentationml/2006/main">
  <p:tag name="MH" val="20170105211416"/>
  <p:tag name="MH_LIBRARY" val="CONTENTS"/>
  <p:tag name="MH_TYPE" val="OTHERS"/>
  <p:tag name="ID" val="545841"/>
</p:tagLst>
</file>

<file path=ppt/tags/tag45.xml><?xml version="1.0" encoding="utf-8"?>
<p:tagLst xmlns:p="http://schemas.openxmlformats.org/presentationml/2006/main">
  <p:tag name="MH" val="20170105211416"/>
  <p:tag name="MH_LIBRARY" val="CONTENTS"/>
  <p:tag name="MH_TYPE" val="OTHERS"/>
  <p:tag name="ID" val="545841"/>
</p:tagLst>
</file>

<file path=ppt/tags/tag46.xml><?xml version="1.0" encoding="utf-8"?>
<p:tagLst xmlns:p="http://schemas.openxmlformats.org/presentationml/2006/main">
  <p:tag name="MH" val="20170105211416"/>
  <p:tag name="MH_LIBRARY" val="CONTENTS"/>
  <p:tag name="MH_TYPE" val="OTHERS"/>
  <p:tag name="ID" val="545841"/>
</p:tagLst>
</file>

<file path=ppt/tags/tag47.xml><?xml version="1.0" encoding="utf-8"?>
<p:tagLst xmlns:p="http://schemas.openxmlformats.org/presentationml/2006/main">
  <p:tag name="KSO_WM_BEAUTIFY_FLAG" val="#wm#"/>
  <p:tag name="KSO_WM_TEMPLATE_CATEGORY" val="diagram"/>
  <p:tag name="KSO_WM_TEMPLATE_INDEX" val="20201093"/>
</p:tagLst>
</file>

<file path=ppt/tags/tag48.xml><?xml version="1.0" encoding="utf-8"?>
<p:tagLst xmlns:p="http://schemas.openxmlformats.org/presentationml/2006/main">
  <p:tag name="KSO_WPP_MARK_KEY" val="8ea336e9-03b8-4f54-8333-25f73b07bc91"/>
  <p:tag name="COMMONDATA" val="eyJoZGlkIjoiZGI0MmNmNWNjZjc2NDljYTdhNWI3YTM1YmViM2I3ZTAifQ=="/>
</p:tagLst>
</file>

<file path=ppt/tags/tag5.xml><?xml version="1.0" encoding="utf-8"?>
<p:tagLst xmlns:p="http://schemas.openxmlformats.org/presentationml/2006/main">
  <p:tag name="MH" val="20170105211416"/>
  <p:tag name="MH_LIBRARY" val="CONTENTS"/>
  <p:tag name="MH_TYPE" val="NUMBER"/>
  <p:tag name="ID" val="545841"/>
  <p:tag name="MH_ORDER" val="2"/>
</p:tagLst>
</file>

<file path=ppt/tags/tag6.xml><?xml version="1.0" encoding="utf-8"?>
<p:tagLst xmlns:p="http://schemas.openxmlformats.org/presentationml/2006/main">
  <p:tag name="MH" val="20170105211416"/>
  <p:tag name="MH_LIBRARY" val="CONTENTS"/>
  <p:tag name="MH_TYPE" val="ENTRY"/>
  <p:tag name="ID" val="545841"/>
  <p:tag name="MH_ORDER" val="2"/>
</p:tagLst>
</file>

<file path=ppt/tags/tag7.xml><?xml version="1.0" encoding="utf-8"?>
<p:tagLst xmlns:p="http://schemas.openxmlformats.org/presentationml/2006/main">
  <p:tag name="MH" val="20170105211416"/>
  <p:tag name="MH_LIBRARY" val="CONTENTS"/>
  <p:tag name="MH_TYPE" val="OTHERS"/>
  <p:tag name="ID" val="545841"/>
</p:tagLst>
</file>

<file path=ppt/tags/tag8.xml><?xml version="1.0" encoding="utf-8"?>
<p:tagLst xmlns:p="http://schemas.openxmlformats.org/presentationml/2006/main">
  <p:tag name="MH" val="20170105211416"/>
  <p:tag name="MH_LIBRARY" val="CONTENTS"/>
  <p:tag name="MH_TYPE" val="OTHERS"/>
  <p:tag name="ID" val="545841"/>
</p:tagLst>
</file>

<file path=ppt/tags/tag9.xml><?xml version="1.0" encoding="utf-8"?>
<p:tagLst xmlns:p="http://schemas.openxmlformats.org/presentationml/2006/main">
  <p:tag name="MH" val="20170105211416"/>
  <p:tag name="MH_LIBRARY" val="CONTENTS"/>
  <p:tag name="MH_TYPE" val="OTHERS"/>
  <p:tag name="ID" val="54584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lang="zh-CN" altLang="en-US" sz="1400" b="1">
            <a:solidFill>
              <a:srgbClr val="FF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2281</Words>
  <Application>WPS 演示</Application>
  <PresentationFormat>全屏显示(16:9)</PresentationFormat>
  <Paragraphs>323</Paragraphs>
  <Slides>23</Slides>
  <Notes>5</Notes>
  <HiddenSlides>0</HiddenSlides>
  <MMClips>1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48" baseType="lpstr">
      <vt:lpstr>Arial</vt:lpstr>
      <vt:lpstr>宋体</vt:lpstr>
      <vt:lpstr>Wingdings</vt:lpstr>
      <vt:lpstr>等线</vt:lpstr>
      <vt:lpstr>微软雅黑</vt:lpstr>
      <vt:lpstr>黑体</vt:lpstr>
      <vt:lpstr>方正小标宋简体</vt:lpstr>
      <vt:lpstr>华文细黑</vt:lpstr>
      <vt:lpstr>Times New Roman</vt:lpstr>
      <vt:lpstr>Clear Sans</vt:lpstr>
      <vt:lpstr>DejaVu Math TeX Gyre</vt:lpstr>
      <vt:lpstr>Helvetica Light</vt:lpstr>
      <vt:lpstr>Calibri</vt:lpstr>
      <vt:lpstr>Calibri</vt:lpstr>
      <vt:lpstr>Impact</vt:lpstr>
      <vt:lpstr>Arial Unicode MS</vt:lpstr>
      <vt:lpstr>Franklin Gothic Medium</vt:lpstr>
      <vt:lpstr>Franklin Gothic Book</vt:lpstr>
      <vt:lpstr>Work Sans</vt:lpstr>
      <vt:lpstr>Segoe Print</vt:lpstr>
      <vt:lpstr>Open Sans</vt:lpstr>
      <vt:lpstr>方正大黑简体</vt:lpstr>
      <vt:lpstr>等线 Light</vt:lpstr>
      <vt:lpstr>Office 主题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新图表制作</dc:title>
  <dc:creator>pengzhao</dc:creator>
  <cp:lastModifiedBy>朱新成</cp:lastModifiedBy>
  <cp:revision>88</cp:revision>
  <dcterms:created xsi:type="dcterms:W3CDTF">2015-10-09T15:15:00Z</dcterms:created>
  <dcterms:modified xsi:type="dcterms:W3CDTF">2022-09-22T04:04:12Z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2052-11.1.0.12313</vt:lpwstr>
  </property>
  <property fmtid="{D5CDD505-2E9C-101B-9397-08002B2CF9AE}" pid="3" name="ICV">
    <vt:lpwstr>B2A546ACA26D4E2E8DC186CC65D7906B</vt:lpwstr>
  </property>
</Properties>
</file>