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96" r:id="rId3"/>
    <p:sldId id="284" r:id="rId5"/>
    <p:sldId id="285" r:id="rId6"/>
    <p:sldId id="265" r:id="rId7"/>
    <p:sldId id="325" r:id="rId8"/>
    <p:sldId id="311" r:id="rId9"/>
    <p:sldId id="342" r:id="rId10"/>
    <p:sldId id="289" r:id="rId11"/>
    <p:sldId id="315" r:id="rId12"/>
    <p:sldId id="350" r:id="rId13"/>
    <p:sldId id="293" r:id="rId14"/>
    <p:sldId id="273" r:id="rId15"/>
    <p:sldId id="294" r:id="rId16"/>
    <p:sldId id="352" r:id="rId17"/>
    <p:sldId id="28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latin typeface="+mn-lt"/>
        <a:ea typeface="+mn-ea"/>
        <a:cs typeface="+mn-cs"/>
        <a:sym typeface="等线" panose="02010600030101010101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29"/>
    <a:srgbClr val="0E828A"/>
    <a:srgbClr val="3B5C7E"/>
    <a:srgbClr val="040426"/>
    <a:srgbClr val="040421"/>
    <a:srgbClr val="163E60"/>
    <a:srgbClr val="104C6A"/>
    <a:srgbClr val="040A23"/>
    <a:srgbClr val="041C3D"/>
    <a:srgbClr val="FD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86137" autoAdjust="0"/>
  </p:normalViewPr>
  <p:slideViewPr>
    <p:cSldViewPr snapToGrid="0" showGuides="1">
      <p:cViewPr varScale="1">
        <p:scale>
          <a:sx n="63" d="100"/>
          <a:sy n="63" d="100"/>
        </p:scale>
        <p:origin x="1020" y="54"/>
      </p:cViewPr>
      <p:guideLst>
        <p:guide orient="horz" pos="2941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lenovo\Desktop\2020%20&#22823;&#21019;\&#35745;&#3163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Lenovo\Desktop\&#27605;&#19994;&#35770;&#25991;\&#26032;&#24314;%20XLSX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Sheet2!$A$2:$A$41</c:f>
              <c:numCache>
                <c:formatCode>General</c:formatCode>
                <c:ptCount val="40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  <c:pt idx="36">
                  <c:v>2017</c:v>
                </c:pt>
                <c:pt idx="37">
                  <c:v>2018</c:v>
                </c:pt>
                <c:pt idx="38">
                  <c:v>2019</c:v>
                </c:pt>
                <c:pt idx="39">
                  <c:v>2020</c:v>
                </c:pt>
              </c:numCache>
            </c:numRef>
          </c:cat>
          <c:val>
            <c:numRef>
              <c:f>Sheet2!$B$2:$B$41</c:f>
              <c:numCache>
                <c:formatCode>General</c:formatCode>
                <c:ptCount val="40"/>
                <c:pt idx="0">
                  <c:v>86</c:v>
                </c:pt>
                <c:pt idx="1">
                  <c:v>83</c:v>
                </c:pt>
                <c:pt idx="2">
                  <c:v>79</c:v>
                </c:pt>
                <c:pt idx="3">
                  <c:v>93</c:v>
                </c:pt>
                <c:pt idx="4">
                  <c:v>98</c:v>
                </c:pt>
                <c:pt idx="5">
                  <c:v>113</c:v>
                </c:pt>
                <c:pt idx="6">
                  <c:v>101</c:v>
                </c:pt>
                <c:pt idx="7">
                  <c:v>103</c:v>
                </c:pt>
                <c:pt idx="8">
                  <c:v>176</c:v>
                </c:pt>
                <c:pt idx="9">
                  <c:v>174</c:v>
                </c:pt>
                <c:pt idx="10">
                  <c:v>162</c:v>
                </c:pt>
                <c:pt idx="11">
                  <c:v>152</c:v>
                </c:pt>
                <c:pt idx="12">
                  <c:v>192</c:v>
                </c:pt>
                <c:pt idx="13">
                  <c:v>288</c:v>
                </c:pt>
                <c:pt idx="14">
                  <c:v>274</c:v>
                </c:pt>
                <c:pt idx="15">
                  <c:v>423</c:v>
                </c:pt>
                <c:pt idx="16">
                  <c:v>570</c:v>
                </c:pt>
                <c:pt idx="17">
                  <c:v>465</c:v>
                </c:pt>
                <c:pt idx="18">
                  <c:v>663</c:v>
                </c:pt>
                <c:pt idx="19">
                  <c:v>843</c:v>
                </c:pt>
                <c:pt idx="20">
                  <c:v>1088</c:v>
                </c:pt>
                <c:pt idx="21">
                  <c:v>1428</c:v>
                </c:pt>
                <c:pt idx="22">
                  <c:v>1436</c:v>
                </c:pt>
                <c:pt idx="23">
                  <c:v>1956</c:v>
                </c:pt>
                <c:pt idx="24">
                  <c:v>2372</c:v>
                </c:pt>
                <c:pt idx="25">
                  <c:v>3184</c:v>
                </c:pt>
                <c:pt idx="26">
                  <c:v>4200</c:v>
                </c:pt>
                <c:pt idx="27">
                  <c:v>5208</c:v>
                </c:pt>
                <c:pt idx="28">
                  <c:v>5988</c:v>
                </c:pt>
                <c:pt idx="29">
                  <c:v>7384</c:v>
                </c:pt>
                <c:pt idx="30">
                  <c:v>8808</c:v>
                </c:pt>
                <c:pt idx="31">
                  <c:v>9464</c:v>
                </c:pt>
                <c:pt idx="32">
                  <c:v>11008</c:v>
                </c:pt>
                <c:pt idx="33">
                  <c:v>12040</c:v>
                </c:pt>
                <c:pt idx="34">
                  <c:v>13980</c:v>
                </c:pt>
                <c:pt idx="35">
                  <c:v>16928</c:v>
                </c:pt>
                <c:pt idx="36">
                  <c:v>21892</c:v>
                </c:pt>
                <c:pt idx="37">
                  <c:v>28144</c:v>
                </c:pt>
                <c:pt idx="38">
                  <c:v>33524</c:v>
                </c:pt>
                <c:pt idx="39">
                  <c:v>42123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41905936"/>
        <c:axId val="41883472"/>
      </c:lineChart>
      <c:catAx>
        <c:axId val="419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41883472"/>
        <c:crosses val="autoZero"/>
        <c:auto val="1"/>
        <c:lblAlgn val="ctr"/>
        <c:lblOffset val="100"/>
        <c:noMultiLvlLbl val="0"/>
      </c:catAx>
      <c:valAx>
        <c:axId val="418834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</a:p>
        </c:txPr>
        <c:crossAx val="41905936"/>
        <c:crosses val="autoZero"/>
        <c:crossBetween val="between"/>
      </c:valAx>
      <c:spPr>
        <a:gradFill>
          <a:gsLst>
            <a:gs pos="29000">
              <a:srgbClr val="34C3EB">
                <a:alpha val="74000"/>
              </a:srgbClr>
            </a:gs>
            <a:gs pos="75000">
              <a:srgbClr val="29B9E4">
                <a:alpha val="38000"/>
              </a:srgb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68F7F8">
          <a:alpha val="57000"/>
        </a:srgbClr>
      </a:solidFill>
    </a:ln>
    <a:effectLst/>
  </c:spPr>
  <c:txPr>
    <a:bodyPr/>
    <a:lstStyle/>
    <a:p>
      <a:pPr>
        <a:defRPr lang="zh-CN" sz="1000">
          <a:solidFill>
            <a:schemeClr val="bg1"/>
          </a:solidFill>
          <a:latin typeface="微软雅黑" panose="020B0503020204020204" charset="-122"/>
          <a:ea typeface="微软雅黑" panose="020B050302020402020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83338504499"/>
          <c:y val="0.0515357658214801"/>
          <c:w val="0.760905988209743"/>
          <c:h val="0.85537002679859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800" b="1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'[新建 XLSX 工作表.xlsx]Sheet1'!$A$1:$A$2</c:f>
              <c:strCache>
                <c:ptCount val="2"/>
                <c:pt idx="0">
                  <c:v>2021</c:v>
                </c:pt>
                <c:pt idx="1">
                  <c:v>2022E</c:v>
                </c:pt>
              </c:strCache>
            </c:strRef>
          </c:cat>
          <c:val>
            <c:numRef>
              <c:f>'[新建 XLSX 工作表.xlsx]Sheet1'!$B$1:$B$2</c:f>
              <c:numCache>
                <c:formatCode>General</c:formatCode>
                <c:ptCount val="2"/>
                <c:pt idx="0">
                  <c:v>130</c:v>
                </c:pt>
                <c:pt idx="1">
                  <c:v>240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07016107"/>
        <c:axId val="772022527"/>
      </c:barChart>
      <c:catAx>
        <c:axId val="20701610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72022527"/>
        <c:crosses val="autoZero"/>
        <c:auto val="1"/>
        <c:lblAlgn val="ctr"/>
        <c:lblOffset val="100"/>
        <c:noMultiLvlLbl val="0"/>
      </c:catAx>
      <c:valAx>
        <c:axId val="772022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pPr>
          </a:p>
        </c:txPr>
        <c:crossAx val="2070161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B5F9-9158-4E63-9ABD-FCBC3A09FB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6240-C404-4261-A0F3-1ED0EDD124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Shape 3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447" name="Shape 3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 panose="02010600030101010101" charset="-122"/>
      </a:defRPr>
    </a:lvl1pPr>
    <a:lvl2pPr indent="228600" latinLnBrk="0">
      <a:defRPr sz="1200">
        <a:latin typeface="+mn-lt"/>
        <a:ea typeface="+mn-ea"/>
        <a:cs typeface="+mn-cs"/>
        <a:sym typeface="等线" panose="02010600030101010101" charset="-122"/>
      </a:defRPr>
    </a:lvl2pPr>
    <a:lvl3pPr indent="457200" latinLnBrk="0">
      <a:defRPr sz="1200">
        <a:latin typeface="+mn-lt"/>
        <a:ea typeface="+mn-ea"/>
        <a:cs typeface="+mn-cs"/>
        <a:sym typeface="等线" panose="02010600030101010101" charset="-122"/>
      </a:defRPr>
    </a:lvl3pPr>
    <a:lvl4pPr indent="685800" latinLnBrk="0">
      <a:defRPr sz="1200">
        <a:latin typeface="+mn-lt"/>
        <a:ea typeface="+mn-ea"/>
        <a:cs typeface="+mn-cs"/>
        <a:sym typeface="等线" panose="02010600030101010101" charset="-122"/>
      </a:defRPr>
    </a:lvl4pPr>
    <a:lvl5pPr indent="914400" latinLnBrk="0">
      <a:defRPr sz="1200">
        <a:latin typeface="+mn-lt"/>
        <a:ea typeface="+mn-ea"/>
        <a:cs typeface="+mn-cs"/>
        <a:sym typeface="等线" panose="02010600030101010101" charset="-122"/>
      </a:defRPr>
    </a:lvl5pPr>
    <a:lvl6pPr indent="1143000" latinLnBrk="0">
      <a:defRPr sz="1200">
        <a:latin typeface="+mn-lt"/>
        <a:ea typeface="+mn-ea"/>
        <a:cs typeface="+mn-cs"/>
        <a:sym typeface="等线" panose="02010600030101010101" charset="-122"/>
      </a:defRPr>
    </a:lvl6pPr>
    <a:lvl7pPr indent="1371600" latinLnBrk="0">
      <a:defRPr sz="1200">
        <a:latin typeface="+mn-lt"/>
        <a:ea typeface="+mn-ea"/>
        <a:cs typeface="+mn-cs"/>
        <a:sym typeface="等线" panose="02010600030101010101" charset="-122"/>
      </a:defRPr>
    </a:lvl7pPr>
    <a:lvl8pPr indent="1600200" latinLnBrk="0">
      <a:defRPr sz="1200">
        <a:latin typeface="+mn-lt"/>
        <a:ea typeface="+mn-ea"/>
        <a:cs typeface="+mn-cs"/>
        <a:sym typeface="等线" panose="02010600030101010101" charset="-122"/>
      </a:defRPr>
    </a:lvl8pPr>
    <a:lvl9pPr indent="1828800" latinLnBrk="0">
      <a:defRPr sz="1200">
        <a:latin typeface="+mn-lt"/>
        <a:ea typeface="+mn-ea"/>
        <a:cs typeface="+mn-cs"/>
        <a:sym typeface="等线" panose="02010600030101010101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Shape 3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795" name="Shape 3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>
              <a:defRPr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Shape 1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067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Shape 1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067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Shape 1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067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4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Shape 1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067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Shape 1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067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14" name="Shape 16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315" name="Shape 16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indent="355600" algn="just">
              <a:lnSpc>
                <a:spcPct val="150000"/>
              </a:lnSpc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 marL="0" marR="0" lvl="0" indent="355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+mn-lt"/>
                <a:ea typeface="+mn-ea"/>
                <a:cs typeface="+mn-cs"/>
                <a:sym typeface="等线" panose="02010600030101010101" charset="-122"/>
              </a:defRPr>
            </a:pPr>
            <a:endParaRPr lang="zh-CN" altLang="en-US" sz="1800" dirty="0">
              <a:gradFill flip="none" rotWithShape="1">
                <a:gsLst>
                  <a:gs pos="0">
                    <a:srgbClr val="A0CC83"/>
                  </a:gs>
                  <a:gs pos="58000">
                    <a:srgbClr val="73CFE4"/>
                  </a:gs>
                  <a:gs pos="100000">
                    <a:srgbClr val="04AEEE"/>
                  </a:gs>
                </a:gsLst>
                <a:lin ang="3000000" scaled="0"/>
              </a:gradFill>
              <a:latin typeface="造字工房朗倩（非商用）常规体"/>
              <a:sym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81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lang="zh-CN" altLang="en-US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Shape 3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814" name="Shape 3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Shape 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771" name="Shape 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等线" panose="02010600030101010101" charset="-122"/>
              </a:defRPr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Shape 6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724" name="Shape 6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Shape 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771" name="Shape 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等线" panose="02010600030101010101" charset="-122"/>
              </a:defRPr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Shape 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771" name="Shape 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等线" panose="02010600030101010101" charset="-122"/>
              </a:defRPr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Shape 7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8771" name="Shape 7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等线" panose="02010600030101010101" charset="-122"/>
              </a:defRPr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Shape 12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49067" name="Shape 12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927273"/>
          </a:xfrm>
          <a:prstGeom prst="rect">
            <a:avLst/>
          </a:prstGeom>
        </p:spPr>
      </p:pic>
      <p:pic>
        <p:nvPicPr>
          <p:cNvPr id="21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063" y="4853008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22" name="图片 50" descr="图片 50"/>
          <p:cNvPicPr>
            <a:picLocks noChangeAspect="1"/>
          </p:cNvPicPr>
          <p:nvPr userDrawn="1"/>
        </p:nvPicPr>
        <p:blipFill>
          <a:blip r:embed="rId4"/>
          <a:srcRect l="24864" t="20001" r="18971" b="27777"/>
          <a:stretch>
            <a:fillRect/>
          </a:stretch>
        </p:blipFill>
        <p:spPr>
          <a:xfrm>
            <a:off x="4691803" y="4293251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5886" y="4874565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26" name="矩形 10"/>
          <p:cNvSpPr/>
          <p:nvPr userDrawn="1"/>
        </p:nvSpPr>
        <p:spPr>
          <a:xfrm>
            <a:off x="-19050" y="0"/>
            <a:ext cx="12248063" cy="6927272"/>
          </a:xfrm>
          <a:prstGeom prst="rect">
            <a:avLst/>
          </a:prstGeom>
          <a:solidFill>
            <a:srgbClr val="07071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48000"/>
          </a:blip>
          <a:stretch>
            <a:fillRect/>
          </a:stretch>
        </p:blipFill>
        <p:spPr>
          <a:xfrm>
            <a:off x="10092055" y="-114300"/>
            <a:ext cx="2099945" cy="14649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927273"/>
          </a:xfrm>
          <a:prstGeom prst="rect">
            <a:avLst/>
          </a:prstGeom>
        </p:spPr>
      </p:pic>
      <p:pic>
        <p:nvPicPr>
          <p:cNvPr id="16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063" y="4853008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17" name="图片 50" descr="图片 50"/>
          <p:cNvPicPr>
            <a:picLocks noChangeAspect="1"/>
          </p:cNvPicPr>
          <p:nvPr userDrawn="1"/>
        </p:nvPicPr>
        <p:blipFill>
          <a:blip r:embed="rId4"/>
          <a:srcRect l="24864" t="20001" r="18971" b="27777"/>
          <a:stretch>
            <a:fillRect/>
          </a:stretch>
        </p:blipFill>
        <p:spPr>
          <a:xfrm>
            <a:off x="4691803" y="4293251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5886" y="4874565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21" name="矩形 10"/>
          <p:cNvSpPr/>
          <p:nvPr userDrawn="1"/>
        </p:nvSpPr>
        <p:spPr>
          <a:xfrm>
            <a:off x="-17963" y="21557"/>
            <a:ext cx="12192000" cy="6927272"/>
          </a:xfrm>
          <a:prstGeom prst="rect">
            <a:avLst/>
          </a:prstGeom>
          <a:solidFill>
            <a:srgbClr val="07071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48000"/>
          </a:blip>
          <a:stretch>
            <a:fillRect/>
          </a:stretch>
        </p:blipFill>
        <p:spPr>
          <a:xfrm>
            <a:off x="10092055" y="-114300"/>
            <a:ext cx="2099945" cy="14649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927273"/>
          </a:xfrm>
          <a:prstGeom prst="rect">
            <a:avLst/>
          </a:prstGeom>
        </p:spPr>
      </p:pic>
      <p:pic>
        <p:nvPicPr>
          <p:cNvPr id="16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063" y="4853008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17" name="图片 50" descr="图片 50"/>
          <p:cNvPicPr>
            <a:picLocks noChangeAspect="1"/>
          </p:cNvPicPr>
          <p:nvPr userDrawn="1"/>
        </p:nvPicPr>
        <p:blipFill>
          <a:blip r:embed="rId4"/>
          <a:srcRect l="24864" t="20001" r="18971" b="27777"/>
          <a:stretch>
            <a:fillRect/>
          </a:stretch>
        </p:blipFill>
        <p:spPr>
          <a:xfrm>
            <a:off x="4691803" y="4293251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5886" y="4874565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21" name="矩形 10"/>
          <p:cNvSpPr/>
          <p:nvPr userDrawn="1"/>
        </p:nvSpPr>
        <p:spPr>
          <a:xfrm>
            <a:off x="-17963" y="21557"/>
            <a:ext cx="12192000" cy="6927272"/>
          </a:xfrm>
          <a:prstGeom prst="rect">
            <a:avLst/>
          </a:prstGeom>
          <a:solidFill>
            <a:srgbClr val="07071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48000"/>
          </a:blip>
          <a:stretch>
            <a:fillRect/>
          </a:stretch>
        </p:blipFill>
        <p:spPr>
          <a:xfrm>
            <a:off x="10092055" y="-114300"/>
            <a:ext cx="2099945" cy="14649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927273"/>
          </a:xfrm>
          <a:prstGeom prst="rect">
            <a:avLst/>
          </a:prstGeom>
        </p:spPr>
      </p:pic>
      <p:pic>
        <p:nvPicPr>
          <p:cNvPr id="19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063" y="4853008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20" name="图片 50" descr="图片 50"/>
          <p:cNvPicPr>
            <a:picLocks noChangeAspect="1"/>
          </p:cNvPicPr>
          <p:nvPr userDrawn="1"/>
        </p:nvPicPr>
        <p:blipFill>
          <a:blip r:embed="rId4"/>
          <a:srcRect l="24864" t="20001" r="18971" b="27777"/>
          <a:stretch>
            <a:fillRect/>
          </a:stretch>
        </p:blipFill>
        <p:spPr>
          <a:xfrm>
            <a:off x="4691803" y="4293251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5886" y="4874565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24" name="矩形 10"/>
          <p:cNvSpPr/>
          <p:nvPr userDrawn="1"/>
        </p:nvSpPr>
        <p:spPr>
          <a:xfrm>
            <a:off x="-17963" y="21557"/>
            <a:ext cx="12192000" cy="6927272"/>
          </a:xfrm>
          <a:prstGeom prst="rect">
            <a:avLst/>
          </a:prstGeom>
          <a:solidFill>
            <a:srgbClr val="07071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48000"/>
          </a:blip>
          <a:stretch>
            <a:fillRect/>
          </a:stretch>
        </p:blipFill>
        <p:spPr>
          <a:xfrm>
            <a:off x="10092055" y="-114300"/>
            <a:ext cx="2099945" cy="14649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927273"/>
          </a:xfrm>
          <a:prstGeom prst="rect">
            <a:avLst/>
          </a:prstGeom>
        </p:spPr>
      </p:pic>
      <p:pic>
        <p:nvPicPr>
          <p:cNvPr id="14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063" y="4853008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15" name="图片 50" descr="图片 50"/>
          <p:cNvPicPr>
            <a:picLocks noChangeAspect="1"/>
          </p:cNvPicPr>
          <p:nvPr userDrawn="1"/>
        </p:nvPicPr>
        <p:blipFill>
          <a:blip r:embed="rId4"/>
          <a:srcRect l="24864" t="20001" r="18971" b="27777"/>
          <a:stretch>
            <a:fillRect/>
          </a:stretch>
        </p:blipFill>
        <p:spPr>
          <a:xfrm>
            <a:off x="4691803" y="4293251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" name="图片 43" descr="图片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5886" y="4874565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19" name="矩形 10"/>
          <p:cNvSpPr/>
          <p:nvPr userDrawn="1"/>
        </p:nvSpPr>
        <p:spPr>
          <a:xfrm>
            <a:off x="-17963" y="21557"/>
            <a:ext cx="12192000" cy="6927272"/>
          </a:xfrm>
          <a:prstGeom prst="rect">
            <a:avLst/>
          </a:prstGeom>
          <a:solidFill>
            <a:srgbClr val="07071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48000"/>
          </a:blip>
          <a:stretch>
            <a:fillRect/>
          </a:stretch>
        </p:blipFill>
        <p:spPr>
          <a:xfrm>
            <a:off x="10092055" y="-114300"/>
            <a:ext cx="2099945" cy="14649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927273"/>
          </a:xfrm>
          <a:prstGeom prst="rect">
            <a:avLst/>
          </a:prstGeom>
        </p:spPr>
      </p:pic>
      <p:pic>
        <p:nvPicPr>
          <p:cNvPr id="23" name="图片 43" descr="图片 4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56063" y="4853008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24" name="图片 50" descr="图片 50"/>
          <p:cNvPicPr>
            <a:picLocks noChangeAspect="1"/>
          </p:cNvPicPr>
          <p:nvPr userDrawn="1"/>
        </p:nvPicPr>
        <p:blipFill>
          <a:blip r:embed="rId9"/>
          <a:srcRect l="24864" t="20001" r="18971" b="27777"/>
          <a:stretch>
            <a:fillRect/>
          </a:stretch>
        </p:blipFill>
        <p:spPr>
          <a:xfrm>
            <a:off x="4691803" y="4293251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" name="图片 43" descr="图片 4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5886" y="4874565"/>
            <a:ext cx="6152062" cy="2074264"/>
          </a:xfrm>
          <a:prstGeom prst="rect">
            <a:avLst/>
          </a:prstGeom>
          <a:ln w="12700">
            <a:miter lim="4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28" name="矩形 10"/>
          <p:cNvSpPr/>
          <p:nvPr userDrawn="1"/>
        </p:nvSpPr>
        <p:spPr>
          <a:xfrm>
            <a:off x="-183" y="-33"/>
            <a:ext cx="12192000" cy="6927272"/>
          </a:xfrm>
          <a:prstGeom prst="rect">
            <a:avLst/>
          </a:prstGeom>
          <a:solidFill>
            <a:srgbClr val="07071F">
              <a:alpha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48000"/>
          </a:blip>
          <a:stretch>
            <a:fillRect/>
          </a:stretch>
        </p:blipFill>
        <p:spPr>
          <a:xfrm>
            <a:off x="10092055" y="-114300"/>
            <a:ext cx="2099945" cy="14649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80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  <a:sym typeface="等线" panose="02010600030101010101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9.pn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6.png"/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jpe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53.png"/><Relationship Id="rId16" Type="http://schemas.openxmlformats.org/officeDocument/2006/relationships/image" Target="../media/image52.jpeg"/><Relationship Id="rId15" Type="http://schemas.openxmlformats.org/officeDocument/2006/relationships/image" Target="../media/image51.png"/><Relationship Id="rId14" Type="http://schemas.openxmlformats.org/officeDocument/2006/relationships/image" Target="../media/image4.svg"/><Relationship Id="rId13" Type="http://schemas.openxmlformats.org/officeDocument/2006/relationships/image" Target="../media/image50.png"/><Relationship Id="rId12" Type="http://schemas.openxmlformats.org/officeDocument/2006/relationships/image" Target="../media/image49.png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.xml"/><Relationship Id="rId4" Type="http://schemas.openxmlformats.org/officeDocument/2006/relationships/image" Target="../media/image6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2.xml"/><Relationship Id="rId7" Type="http://schemas.microsoft.com/office/2007/relationships/hdphoto" Target="../media/image67.wdp"/><Relationship Id="rId6" Type="http://schemas.openxmlformats.org/officeDocument/2006/relationships/image" Target="../media/image66.png"/><Relationship Id="rId5" Type="http://schemas.microsoft.com/office/2007/relationships/hdphoto" Target="../media/image65.wdp"/><Relationship Id="rId4" Type="http://schemas.openxmlformats.org/officeDocument/2006/relationships/image" Target="../media/image64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1.png"/><Relationship Id="rId7" Type="http://schemas.openxmlformats.org/officeDocument/2006/relationships/image" Target="../media/image20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2.svg"/><Relationship Id="rId7" Type="http://schemas.openxmlformats.org/officeDocument/2006/relationships/image" Target="../media/image30.png"/><Relationship Id="rId6" Type="http://schemas.openxmlformats.org/officeDocument/2006/relationships/image" Target="../media/image1.svg"/><Relationship Id="rId5" Type="http://schemas.openxmlformats.org/officeDocument/2006/relationships/image" Target="../media/image29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4.svg"/><Relationship Id="rId11" Type="http://schemas.openxmlformats.org/officeDocument/2006/relationships/image" Target="../media/image32.png"/><Relationship Id="rId10" Type="http://schemas.openxmlformats.org/officeDocument/2006/relationships/image" Target="../media/image3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png"/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图片 36" descr="图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8153" y="865734"/>
            <a:ext cx="16828108" cy="331438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97228" name="图片 8" descr="图片 8"/>
          <p:cNvPicPr>
            <a:picLocks noChangeAspect="1"/>
          </p:cNvPicPr>
          <p:nvPr/>
        </p:nvPicPr>
        <p:blipFill>
          <a:blip r:embed="rId3"/>
          <a:srcRect l="24864" t="20001" r="18971" b="27777"/>
          <a:stretch>
            <a:fillRect/>
          </a:stretch>
        </p:blipFill>
        <p:spPr>
          <a:xfrm rot="9000000">
            <a:off x="-1302982" y="235356"/>
            <a:ext cx="3268167" cy="21483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48791" name="文本框 3"/>
          <p:cNvSpPr txBox="1"/>
          <p:nvPr/>
        </p:nvSpPr>
        <p:spPr>
          <a:xfrm>
            <a:off x="851792" y="3471622"/>
            <a:ext cx="10680701" cy="73723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3200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2800"/>
              <a:t>社科数据综合服务中心，赋能</a:t>
            </a:r>
            <a:r>
              <a:rPr lang="zh-CN" altLang="en-US" sz="2800"/>
              <a:t>百千万社科学者</a:t>
            </a:r>
            <a:endParaRPr lang="zh-CN" altLang="en-US" sz="28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7" y="149516"/>
            <a:ext cx="3195536" cy="825029"/>
          </a:xfrm>
          <a:prstGeom prst="rect">
            <a:avLst/>
          </a:prstGeom>
        </p:spPr>
      </p:pic>
      <p:sp>
        <p:nvSpPr>
          <p:cNvPr id="11" name="标题 1"/>
          <p:cNvSpPr txBox="1"/>
          <p:nvPr/>
        </p:nvSpPr>
        <p:spPr>
          <a:xfrm>
            <a:off x="0" y="1912159"/>
            <a:ext cx="12192000" cy="1392236"/>
          </a:xfrm>
          <a:prstGeom prst="rect">
            <a:avLst/>
          </a:prstGeom>
          <a:solidFill>
            <a:schemeClr val="accent1">
              <a:lumMod val="50000"/>
              <a:alpha val="46000"/>
            </a:schemeClr>
          </a:solidFill>
        </p:spPr>
        <p:txBody>
          <a:bodyPr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9pPr>
          </a:lstStyle>
          <a:p>
            <a:pPr hangingPunct="1"/>
            <a:endParaRPr lang="zh-CN" altLang="en-US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3385383" y="1997097"/>
            <a:ext cx="5421233" cy="156845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8000">
                <a:solidFill>
                  <a:srgbClr val="FFFFFF"/>
                </a:solidFill>
                <a:latin typeface="造字工房力黑（非商用）常规体"/>
                <a:ea typeface="造字工房力黑（非商用）常规体"/>
                <a:cs typeface="造字工房力黑（非商用）常规体"/>
                <a:sym typeface="造字工房力黑（非商用）常规体"/>
              </a:defRPr>
            </a:pPr>
            <a:r>
              <a:rPr lang="zh-CN" altLang="en-US" sz="9600" dirty="0">
                <a:solidFill>
                  <a:schemeClr val="bg1"/>
                </a:solidFill>
              </a:rPr>
              <a:t>无限</a:t>
            </a:r>
            <a:r>
              <a:rPr lang="zh-CN" altLang="en-US" sz="8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集数</a:t>
            </a:r>
            <a:endParaRPr lang="zh-CN" altLang="en-US" sz="88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2"/>
          <p:cNvSpPr txBox="1"/>
          <p:nvPr/>
        </p:nvSpPr>
        <p:spPr>
          <a:xfrm>
            <a:off x="8623045" y="1837793"/>
            <a:ext cx="367142" cy="7645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dirty="0"/>
              <a:t>®</a:t>
            </a:r>
            <a:endParaRPr dirty="0"/>
          </a:p>
        </p:txBody>
      </p:sp>
      <p:pic>
        <p:nvPicPr>
          <p:cNvPr id="21" name="图片 22" descr="图片 22"/>
          <p:cNvPicPr>
            <a:picLocks noChangeAspect="1"/>
          </p:cNvPicPr>
          <p:nvPr/>
        </p:nvPicPr>
        <p:blipFill>
          <a:blip r:embed="rId5"/>
          <a:srcRect b="20538"/>
          <a:stretch>
            <a:fillRect/>
          </a:stretch>
        </p:blipFill>
        <p:spPr>
          <a:xfrm>
            <a:off x="-23381" y="4779891"/>
            <a:ext cx="6152061" cy="2078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" name="直接连接符 4"/>
          <p:cNvSpPr/>
          <p:nvPr/>
        </p:nvSpPr>
        <p:spPr>
          <a:xfrm>
            <a:off x="6109222" y="6466587"/>
            <a:ext cx="6141682" cy="1"/>
          </a:xfrm>
          <a:prstGeom prst="line">
            <a:avLst/>
          </a:prstGeom>
          <a:ln w="19050">
            <a:solidFill>
              <a:srgbClr val="30CDE3"/>
            </a:solidFill>
            <a:miter/>
          </a:ln>
        </p:spPr>
        <p:txBody>
          <a:bodyPr lIns="45719" rIns="45719"/>
          <a:lstStyle/>
          <a:p/>
        </p:txBody>
      </p:sp>
      <p:pic>
        <p:nvPicPr>
          <p:cNvPr id="23" name="图片 22" descr="图片 22"/>
          <p:cNvPicPr>
            <a:picLocks noChangeAspect="1"/>
          </p:cNvPicPr>
          <p:nvPr/>
        </p:nvPicPr>
        <p:blipFill>
          <a:blip r:embed="rId5"/>
          <a:srcRect b="20538"/>
          <a:stretch>
            <a:fillRect/>
          </a:stretch>
        </p:blipFill>
        <p:spPr>
          <a:xfrm>
            <a:off x="6046001" y="4798941"/>
            <a:ext cx="6152061" cy="2078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" name="文本框 7"/>
          <p:cNvSpPr txBox="1"/>
          <p:nvPr/>
        </p:nvSpPr>
        <p:spPr>
          <a:xfrm>
            <a:off x="2586020" y="4503932"/>
            <a:ext cx="7212243" cy="968375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800" dirty="0"/>
              <a:t>黎家伟 无限集数运营总监</a:t>
            </a:r>
            <a:endParaRPr lang="zh-CN" altLang="en-US" sz="1800" dirty="0"/>
          </a:p>
          <a:p>
            <a:pPr algn="ctr">
              <a:lnSpc>
                <a:spcPct val="150000"/>
              </a:lnSpc>
              <a:defRPr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000" dirty="0"/>
              <a:t>Tel</a:t>
            </a:r>
            <a:r>
              <a:rPr lang="zh-CN" altLang="en-US" sz="2000" dirty="0"/>
              <a:t>：</a:t>
            </a:r>
            <a:r>
              <a:rPr lang="en-US" altLang="zh-CN" sz="2000" dirty="0"/>
              <a:t>15528388779</a:t>
            </a:r>
            <a:endParaRPr lang="en-US" altLang="zh-CN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7227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41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42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3" name="文本框 157"/>
            <p:cNvSpPr txBox="1"/>
            <p:nvPr/>
          </p:nvSpPr>
          <p:spPr>
            <a:xfrm>
              <a:off x="635832" y="856177"/>
              <a:ext cx="576698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专家顾问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50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51" name="图片 230" descr="图片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4" y="1233818"/>
            <a:ext cx="3337220" cy="37719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片 231" descr="图片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54" y="1095272"/>
            <a:ext cx="3337221" cy="37719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66" name="组合 6"/>
          <p:cNvGrpSpPr/>
          <p:nvPr/>
        </p:nvGrpSpPr>
        <p:grpSpPr>
          <a:xfrm>
            <a:off x="-417141" y="2301170"/>
            <a:ext cx="10248666" cy="5244197"/>
            <a:chOff x="0" y="0"/>
            <a:chExt cx="10248664" cy="5244194"/>
          </a:xfrm>
        </p:grpSpPr>
        <p:pic>
          <p:nvPicPr>
            <p:cNvPr id="72" name="图片 14" descr="图片 14"/>
            <p:cNvPicPr>
              <a:picLocks noChangeAspect="1"/>
            </p:cNvPicPr>
            <p:nvPr/>
          </p:nvPicPr>
          <p:blipFill>
            <a:blip r:embed="rId4"/>
            <a:srcRect r="26665"/>
            <a:stretch>
              <a:fillRect/>
            </a:stretch>
          </p:blipFill>
          <p:spPr>
            <a:xfrm>
              <a:off x="0" y="0"/>
              <a:ext cx="10248664" cy="290060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grpSp>
          <p:nvGrpSpPr>
            <p:cNvPr id="73" name="组合 3"/>
            <p:cNvGrpSpPr/>
            <p:nvPr/>
          </p:nvGrpSpPr>
          <p:grpSpPr>
            <a:xfrm>
              <a:off x="3979724" y="1564681"/>
              <a:ext cx="5015147" cy="3679513"/>
              <a:chOff x="-17009" y="269085"/>
              <a:chExt cx="5015146" cy="3679511"/>
            </a:xfrm>
          </p:grpSpPr>
          <p:sp>
            <p:nvSpPr>
              <p:cNvPr id="74" name="矩形 23"/>
              <p:cNvSpPr/>
              <p:nvPr/>
            </p:nvSpPr>
            <p:spPr>
              <a:xfrm>
                <a:off x="408801" y="269085"/>
                <a:ext cx="4027164" cy="3679511"/>
              </a:xfrm>
              <a:prstGeom prst="rect">
                <a:avLst/>
              </a:prstGeom>
              <a:gradFill flip="none" rotWithShape="1">
                <a:gsLst>
                  <a:gs pos="0">
                    <a:srgbClr val="35E4FE">
                      <a:alpha val="20000"/>
                    </a:srgbClr>
                  </a:gs>
                  <a:gs pos="100000">
                    <a:srgbClr val="04AEEE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5" name="矩形 10"/>
              <p:cNvSpPr txBox="1"/>
              <p:nvPr/>
            </p:nvSpPr>
            <p:spPr>
              <a:xfrm>
                <a:off x="-17009" y="423345"/>
                <a:ext cx="5015146" cy="25209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p>
                <a:pPr algn="ctr">
                  <a:lnSpc>
                    <a:spcPct val="130000"/>
                  </a:lnSpc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dirty="0"/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solidFill>
                      <a:schemeClr val="bg1"/>
                    </a:solidFill>
                    <a:sym typeface="+mn-ea"/>
                  </a:rPr>
                  <a:t>四川大学经济发展研究院原院长助理</a:t>
                </a:r>
                <a:endParaRPr lang="zh-CN" altLang="en-US" sz="16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solidFill>
                      <a:schemeClr val="bg1"/>
                    </a:solidFill>
                    <a:sym typeface="+mn-ea"/>
                  </a:rPr>
                  <a:t>四川大学经济发展研究院副研究员</a:t>
                </a:r>
                <a:endParaRPr lang="zh-CN" altLang="en-US" sz="16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solidFill>
                      <a:schemeClr val="bg1"/>
                    </a:solidFill>
                    <a:sym typeface="+mn-ea"/>
                  </a:rPr>
                  <a:t>中国西部国际资本论坛秘书长</a:t>
                </a:r>
                <a:endParaRPr lang="zh-CN" altLang="en-US" sz="16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solidFill>
                      <a:schemeClr val="bg1"/>
                    </a:solidFill>
                    <a:sym typeface="+mn-ea"/>
                  </a:rPr>
                  <a:t>四川省质量协会副秘书长</a:t>
                </a:r>
                <a:endParaRPr lang="zh-CN" altLang="en-US" sz="1600" dirty="0">
                  <a:solidFill>
                    <a:schemeClr val="bg1"/>
                  </a:solidFill>
                  <a:sym typeface="+mn-ea"/>
                </a:endParaRPr>
              </a:p>
              <a:p>
                <a:pPr lvl="0"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solidFill>
                      <a:schemeClr val="bg1"/>
                    </a:solidFill>
                    <a:sym typeface="+mn-ea"/>
                  </a:rPr>
                  <a:t>长于股权投资、</a:t>
                </a:r>
                <a:r>
                  <a:rPr lang="zh-CN" altLang="en-US" sz="1600" dirty="0">
                    <a:solidFill>
                      <a:schemeClr val="bg1"/>
                    </a:solidFill>
                    <a:sym typeface="+mn-ea"/>
                  </a:rPr>
                  <a:t>招商引资</a:t>
                </a:r>
                <a:endParaRPr lang="zh-CN" altLang="en-US" sz="1600" dirty="0">
                  <a:solidFill>
                    <a:schemeClr val="bg1"/>
                  </a:solidFill>
                  <a:sym typeface="+mn-ea"/>
                </a:endParaRPr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  <p:pic>
        <p:nvPicPr>
          <p:cNvPr id="76" name="图片 13" descr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00" y="260488"/>
            <a:ext cx="4100572" cy="410057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77" name="任意多边形: 形状 124"/>
          <p:cNvSpPr/>
          <p:nvPr/>
        </p:nvSpPr>
        <p:spPr>
          <a:xfrm flipH="1">
            <a:off x="196929" y="2938901"/>
            <a:ext cx="1178413" cy="46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89"/>
                </a:moveTo>
                <a:lnTo>
                  <a:pt x="8047" y="15189"/>
                </a:lnTo>
                <a:lnTo>
                  <a:pt x="9895" y="0"/>
                </a:lnTo>
                <a:lnTo>
                  <a:pt x="11705" y="21600"/>
                </a:lnTo>
                <a:lnTo>
                  <a:pt x="12821" y="9271"/>
                </a:lnTo>
                <a:lnTo>
                  <a:pt x="21600" y="9271"/>
                </a:lnTo>
              </a:path>
            </a:pathLst>
          </a:custGeom>
          <a:noFill/>
          <a:ln w="6350" cap="flat">
            <a:solidFill>
              <a:schemeClr val="accent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p>
            <a:pPr algn="ctr"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p:txBody>
      </p:sp>
      <p:grpSp>
        <p:nvGrpSpPr>
          <p:cNvPr id="78" name="组合 129"/>
          <p:cNvGrpSpPr/>
          <p:nvPr/>
        </p:nvGrpSpPr>
        <p:grpSpPr>
          <a:xfrm>
            <a:off x="798767" y="5042929"/>
            <a:ext cx="3005158" cy="511448"/>
            <a:chOff x="0" y="0"/>
            <a:chExt cx="3005156" cy="511447"/>
          </a:xfrm>
        </p:grpSpPr>
        <p:sp>
          <p:nvSpPr>
            <p:cNvPr id="79" name="梯形 169"/>
            <p:cNvSpPr/>
            <p:nvPr/>
          </p:nvSpPr>
          <p:spPr>
            <a:xfrm>
              <a:off x="0" y="-1"/>
              <a:ext cx="3005157" cy="33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0" name="梯形 170"/>
            <p:cNvSpPr/>
            <p:nvPr/>
          </p:nvSpPr>
          <p:spPr>
            <a:xfrm>
              <a:off x="259443" y="233753"/>
              <a:ext cx="2486271" cy="27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accent1">
                    <a:alpha val="0"/>
                  </a:schemeClr>
                </a:gs>
                <a:gs pos="94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81" name="组合 131"/>
          <p:cNvGrpSpPr/>
          <p:nvPr/>
        </p:nvGrpSpPr>
        <p:grpSpPr>
          <a:xfrm>
            <a:off x="-515133" y="1233881"/>
            <a:ext cx="409845" cy="4158397"/>
            <a:chOff x="0" y="0"/>
            <a:chExt cx="409844" cy="4158395"/>
          </a:xfrm>
        </p:grpSpPr>
        <p:sp>
          <p:nvSpPr>
            <p:cNvPr id="82" name="直接连接符 300"/>
            <p:cNvSpPr/>
            <p:nvPr/>
          </p:nvSpPr>
          <p:spPr>
            <a:xfrm flipH="1">
              <a:off x="190177" y="0"/>
              <a:ext cx="1" cy="4158396"/>
            </a:xfrm>
            <a:prstGeom prst="line">
              <a:avLst/>
            </a:prstGeom>
            <a:noFill/>
            <a:ln w="3175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p/>
          </p:txBody>
        </p:sp>
        <p:grpSp>
          <p:nvGrpSpPr>
            <p:cNvPr id="83" name="组合 134"/>
            <p:cNvGrpSpPr/>
            <p:nvPr/>
          </p:nvGrpSpPr>
          <p:grpSpPr>
            <a:xfrm>
              <a:off x="0" y="633926"/>
              <a:ext cx="409845" cy="2672774"/>
              <a:chOff x="0" y="0"/>
              <a:chExt cx="409844" cy="2672772"/>
            </a:xfrm>
          </p:grpSpPr>
          <p:sp>
            <p:nvSpPr>
              <p:cNvPr id="84" name="直接连接符 302"/>
              <p:cNvSpPr/>
              <p:nvPr/>
            </p:nvSpPr>
            <p:spPr>
              <a:xfrm flipV="1">
                <a:off x="409844" y="0"/>
                <a:ext cx="1" cy="2220726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245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p/>
            </p:txBody>
          </p:sp>
          <p:sp>
            <p:nvSpPr>
              <p:cNvPr id="85" name="直接连接符 303"/>
              <p:cNvSpPr/>
              <p:nvPr/>
            </p:nvSpPr>
            <p:spPr>
              <a:xfrm flipV="1">
                <a:off x="94225" y="1011782"/>
                <a:ext cx="1" cy="1660991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245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p/>
            </p:txBody>
          </p:sp>
          <p:sp>
            <p:nvSpPr>
              <p:cNvPr id="86" name="直接连接符 304"/>
              <p:cNvSpPr/>
              <p:nvPr/>
            </p:nvSpPr>
            <p:spPr>
              <a:xfrm flipV="1">
                <a:off x="-1" y="229554"/>
                <a:ext cx="2" cy="2206855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p/>
            </p:txBody>
          </p:sp>
          <p:sp>
            <p:nvSpPr>
              <p:cNvPr id="87" name="直接连接符 305"/>
              <p:cNvSpPr/>
              <p:nvPr/>
            </p:nvSpPr>
            <p:spPr>
              <a:xfrm flipV="1">
                <a:off x="312730" y="1011782"/>
                <a:ext cx="1" cy="1660991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16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p/>
            </p:txBody>
          </p:sp>
        </p:grpSp>
      </p:grpSp>
      <p:sp>
        <p:nvSpPr>
          <p:cNvPr id="88" name="矩形 128"/>
          <p:cNvSpPr txBox="1"/>
          <p:nvPr/>
        </p:nvSpPr>
        <p:spPr>
          <a:xfrm>
            <a:off x="486264" y="4835060"/>
            <a:ext cx="3716020" cy="1689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清华大学计算机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博士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拥有数据科技行业资源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深圳升幂科技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总经理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多模态大数据分析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领域专家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荣获深圳市南山区领航团队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称号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任意多边形: 形状 125"/>
          <p:cNvSpPr/>
          <p:nvPr/>
        </p:nvSpPr>
        <p:spPr>
          <a:xfrm>
            <a:off x="10558293" y="2945246"/>
            <a:ext cx="1178411" cy="46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89"/>
                </a:moveTo>
                <a:lnTo>
                  <a:pt x="8047" y="15189"/>
                </a:lnTo>
                <a:lnTo>
                  <a:pt x="9895" y="0"/>
                </a:lnTo>
                <a:lnTo>
                  <a:pt x="11705" y="21600"/>
                </a:lnTo>
                <a:lnTo>
                  <a:pt x="12821" y="9271"/>
                </a:lnTo>
                <a:lnTo>
                  <a:pt x="21600" y="9271"/>
                </a:lnTo>
              </a:path>
            </a:pathLst>
          </a:custGeom>
          <a:noFill/>
          <a:ln w="6350" cap="flat">
            <a:solidFill>
              <a:schemeClr val="accent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p>
            <a:pPr algn="ctr"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p:txBody>
      </p:sp>
      <p:sp>
        <p:nvSpPr>
          <p:cNvPr id="90" name="任意多边形: 形状 126"/>
          <p:cNvSpPr/>
          <p:nvPr/>
        </p:nvSpPr>
        <p:spPr>
          <a:xfrm>
            <a:off x="7881311" y="3034703"/>
            <a:ext cx="720097" cy="281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89"/>
                </a:moveTo>
                <a:lnTo>
                  <a:pt x="8047" y="15189"/>
                </a:lnTo>
                <a:lnTo>
                  <a:pt x="9895" y="0"/>
                </a:lnTo>
                <a:lnTo>
                  <a:pt x="11705" y="21600"/>
                </a:lnTo>
                <a:lnTo>
                  <a:pt x="12821" y="9271"/>
                </a:lnTo>
                <a:lnTo>
                  <a:pt x="21600" y="9271"/>
                </a:lnTo>
              </a:path>
            </a:pathLst>
          </a:custGeom>
          <a:noFill/>
          <a:ln w="6350" cap="flat">
            <a:solidFill>
              <a:schemeClr val="accent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p>
            <a:pPr algn="ctr"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p:txBody>
      </p:sp>
      <p:grpSp>
        <p:nvGrpSpPr>
          <p:cNvPr id="91" name="组合 175"/>
          <p:cNvGrpSpPr/>
          <p:nvPr/>
        </p:nvGrpSpPr>
        <p:grpSpPr>
          <a:xfrm>
            <a:off x="8345741" y="5105813"/>
            <a:ext cx="3005159" cy="511448"/>
            <a:chOff x="0" y="0"/>
            <a:chExt cx="3005156" cy="511447"/>
          </a:xfrm>
        </p:grpSpPr>
        <p:sp>
          <p:nvSpPr>
            <p:cNvPr id="92" name="梯形 185"/>
            <p:cNvSpPr/>
            <p:nvPr/>
          </p:nvSpPr>
          <p:spPr>
            <a:xfrm>
              <a:off x="0" y="-1"/>
              <a:ext cx="3005157" cy="33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梯形 186"/>
            <p:cNvSpPr/>
            <p:nvPr/>
          </p:nvSpPr>
          <p:spPr>
            <a:xfrm>
              <a:off x="259443" y="233753"/>
              <a:ext cx="2486271" cy="27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accent1">
                    <a:alpha val="0"/>
                  </a:schemeClr>
                </a:gs>
                <a:gs pos="94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4" name="文本框 177"/>
          <p:cNvSpPr txBox="1"/>
          <p:nvPr/>
        </p:nvSpPr>
        <p:spPr>
          <a:xfrm>
            <a:off x="8144113" y="4762457"/>
            <a:ext cx="3936997" cy="1661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为团队咨询侵权问题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获法学博士学位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暨南大学硕士生导师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浙大地方治理法治发展研究中心研究员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曾任华南理工大学地方法制研究中心助教</a:t>
            </a:r>
            <a:endParaRPr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4506" r="25476" b="23902"/>
          <a:stretch>
            <a:fillRect/>
          </a:stretch>
        </p:blipFill>
        <p:spPr>
          <a:xfrm>
            <a:off x="1418106" y="1615131"/>
            <a:ext cx="1886495" cy="247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18" y="1546717"/>
            <a:ext cx="1734228" cy="2519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8" name="平行四边形 64"/>
          <p:cNvGrpSpPr/>
          <p:nvPr/>
        </p:nvGrpSpPr>
        <p:grpSpPr>
          <a:xfrm>
            <a:off x="1327720" y="4303761"/>
            <a:ext cx="2184877" cy="423456"/>
            <a:chOff x="0" y="0"/>
            <a:chExt cx="2184875" cy="423454"/>
          </a:xfrm>
        </p:grpSpPr>
        <p:sp>
          <p:nvSpPr>
            <p:cNvPr id="99" name="形状"/>
            <p:cNvSpPr/>
            <p:nvPr/>
          </p:nvSpPr>
          <p:spPr>
            <a:xfrm>
              <a:off x="0" y="0"/>
              <a:ext cx="2184875" cy="4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" y="0"/>
                  </a:lnTo>
                  <a:lnTo>
                    <a:pt x="21600" y="0"/>
                  </a:lnTo>
                  <a:lnTo>
                    <a:pt x="2055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E4FE">
                    <a:alpha val="70000"/>
                  </a:srgbClr>
                </a:gs>
                <a:gs pos="100000">
                  <a:srgbClr val="04AEEE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100" name="巩群喜/总经理"/>
            <p:cNvSpPr txBox="1"/>
            <p:nvPr/>
          </p:nvSpPr>
          <p:spPr>
            <a:xfrm>
              <a:off x="112410" y="28212"/>
              <a:ext cx="1935050" cy="36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dirty="0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刘畅</a:t>
              </a:r>
              <a:r>
                <a:rPr kumimoji="0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/</a:t>
              </a:r>
              <a:r>
                <a:rPr kumimoji="0" lang="zh-CN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技术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顾问</a:t>
              </a:r>
              <a:endParaRPr kumimoji="0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56000">
                      <a:srgbClr val="FFFFFF"/>
                    </a:gs>
                    <a:gs pos="66000">
                      <a:srgbClr val="FFFFFF"/>
                    </a:gs>
                    <a:gs pos="100000">
                      <a:srgbClr val="A6A6A6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01" name="平行四边形 64"/>
          <p:cNvGrpSpPr/>
          <p:nvPr/>
        </p:nvGrpSpPr>
        <p:grpSpPr>
          <a:xfrm>
            <a:off x="4987329" y="3598834"/>
            <a:ext cx="2184877" cy="423456"/>
            <a:chOff x="0" y="0"/>
            <a:chExt cx="2184875" cy="423454"/>
          </a:xfrm>
        </p:grpSpPr>
        <p:sp>
          <p:nvSpPr>
            <p:cNvPr id="102" name="形状"/>
            <p:cNvSpPr/>
            <p:nvPr/>
          </p:nvSpPr>
          <p:spPr>
            <a:xfrm>
              <a:off x="0" y="0"/>
              <a:ext cx="2184875" cy="4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" y="0"/>
                  </a:lnTo>
                  <a:lnTo>
                    <a:pt x="21600" y="0"/>
                  </a:lnTo>
                  <a:lnTo>
                    <a:pt x="2055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E4FE">
                    <a:alpha val="70000"/>
                  </a:srgbClr>
                </a:gs>
                <a:gs pos="100000">
                  <a:srgbClr val="04AEEE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103" name="巩群喜/总经理"/>
            <p:cNvSpPr txBox="1"/>
            <p:nvPr/>
          </p:nvSpPr>
          <p:spPr>
            <a:xfrm>
              <a:off x="112410" y="28212"/>
              <a:ext cx="1935050" cy="36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noProof="0" dirty="0">
                  <a:uLnTx/>
                  <a:uFillTx/>
                  <a:sym typeface="微软雅黑" panose="020B0503020204020204" charset="-122"/>
                </a:rPr>
                <a:t>李献军</a:t>
              </a:r>
              <a:r>
                <a:rPr kumimoji="0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/</a:t>
              </a:r>
              <a:r>
                <a:rPr kumimoji="0" lang="zh-CN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运营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顾问</a:t>
              </a:r>
              <a:endParaRPr kumimoji="0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56000">
                      <a:srgbClr val="FFFFFF"/>
                    </a:gs>
                    <a:gs pos="66000">
                      <a:srgbClr val="FFFFFF"/>
                    </a:gs>
                    <a:gs pos="100000">
                      <a:srgbClr val="A6A6A6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12" name="平行四边形 64"/>
          <p:cNvGrpSpPr/>
          <p:nvPr/>
        </p:nvGrpSpPr>
        <p:grpSpPr>
          <a:xfrm>
            <a:off x="8982073" y="4246548"/>
            <a:ext cx="2184877" cy="423456"/>
            <a:chOff x="0" y="0"/>
            <a:chExt cx="2184875" cy="423454"/>
          </a:xfrm>
        </p:grpSpPr>
        <p:sp>
          <p:nvSpPr>
            <p:cNvPr id="113" name="形状"/>
            <p:cNvSpPr/>
            <p:nvPr/>
          </p:nvSpPr>
          <p:spPr>
            <a:xfrm>
              <a:off x="0" y="0"/>
              <a:ext cx="2184875" cy="4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" y="0"/>
                  </a:lnTo>
                  <a:lnTo>
                    <a:pt x="21600" y="0"/>
                  </a:lnTo>
                  <a:lnTo>
                    <a:pt x="2055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E4FE">
                    <a:alpha val="70000"/>
                  </a:srgbClr>
                </a:gs>
                <a:gs pos="100000">
                  <a:srgbClr val="04AEEE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114" name="巩群喜/总经理"/>
            <p:cNvSpPr txBox="1"/>
            <p:nvPr/>
          </p:nvSpPr>
          <p:spPr>
            <a:xfrm>
              <a:off x="112410" y="27062"/>
              <a:ext cx="1935050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dirty="0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黄镇</a:t>
              </a:r>
              <a:r>
                <a:rPr kumimoji="0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/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法律顾问</a:t>
              </a:r>
              <a:endParaRPr kumimoji="0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56000">
                      <a:srgbClr val="FFFFFF"/>
                    </a:gs>
                    <a:gs pos="66000">
                      <a:srgbClr val="FFFFFF"/>
                    </a:gs>
                    <a:gs pos="100000">
                      <a:srgbClr val="A6A6A6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8740" y="1165860"/>
            <a:ext cx="1838325" cy="2256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0">
            <a:off x="9151620" y="1878965"/>
            <a:ext cx="2186940" cy="650240"/>
            <a:chOff x="11113630" y="1645595"/>
            <a:chExt cx="2186996" cy="650084"/>
          </a:xfrm>
        </p:grpSpPr>
        <p:sp>
          <p:nvSpPr>
            <p:cNvPr id="8" name="矩形 7"/>
            <p:cNvSpPr/>
            <p:nvPr/>
          </p:nvSpPr>
          <p:spPr>
            <a:xfrm>
              <a:off x="11113630" y="1645595"/>
              <a:ext cx="2186996" cy="650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806720" y="1808645"/>
              <a:ext cx="1455805" cy="337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  无限集数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7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8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69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0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合作资源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71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sp>
        <p:nvSpPr>
          <p:cNvPr id="110" name="Text Box 46"/>
          <p:cNvSpPr/>
          <p:nvPr/>
        </p:nvSpPr>
        <p:spPr>
          <a:xfrm>
            <a:off x="-76633" y="6288809"/>
            <a:ext cx="12378736" cy="592052"/>
          </a:xfrm>
          <a:prstGeom prst="rect">
            <a:avLst/>
          </a:prstGeom>
          <a:gradFill>
            <a:gsLst>
              <a:gs pos="0">
                <a:srgbClr val="14AFE6">
                  <a:alpha val="0"/>
                </a:srgbClr>
              </a:gs>
              <a:gs pos="49000">
                <a:srgbClr val="2BC0EB">
                  <a:alpha val="34000"/>
                </a:srgbClr>
              </a:gs>
              <a:gs pos="100000">
                <a:srgbClr val="34E1FB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gradFill flip="none" rotWithShape="1">
                  <a:gsLst>
                    <a:gs pos="0">
                      <a:srgbClr val="FFFFFF"/>
                    </a:gs>
                    <a:gs pos="31000">
                      <a:srgbClr val="FFFFFF"/>
                    </a:gs>
                    <a:gs pos="62000">
                      <a:srgbClr val="FFFFFF"/>
                    </a:gs>
                    <a:gs pos="100000">
                      <a:srgbClr val="808080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111" name="文本框 38"/>
          <p:cNvSpPr txBox="1"/>
          <p:nvPr/>
        </p:nvSpPr>
        <p:spPr>
          <a:xfrm>
            <a:off x="825953" y="6307163"/>
            <a:ext cx="10540095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2800" b="1" i="1">
                <a:solidFill>
                  <a:srgbClr val="83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10+</a:t>
            </a:r>
            <a:r>
              <a:rPr lang="zh-CN" altLang="en-US" sz="1600" b="1" i="1" dirty="0">
                <a:gradFill flip="none" rotWithShape="1">
                  <a:gsLst>
                    <a:gs pos="0">
                      <a:srgbClr val="FFFFFF"/>
                    </a:gs>
                    <a:gs pos="31000">
                      <a:srgbClr val="FFFFFF"/>
                    </a:gs>
                    <a:gs pos="62000">
                      <a:srgbClr val="FFFFFF"/>
                    </a:gs>
                    <a:gs pos="100000">
                      <a:srgbClr val="808080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家关键合作单位，奠定商业合作网络</a:t>
            </a:r>
            <a:endParaRPr sz="1600" b="1" i="1" dirty="0">
              <a:gradFill flip="none" rotWithShape="1">
                <a:gsLst>
                  <a:gs pos="0">
                    <a:srgbClr val="FFFFFF"/>
                  </a:gs>
                  <a:gs pos="31000">
                    <a:srgbClr val="FFFFFF"/>
                  </a:gs>
                  <a:gs pos="62000">
                    <a:srgbClr val="FFFFFF"/>
                  </a:gs>
                  <a:gs pos="100000">
                    <a:srgbClr val="808080"/>
                  </a:gs>
                </a:gsLst>
                <a:lin ang="5400000" scaled="0"/>
              </a:gra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圆角矩形 93"/>
          <p:cNvSpPr/>
          <p:nvPr/>
        </p:nvSpPr>
        <p:spPr>
          <a:xfrm>
            <a:off x="951126" y="1583911"/>
            <a:ext cx="10727555" cy="1199774"/>
          </a:xfrm>
          <a:prstGeom prst="roundRect">
            <a:avLst>
              <a:gd name="adj" fmla="val 3883"/>
            </a:avLst>
          </a:prstGeom>
          <a:ln w="19050">
            <a:solidFill>
              <a:srgbClr val="64C4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圆角矩形 93"/>
          <p:cNvSpPr/>
          <p:nvPr/>
        </p:nvSpPr>
        <p:spPr>
          <a:xfrm>
            <a:off x="951230" y="3097530"/>
            <a:ext cx="10744200" cy="3058795"/>
          </a:xfrm>
          <a:prstGeom prst="roundRect">
            <a:avLst>
              <a:gd name="adj" fmla="val 3883"/>
            </a:avLst>
          </a:prstGeom>
          <a:ln w="19050">
            <a:solidFill>
              <a:srgbClr val="64C4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416" y="3716645"/>
            <a:ext cx="1685714" cy="6500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123" y="3718577"/>
            <a:ext cx="1762917" cy="6500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56" y="3728101"/>
            <a:ext cx="1870418" cy="65008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248" y="3687418"/>
            <a:ext cx="2209524" cy="714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7" name="组合 76"/>
          <p:cNvGrpSpPr/>
          <p:nvPr/>
        </p:nvGrpSpPr>
        <p:grpSpPr>
          <a:xfrm>
            <a:off x="1302068" y="3713273"/>
            <a:ext cx="2186996" cy="650084"/>
            <a:chOff x="2165168" y="2870182"/>
            <a:chExt cx="2520998" cy="749366"/>
          </a:xfrm>
          <a:solidFill>
            <a:schemeClr val="bg1"/>
          </a:solidFill>
        </p:grpSpPr>
        <p:sp>
          <p:nvSpPr>
            <p:cNvPr id="78" name="矩形 77"/>
            <p:cNvSpPr/>
            <p:nvPr/>
          </p:nvSpPr>
          <p:spPr>
            <a:xfrm>
              <a:off x="2165168" y="2870182"/>
              <a:ext cx="2520998" cy="749366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273650" y="2925545"/>
              <a:ext cx="2368597" cy="672044"/>
              <a:chOff x="2273650" y="2925545"/>
              <a:chExt cx="2368597" cy="672044"/>
            </a:xfrm>
            <a:grpFill/>
          </p:grpSpPr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650" y="2925545"/>
                <a:ext cx="672044" cy="672044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81" name="文本框 80"/>
              <p:cNvSpPr txBox="1"/>
              <p:nvPr/>
            </p:nvSpPr>
            <p:spPr>
              <a:xfrm>
                <a:off x="2964108" y="3058133"/>
                <a:ext cx="1678139" cy="39025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鸿儒经管教育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8156" y="4916763"/>
            <a:ext cx="1496439" cy="69977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2572" y="4905456"/>
            <a:ext cx="1457868" cy="6728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2439" y="4909204"/>
            <a:ext cx="1947901" cy="69984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7093" y="4927177"/>
            <a:ext cx="1916323" cy="6593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0867" y="4896341"/>
            <a:ext cx="1552126" cy="691092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99" name="组合 26"/>
          <p:cNvGrpSpPr/>
          <p:nvPr/>
        </p:nvGrpSpPr>
        <p:grpSpPr>
          <a:xfrm>
            <a:off x="437727" y="1218301"/>
            <a:ext cx="548752" cy="1815880"/>
            <a:chOff x="0" y="0"/>
            <a:chExt cx="548749" cy="1815876"/>
          </a:xfrm>
        </p:grpSpPr>
        <p:sp>
          <p:nvSpPr>
            <p:cNvPr id="100" name="矩形 25"/>
            <p:cNvSpPr/>
            <p:nvPr/>
          </p:nvSpPr>
          <p:spPr>
            <a:xfrm rot="5400000">
              <a:off x="-591057" y="669111"/>
              <a:ext cx="1675336" cy="493222"/>
            </a:xfrm>
            <a:prstGeom prst="rect">
              <a:avLst/>
            </a:prstGeom>
            <a:gradFill flip="none" rotWithShape="1">
              <a:gsLst>
                <a:gs pos="4000">
                  <a:srgbClr val="0D68FF">
                    <a:alpha val="0"/>
                  </a:srgbClr>
                </a:gs>
                <a:gs pos="51000">
                  <a:srgbClr val="83FFFF">
                    <a:alpha val="37000"/>
                  </a:srgbClr>
                </a:gs>
                <a:gs pos="100000">
                  <a:srgbClr val="0D68FF">
                    <a:alpha val="0"/>
                  </a:srgbClr>
                </a:gs>
              </a:gsLst>
              <a:lin ang="0" scaled="0"/>
            </a:gradFill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101" name="矩形 4"/>
            <p:cNvSpPr txBox="1"/>
            <p:nvPr/>
          </p:nvSpPr>
          <p:spPr>
            <a:xfrm>
              <a:off x="20174" y="0"/>
              <a:ext cx="528575" cy="1815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 b="1">
                  <a:gradFill flip="none" rotWithShape="1">
                    <a:gsLst>
                      <a:gs pos="0">
                        <a:srgbClr val="0069FF"/>
                      </a:gs>
                      <a:gs pos="100000">
                        <a:srgbClr val="35E4FE"/>
                      </a:gs>
                    </a:gsLst>
                    <a:lin ang="2700000" scaled="0"/>
                  </a:gradFill>
                  <a:effectLst>
                    <a:outerShdw blurRad="50800" dist="38100" dir="2700000" rotWithShape="0">
                      <a:srgbClr val="000000">
                        <a:alpha val="66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数据合作</a:t>
              </a:r>
              <a:endParaRPr dirty="0"/>
            </a:p>
          </p:txBody>
        </p:sp>
      </p:grpSp>
      <p:grpSp>
        <p:nvGrpSpPr>
          <p:cNvPr id="105" name="组合 26"/>
          <p:cNvGrpSpPr/>
          <p:nvPr/>
        </p:nvGrpSpPr>
        <p:grpSpPr>
          <a:xfrm>
            <a:off x="437726" y="3680627"/>
            <a:ext cx="548752" cy="1815880"/>
            <a:chOff x="0" y="0"/>
            <a:chExt cx="548749" cy="1815876"/>
          </a:xfrm>
        </p:grpSpPr>
        <p:sp>
          <p:nvSpPr>
            <p:cNvPr id="106" name="矩形 25"/>
            <p:cNvSpPr/>
            <p:nvPr/>
          </p:nvSpPr>
          <p:spPr>
            <a:xfrm rot="5400000">
              <a:off x="-591057" y="669111"/>
              <a:ext cx="1675336" cy="493222"/>
            </a:xfrm>
            <a:prstGeom prst="rect">
              <a:avLst/>
            </a:prstGeom>
            <a:gradFill flip="none" rotWithShape="1">
              <a:gsLst>
                <a:gs pos="4000">
                  <a:srgbClr val="0D68FF">
                    <a:alpha val="0"/>
                  </a:srgbClr>
                </a:gs>
                <a:gs pos="51000">
                  <a:srgbClr val="83FFFF">
                    <a:alpha val="37000"/>
                  </a:srgbClr>
                </a:gs>
                <a:gs pos="100000">
                  <a:srgbClr val="0D68FF">
                    <a:alpha val="0"/>
                  </a:srgbClr>
                </a:gs>
              </a:gsLst>
              <a:lin ang="0" scaled="0"/>
            </a:gradFill>
            <a:ln w="12700" cap="flat">
              <a:solidFill>
                <a:srgbClr val="FFFFFF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164" name="矩形 4"/>
            <p:cNvSpPr txBox="1"/>
            <p:nvPr/>
          </p:nvSpPr>
          <p:spPr>
            <a:xfrm>
              <a:off x="20174" y="0"/>
              <a:ext cx="528575" cy="18158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800" b="1">
                  <a:gradFill flip="none" rotWithShape="1">
                    <a:gsLst>
                      <a:gs pos="0">
                        <a:srgbClr val="0069FF"/>
                      </a:gs>
                      <a:gs pos="100000">
                        <a:srgbClr val="35E4FE"/>
                      </a:gs>
                    </a:gsLst>
                    <a:lin ang="2700000" scaled="0"/>
                  </a:gradFill>
                  <a:effectLst>
                    <a:outerShdw blurRad="50800" dist="38100" dir="2700000" rotWithShape="0">
                      <a:srgbClr val="000000">
                        <a:alpha val="66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宣传合作</a:t>
              </a:r>
              <a:endParaRPr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65238" y="1858756"/>
            <a:ext cx="2186996" cy="650084"/>
            <a:chOff x="1335087" y="730500"/>
            <a:chExt cx="2186996" cy="650084"/>
          </a:xfrm>
        </p:grpSpPr>
        <p:grpSp>
          <p:nvGrpSpPr>
            <p:cNvPr id="165" name="组合 164"/>
            <p:cNvGrpSpPr/>
            <p:nvPr/>
          </p:nvGrpSpPr>
          <p:grpSpPr>
            <a:xfrm>
              <a:off x="1335087" y="730500"/>
              <a:ext cx="2186996" cy="650084"/>
              <a:chOff x="11113630" y="1645595"/>
              <a:chExt cx="2186996" cy="650084"/>
            </a:xfrm>
          </p:grpSpPr>
          <p:sp>
            <p:nvSpPr>
              <p:cNvPr id="166" name="矩形 165"/>
              <p:cNvSpPr/>
              <p:nvPr/>
            </p:nvSpPr>
            <p:spPr>
              <a:xfrm>
                <a:off x="11113630" y="1645595"/>
                <a:ext cx="2186996" cy="650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67" name="文本框 166"/>
              <p:cNvSpPr txBox="1"/>
              <p:nvPr/>
            </p:nvSpPr>
            <p:spPr>
              <a:xfrm>
                <a:off x="11806720" y="1808645"/>
                <a:ext cx="1455805" cy="338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深圳升幂科技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169" name="图形 1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6063" y="736754"/>
              <a:ext cx="582114" cy="582114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913106" y="1862654"/>
            <a:ext cx="2186996" cy="650084"/>
            <a:chOff x="3639385" y="674309"/>
            <a:chExt cx="2186996" cy="650084"/>
          </a:xfrm>
        </p:grpSpPr>
        <p:grpSp>
          <p:nvGrpSpPr>
            <p:cNvPr id="171" name="组合 170"/>
            <p:cNvGrpSpPr/>
            <p:nvPr/>
          </p:nvGrpSpPr>
          <p:grpSpPr>
            <a:xfrm>
              <a:off x="3639385" y="674309"/>
              <a:ext cx="2186996" cy="650084"/>
              <a:chOff x="11113630" y="1645595"/>
              <a:chExt cx="2186996" cy="650084"/>
            </a:xfrm>
          </p:grpSpPr>
          <p:sp>
            <p:nvSpPr>
              <p:cNvPr id="173" name="矩形 172"/>
              <p:cNvSpPr/>
              <p:nvPr/>
            </p:nvSpPr>
            <p:spPr>
              <a:xfrm>
                <a:off x="11113630" y="1645595"/>
                <a:ext cx="2186996" cy="650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74" name="文本框 173"/>
              <p:cNvSpPr txBox="1"/>
              <p:nvPr/>
            </p:nvSpPr>
            <p:spPr>
              <a:xfrm>
                <a:off x="11901971" y="1827695"/>
                <a:ext cx="1216754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思尔亚数据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98792" y="752097"/>
              <a:ext cx="515359" cy="50907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573810" y="1879022"/>
            <a:ext cx="2186996" cy="650084"/>
            <a:chOff x="6650010" y="1534852"/>
            <a:chExt cx="2186996" cy="650084"/>
          </a:xfrm>
        </p:grpSpPr>
        <p:grpSp>
          <p:nvGrpSpPr>
            <p:cNvPr id="177" name="组合 176"/>
            <p:cNvGrpSpPr/>
            <p:nvPr/>
          </p:nvGrpSpPr>
          <p:grpSpPr>
            <a:xfrm>
              <a:off x="6650010" y="1534852"/>
              <a:ext cx="2186996" cy="650084"/>
              <a:chOff x="11113630" y="1645595"/>
              <a:chExt cx="2186996" cy="650084"/>
            </a:xfrm>
          </p:grpSpPr>
          <p:sp>
            <p:nvSpPr>
              <p:cNvPr id="179" name="矩形 178"/>
              <p:cNvSpPr/>
              <p:nvPr/>
            </p:nvSpPr>
            <p:spPr>
              <a:xfrm>
                <a:off x="11113630" y="1645595"/>
                <a:ext cx="2186996" cy="650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80" name="文本框 179"/>
              <p:cNvSpPr txBox="1"/>
              <p:nvPr/>
            </p:nvSpPr>
            <p:spPr>
              <a:xfrm>
                <a:off x="11806720" y="1808645"/>
                <a:ext cx="1455805" cy="338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经禾信息技术</a:t>
                </a:r>
                <a:endPara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181" name="图片 18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740" y="1616750"/>
              <a:ext cx="514600" cy="51185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0350" y="1901825"/>
            <a:ext cx="981075" cy="609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0255" y="1682750"/>
            <a:ext cx="8376285" cy="28873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1693545"/>
            <a:ext cx="12176760" cy="2860040"/>
          </a:xfrm>
          <a:prstGeom prst="rect">
            <a:avLst/>
          </a:prstGeom>
          <a:gradFill>
            <a:gsLst>
              <a:gs pos="100000">
                <a:srgbClr val="2F99AF">
                  <a:alpha val="43000"/>
                </a:srgbClr>
              </a:gs>
              <a:gs pos="6000">
                <a:srgbClr val="1F6388"/>
              </a:gs>
            </a:gsLst>
            <a:lin ang="5400000" scaled="1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</p:txBody>
      </p:sp>
      <p:grpSp>
        <p:nvGrpSpPr>
          <p:cNvPr id="312" name="Freeform 13"/>
          <p:cNvGrpSpPr/>
          <p:nvPr/>
        </p:nvGrpSpPr>
        <p:grpSpPr>
          <a:xfrm>
            <a:off x="7631825" y="4354480"/>
            <a:ext cx="2971929" cy="1400724"/>
            <a:chOff x="0" y="0"/>
            <a:chExt cx="2971927" cy="1400723"/>
          </a:xfrm>
        </p:grpSpPr>
        <p:sp>
          <p:nvSpPr>
            <p:cNvPr id="1049037" name="形状"/>
            <p:cNvSpPr/>
            <p:nvPr/>
          </p:nvSpPr>
          <p:spPr>
            <a:xfrm>
              <a:off x="0" y="0"/>
              <a:ext cx="2971927" cy="140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41" extrusionOk="0">
                  <a:moveTo>
                    <a:pt x="11695" y="388"/>
                  </a:moveTo>
                  <a:lnTo>
                    <a:pt x="20889" y="9633"/>
                  </a:lnTo>
                  <a:cubicBezTo>
                    <a:pt x="21458" y="10238"/>
                    <a:pt x="21458" y="11102"/>
                    <a:pt x="20889" y="11707"/>
                  </a:cubicBezTo>
                  <a:lnTo>
                    <a:pt x="11695" y="20952"/>
                  </a:lnTo>
                  <a:cubicBezTo>
                    <a:pt x="11126" y="21470"/>
                    <a:pt x="10190" y="21470"/>
                    <a:pt x="9621" y="20952"/>
                  </a:cubicBezTo>
                  <a:lnTo>
                    <a:pt x="427" y="11707"/>
                  </a:lnTo>
                  <a:cubicBezTo>
                    <a:pt x="-142" y="11102"/>
                    <a:pt x="-142" y="10238"/>
                    <a:pt x="427" y="9633"/>
                  </a:cubicBezTo>
                  <a:lnTo>
                    <a:pt x="9621" y="388"/>
                  </a:lnTo>
                  <a:cubicBezTo>
                    <a:pt x="10190" y="-130"/>
                    <a:pt x="11126" y="-130"/>
                    <a:pt x="11695" y="3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76000">
                  <a:srgbClr val="6ED5FF">
                    <a:alpha val="5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38B4FF"/>
              </a:solidFill>
              <a:prstDash val="solid"/>
              <a:miter lim="800000"/>
            </a:ln>
            <a:effectLst>
              <a:outerShdw blurRad="114300" dir="2100000" rotWithShape="0">
                <a:srgbClr val="6ED5FF">
                  <a:alpha val="70000"/>
                </a:srgbClr>
              </a:outerShdw>
              <a:reflection stA="52000" endPos="40000" dir="5400000" sy="-10000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9038" name="体验营销"/>
            <p:cNvSpPr txBox="1"/>
            <p:nvPr/>
          </p:nvSpPr>
          <p:spPr>
            <a:xfrm>
              <a:off x="32219" y="469530"/>
              <a:ext cx="29074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精准触达</a:t>
              </a:r>
              <a:endParaRPr dirty="0"/>
            </a:p>
          </p:txBody>
        </p:sp>
      </p:grpSp>
      <p:grpSp>
        <p:nvGrpSpPr>
          <p:cNvPr id="314" name="Freeform 13"/>
          <p:cNvGrpSpPr/>
          <p:nvPr/>
        </p:nvGrpSpPr>
        <p:grpSpPr>
          <a:xfrm>
            <a:off x="1457422" y="4289238"/>
            <a:ext cx="2971929" cy="1400724"/>
            <a:chOff x="0" y="0"/>
            <a:chExt cx="2971927" cy="1400723"/>
          </a:xfrm>
        </p:grpSpPr>
        <p:sp>
          <p:nvSpPr>
            <p:cNvPr id="1049041" name="形状"/>
            <p:cNvSpPr/>
            <p:nvPr/>
          </p:nvSpPr>
          <p:spPr>
            <a:xfrm>
              <a:off x="0" y="0"/>
              <a:ext cx="2971927" cy="140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41" extrusionOk="0">
                  <a:moveTo>
                    <a:pt x="11695" y="388"/>
                  </a:moveTo>
                  <a:lnTo>
                    <a:pt x="20889" y="9633"/>
                  </a:lnTo>
                  <a:cubicBezTo>
                    <a:pt x="21458" y="10238"/>
                    <a:pt x="21458" y="11102"/>
                    <a:pt x="20889" y="11707"/>
                  </a:cubicBezTo>
                  <a:lnTo>
                    <a:pt x="11695" y="20952"/>
                  </a:lnTo>
                  <a:cubicBezTo>
                    <a:pt x="11126" y="21470"/>
                    <a:pt x="10190" y="21470"/>
                    <a:pt x="9621" y="20952"/>
                  </a:cubicBezTo>
                  <a:lnTo>
                    <a:pt x="427" y="11707"/>
                  </a:lnTo>
                  <a:cubicBezTo>
                    <a:pt x="-142" y="11102"/>
                    <a:pt x="-142" y="10238"/>
                    <a:pt x="427" y="9633"/>
                  </a:cubicBezTo>
                  <a:lnTo>
                    <a:pt x="9621" y="388"/>
                  </a:lnTo>
                  <a:cubicBezTo>
                    <a:pt x="10190" y="-130"/>
                    <a:pt x="11126" y="-130"/>
                    <a:pt x="11695" y="3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76000">
                  <a:srgbClr val="6ED5FF">
                    <a:alpha val="5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38B4FF"/>
              </a:solidFill>
              <a:prstDash val="solid"/>
              <a:miter lim="800000"/>
            </a:ln>
            <a:effectLst>
              <a:outerShdw blurRad="114300" dir="2100000" rotWithShape="0">
                <a:srgbClr val="6ED5FF">
                  <a:alpha val="70000"/>
                </a:srgbClr>
              </a:outerShdw>
              <a:reflection stA="52000" endPos="40000" dir="5400000" sy="-10000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9042" name="关系营销"/>
            <p:cNvSpPr txBox="1"/>
            <p:nvPr/>
          </p:nvSpPr>
          <p:spPr>
            <a:xfrm>
              <a:off x="32219" y="469530"/>
              <a:ext cx="29074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多渠道曝光</a:t>
              </a:r>
              <a:endParaRPr dirty="0"/>
            </a:p>
          </p:txBody>
        </p:sp>
      </p:grpSp>
      <p:grpSp>
        <p:nvGrpSpPr>
          <p:cNvPr id="67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8" name="图片 27" descr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69" name="图片 156" descr="图片 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0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推广经验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71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98" y="5960990"/>
            <a:ext cx="1057143" cy="685714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2834" r="8992" b="22358"/>
          <a:stretch>
            <a:fillRect/>
          </a:stretch>
        </p:blipFill>
        <p:spPr>
          <a:xfrm>
            <a:off x="4018048" y="5960990"/>
            <a:ext cx="1064220" cy="685714"/>
          </a:xfrm>
          <a:custGeom>
            <a:avLst/>
            <a:gdLst>
              <a:gd name="connsiteX0" fmla="*/ 0 w 1064220"/>
              <a:gd name="connsiteY0" fmla="*/ 0 h 685714"/>
              <a:gd name="connsiteX1" fmla="*/ 1064220 w 1064220"/>
              <a:gd name="connsiteY1" fmla="*/ 0 h 685714"/>
              <a:gd name="connsiteX2" fmla="*/ 1064220 w 1064220"/>
              <a:gd name="connsiteY2" fmla="*/ 685714 h 685714"/>
              <a:gd name="connsiteX3" fmla="*/ 0 w 1064220"/>
              <a:gd name="connsiteY3" fmla="*/ 685714 h 68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220" h="685714">
                <a:moveTo>
                  <a:pt x="0" y="0"/>
                </a:moveTo>
                <a:lnTo>
                  <a:pt x="1064220" y="0"/>
                </a:lnTo>
                <a:lnTo>
                  <a:pt x="1064220" y="685714"/>
                </a:lnTo>
                <a:lnTo>
                  <a:pt x="0" y="685714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737" y="5938821"/>
            <a:ext cx="1959502" cy="707883"/>
          </a:xfrm>
          <a:prstGeom prst="rect">
            <a:avLst/>
          </a:prstGeom>
        </p:spPr>
      </p:pic>
      <p:sp>
        <p:nvSpPr>
          <p:cNvPr id="76" name="文本框 75"/>
          <p:cNvSpPr txBox="1"/>
          <p:nvPr/>
        </p:nvSpPr>
        <p:spPr>
          <a:xfrm>
            <a:off x="7503784" y="5827814"/>
            <a:ext cx="3409055" cy="9349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0" i="0" u="none" strike="noStrike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2688</a:t>
            </a:r>
            <a:r>
              <a:rPr lang="zh-CN" altLang="en-US" sz="2000" b="0" i="0" u="none" strike="noStrike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所普通高校</a:t>
            </a:r>
            <a:endParaRPr lang="en-US" altLang="zh-CN" sz="2000" b="0" i="0" u="none" strike="noStrike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万＋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社科类教师数据库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Freeform 13"/>
          <p:cNvGrpSpPr/>
          <p:nvPr/>
        </p:nvGrpSpPr>
        <p:grpSpPr>
          <a:xfrm>
            <a:off x="4769451" y="554834"/>
            <a:ext cx="2971929" cy="1400724"/>
            <a:chOff x="0" y="0"/>
            <a:chExt cx="2971927" cy="1400723"/>
          </a:xfrm>
        </p:grpSpPr>
        <p:sp>
          <p:nvSpPr>
            <p:cNvPr id="30" name="形状"/>
            <p:cNvSpPr/>
            <p:nvPr/>
          </p:nvSpPr>
          <p:spPr>
            <a:xfrm>
              <a:off x="0" y="0"/>
              <a:ext cx="2971927" cy="140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41" extrusionOk="0">
                  <a:moveTo>
                    <a:pt x="11695" y="388"/>
                  </a:moveTo>
                  <a:lnTo>
                    <a:pt x="20889" y="9633"/>
                  </a:lnTo>
                  <a:cubicBezTo>
                    <a:pt x="21458" y="10238"/>
                    <a:pt x="21458" y="11102"/>
                    <a:pt x="20889" y="11707"/>
                  </a:cubicBezTo>
                  <a:lnTo>
                    <a:pt x="11695" y="20952"/>
                  </a:lnTo>
                  <a:cubicBezTo>
                    <a:pt x="11126" y="21470"/>
                    <a:pt x="10190" y="21470"/>
                    <a:pt x="9621" y="20952"/>
                  </a:cubicBezTo>
                  <a:lnTo>
                    <a:pt x="427" y="11707"/>
                  </a:lnTo>
                  <a:cubicBezTo>
                    <a:pt x="-142" y="11102"/>
                    <a:pt x="-142" y="10238"/>
                    <a:pt x="427" y="9633"/>
                  </a:cubicBezTo>
                  <a:lnTo>
                    <a:pt x="9621" y="388"/>
                  </a:lnTo>
                  <a:cubicBezTo>
                    <a:pt x="10190" y="-130"/>
                    <a:pt x="11126" y="-130"/>
                    <a:pt x="11695" y="3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ED5FF">
                    <a:alpha val="30000"/>
                  </a:srgbClr>
                </a:gs>
                <a:gs pos="54000">
                  <a:srgbClr val="6ED5FF">
                    <a:alpha val="10000"/>
                  </a:srgbClr>
                </a:gs>
                <a:gs pos="76000">
                  <a:srgbClr val="6ED5FF">
                    <a:alpha val="5000"/>
                  </a:srgbClr>
                </a:gs>
                <a:gs pos="90000">
                  <a:srgbClr val="6ED5FF">
                    <a:alpha val="1000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solidFill>
                <a:srgbClr val="38B4FF"/>
              </a:solidFill>
              <a:prstDash val="solid"/>
              <a:miter lim="800000"/>
            </a:ln>
            <a:effectLst>
              <a:outerShdw blurRad="114300" dir="2100000" rotWithShape="0">
                <a:srgbClr val="6ED5FF">
                  <a:alpha val="70000"/>
                </a:srgbClr>
              </a:outerShdw>
              <a:reflection stA="52000" endPos="40000" dir="5400000" sy="-10000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" name="案例打造"/>
            <p:cNvSpPr txBox="1"/>
            <p:nvPr/>
          </p:nvSpPr>
          <p:spPr>
            <a:xfrm>
              <a:off x="32219" y="470809"/>
              <a:ext cx="2907489" cy="459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主渠道</a:t>
              </a:r>
              <a:r>
                <a:rPr lang="zh-CN" altLang="en-US" dirty="0"/>
                <a:t>裂变</a:t>
              </a:r>
              <a:endParaRPr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160" y="1719580"/>
            <a:ext cx="4196715" cy="1336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公众号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“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数据皮皮侠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”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粉丝：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16.3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万人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等线" panose="02010600030101010101" charset="-122"/>
            </a:endParaRPr>
          </a:p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公众号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“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社科学术汇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”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：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23400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人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等线" panose="02010600030101010101" charset="-122"/>
            </a:endParaRPr>
          </a:p>
          <a:p>
            <a:pPr marL="0" marR="0" indent="0" algn="l" defTabSz="9144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公众号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“PPdata Academy”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：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92</a:t>
            </a: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00</a:t>
            </a:r>
            <a:r>
              <a:rPr kumimoji="0" lang="zh-CN" altLang="en-US" sz="1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等线" panose="02010600030101010101" charset="-122"/>
              </a:rPr>
              <a:t>人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等线" panose="02010600030101010101" charset="-122"/>
            </a:endParaRPr>
          </a:p>
        </p:txBody>
      </p:sp>
      <p:pic>
        <p:nvPicPr>
          <p:cNvPr id="13" name="图片 12" descr="qrcode_for_gh_f11b9fcdb9f1_2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35630"/>
            <a:ext cx="943610" cy="943610"/>
          </a:xfrm>
          <a:prstGeom prst="rect">
            <a:avLst/>
          </a:prstGeom>
        </p:spPr>
      </p:pic>
      <p:pic>
        <p:nvPicPr>
          <p:cNvPr id="14" name="图片 13" descr="qrcode_for_gh_8d0ac3499bd3_2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880" y="3134995"/>
            <a:ext cx="928370" cy="9283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43855" y="1960880"/>
            <a:ext cx="1798320" cy="828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285750" marR="0" indent="-285750" algn="l" defTabSz="9144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数据转发裂变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  <a:p>
            <a:pPr marL="285750" marR="0" indent="-285750" algn="l" defTabSz="914400" rtl="0" ea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“</a:t>
            </a: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推广码</a:t>
            </a:r>
            <a:r>
              <a:rPr kumimoji="0" lang="en-US" altLang="zh-CN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”</a:t>
            </a: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等线" panose="02010600030101010101" charset="-122"/>
              </a:rPr>
              <a:t>裂变</a:t>
            </a:r>
            <a:endParaRPr kumimoji="0" lang="zh-CN" altLang="en-US" sz="16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  <a:sym typeface="等线" panose="0201060003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161248" y="1848666"/>
            <a:ext cx="2011680" cy="1153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清北等校学者社群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26000+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160358" y="3102507"/>
            <a:ext cx="2031325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免费提供数据人次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405000+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份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8" name="图片 27" descr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69" name="图片 156" descr="图片 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0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dirty="0"/>
                <a:t>营业数据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71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3404235"/>
            <a:ext cx="6026785" cy="32804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flipH="1">
            <a:off x="7699375" y="1075690"/>
            <a:ext cx="2847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</a:t>
            </a:r>
            <a:r>
              <a:rPr 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会员用户所在单位TOP80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6184583" y="1682623"/>
          <a:ext cx="6292850" cy="453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920"/>
                <a:gridCol w="375920"/>
                <a:gridCol w="1162050"/>
                <a:gridCol w="314960"/>
                <a:gridCol w="1101725"/>
                <a:gridCol w="400050"/>
                <a:gridCol w="1113790"/>
                <a:gridCol w="363220"/>
              </a:tblGrid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所在单位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所在单位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所在单位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所在单位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人数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西南财经大学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南京财经大学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湘潭大学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中南财经政法大学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江西财经大学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天津财经大学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同济大学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中国人民大学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浙江财经大学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辽宁大学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郑州大学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贵州财经大学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南京农业大学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四川大学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58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浙江大学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上海对外经贸大学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江西理工大学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北京大学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北京师范大学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华侨大学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武汉大学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新疆大学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宁波大学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西安交通大学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云南财经大学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河南财经政法大学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厦门大学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山西财经大学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武汉纺织大学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广州华商学院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暨南大学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兰州大学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华南理工大学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北京理工大学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清华大学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华中科技大学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合肥工业大学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北京交通大学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湖南大学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广东外语外贸大学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广东金融学院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上海师范大学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南开大学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海南大学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华中农业大学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山东大学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广州大学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河海大学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中山大学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上海交通大学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北京工商大学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中国农业大学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复旦大学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广西大学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重庆工商大学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中国科学院大学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对外经济贸易大学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南京审计大学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重庆大学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石河子大学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东北财经大学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37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广东财经大学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浙江工商大学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深圳大学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首都经济贸易大学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福建师范大学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新疆财经大学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山东科技大学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山东财经大学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安徽财经大学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东南大学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吉林大学</a:t>
                      </a:r>
                      <a:endParaRPr lang="zh-CN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115570" y="974090"/>
          <a:ext cx="5854065" cy="229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90" name="图片 49" descr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1951"/>
            <a:ext cx="12192000" cy="68799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97391" name="图片 32" descr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983"/>
            <a:ext cx="12192000" cy="550227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49282" name="矩形 1"/>
          <p:cNvSpPr/>
          <p:nvPr/>
        </p:nvSpPr>
        <p:spPr>
          <a:xfrm>
            <a:off x="0" y="-21951"/>
            <a:ext cx="12175467" cy="6939210"/>
          </a:xfrm>
          <a:prstGeom prst="rect">
            <a:avLst/>
          </a:prstGeom>
          <a:solidFill>
            <a:srgbClr val="000000">
              <a:alpha val="24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9283" name="任意多边形: 形状 43"/>
          <p:cNvSpPr/>
          <p:nvPr/>
        </p:nvSpPr>
        <p:spPr>
          <a:xfrm>
            <a:off x="936977" y="3228621"/>
            <a:ext cx="11243735" cy="3104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2" extrusionOk="0">
                <a:moveTo>
                  <a:pt x="0" y="20463"/>
                </a:moveTo>
                <a:cubicBezTo>
                  <a:pt x="622" y="20992"/>
                  <a:pt x="1243" y="21522"/>
                  <a:pt x="1605" y="21561"/>
                </a:cubicBezTo>
                <a:cubicBezTo>
                  <a:pt x="1966" y="21600"/>
                  <a:pt x="2017" y="20855"/>
                  <a:pt x="2169" y="20698"/>
                </a:cubicBezTo>
                <a:cubicBezTo>
                  <a:pt x="2320" y="20542"/>
                  <a:pt x="2357" y="20542"/>
                  <a:pt x="2516" y="20620"/>
                </a:cubicBezTo>
                <a:cubicBezTo>
                  <a:pt x="2675" y="20698"/>
                  <a:pt x="2848" y="21365"/>
                  <a:pt x="3123" y="21169"/>
                </a:cubicBezTo>
                <a:cubicBezTo>
                  <a:pt x="3398" y="20973"/>
                  <a:pt x="3918" y="19744"/>
                  <a:pt x="4164" y="19444"/>
                </a:cubicBezTo>
                <a:cubicBezTo>
                  <a:pt x="4410" y="19143"/>
                  <a:pt x="4370" y="19209"/>
                  <a:pt x="4598" y="19366"/>
                </a:cubicBezTo>
                <a:cubicBezTo>
                  <a:pt x="4825" y="19522"/>
                  <a:pt x="5248" y="20515"/>
                  <a:pt x="5530" y="20385"/>
                </a:cubicBezTo>
                <a:cubicBezTo>
                  <a:pt x="5812" y="20254"/>
                  <a:pt x="5541" y="19849"/>
                  <a:pt x="6289" y="18581"/>
                </a:cubicBezTo>
                <a:cubicBezTo>
                  <a:pt x="7037" y="17314"/>
                  <a:pt x="10019" y="12780"/>
                  <a:pt x="10019" y="12780"/>
                </a:cubicBezTo>
                <a:cubicBezTo>
                  <a:pt x="11277" y="10780"/>
                  <a:pt x="12954" y="7670"/>
                  <a:pt x="13836" y="6586"/>
                </a:cubicBezTo>
                <a:cubicBezTo>
                  <a:pt x="14718" y="5501"/>
                  <a:pt x="14895" y="6298"/>
                  <a:pt x="15311" y="6272"/>
                </a:cubicBezTo>
                <a:cubicBezTo>
                  <a:pt x="15727" y="6246"/>
                  <a:pt x="16041" y="6534"/>
                  <a:pt x="16330" y="6429"/>
                </a:cubicBezTo>
                <a:cubicBezTo>
                  <a:pt x="16619" y="6325"/>
                  <a:pt x="16836" y="5959"/>
                  <a:pt x="17046" y="5645"/>
                </a:cubicBezTo>
                <a:cubicBezTo>
                  <a:pt x="17255" y="5331"/>
                  <a:pt x="17386" y="4639"/>
                  <a:pt x="17588" y="4547"/>
                </a:cubicBezTo>
                <a:cubicBezTo>
                  <a:pt x="17790" y="4456"/>
                  <a:pt x="17935" y="5397"/>
                  <a:pt x="18260" y="5096"/>
                </a:cubicBezTo>
                <a:cubicBezTo>
                  <a:pt x="18586" y="4796"/>
                  <a:pt x="18983" y="3593"/>
                  <a:pt x="19540" y="2744"/>
                </a:cubicBezTo>
                <a:cubicBezTo>
                  <a:pt x="20096" y="1895"/>
                  <a:pt x="20848" y="947"/>
                  <a:pt x="21600" y="0"/>
                </a:cubicBezTo>
              </a:path>
            </a:pathLst>
          </a:custGeom>
          <a:ln w="28575">
            <a:solidFill>
              <a:srgbClr val="0C815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grpSp>
        <p:nvGrpSpPr>
          <p:cNvPr id="421" name="组合 58"/>
          <p:cNvGrpSpPr/>
          <p:nvPr/>
        </p:nvGrpSpPr>
        <p:grpSpPr>
          <a:xfrm>
            <a:off x="1443218" y="3345409"/>
            <a:ext cx="2582006" cy="3066509"/>
            <a:chOff x="-215231" y="25718"/>
            <a:chExt cx="2582005" cy="3066508"/>
          </a:xfrm>
        </p:grpSpPr>
        <p:grpSp>
          <p:nvGrpSpPr>
            <p:cNvPr id="422" name="矩形 59"/>
            <p:cNvGrpSpPr/>
            <p:nvPr/>
          </p:nvGrpSpPr>
          <p:grpSpPr>
            <a:xfrm>
              <a:off x="-215231" y="25718"/>
              <a:ext cx="2582005" cy="459105"/>
              <a:chOff x="-282462" y="25718"/>
              <a:chExt cx="2582003" cy="459104"/>
            </a:xfrm>
          </p:grpSpPr>
          <p:sp>
            <p:nvSpPr>
              <p:cNvPr id="1049284" name="矩形"/>
              <p:cNvSpPr/>
              <p:nvPr/>
            </p:nvSpPr>
            <p:spPr>
              <a:xfrm>
                <a:off x="0" y="63757"/>
                <a:ext cx="2201305" cy="383026"/>
              </a:xfrm>
              <a:prstGeom prst="rect">
                <a:avLst/>
              </a:prstGeom>
              <a:gradFill flip="none" rotWithShape="1">
                <a:gsLst>
                  <a:gs pos="0">
                    <a:srgbClr val="1768AD">
                      <a:alpha val="0"/>
                    </a:srgbClr>
                  </a:gs>
                  <a:gs pos="100000">
                    <a:srgbClr val="34E1F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9285" name="2021年"/>
              <p:cNvSpPr txBox="1"/>
              <p:nvPr/>
            </p:nvSpPr>
            <p:spPr>
              <a:xfrm>
                <a:off x="-282462" y="25718"/>
                <a:ext cx="2582003" cy="4591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2400" b="1">
                    <a:gradFill flip="none" rotWithShape="1">
                      <a:gsLst>
                        <a:gs pos="0">
                          <a:srgbClr val="FFFFFF"/>
                        </a:gs>
                        <a:gs pos="68000">
                          <a:srgbClr val="FFFFFF"/>
                        </a:gs>
                        <a:gs pos="71600">
                          <a:srgbClr val="FFFFFF"/>
                        </a:gs>
                        <a:gs pos="100000">
                          <a:srgbClr val="A6A6A6"/>
                        </a:gs>
                      </a:gsLst>
                      <a:lin ang="5400000" scaled="0"/>
                    </a:gra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en-US" dirty="0"/>
                  <a:t>2022</a:t>
                </a:r>
                <a:endParaRPr lang="en-US" dirty="0"/>
              </a:p>
            </p:txBody>
          </p:sp>
        </p:grpSp>
        <p:grpSp>
          <p:nvGrpSpPr>
            <p:cNvPr id="423" name="组合 53"/>
            <p:cNvGrpSpPr/>
            <p:nvPr/>
          </p:nvGrpSpPr>
          <p:grpSpPr>
            <a:xfrm>
              <a:off x="0" y="437559"/>
              <a:ext cx="149290" cy="2654667"/>
              <a:chOff x="0" y="0"/>
              <a:chExt cx="149289" cy="2654665"/>
            </a:xfrm>
          </p:grpSpPr>
          <p:sp>
            <p:nvSpPr>
              <p:cNvPr id="1049286" name="椭圆 63"/>
              <p:cNvSpPr/>
              <p:nvPr/>
            </p:nvSpPr>
            <p:spPr>
              <a:xfrm>
                <a:off x="0" y="2505416"/>
                <a:ext cx="149290" cy="149251"/>
              </a:xfrm>
              <a:prstGeom prst="ellipse">
                <a:avLst/>
              </a:prstGeom>
              <a:solidFill>
                <a:srgbClr val="FFFFFF"/>
              </a:solidFill>
              <a:ln w="15875" cap="flat">
                <a:solidFill>
                  <a:srgbClr val="0C8157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p:txBody>
          </p:sp>
          <p:sp>
            <p:nvSpPr>
              <p:cNvPr id="1049287" name="直接连接符 64"/>
              <p:cNvSpPr/>
              <p:nvPr/>
            </p:nvSpPr>
            <p:spPr>
              <a:xfrm flipH="1">
                <a:off x="69849" y="0"/>
                <a:ext cx="4797" cy="2516554"/>
              </a:xfrm>
              <a:prstGeom prst="line">
                <a:avLst/>
              </a:prstGeom>
              <a:noFill/>
              <a:ln w="9525" cap="flat">
                <a:solidFill>
                  <a:srgbClr val="34E1FB"/>
                </a:solidFill>
                <a:prstDash val="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</p:grpSp>
      </p:grpSp>
      <p:sp>
        <p:nvSpPr>
          <p:cNvPr id="1049288" name="直接连接符 72"/>
          <p:cNvSpPr/>
          <p:nvPr/>
        </p:nvSpPr>
        <p:spPr>
          <a:xfrm flipH="1">
            <a:off x="5443596" y="2861724"/>
            <a:ext cx="7130" cy="2480620"/>
          </a:xfrm>
          <a:prstGeom prst="line">
            <a:avLst/>
          </a:prstGeom>
          <a:noFill/>
          <a:ln w="9525" cap="flat">
            <a:solidFill>
              <a:srgbClr val="34E1FB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/>
        </p:txBody>
      </p:sp>
      <p:grpSp>
        <p:nvGrpSpPr>
          <p:cNvPr id="425" name="矩形 75"/>
          <p:cNvGrpSpPr/>
          <p:nvPr/>
        </p:nvGrpSpPr>
        <p:grpSpPr>
          <a:xfrm>
            <a:off x="5351690" y="2462017"/>
            <a:ext cx="2278800" cy="459105"/>
            <a:chOff x="-66501" y="25719"/>
            <a:chExt cx="2278798" cy="459103"/>
          </a:xfrm>
        </p:grpSpPr>
        <p:sp>
          <p:nvSpPr>
            <p:cNvPr id="1049289" name="矩形"/>
            <p:cNvSpPr/>
            <p:nvPr/>
          </p:nvSpPr>
          <p:spPr>
            <a:xfrm>
              <a:off x="0" y="63685"/>
              <a:ext cx="2200866" cy="383170"/>
            </a:xfrm>
            <a:prstGeom prst="rect">
              <a:avLst/>
            </a:prstGeom>
            <a:gradFill flip="none" rotWithShape="1">
              <a:gsLst>
                <a:gs pos="0">
                  <a:srgbClr val="1768AD">
                    <a:alpha val="0"/>
                  </a:srgbClr>
                </a:gs>
                <a:gs pos="100000">
                  <a:srgbClr val="34E1F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49290" name="2022年"/>
            <p:cNvSpPr txBox="1"/>
            <p:nvPr/>
          </p:nvSpPr>
          <p:spPr>
            <a:xfrm>
              <a:off x="-66501" y="25719"/>
              <a:ext cx="2278798" cy="45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>
                  <a:gradFill flip="none" rotWithShape="1">
                    <a:gsLst>
                      <a:gs pos="0">
                        <a:srgbClr val="FFFFFF"/>
                      </a:gs>
                      <a:gs pos="68000">
                        <a:srgbClr val="FFFFFF"/>
                      </a:gs>
                      <a:gs pos="716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dirty="0"/>
                <a:t>20</a:t>
              </a:r>
              <a:r>
                <a:rPr lang="en-US" dirty="0"/>
                <a:t>23</a:t>
              </a:r>
              <a:endParaRPr lang="en-US" dirty="0"/>
            </a:p>
          </p:txBody>
        </p:sp>
      </p:grpSp>
      <p:sp>
        <p:nvSpPr>
          <p:cNvPr id="1049291" name="椭圆 70"/>
          <p:cNvSpPr/>
          <p:nvPr/>
        </p:nvSpPr>
        <p:spPr>
          <a:xfrm>
            <a:off x="5368965" y="5231193"/>
            <a:ext cx="149261" cy="149307"/>
          </a:xfrm>
          <a:prstGeom prst="ellipse">
            <a:avLst/>
          </a:prstGeom>
          <a:solidFill>
            <a:srgbClr val="FFFFFF"/>
          </a:solidFill>
          <a:ln w="15875" cap="flat">
            <a:solidFill>
              <a:srgbClr val="0C815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1049297" name="TextBox 11"/>
          <p:cNvSpPr txBox="1"/>
          <p:nvPr/>
        </p:nvSpPr>
        <p:spPr>
          <a:xfrm>
            <a:off x="1802733" y="4193460"/>
            <a:ext cx="2999847" cy="951230"/>
          </a:xfrm>
          <a:prstGeom prst="rect">
            <a:avLst/>
          </a:prstGeom>
          <a:ln w="12700">
            <a:miter lim="400000"/>
          </a:ln>
        </p:spPr>
        <p:txBody>
          <a:bodyPr lIns="60957" tIns="60957" rIns="60957" bIns="60957">
            <a:spAutoFit/>
          </a:bodyPr>
          <a:lstStyle/>
          <a:p>
            <a:pPr defTabSz="533400">
              <a:lnSpc>
                <a:spcPct val="150000"/>
              </a:lnSpc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/>
              <a:t>社科大数据</a:t>
            </a:r>
            <a:r>
              <a:rPr lang="zh-CN" altLang="en-US" dirty="0"/>
              <a:t>储备</a:t>
            </a:r>
            <a:endParaRPr lang="zh-CN" altLang="en-US" dirty="0"/>
          </a:p>
          <a:p>
            <a:pPr defTabSz="533400">
              <a:lnSpc>
                <a:spcPct val="150000"/>
              </a:lnSpc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/>
              <a:t>平台交易</a:t>
            </a:r>
            <a:r>
              <a:rPr lang="en-US" altLang="zh-CN" dirty="0"/>
              <a:t>/</a:t>
            </a:r>
            <a:r>
              <a:rPr lang="zh-CN" altLang="en-US" dirty="0"/>
              <a:t>社区完善</a:t>
            </a:r>
            <a:endParaRPr lang="zh-CN" altLang="en-US" dirty="0"/>
          </a:p>
        </p:txBody>
      </p:sp>
      <p:sp>
        <p:nvSpPr>
          <p:cNvPr id="1049298" name="TextBox 11"/>
          <p:cNvSpPr txBox="1"/>
          <p:nvPr/>
        </p:nvSpPr>
        <p:spPr>
          <a:xfrm>
            <a:off x="5503545" y="3041650"/>
            <a:ext cx="3316605" cy="951230"/>
          </a:xfrm>
          <a:prstGeom prst="rect">
            <a:avLst/>
          </a:prstGeom>
          <a:ln w="12700">
            <a:miter lim="400000"/>
          </a:ln>
        </p:spPr>
        <p:txBody>
          <a:bodyPr wrap="square" lIns="60957" tIns="60957" rIns="60957" bIns="60957">
            <a:spAutoFit/>
          </a:bodyPr>
          <a:lstStyle/>
          <a:p>
            <a:pPr defTabSz="533400">
              <a:lnSpc>
                <a:spcPct val="150000"/>
              </a:lnSpc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ym typeface="+mn-ea"/>
              </a:rPr>
              <a:t>平台服务市场小试</a:t>
            </a:r>
            <a:endParaRPr lang="zh-CN" altLang="en-US" dirty="0"/>
          </a:p>
          <a:p>
            <a:pPr defTabSz="533400">
              <a:lnSpc>
                <a:spcPct val="150000"/>
              </a:lnSpc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/>
              <a:t>需融资</a:t>
            </a:r>
            <a:r>
              <a:rPr lang="en-US" altLang="zh-CN" dirty="0"/>
              <a:t>200</a:t>
            </a:r>
            <a:r>
              <a:rPr lang="zh-CN" altLang="en-US" dirty="0"/>
              <a:t>万用于市场</a:t>
            </a:r>
            <a:r>
              <a:rPr lang="zh-CN" altLang="en-US" dirty="0"/>
              <a:t>推广</a:t>
            </a:r>
            <a:endParaRPr lang="zh-CN" altLang="en-US" dirty="0"/>
          </a:p>
        </p:txBody>
      </p:sp>
      <p:sp>
        <p:nvSpPr>
          <p:cNvPr id="1049299" name="文本框 37"/>
          <p:cNvSpPr txBox="1"/>
          <p:nvPr/>
        </p:nvSpPr>
        <p:spPr>
          <a:xfrm>
            <a:off x="1582420" y="2761615"/>
            <a:ext cx="2357755" cy="52197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>
              <a:defRPr sz="3600" b="1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  <a:ea typeface="造字工房朗倩（非商用）常规体"/>
                <a:cs typeface="造字工房朗倩（非商用）常规体"/>
                <a:sym typeface="造字工房朗倩（非商用）常规体"/>
              </a:defRPr>
            </a:pPr>
            <a:r>
              <a:rPr lang="zh-CN" altLang="en-US" sz="2800" b="1" dirty="0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</a:rPr>
              <a:t>产品</a:t>
            </a:r>
            <a:r>
              <a:rPr lang="zh-CN" altLang="en-US" sz="2800" b="1" dirty="0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</a:rPr>
              <a:t>技术优化</a:t>
            </a:r>
            <a:endParaRPr lang="zh-CN" altLang="en-US" sz="2800" b="1" dirty="0">
              <a:gradFill flip="none" rotWithShape="1">
                <a:gsLst>
                  <a:gs pos="0">
                    <a:srgbClr val="A0CC83"/>
                  </a:gs>
                  <a:gs pos="58000">
                    <a:srgbClr val="73CFE4"/>
                  </a:gs>
                  <a:gs pos="100000">
                    <a:srgbClr val="04AEEE"/>
                  </a:gs>
                </a:gsLst>
                <a:lin ang="3000000" scaled="0"/>
              </a:gra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造字工房朗倩（非商用）常规体"/>
            </a:endParaRPr>
          </a:p>
        </p:txBody>
      </p:sp>
      <p:sp>
        <p:nvSpPr>
          <p:cNvPr id="1049300" name="Text Box 46"/>
          <p:cNvSpPr/>
          <p:nvPr/>
        </p:nvSpPr>
        <p:spPr>
          <a:xfrm>
            <a:off x="6670622" y="5985662"/>
            <a:ext cx="5504845" cy="723351"/>
          </a:xfrm>
          <a:prstGeom prst="rect">
            <a:avLst/>
          </a:prstGeom>
          <a:gradFill>
            <a:gsLst>
              <a:gs pos="1000">
                <a:srgbClr val="14AFE6">
                  <a:alpha val="9000"/>
                </a:srgbClr>
              </a:gs>
              <a:gs pos="50000">
                <a:srgbClr val="2BC0EB"/>
              </a:gs>
              <a:gs pos="100000">
                <a:srgbClr val="34E1FB">
                  <a:alpha val="22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400" b="1">
                <a:gradFill flip="none" rotWithShape="1">
                  <a:gsLst>
                    <a:gs pos="0">
                      <a:srgbClr val="FFFFFF"/>
                    </a:gs>
                    <a:gs pos="31000">
                      <a:srgbClr val="FFFFFF"/>
                    </a:gs>
                    <a:gs pos="62000">
                      <a:srgbClr val="FFFFFF"/>
                    </a:gs>
                    <a:gs pos="100000">
                      <a:srgbClr val="808080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http://www.ppmandata.cn/</a:t>
            </a:r>
          </a:p>
        </p:txBody>
      </p:sp>
      <p:sp>
        <p:nvSpPr>
          <p:cNvPr id="1049304" name="文本框 37"/>
          <p:cNvSpPr txBox="1"/>
          <p:nvPr/>
        </p:nvSpPr>
        <p:spPr>
          <a:xfrm>
            <a:off x="5450725" y="1626637"/>
            <a:ext cx="2110106" cy="64633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3600" b="1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  <a:ea typeface="造字工房朗倩（非商用）常规体"/>
                <a:cs typeface="造字工房朗倩（非商用）常规体"/>
                <a:sym typeface="造字工房朗倩（非商用）常规体"/>
              </a:defRPr>
            </a:pPr>
            <a:endParaRPr sz="3600" b="1" dirty="0">
              <a:gradFill flip="none" rotWithShape="1">
                <a:gsLst>
                  <a:gs pos="0">
                    <a:srgbClr val="A0CC83"/>
                  </a:gs>
                  <a:gs pos="58000">
                    <a:srgbClr val="73CFE4"/>
                  </a:gs>
                  <a:gs pos="100000">
                    <a:srgbClr val="04AEEE"/>
                  </a:gs>
                </a:gsLst>
                <a:lin ang="3000000" scaled="0"/>
              </a:gra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造字工房朗倩（非商用）常规体"/>
            </a:endParaRPr>
          </a:p>
        </p:txBody>
      </p:sp>
      <p:grpSp>
        <p:nvGrpSpPr>
          <p:cNvPr id="40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41" name="图片 40" descr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42" name="图片 156" descr="图片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3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58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A0CC83"/>
                      </a:gs>
                      <a:gs pos="58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造字工房朗倩（非商用）常规体"/>
                  <a:sym typeface="造字工房朗倩（非商用）常规体"/>
                </a:rPr>
                <a:t>发展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A0CC83"/>
                      </a:gs>
                      <a:gs pos="58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造字工房朗倩（非商用）常规体"/>
                  <a:sym typeface="造字工房朗倩（非商用）常规体"/>
                </a:rPr>
                <a:t>规划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朗倩（非商用）常规体"/>
                <a:sym typeface="造字工房朗倩（非商用）常规体"/>
              </a:endParaRPr>
            </a:p>
          </p:txBody>
        </p:sp>
        <p:sp>
          <p:nvSpPr>
            <p:cNvPr id="44" name="平行四边形 26"/>
            <p:cNvSpPr/>
            <p:nvPr/>
          </p:nvSpPr>
          <p:spPr>
            <a:xfrm>
              <a:off x="437073" y="1391049"/>
              <a:ext cx="197722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9" name="椭圆 78"/>
          <p:cNvSpPr/>
          <p:nvPr/>
        </p:nvSpPr>
        <p:spPr>
          <a:xfrm>
            <a:off x="9030506" y="4070757"/>
            <a:ext cx="149239" cy="149281"/>
          </a:xfrm>
          <a:prstGeom prst="ellipse">
            <a:avLst/>
          </a:prstGeom>
          <a:solidFill>
            <a:srgbClr val="FFFFFF"/>
          </a:solidFill>
          <a:ln w="15875" cap="flat">
            <a:solidFill>
              <a:srgbClr val="0C8157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45" name="直接连接符 79"/>
          <p:cNvSpPr/>
          <p:nvPr/>
        </p:nvSpPr>
        <p:spPr>
          <a:xfrm flipH="1">
            <a:off x="9100355" y="2274337"/>
            <a:ext cx="0" cy="1796420"/>
          </a:xfrm>
          <a:prstGeom prst="line">
            <a:avLst/>
          </a:prstGeom>
          <a:noFill/>
          <a:ln w="9525" cap="flat">
            <a:solidFill>
              <a:srgbClr val="34E1FB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/>
        </p:txBody>
      </p:sp>
      <p:grpSp>
        <p:nvGrpSpPr>
          <p:cNvPr id="46" name="矩形 80"/>
          <p:cNvGrpSpPr/>
          <p:nvPr/>
        </p:nvGrpSpPr>
        <p:grpSpPr>
          <a:xfrm>
            <a:off x="8967006" y="1972072"/>
            <a:ext cx="2230026" cy="459105"/>
            <a:chOff x="0" y="25718"/>
            <a:chExt cx="2230023" cy="459103"/>
          </a:xfrm>
        </p:grpSpPr>
        <p:sp>
          <p:nvSpPr>
            <p:cNvPr id="48" name="矩形"/>
            <p:cNvSpPr/>
            <p:nvPr/>
          </p:nvSpPr>
          <p:spPr>
            <a:xfrm>
              <a:off x="0" y="63716"/>
              <a:ext cx="2230023" cy="383108"/>
            </a:xfrm>
            <a:prstGeom prst="rect">
              <a:avLst/>
            </a:prstGeom>
            <a:gradFill flip="none" rotWithShape="1">
              <a:gsLst>
                <a:gs pos="0">
                  <a:srgbClr val="1768AD">
                    <a:alpha val="0"/>
                  </a:srgbClr>
                </a:gs>
                <a:gs pos="100000">
                  <a:srgbClr val="34E1F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" name="2023年"/>
            <p:cNvSpPr txBox="1"/>
            <p:nvPr/>
          </p:nvSpPr>
          <p:spPr>
            <a:xfrm>
              <a:off x="45719" y="25718"/>
              <a:ext cx="2138584" cy="45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 b="1">
                  <a:gradFill flip="none" rotWithShape="1">
                    <a:gsLst>
                      <a:gs pos="0">
                        <a:srgbClr val="FFFFFF"/>
                      </a:gs>
                      <a:gs pos="68000">
                        <a:srgbClr val="FFFFFF"/>
                      </a:gs>
                      <a:gs pos="716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en-US" dirty="0"/>
                <a:t>2024—</a:t>
              </a:r>
              <a:endParaRPr lang="en-US" dirty="0"/>
            </a:p>
          </p:txBody>
        </p:sp>
      </p:grpSp>
      <p:sp>
        <p:nvSpPr>
          <p:cNvPr id="50" name="文本框 38"/>
          <p:cNvSpPr txBox="1"/>
          <p:nvPr/>
        </p:nvSpPr>
        <p:spPr>
          <a:xfrm>
            <a:off x="9137294" y="1427048"/>
            <a:ext cx="2110106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defRPr sz="3600" b="1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  <a:ea typeface="造字工房朗倩（非商用）常规体"/>
                <a:cs typeface="造字工房朗倩（非商用）常规体"/>
                <a:sym typeface="造字工房朗倩（非商用）常规体"/>
              </a:defRPr>
            </a:pPr>
            <a:r>
              <a:rPr lang="zh-CN" sz="2800" b="1" dirty="0">
                <a:gradFill flip="none" rotWithShape="1">
                  <a:gsLst>
                    <a:gs pos="0">
                      <a:srgbClr val="A0CC83"/>
                    </a:gs>
                    <a:gs pos="58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4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</a:rPr>
              <a:t>快速扩展</a:t>
            </a:r>
            <a:endParaRPr lang="zh-CN" sz="2800" b="1" dirty="0">
              <a:gradFill flip="none" rotWithShape="1">
                <a:gsLst>
                  <a:gs pos="0">
                    <a:srgbClr val="A0CC83"/>
                  </a:gs>
                  <a:gs pos="58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4"/>
                  </a:gs>
                </a:gsLst>
                <a:lin ang="3000000" scaled="0"/>
              </a:gra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造字工房朗倩（非商用）常规体"/>
            </a:endParaRPr>
          </a:p>
        </p:txBody>
      </p:sp>
      <p:sp>
        <p:nvSpPr>
          <p:cNvPr id="51" name="文本框 37"/>
          <p:cNvSpPr txBox="1"/>
          <p:nvPr/>
        </p:nvSpPr>
        <p:spPr>
          <a:xfrm>
            <a:off x="5347879" y="1866463"/>
            <a:ext cx="2408240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</a:defRPr>
            </a:defPPr>
            <a:lvl1pPr algn="ctr">
              <a:defRPr sz="2800" b="1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  <a:ea typeface="造字工房朗倩（非商用）常规体"/>
                <a:cs typeface="造字工房朗倩（非商用）常规体"/>
              </a:defRPr>
            </a:lvl1pPr>
          </a:lstStyle>
          <a:p>
            <a:r>
              <a:rPr lang="zh-CN" dirty="0"/>
              <a:t>融资</a:t>
            </a:r>
            <a:endParaRPr 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1948070" y="173008"/>
            <a:ext cx="3650997" cy="5232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en-US" altLang="zh-CN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营销双驱动战略</a:t>
            </a:r>
            <a:endParaRPr lang="zh-CN" altLang="en-US" sz="28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Box 11"/>
          <p:cNvSpPr txBox="1"/>
          <p:nvPr/>
        </p:nvSpPr>
        <p:spPr>
          <a:xfrm>
            <a:off x="9261475" y="2540635"/>
            <a:ext cx="2966720" cy="951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57" tIns="60957" rIns="60957" bIns="60957" numCol="1" anchor="t">
            <a:spAutoFit/>
          </a:bodyPr>
          <a:lstStyle/>
          <a:p>
            <a:pPr defTabSz="533400">
              <a:lnSpc>
                <a:spcPct val="150000"/>
              </a:lnSpc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/>
              <a:t>自动化非结构数据处理技术</a:t>
            </a:r>
            <a:endParaRPr lang="zh-CN" altLang="en-US" dirty="0"/>
          </a:p>
          <a:p>
            <a:pPr defTabSz="533400">
              <a:lnSpc>
                <a:spcPct val="150000"/>
              </a:lnSpc>
              <a:defRPr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/>
              <a:t>推出企业级数据</a:t>
            </a:r>
            <a:r>
              <a:rPr lang="zh-CN" altLang="en-US" dirty="0"/>
              <a:t>应用产品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396" name="图片 26" descr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489418">
            <a:off x="9620291" y="4204780"/>
            <a:ext cx="3268167" cy="24077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97397" name="图片 27" descr="图片 27"/>
          <p:cNvPicPr>
            <a:picLocks noChangeAspect="1"/>
          </p:cNvPicPr>
          <p:nvPr/>
        </p:nvPicPr>
        <p:blipFill>
          <a:blip r:embed="rId1"/>
          <a:srcRect l="13079" b="8687"/>
          <a:stretch>
            <a:fillRect/>
          </a:stretch>
        </p:blipFill>
        <p:spPr>
          <a:xfrm rot="8254511">
            <a:off x="-638168" y="-479017"/>
            <a:ext cx="2840692" cy="21986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97398" name="图片 22" descr="图片 22"/>
          <p:cNvPicPr>
            <a:picLocks noChangeAspect="1"/>
          </p:cNvPicPr>
          <p:nvPr/>
        </p:nvPicPr>
        <p:blipFill>
          <a:blip r:embed="rId2"/>
          <a:srcRect b="20538"/>
          <a:stretch>
            <a:fillRect/>
          </a:stretch>
        </p:blipFill>
        <p:spPr>
          <a:xfrm>
            <a:off x="-23381" y="4779891"/>
            <a:ext cx="6152061" cy="2078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49310" name="直接连接符 4"/>
          <p:cNvSpPr/>
          <p:nvPr/>
        </p:nvSpPr>
        <p:spPr>
          <a:xfrm>
            <a:off x="6109222" y="6466587"/>
            <a:ext cx="6141682" cy="1"/>
          </a:xfrm>
          <a:prstGeom prst="line">
            <a:avLst/>
          </a:prstGeom>
          <a:ln w="19050">
            <a:solidFill>
              <a:srgbClr val="30CDE3"/>
            </a:solidFill>
            <a:miter/>
          </a:ln>
        </p:spPr>
        <p:txBody>
          <a:bodyPr lIns="45719" rIns="45719"/>
          <a:lstStyle/>
          <a:p/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7" y="197456"/>
            <a:ext cx="4036164" cy="1042064"/>
          </a:xfrm>
          <a:prstGeom prst="rect">
            <a:avLst/>
          </a:prstGeom>
        </p:spPr>
      </p:pic>
      <p:pic>
        <p:nvPicPr>
          <p:cNvPr id="19" name="图片 22" descr="图片 22"/>
          <p:cNvPicPr>
            <a:picLocks noChangeAspect="1"/>
          </p:cNvPicPr>
          <p:nvPr/>
        </p:nvPicPr>
        <p:blipFill>
          <a:blip r:embed="rId2"/>
          <a:srcRect b="20538"/>
          <a:stretch>
            <a:fillRect/>
          </a:stretch>
        </p:blipFill>
        <p:spPr>
          <a:xfrm>
            <a:off x="6046001" y="4779891"/>
            <a:ext cx="6152061" cy="2078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标题 1"/>
          <p:cNvSpPr txBox="1"/>
          <p:nvPr/>
        </p:nvSpPr>
        <p:spPr>
          <a:xfrm>
            <a:off x="-22869" y="2666833"/>
            <a:ext cx="12192000" cy="1424462"/>
          </a:xfrm>
          <a:prstGeom prst="rect">
            <a:avLst/>
          </a:prstGeom>
          <a:solidFill>
            <a:schemeClr val="accent1">
              <a:lumMod val="50000"/>
              <a:alpha val="46000"/>
            </a:schemeClr>
          </a:solidFill>
        </p:spPr>
        <p:txBody>
          <a:bodyPr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latin typeface="等线 Light" panose="02010600030101010101" charset="-122"/>
                <a:ea typeface="等线 Light" panose="02010600030101010101" charset="-122"/>
                <a:cs typeface="等线 Light" panose="02010600030101010101" charset="-122"/>
                <a:sym typeface="等线 Light" panose="02010600030101010101" charset="-122"/>
              </a:defRPr>
            </a:lvl9pPr>
          </a:lstStyle>
          <a:p>
            <a:pPr hangingPunct="1"/>
            <a:endParaRPr lang="zh-CN" altLang="en-US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1117106" y="2950349"/>
            <a:ext cx="9933989" cy="521970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4800" b="1">
                <a:solidFill>
                  <a:schemeClr val="accent4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  <a:defRPr sz="3600" b="1">
                <a:gradFill flip="none" rotWithShape="1">
                  <a:gsLst>
                    <a:gs pos="0">
                      <a:srgbClr val="A0CC83"/>
                    </a:gs>
                    <a:gs pos="58000">
                      <a:srgbClr val="73CFE4"/>
                    </a:gs>
                    <a:gs pos="100000">
                      <a:srgbClr val="04AEEE"/>
                    </a:gs>
                  </a:gsLst>
                  <a:lin ang="30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造字工房朗倩（非商用）常规体"/>
                <a:ea typeface="造字工房朗倩（非商用）常规体"/>
                <a:cs typeface="造字工房朗倩（非商用）常规体"/>
                <a:sym typeface="造字工房朗倩（非商用）常规体"/>
              </a:defRPr>
            </a:pPr>
            <a:r>
              <a:rPr lang="zh-CN" altLang="en-US" sz="2800">
                <a:sym typeface="+mn-ea"/>
              </a:rPr>
              <a:t>社科数据综合服务中心，赋能百千万社科学者</a:t>
            </a:r>
            <a:endParaRPr lang="zh-CN" altLang="en-US" sz="2800" dirty="0">
              <a:gradFill flip="none" rotWithShape="1">
                <a:gsLst>
                  <a:gs pos="0">
                    <a:srgbClr val="A0CC83"/>
                  </a:gs>
                  <a:gs pos="58000">
                    <a:srgbClr val="73CFE4"/>
                  </a:gs>
                  <a:gs pos="100000">
                    <a:srgbClr val="04AEEE"/>
                  </a:gs>
                </a:gsLst>
                <a:lin ang="3000000" scaled="0"/>
              </a:gradFill>
              <a:latin typeface="造字工房朗倩（非商用）常规体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194" y="2688657"/>
            <a:ext cx="1440000" cy="14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06" y="2688657"/>
            <a:ext cx="1440000" cy="1440000"/>
          </a:xfrm>
          <a:prstGeom prst="rect">
            <a:avLst/>
          </a:prstGeom>
        </p:spPr>
      </p:pic>
      <p:grpSp>
        <p:nvGrpSpPr>
          <p:cNvPr id="26" name="组合 12"/>
          <p:cNvGrpSpPr/>
          <p:nvPr/>
        </p:nvGrpSpPr>
        <p:grpSpPr>
          <a:xfrm>
            <a:off x="4378411" y="3673106"/>
            <a:ext cx="3244004" cy="459105"/>
            <a:chOff x="379254" y="-13387"/>
            <a:chExt cx="3244002" cy="459105"/>
          </a:xfrm>
        </p:grpSpPr>
        <p:sp>
          <p:nvSpPr>
            <p:cNvPr id="27" name="文本框 14"/>
            <p:cNvSpPr txBox="1"/>
            <p:nvPr/>
          </p:nvSpPr>
          <p:spPr>
            <a:xfrm>
              <a:off x="526785" y="-13387"/>
              <a:ext cx="2948938" cy="459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lnSpc>
                  <a:spcPct val="150000"/>
                </a:lnSpc>
                <a:defRPr sz="1200" b="1">
                  <a:solidFill>
                    <a:srgbClr val="30CDE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1600" dirty="0"/>
                <a:t>联系人：黎家伟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15528388779</a:t>
              </a:r>
              <a:endParaRPr sz="1600" dirty="0"/>
            </a:p>
          </p:txBody>
        </p:sp>
        <p:sp>
          <p:nvSpPr>
            <p:cNvPr id="28" name="直接连接符 15"/>
            <p:cNvSpPr/>
            <p:nvPr/>
          </p:nvSpPr>
          <p:spPr>
            <a:xfrm>
              <a:off x="379254" y="0"/>
              <a:ext cx="3244002" cy="0"/>
            </a:xfrm>
            <a:prstGeom prst="line">
              <a:avLst/>
            </a:prstGeom>
            <a:noFill/>
            <a:ln w="22225" cap="flat">
              <a:solidFill>
                <a:srgbClr val="1DC9F6">
                  <a:alpha val="4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2097234" name="图片 27" descr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97235" name="图片 156" descr="图片 1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048801" name="文本框 157"/>
            <p:cNvSpPr txBox="1"/>
            <p:nvPr/>
          </p:nvSpPr>
          <p:spPr>
            <a:xfrm>
              <a:off x="635832" y="856177"/>
              <a:ext cx="576698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dirty="0" err="1"/>
                <a:t>项目背景</a:t>
              </a:r>
              <a:endParaRPr dirty="0"/>
            </a:p>
          </p:txBody>
        </p:sp>
        <p:sp>
          <p:nvSpPr>
            <p:cNvPr id="1048802" name="平行四边形 26"/>
            <p:cNvSpPr/>
            <p:nvPr/>
          </p:nvSpPr>
          <p:spPr>
            <a:xfrm>
              <a:off x="437073" y="1391050"/>
              <a:ext cx="1889219" cy="4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r="12052"/>
          <a:stretch>
            <a:fillRect/>
          </a:stretch>
        </p:blipFill>
        <p:spPr>
          <a:xfrm>
            <a:off x="570681" y="856298"/>
            <a:ext cx="2598462" cy="2977173"/>
          </a:xfrm>
          <a:prstGeom prst="round2DiagRect">
            <a:avLst>
              <a:gd name="adj1" fmla="val 16667"/>
              <a:gd name="adj2" fmla="val 0"/>
            </a:avLst>
          </a:prstGeom>
          <a:ln w="60325" cap="sq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3921285" y="3166815"/>
            <a:ext cx="8251665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rPr>
              <a:t>加快数字化发展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，大数据将成未来国际战略格局的重要变量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90578" y="2262033"/>
            <a:ext cx="81901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月，</a:t>
            </a:r>
            <a:r>
              <a:rPr lang="zh-CN" altLang="en-US" sz="1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中国首次将数据纳入生产要素</a:t>
            </a:r>
            <a:endParaRPr lang="en-US" altLang="zh-CN" sz="18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80868" y="1671601"/>
            <a:ext cx="655578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——2017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日</a:t>
            </a:r>
            <a:r>
              <a:rPr lang="zh-CN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中共中央政治局就实施国家大数据战略进行第二次集体学习</a:t>
            </a:r>
            <a:endParaRPr lang="zh-CN" altLang="en-US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71528" y="1057288"/>
            <a:ext cx="7574906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大数据是工业社会的</a:t>
            </a:r>
            <a:r>
              <a:rPr lang="zh-CN" altLang="en-US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“石油”</a:t>
            </a:r>
            <a:r>
              <a:rPr lang="zh-CN" altLang="zh-CN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资源</a:t>
            </a:r>
            <a:r>
              <a:rPr lang="zh-CN" altLang="zh-CN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，谁掌握了数据，谁就掌握了主动权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317500" algn="ctr" rotWithShape="0">
                    <a:prstClr val="black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b="1" dirty="0">
              <a:solidFill>
                <a:schemeClr val="bg1"/>
              </a:solidFill>
              <a:effectLst>
                <a:outerShdw blurRad="317500" algn="ctr" rotWithShape="0">
                  <a:prstClr val="black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2608296"/>
            <a:ext cx="636906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中共中央国务院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关于构建更加完善的要素市场化配置体制机制的意见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》</a:t>
            </a:r>
            <a:endParaRPr lang="zh-CN" altLang="en-US" sz="16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88259" y="3509888"/>
            <a:ext cx="4827725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wrap="square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——2020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年中共中央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十四五发展规划和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2035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远景目标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等线" panose="02010600030101010101" charset="-122"/>
              </a:rPr>
              <a:t>》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329785" y="4069223"/>
          <a:ext cx="115124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053093" y="4201604"/>
            <a:ext cx="6749603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近年，知网上利用爬虫整理数据发表的论文数量呈现</a:t>
            </a:r>
            <a:r>
              <a:rPr lang="zh-CN" altLang="en-US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爆发式增长</a:t>
            </a:r>
            <a:endParaRPr lang="zh-CN" altLang="en-US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2097234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2097235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048801" name="文本框 157"/>
            <p:cNvSpPr txBox="1"/>
            <p:nvPr/>
          </p:nvSpPr>
          <p:spPr>
            <a:xfrm>
              <a:off x="635832" y="856177"/>
              <a:ext cx="576698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市场痛点</a:t>
              </a:r>
              <a:endParaRPr dirty="0"/>
            </a:p>
          </p:txBody>
        </p:sp>
        <p:sp>
          <p:nvSpPr>
            <p:cNvPr id="1048802" name="平行四边形 26"/>
            <p:cNvSpPr/>
            <p:nvPr/>
          </p:nvSpPr>
          <p:spPr>
            <a:xfrm>
              <a:off x="437073" y="1391050"/>
              <a:ext cx="1889219" cy="4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37421" y="3938967"/>
            <a:ext cx="2232254" cy="1600786"/>
            <a:chOff x="645125" y="2856318"/>
            <a:chExt cx="2232254" cy="1600786"/>
          </a:xfrm>
        </p:grpSpPr>
        <p:pic>
          <p:nvPicPr>
            <p:cNvPr id="17" name="图片 16" descr="图片 14"/>
            <p:cNvPicPr>
              <a:picLocks noChangeAspect="1"/>
            </p:cNvPicPr>
            <p:nvPr/>
          </p:nvPicPr>
          <p:blipFill>
            <a:blip r:embed="rId3"/>
            <a:srcRect l="28250" t="7691" r="43364" b="5828"/>
            <a:stretch>
              <a:fillRect/>
            </a:stretch>
          </p:blipFill>
          <p:spPr>
            <a:xfrm>
              <a:off x="645125" y="2856318"/>
              <a:ext cx="2232254" cy="1600786"/>
            </a:xfrm>
            <a:custGeom>
              <a:avLst/>
              <a:gdLst>
                <a:gd name="connsiteX0" fmla="*/ 0 w 2232254"/>
                <a:gd name="connsiteY0" fmla="*/ 0 h 1600786"/>
                <a:gd name="connsiteX1" fmla="*/ 2232254 w 2232254"/>
                <a:gd name="connsiteY1" fmla="*/ 0 h 1600786"/>
                <a:gd name="connsiteX2" fmla="*/ 2232254 w 2232254"/>
                <a:gd name="connsiteY2" fmla="*/ 1600786 h 1600786"/>
                <a:gd name="connsiteX3" fmla="*/ 0 w 2232254"/>
                <a:gd name="connsiteY3" fmla="*/ 1600786 h 160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254" h="1600786">
                  <a:moveTo>
                    <a:pt x="0" y="0"/>
                  </a:moveTo>
                  <a:lnTo>
                    <a:pt x="2232254" y="0"/>
                  </a:lnTo>
                  <a:lnTo>
                    <a:pt x="2232254" y="1600786"/>
                  </a:lnTo>
                  <a:lnTo>
                    <a:pt x="0" y="1600786"/>
                  </a:lnTo>
                  <a:close/>
                </a:path>
              </a:pathLst>
            </a:cu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9" name="文本框 18"/>
            <p:cNvSpPr txBox="1"/>
            <p:nvPr/>
          </p:nvSpPr>
          <p:spPr>
            <a:xfrm>
              <a:off x="775252" y="3121266"/>
              <a:ext cx="190273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获取难度大</a:t>
              </a:r>
              <a:endParaRPr lang="zh-CN" altLang="en-US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0839" y="3920707"/>
            <a:ext cx="2232254" cy="1600786"/>
            <a:chOff x="645125" y="2856318"/>
            <a:chExt cx="2232254" cy="1600786"/>
          </a:xfrm>
        </p:grpSpPr>
        <p:pic>
          <p:nvPicPr>
            <p:cNvPr id="33" name="图片 32" descr="图片 14"/>
            <p:cNvPicPr>
              <a:picLocks noChangeAspect="1"/>
            </p:cNvPicPr>
            <p:nvPr/>
          </p:nvPicPr>
          <p:blipFill>
            <a:blip r:embed="rId3"/>
            <a:srcRect l="28250" t="7691" r="43364" b="5828"/>
            <a:stretch>
              <a:fillRect/>
            </a:stretch>
          </p:blipFill>
          <p:spPr>
            <a:xfrm>
              <a:off x="645125" y="2856318"/>
              <a:ext cx="2232254" cy="1600786"/>
            </a:xfrm>
            <a:custGeom>
              <a:avLst/>
              <a:gdLst>
                <a:gd name="connsiteX0" fmla="*/ 0 w 2232254"/>
                <a:gd name="connsiteY0" fmla="*/ 0 h 1600786"/>
                <a:gd name="connsiteX1" fmla="*/ 2232254 w 2232254"/>
                <a:gd name="connsiteY1" fmla="*/ 0 h 1600786"/>
                <a:gd name="connsiteX2" fmla="*/ 2232254 w 2232254"/>
                <a:gd name="connsiteY2" fmla="*/ 1600786 h 1600786"/>
                <a:gd name="connsiteX3" fmla="*/ 0 w 2232254"/>
                <a:gd name="connsiteY3" fmla="*/ 1600786 h 160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254" h="1600786">
                  <a:moveTo>
                    <a:pt x="0" y="0"/>
                  </a:moveTo>
                  <a:lnTo>
                    <a:pt x="2232254" y="0"/>
                  </a:lnTo>
                  <a:lnTo>
                    <a:pt x="2232254" y="1600786"/>
                  </a:lnTo>
                  <a:lnTo>
                    <a:pt x="0" y="1600786"/>
                  </a:lnTo>
                  <a:close/>
                </a:path>
              </a:pathLst>
            </a:cu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34" name="文本框 33"/>
            <p:cNvSpPr txBox="1"/>
            <p:nvPr/>
          </p:nvSpPr>
          <p:spPr>
            <a:xfrm>
              <a:off x="750055" y="3122042"/>
              <a:ext cx="190273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整理耗时多</a:t>
              </a:r>
              <a:endParaRPr lang="zh-CN" altLang="en-US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38907" y="3954946"/>
            <a:ext cx="2232254" cy="1600786"/>
            <a:chOff x="645125" y="2856318"/>
            <a:chExt cx="2232254" cy="1600786"/>
          </a:xfrm>
        </p:grpSpPr>
        <p:pic>
          <p:nvPicPr>
            <p:cNvPr id="39" name="图片 38" descr="图片 14"/>
            <p:cNvPicPr>
              <a:picLocks noChangeAspect="1"/>
            </p:cNvPicPr>
            <p:nvPr/>
          </p:nvPicPr>
          <p:blipFill>
            <a:blip r:embed="rId3"/>
            <a:srcRect l="28250" t="7691" r="43364" b="5828"/>
            <a:stretch>
              <a:fillRect/>
            </a:stretch>
          </p:blipFill>
          <p:spPr>
            <a:xfrm>
              <a:off x="645125" y="2856318"/>
              <a:ext cx="2232254" cy="1600786"/>
            </a:xfrm>
            <a:custGeom>
              <a:avLst/>
              <a:gdLst>
                <a:gd name="connsiteX0" fmla="*/ 0 w 2232254"/>
                <a:gd name="connsiteY0" fmla="*/ 0 h 1600786"/>
                <a:gd name="connsiteX1" fmla="*/ 2232254 w 2232254"/>
                <a:gd name="connsiteY1" fmla="*/ 0 h 1600786"/>
                <a:gd name="connsiteX2" fmla="*/ 2232254 w 2232254"/>
                <a:gd name="connsiteY2" fmla="*/ 1600786 h 1600786"/>
                <a:gd name="connsiteX3" fmla="*/ 0 w 2232254"/>
                <a:gd name="connsiteY3" fmla="*/ 1600786 h 160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254" h="1600786">
                  <a:moveTo>
                    <a:pt x="0" y="0"/>
                  </a:moveTo>
                  <a:lnTo>
                    <a:pt x="2232254" y="0"/>
                  </a:lnTo>
                  <a:lnTo>
                    <a:pt x="2232254" y="1600786"/>
                  </a:lnTo>
                  <a:lnTo>
                    <a:pt x="0" y="1600786"/>
                  </a:lnTo>
                  <a:close/>
                </a:path>
              </a:pathLst>
            </a:cu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40" name="文本框 39"/>
            <p:cNvSpPr txBox="1"/>
            <p:nvPr/>
          </p:nvSpPr>
          <p:spPr>
            <a:xfrm>
              <a:off x="750055" y="3122042"/>
              <a:ext cx="190273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处理能力低</a:t>
              </a:r>
              <a:endParaRPr lang="zh-CN" altLang="en-US" sz="28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018768" y="5156205"/>
            <a:ext cx="2340704" cy="874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公司数据库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+/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不会爬虫数据技术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988110" y="5156205"/>
            <a:ext cx="2697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大数据建模困难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难以计算大规模数据模型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5888" y="5156205"/>
            <a:ext cx="2108269" cy="874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份年鉴面板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数据清洗同样费时</a:t>
            </a:r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3" y="1954395"/>
            <a:ext cx="2524709" cy="189911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592" y="1949275"/>
            <a:ext cx="2685227" cy="1891505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8" name="组合 7"/>
          <p:cNvGrpSpPr/>
          <p:nvPr/>
        </p:nvGrpSpPr>
        <p:grpSpPr>
          <a:xfrm>
            <a:off x="9553804" y="2770233"/>
            <a:ext cx="1592772" cy="369330"/>
            <a:chOff x="9553804" y="2305278"/>
            <a:chExt cx="1592772" cy="369330"/>
          </a:xfrm>
        </p:grpSpPr>
        <p:sp>
          <p:nvSpPr>
            <p:cNvPr id="2" name="矩形 1"/>
            <p:cNvSpPr/>
            <p:nvPr/>
          </p:nvSpPr>
          <p:spPr>
            <a:xfrm>
              <a:off x="9553804" y="2342121"/>
              <a:ext cx="290430" cy="29043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  <a:sym typeface="等线" panose="0201060003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82803" y="2305278"/>
              <a:ext cx="126377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>
              <a:srgbClr val="000000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运行中</a:t>
              </a:r>
              <a:r>
                <a:rPr kumimoji="0" lang="en-US" altLang="zh-CN" sz="1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……</a:t>
              </a:r>
              <a:endPara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257" y="1962049"/>
            <a:ext cx="2556554" cy="186990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4778" y="1506697"/>
            <a:ext cx="7814727" cy="4346733"/>
          </a:xfrm>
          <a:prstGeom prst="rect">
            <a:avLst/>
          </a:prstGeom>
        </p:spPr>
      </p:pic>
      <p:sp>
        <p:nvSpPr>
          <p:cNvPr id="1048734" name="矩形 99"/>
          <p:cNvSpPr/>
          <p:nvPr/>
        </p:nvSpPr>
        <p:spPr>
          <a:xfrm>
            <a:off x="1510" y="958558"/>
            <a:ext cx="12190490" cy="5899442"/>
          </a:xfrm>
          <a:prstGeom prst="rect">
            <a:avLst/>
          </a:prstGeom>
          <a:solidFill>
            <a:schemeClr val="tx1">
              <a:lumMod val="85000"/>
              <a:lumOff val="15000"/>
              <a:alpha val="4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8735" name="直线连接符 107"/>
          <p:cNvSpPr/>
          <p:nvPr/>
        </p:nvSpPr>
        <p:spPr>
          <a:xfrm>
            <a:off x="215118" y="6739956"/>
            <a:ext cx="11736593" cy="1"/>
          </a:xfrm>
          <a:prstGeom prst="line">
            <a:avLst/>
          </a:prstGeom>
          <a:ln w="31750">
            <a:solidFill>
              <a:srgbClr val="58B4FF">
                <a:alpha val="16000"/>
              </a:srgbClr>
            </a:solidFill>
            <a:miter/>
          </a:ln>
        </p:spPr>
        <p:txBody>
          <a:bodyPr lIns="45719" rIns="45719"/>
          <a:lstStyle/>
          <a:p/>
        </p:txBody>
      </p:sp>
      <p:pic>
        <p:nvPicPr>
          <p:cNvPr id="2097213" name="图片 96" descr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650" y="1725468"/>
            <a:ext cx="8333709" cy="2542831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grpSp>
        <p:nvGrpSpPr>
          <p:cNvPr id="157" name="组合 53"/>
          <p:cNvGrpSpPr/>
          <p:nvPr/>
        </p:nvGrpSpPr>
        <p:grpSpPr>
          <a:xfrm>
            <a:off x="4980481" y="1023826"/>
            <a:ext cx="3128711" cy="1796614"/>
            <a:chOff x="-29292" y="0"/>
            <a:chExt cx="3128709" cy="1796611"/>
          </a:xfrm>
        </p:grpSpPr>
        <p:grpSp>
          <p:nvGrpSpPr>
            <p:cNvPr id="158" name="组合 54"/>
            <p:cNvGrpSpPr/>
            <p:nvPr/>
          </p:nvGrpSpPr>
          <p:grpSpPr>
            <a:xfrm>
              <a:off x="0" y="0"/>
              <a:ext cx="3099417" cy="1796611"/>
              <a:chOff x="0" y="0"/>
              <a:chExt cx="3099416" cy="1796610"/>
            </a:xfrm>
          </p:grpSpPr>
          <p:pic>
            <p:nvPicPr>
              <p:cNvPr id="2097214" name="图片 56" descr="图片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580" y="0"/>
                <a:ext cx="1791672" cy="1796611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2097215" name="图片 57" descr="图片 57"/>
              <p:cNvPicPr>
                <a:picLocks noChangeAspect="1"/>
              </p:cNvPicPr>
              <p:nvPr/>
            </p:nvPicPr>
            <p:blipFill>
              <a:blip r:embed="rId4"/>
              <a:srcRect b="49697"/>
              <a:stretch>
                <a:fillRect/>
              </a:stretch>
            </p:blipFill>
            <p:spPr>
              <a:xfrm>
                <a:off x="78407" y="621555"/>
                <a:ext cx="3021010" cy="562222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2097216" name="图片 58" descr="图片 58"/>
              <p:cNvPicPr>
                <a:picLocks noChangeAspect="1"/>
              </p:cNvPicPr>
              <p:nvPr/>
            </p:nvPicPr>
            <p:blipFill>
              <a:blip r:embed="rId4"/>
              <a:srcRect b="49697"/>
              <a:stretch>
                <a:fillRect/>
              </a:stretch>
            </p:blipFill>
            <p:spPr>
              <a:xfrm rot="10800000">
                <a:off x="-1" y="1184478"/>
                <a:ext cx="3021010" cy="562222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1048738" name="矩形 55"/>
            <p:cNvSpPr/>
            <p:nvPr/>
          </p:nvSpPr>
          <p:spPr>
            <a:xfrm>
              <a:off x="-29292" y="596578"/>
              <a:ext cx="2770199" cy="643889"/>
            </a:xfrm>
            <a:prstGeom prst="rect">
              <a:avLst/>
            </a:prstGeom>
            <a:noFill/>
            <a:ln w="25400" cap="flat">
              <a:solidFill>
                <a:srgbClr val="DEE6F5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3600" b="1">
                  <a:gradFill flip="none" rotWithShape="1">
                    <a:gsLst>
                      <a:gs pos="17000">
                        <a:srgbClr val="C5E0B4"/>
                      </a:gs>
                      <a:gs pos="100000">
                        <a:srgbClr val="83FFFF"/>
                      </a:gs>
                    </a:gsLst>
                    <a:lin ang="3600000" scaled="0"/>
                  </a:gradFill>
                  <a:effectLst>
                    <a:outerShdw blurRad="50800" dist="38100" dir="2700000" rotWithShape="0">
                      <a:srgbClr val="000000">
                        <a:alpha val="68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36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无限集数</a:t>
              </a:r>
              <a:endParaRPr lang="zh-CN" altLang="en-US" sz="3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8739" name="椭圆 37"/>
          <p:cNvSpPr/>
          <p:nvPr/>
        </p:nvSpPr>
        <p:spPr>
          <a:xfrm>
            <a:off x="4475848" y="3406712"/>
            <a:ext cx="60915" cy="6286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048740" name="椭圆 38"/>
          <p:cNvSpPr/>
          <p:nvPr/>
        </p:nvSpPr>
        <p:spPr>
          <a:xfrm>
            <a:off x="9528081" y="4268724"/>
            <a:ext cx="60915" cy="6286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048741" name="椭圆 39"/>
          <p:cNvSpPr/>
          <p:nvPr/>
        </p:nvSpPr>
        <p:spPr>
          <a:xfrm>
            <a:off x="7386773" y="3780119"/>
            <a:ext cx="59887" cy="61593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048743" name="椭圆 47"/>
          <p:cNvSpPr/>
          <p:nvPr/>
        </p:nvSpPr>
        <p:spPr>
          <a:xfrm>
            <a:off x="2312801" y="4340080"/>
            <a:ext cx="215699" cy="209917"/>
          </a:xfrm>
          <a:prstGeom prst="ellipse">
            <a:avLst/>
          </a:prstGeom>
          <a:gradFill flip="none" rotWithShape="1">
            <a:gsLst>
              <a:gs pos="0">
                <a:srgbClr val="83DEFF">
                  <a:alpha val="67000"/>
                </a:srgbClr>
              </a:gs>
              <a:gs pos="36000">
                <a:srgbClr val="73C2FF"/>
              </a:gs>
              <a:gs pos="100000">
                <a:srgbClr val="4394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48744" name="弧 108"/>
          <p:cNvSpPr/>
          <p:nvPr/>
        </p:nvSpPr>
        <p:spPr>
          <a:xfrm rot="15065818">
            <a:off x="3124878" y="2218432"/>
            <a:ext cx="710569" cy="219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39" h="21600" extrusionOk="0">
                <a:moveTo>
                  <a:pt x="0" y="0"/>
                </a:moveTo>
                <a:lnTo>
                  <a:pt x="0" y="0"/>
                </a:lnTo>
                <a:cubicBezTo>
                  <a:pt x="12672" y="907"/>
                  <a:pt x="21600" y="7259"/>
                  <a:pt x="19941" y="14187"/>
                </a:cubicBezTo>
                <a:cubicBezTo>
                  <a:pt x="19266" y="17004"/>
                  <a:pt x="16877" y="19616"/>
                  <a:pt x="13157" y="21600"/>
                </a:cubicBezTo>
              </a:path>
            </a:pathLst>
          </a:custGeom>
          <a:noFill/>
          <a:ln w="31750" cap="flat">
            <a:solidFill>
              <a:srgbClr val="DEE6F5">
                <a:alpha val="0"/>
              </a:srgb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/>
            </a:pPr>
            <a:endParaRPr dirty="0"/>
          </a:p>
        </p:txBody>
      </p:sp>
      <p:sp>
        <p:nvSpPr>
          <p:cNvPr id="1048745" name="弧 110"/>
          <p:cNvSpPr/>
          <p:nvPr/>
        </p:nvSpPr>
        <p:spPr>
          <a:xfrm rot="18907242">
            <a:off x="8960932" y="3039747"/>
            <a:ext cx="316842" cy="1629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63" h="21600" extrusionOk="0">
                <a:moveTo>
                  <a:pt x="0" y="0"/>
                </a:moveTo>
                <a:lnTo>
                  <a:pt x="0" y="0"/>
                </a:lnTo>
                <a:cubicBezTo>
                  <a:pt x="16382" y="4670"/>
                  <a:pt x="21600" y="14155"/>
                  <a:pt x="11883" y="21600"/>
                </a:cubicBezTo>
              </a:path>
            </a:pathLst>
          </a:custGeom>
          <a:noFill/>
          <a:ln w="31750" cap="flat">
            <a:solidFill>
              <a:srgbClr val="DEE6F5">
                <a:alpha val="23500"/>
              </a:srgb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/>
            </a:pPr>
            <a:endParaRPr dirty="0"/>
          </a:p>
        </p:txBody>
      </p:sp>
      <p:sp>
        <p:nvSpPr>
          <p:cNvPr id="1048747" name="椭圆 46"/>
          <p:cNvSpPr/>
          <p:nvPr/>
        </p:nvSpPr>
        <p:spPr>
          <a:xfrm>
            <a:off x="9641044" y="4330665"/>
            <a:ext cx="215699" cy="209917"/>
          </a:xfrm>
          <a:prstGeom prst="ellipse">
            <a:avLst/>
          </a:prstGeom>
          <a:gradFill flip="none" rotWithShape="1">
            <a:gsLst>
              <a:gs pos="0">
                <a:srgbClr val="83DEFF">
                  <a:alpha val="76000"/>
                </a:srgbClr>
              </a:gs>
              <a:gs pos="36000">
                <a:srgbClr val="73C2FF"/>
              </a:gs>
              <a:gs pos="100000">
                <a:srgbClr val="4394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48748" name="文本框 10"/>
          <p:cNvSpPr txBox="1"/>
          <p:nvPr/>
        </p:nvSpPr>
        <p:spPr>
          <a:xfrm>
            <a:off x="1447031" y="4417596"/>
            <a:ext cx="2238310" cy="1604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lnSpc>
                <a:spcPct val="150000"/>
              </a:lnSpc>
              <a:defRPr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2400" b="1" dirty="0">
                <a:gradFill flip="none" rotWithShape="1">
                  <a:gsLst>
                    <a:gs pos="0">
                      <a:srgbClr val="3F65FF"/>
                    </a:gs>
                    <a:gs pos="70000">
                      <a:srgbClr val="29EFFF"/>
                    </a:gs>
                  </a:gsLst>
                  <a:lin ang="27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数据资源</a:t>
            </a:r>
            <a:endParaRPr lang="en-US" sz="2400" b="1" dirty="0">
              <a:gradFill flip="none" rotWithShape="1">
                <a:gsLst>
                  <a:gs pos="0">
                    <a:srgbClr val="3F65FF"/>
                  </a:gs>
                  <a:gs pos="70000">
                    <a:srgbClr val="29EFFF"/>
                  </a:gs>
                </a:gsLst>
                <a:lin ang="2700000" scaled="0"/>
              </a:gra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数据交易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数据爬取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数据清洗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1" name="组合 86"/>
          <p:cNvGrpSpPr/>
          <p:nvPr/>
        </p:nvGrpSpPr>
        <p:grpSpPr>
          <a:xfrm>
            <a:off x="588474" y="4445892"/>
            <a:ext cx="3172354" cy="1643452"/>
            <a:chOff x="-1" y="-1"/>
            <a:chExt cx="3172349" cy="1099360"/>
          </a:xfrm>
        </p:grpSpPr>
        <p:sp>
          <p:nvSpPr>
            <p:cNvPr id="1048749" name="任意多边形: 形状 87"/>
            <p:cNvSpPr/>
            <p:nvPr/>
          </p:nvSpPr>
          <p:spPr>
            <a:xfrm>
              <a:off x="-1" y="-1"/>
              <a:ext cx="3172349" cy="109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10958"/>
                  </a:moveTo>
                  <a:lnTo>
                    <a:pt x="21600" y="10958"/>
                  </a:lnTo>
                  <a:lnTo>
                    <a:pt x="21600" y="21600"/>
                  </a:lnTo>
                  <a:lnTo>
                    <a:pt x="3009" y="21600"/>
                  </a:lnTo>
                  <a:lnTo>
                    <a:pt x="3009" y="21114"/>
                  </a:lnTo>
                  <a:lnTo>
                    <a:pt x="21515" y="21114"/>
                  </a:lnTo>
                  <a:close/>
                  <a:moveTo>
                    <a:pt x="5688" y="0"/>
                  </a:moveTo>
                  <a:lnTo>
                    <a:pt x="18771" y="0"/>
                  </a:lnTo>
                  <a:lnTo>
                    <a:pt x="18771" y="486"/>
                  </a:lnTo>
                  <a:lnTo>
                    <a:pt x="5688" y="486"/>
                  </a:lnTo>
                  <a:close/>
                  <a:moveTo>
                    <a:pt x="0" y="0"/>
                  </a:moveTo>
                  <a:lnTo>
                    <a:pt x="1046" y="0"/>
                  </a:lnTo>
                  <a:lnTo>
                    <a:pt x="1046" y="486"/>
                  </a:lnTo>
                  <a:lnTo>
                    <a:pt x="85" y="486"/>
                  </a:lnTo>
                  <a:lnTo>
                    <a:pt x="85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83DEFF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grpSp>
          <p:nvGrpSpPr>
            <p:cNvPr id="162" name="组合 88"/>
            <p:cNvGrpSpPr/>
            <p:nvPr/>
          </p:nvGrpSpPr>
          <p:grpSpPr>
            <a:xfrm>
              <a:off x="2821772" y="-1"/>
              <a:ext cx="350575" cy="383517"/>
              <a:chOff x="0" y="0"/>
              <a:chExt cx="350574" cy="383515"/>
            </a:xfrm>
          </p:grpSpPr>
          <p:sp>
            <p:nvSpPr>
              <p:cNvPr id="1048750" name="直接连接符 92"/>
              <p:cNvSpPr/>
              <p:nvPr/>
            </p:nvSpPr>
            <p:spPr>
              <a:xfrm>
                <a:off x="0" y="-1"/>
                <a:ext cx="350574" cy="383517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1048751" name="直接连接符 93"/>
              <p:cNvSpPr/>
              <p:nvPr/>
            </p:nvSpPr>
            <p:spPr>
              <a:xfrm>
                <a:off x="196115" y="0"/>
                <a:ext cx="154460" cy="173656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</p:grpSp>
        <p:grpSp>
          <p:nvGrpSpPr>
            <p:cNvPr id="163" name="组合 89"/>
            <p:cNvGrpSpPr/>
            <p:nvPr/>
          </p:nvGrpSpPr>
          <p:grpSpPr>
            <a:xfrm>
              <a:off x="0" y="657303"/>
              <a:ext cx="350576" cy="383516"/>
              <a:chOff x="0" y="0"/>
              <a:chExt cx="350574" cy="383514"/>
            </a:xfrm>
          </p:grpSpPr>
          <p:sp>
            <p:nvSpPr>
              <p:cNvPr id="1048752" name="直接连接符 90"/>
              <p:cNvSpPr/>
              <p:nvPr/>
            </p:nvSpPr>
            <p:spPr>
              <a:xfrm flipH="1" flipV="1">
                <a:off x="0" y="0"/>
                <a:ext cx="350575" cy="383515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1048753" name="直接连接符 91"/>
              <p:cNvSpPr/>
              <p:nvPr/>
            </p:nvSpPr>
            <p:spPr>
              <a:xfrm flipH="1" flipV="1">
                <a:off x="-1" y="209859"/>
                <a:ext cx="154460" cy="173656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</p:grpSp>
      </p:grpSp>
      <p:sp>
        <p:nvSpPr>
          <p:cNvPr id="1048769" name="圆角矩形 93"/>
          <p:cNvSpPr/>
          <p:nvPr/>
        </p:nvSpPr>
        <p:spPr>
          <a:xfrm>
            <a:off x="370389" y="1356277"/>
            <a:ext cx="11447362" cy="4928621"/>
          </a:xfrm>
          <a:prstGeom prst="roundRect">
            <a:avLst>
              <a:gd name="adj" fmla="val 3883"/>
            </a:avLst>
          </a:prstGeom>
          <a:ln w="19050">
            <a:solidFill>
              <a:srgbClr val="64C4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68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9" name="图片 27" descr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0" name="图片 156" descr="图片 1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1" name="文本框 157"/>
            <p:cNvSpPr txBox="1"/>
            <p:nvPr/>
          </p:nvSpPr>
          <p:spPr>
            <a:xfrm>
              <a:off x="635832" y="856177"/>
              <a:ext cx="576698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产品服务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72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r="2878" b="15814"/>
          <a:stretch>
            <a:fillRect/>
          </a:stretch>
        </p:blipFill>
        <p:spPr>
          <a:xfrm>
            <a:off x="660712" y="4530616"/>
            <a:ext cx="1127507" cy="997948"/>
          </a:xfrm>
          <a:custGeom>
            <a:avLst/>
            <a:gdLst>
              <a:gd name="connsiteX0" fmla="*/ 0 w 4819781"/>
              <a:gd name="connsiteY0" fmla="*/ 0 h 4265950"/>
              <a:gd name="connsiteX1" fmla="*/ 4819781 w 4819781"/>
              <a:gd name="connsiteY1" fmla="*/ 0 h 4265950"/>
              <a:gd name="connsiteX2" fmla="*/ 4819781 w 4819781"/>
              <a:gd name="connsiteY2" fmla="*/ 4265950 h 4265950"/>
              <a:gd name="connsiteX3" fmla="*/ 0 w 4819781"/>
              <a:gd name="connsiteY3" fmla="*/ 4265950 h 42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781" h="4265950">
                <a:moveTo>
                  <a:pt x="0" y="0"/>
                </a:moveTo>
                <a:lnTo>
                  <a:pt x="4819781" y="0"/>
                </a:lnTo>
                <a:lnTo>
                  <a:pt x="4819781" y="4265950"/>
                </a:lnTo>
                <a:lnTo>
                  <a:pt x="0" y="426595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4" name="弧形 148"/>
          <p:cNvSpPr/>
          <p:nvPr/>
        </p:nvSpPr>
        <p:spPr>
          <a:xfrm rot="269694" flipH="1">
            <a:off x="2452471" y="3204132"/>
            <a:ext cx="1628500" cy="1307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166"/>
                  <a:pt x="21600" y="20472"/>
                </a:cubicBezTo>
                <a:cubicBezTo>
                  <a:pt x="21600" y="20848"/>
                  <a:pt x="21589" y="21224"/>
                  <a:pt x="21567" y="21600"/>
                </a:cubicBezTo>
              </a:path>
            </a:pathLst>
          </a:custGeom>
          <a:ln w="31750">
            <a:solidFill>
              <a:srgbClr val="DEE6F5">
                <a:alpha val="235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000"/>
            </a:pPr>
            <a:endParaRPr dirty="0"/>
          </a:p>
        </p:txBody>
      </p:sp>
      <p:sp>
        <p:nvSpPr>
          <p:cNvPr id="75" name="文本框 10"/>
          <p:cNvSpPr txBox="1"/>
          <p:nvPr/>
        </p:nvSpPr>
        <p:spPr>
          <a:xfrm>
            <a:off x="8954001" y="4417596"/>
            <a:ext cx="2238310" cy="1604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lnSpc>
                <a:spcPct val="150000"/>
              </a:lnSpc>
              <a:defRPr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2400" b="1" dirty="0">
                <a:gradFill flip="none" rotWithShape="1">
                  <a:gsLst>
                    <a:gs pos="0">
                      <a:srgbClr val="3F65FF"/>
                    </a:gs>
                    <a:gs pos="70000">
                      <a:srgbClr val="29EFFF"/>
                    </a:gs>
                  </a:gsLst>
                  <a:lin ang="27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数据建模</a:t>
            </a:r>
            <a:endParaRPr lang="en-US" sz="2400" b="1" dirty="0">
              <a:gradFill flip="none" rotWithShape="1">
                <a:gsLst>
                  <a:gs pos="0">
                    <a:srgbClr val="3F65FF"/>
                  </a:gs>
                  <a:gs pos="70000">
                    <a:srgbClr val="29EFFF"/>
                  </a:gs>
                </a:gsLst>
                <a:lin ang="2700000" scaled="0"/>
              </a:gra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数据挖掘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统计建模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模型运算</a:t>
            </a:r>
            <a:endParaRPr dirty="0"/>
          </a:p>
        </p:txBody>
      </p:sp>
      <p:grpSp>
        <p:nvGrpSpPr>
          <p:cNvPr id="76" name="组合 86"/>
          <p:cNvGrpSpPr/>
          <p:nvPr/>
        </p:nvGrpSpPr>
        <p:grpSpPr>
          <a:xfrm>
            <a:off x="8095444" y="4445892"/>
            <a:ext cx="3172354" cy="1643452"/>
            <a:chOff x="-1" y="-1"/>
            <a:chExt cx="3172349" cy="1099360"/>
          </a:xfrm>
        </p:grpSpPr>
        <p:sp>
          <p:nvSpPr>
            <p:cNvPr id="77" name="任意多边形: 形状 87"/>
            <p:cNvSpPr/>
            <p:nvPr/>
          </p:nvSpPr>
          <p:spPr>
            <a:xfrm>
              <a:off x="-1" y="-1"/>
              <a:ext cx="3172349" cy="109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10958"/>
                  </a:moveTo>
                  <a:lnTo>
                    <a:pt x="21600" y="10958"/>
                  </a:lnTo>
                  <a:lnTo>
                    <a:pt x="21600" y="21600"/>
                  </a:lnTo>
                  <a:lnTo>
                    <a:pt x="3009" y="21600"/>
                  </a:lnTo>
                  <a:lnTo>
                    <a:pt x="3009" y="21114"/>
                  </a:lnTo>
                  <a:lnTo>
                    <a:pt x="21515" y="21114"/>
                  </a:lnTo>
                  <a:close/>
                  <a:moveTo>
                    <a:pt x="5688" y="0"/>
                  </a:moveTo>
                  <a:lnTo>
                    <a:pt x="18771" y="0"/>
                  </a:lnTo>
                  <a:lnTo>
                    <a:pt x="18771" y="486"/>
                  </a:lnTo>
                  <a:lnTo>
                    <a:pt x="5688" y="486"/>
                  </a:lnTo>
                  <a:close/>
                  <a:moveTo>
                    <a:pt x="0" y="0"/>
                  </a:moveTo>
                  <a:lnTo>
                    <a:pt x="1046" y="0"/>
                  </a:lnTo>
                  <a:lnTo>
                    <a:pt x="1046" y="486"/>
                  </a:lnTo>
                  <a:lnTo>
                    <a:pt x="85" y="486"/>
                  </a:lnTo>
                  <a:lnTo>
                    <a:pt x="85" y="108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83DEFF">
                <a:alpha val="8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/>
            </a:p>
          </p:txBody>
        </p:sp>
        <p:grpSp>
          <p:nvGrpSpPr>
            <p:cNvPr id="78" name="组合 88"/>
            <p:cNvGrpSpPr/>
            <p:nvPr/>
          </p:nvGrpSpPr>
          <p:grpSpPr>
            <a:xfrm>
              <a:off x="2821772" y="-1"/>
              <a:ext cx="350575" cy="383517"/>
              <a:chOff x="0" y="0"/>
              <a:chExt cx="350574" cy="383515"/>
            </a:xfrm>
          </p:grpSpPr>
          <p:sp>
            <p:nvSpPr>
              <p:cNvPr id="82" name="直接连接符 92"/>
              <p:cNvSpPr/>
              <p:nvPr/>
            </p:nvSpPr>
            <p:spPr>
              <a:xfrm>
                <a:off x="0" y="-1"/>
                <a:ext cx="350574" cy="383517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83" name="直接连接符 93"/>
              <p:cNvSpPr/>
              <p:nvPr/>
            </p:nvSpPr>
            <p:spPr>
              <a:xfrm>
                <a:off x="196115" y="0"/>
                <a:ext cx="154460" cy="173656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</p:grpSp>
        <p:grpSp>
          <p:nvGrpSpPr>
            <p:cNvPr id="79" name="组合 89"/>
            <p:cNvGrpSpPr/>
            <p:nvPr/>
          </p:nvGrpSpPr>
          <p:grpSpPr>
            <a:xfrm>
              <a:off x="0" y="657303"/>
              <a:ext cx="350576" cy="383516"/>
              <a:chOff x="0" y="0"/>
              <a:chExt cx="350574" cy="383514"/>
            </a:xfrm>
          </p:grpSpPr>
          <p:sp>
            <p:nvSpPr>
              <p:cNvPr id="80" name="直接连接符 90"/>
              <p:cNvSpPr/>
              <p:nvPr/>
            </p:nvSpPr>
            <p:spPr>
              <a:xfrm flipH="1" flipV="1">
                <a:off x="0" y="0"/>
                <a:ext cx="350575" cy="383515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81" name="直接连接符 91"/>
              <p:cNvSpPr/>
              <p:nvPr/>
            </p:nvSpPr>
            <p:spPr>
              <a:xfrm flipH="1" flipV="1">
                <a:off x="-1" y="209859"/>
                <a:ext cx="154460" cy="173656"/>
              </a:xfrm>
              <a:prstGeom prst="line">
                <a:avLst/>
              </a:prstGeom>
              <a:solidFill>
                <a:srgbClr val="BFBFBF">
                  <a:alpha val="81000"/>
                </a:srgbClr>
              </a:solidFill>
              <a:ln w="19050" cap="flat">
                <a:solidFill>
                  <a:srgbClr val="FFFFFF">
                    <a:alpha val="44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</p:grpSp>
      </p:grpSp>
      <p:pic>
        <p:nvPicPr>
          <p:cNvPr id="95" name="图片 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042" y="4523244"/>
            <a:ext cx="1094387" cy="1034692"/>
          </a:xfrm>
          <a:custGeom>
            <a:avLst/>
            <a:gdLst>
              <a:gd name="connsiteX0" fmla="*/ 0 w 4819781"/>
              <a:gd name="connsiteY0" fmla="*/ 0 h 4265950"/>
              <a:gd name="connsiteX1" fmla="*/ 4819781 w 4819781"/>
              <a:gd name="connsiteY1" fmla="*/ 0 h 4265950"/>
              <a:gd name="connsiteX2" fmla="*/ 4819781 w 4819781"/>
              <a:gd name="connsiteY2" fmla="*/ 4265950 h 4265950"/>
              <a:gd name="connsiteX3" fmla="*/ 0 w 4819781"/>
              <a:gd name="connsiteY3" fmla="*/ 4265950 h 42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781" h="4265950">
                <a:moveTo>
                  <a:pt x="0" y="0"/>
                </a:moveTo>
                <a:lnTo>
                  <a:pt x="4819781" y="0"/>
                </a:lnTo>
                <a:lnTo>
                  <a:pt x="4819781" y="4265950"/>
                </a:lnTo>
                <a:lnTo>
                  <a:pt x="0" y="426595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8" name="文本框 20"/>
          <p:cNvSpPr txBox="1"/>
          <p:nvPr/>
        </p:nvSpPr>
        <p:spPr>
          <a:xfrm>
            <a:off x="4700198" y="2446530"/>
            <a:ext cx="3239238" cy="565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lnSpc>
                <a:spcPct val="120000"/>
              </a:lnSpc>
              <a:defRPr sz="2400" b="1">
                <a:gradFill flip="none" rotWithShape="1">
                  <a:gsLst>
                    <a:gs pos="0">
                      <a:srgbClr val="3F65FF"/>
                    </a:gs>
                    <a:gs pos="70000">
                      <a:srgbClr val="29EFFF"/>
                    </a:gs>
                  </a:gsLst>
                  <a:lin ang="27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dirty="0"/>
              <a:t> </a:t>
            </a:r>
            <a:r>
              <a:rPr lang="zh-CN" altLang="en-US" sz="2800" dirty="0"/>
              <a:t>千万级云服务器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矩形 9"/>
          <p:cNvSpPr/>
          <p:nvPr/>
        </p:nvSpPr>
        <p:spPr>
          <a:xfrm>
            <a:off x="245365" y="4032203"/>
            <a:ext cx="3515984" cy="646332"/>
          </a:xfrm>
          <a:prstGeom prst="rect">
            <a:avLst/>
          </a:prstGeom>
          <a:gradFill flip="none" rotWithShape="1">
            <a:gsLst>
              <a:gs pos="0">
                <a:srgbClr val="3F65FF">
                  <a:alpha val="25000"/>
                </a:srgbClr>
              </a:gs>
              <a:gs pos="100000">
                <a:srgbClr val="29EFFF">
                  <a:alpha val="23000"/>
                </a:srgbClr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 b="1">
                <a:gradFill flip="none" rotWithShape="1">
                  <a:gsLst>
                    <a:gs pos="0">
                      <a:srgbClr val="3F65FF"/>
                    </a:gs>
                    <a:gs pos="100000">
                      <a:srgbClr val="29EFFF"/>
                    </a:gs>
                  </a:gsLst>
                  <a:lin ang="2700000" scaled="0"/>
                </a:gradFill>
                <a:effectLst>
                  <a:outerShdw blurRad="50800" dist="38100" dir="2700000" rotWithShape="0">
                    <a:srgbClr val="000000">
                      <a:alpha val="82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grpSp>
        <p:nvGrpSpPr>
          <p:cNvPr id="139" name="组合 36"/>
          <p:cNvGrpSpPr/>
          <p:nvPr/>
        </p:nvGrpSpPr>
        <p:grpSpPr>
          <a:xfrm>
            <a:off x="4442471" y="4014928"/>
            <a:ext cx="3355484" cy="1650438"/>
            <a:chOff x="-206646" y="0"/>
            <a:chExt cx="3355481" cy="1650437"/>
          </a:xfrm>
        </p:grpSpPr>
        <p:sp>
          <p:nvSpPr>
            <p:cNvPr id="1048714" name="文本框 28"/>
            <p:cNvSpPr txBox="1"/>
            <p:nvPr/>
          </p:nvSpPr>
          <p:spPr>
            <a:xfrm>
              <a:off x="-206646" y="0"/>
              <a:ext cx="3355481" cy="610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7" tIns="34287" rIns="34287" bIns="34287" numCol="1" anchor="t">
              <a:spAutoFit/>
            </a:bodyPr>
            <a:lstStyle>
              <a:lvl1pPr algn="ctr">
                <a:lnSpc>
                  <a:spcPct val="120000"/>
                </a:lnSpc>
                <a:defRPr sz="3200" b="1">
                  <a:gradFill flip="none" rotWithShape="1">
                    <a:gsLst>
                      <a:gs pos="0">
                        <a:srgbClr val="3F65FF"/>
                      </a:gs>
                      <a:gs pos="70000">
                        <a:srgbClr val="29EFFF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顶尖数据爬虫技术</a:t>
              </a:r>
              <a:endParaRPr dirty="0"/>
            </a:p>
          </p:txBody>
        </p:sp>
        <p:sp>
          <p:nvSpPr>
            <p:cNvPr id="1048715" name="矩形 30"/>
            <p:cNvSpPr txBox="1"/>
            <p:nvPr/>
          </p:nvSpPr>
          <p:spPr>
            <a:xfrm>
              <a:off x="-1" y="873820"/>
              <a:ext cx="2893765" cy="7766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7" tIns="34287" rIns="34287" bIns="34287" numCol="1" anchor="t">
              <a:spAutoFit/>
            </a:bodyPr>
            <a:lstStyle/>
            <a:p>
              <a:pPr algn="ctr">
                <a:lnSpc>
                  <a:spcPct val="120000"/>
                </a:lnSpc>
                <a:defRPr sz="2000" b="1">
                  <a:solidFill>
                    <a:srgbClr val="EDB30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可爬虫</a:t>
              </a:r>
              <a:r>
                <a:rPr lang="zh-CN" altLang="en-US" sz="20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任意网站</a:t>
              </a: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公开数据</a:t>
              </a:r>
              <a:endParaRPr lang="en-US" altLang="zh-CN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  <a:defRPr sz="2000" b="1">
                  <a:solidFill>
                    <a:srgbClr val="EDB30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开发标准化</a:t>
              </a:r>
              <a:r>
                <a:rPr lang="zh-CN" altLang="en-US" sz="20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爬虫程序库</a:t>
              </a:r>
              <a:endParaRPr sz="20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0" name="组合 71"/>
          <p:cNvGrpSpPr/>
          <p:nvPr/>
        </p:nvGrpSpPr>
        <p:grpSpPr>
          <a:xfrm>
            <a:off x="177656" y="4014925"/>
            <a:ext cx="3698579" cy="1703170"/>
            <a:chOff x="-7864" y="0"/>
            <a:chExt cx="3698577" cy="1703169"/>
          </a:xfrm>
        </p:grpSpPr>
        <p:sp>
          <p:nvSpPr>
            <p:cNvPr id="1048716" name="文本框 40"/>
            <p:cNvSpPr txBox="1"/>
            <p:nvPr/>
          </p:nvSpPr>
          <p:spPr>
            <a:xfrm>
              <a:off x="108271" y="0"/>
              <a:ext cx="3515982" cy="610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7" tIns="34287" rIns="34287" bIns="34287" numCol="1" anchor="t">
              <a:spAutoFit/>
            </a:bodyPr>
            <a:lstStyle>
              <a:lvl1pPr algn="ctr">
                <a:lnSpc>
                  <a:spcPct val="120000"/>
                </a:lnSpc>
                <a:defRPr sz="3200" b="1">
                  <a:gradFill flip="none" rotWithShape="1">
                    <a:gsLst>
                      <a:gs pos="0">
                        <a:srgbClr val="3F65FF"/>
                      </a:gs>
                      <a:gs pos="70000">
                        <a:srgbClr val="29EFFF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rPr lang="zh-CN" altLang="en-US" dirty="0"/>
                <a:t>全面研究数据储备</a:t>
              </a:r>
              <a:endParaRPr dirty="0"/>
            </a:p>
          </p:txBody>
        </p:sp>
        <p:sp>
          <p:nvSpPr>
            <p:cNvPr id="1048717" name="矩形 42"/>
            <p:cNvSpPr txBox="1"/>
            <p:nvPr/>
          </p:nvSpPr>
          <p:spPr>
            <a:xfrm>
              <a:off x="-7864" y="897354"/>
              <a:ext cx="3698577" cy="805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7" tIns="34287" rIns="34287" bIns="34287" numCol="1" anchor="t">
              <a:spAutoFit/>
            </a:bodyPr>
            <a:lstStyle/>
            <a:p>
              <a:pPr algn="ctr">
                <a:lnSpc>
                  <a:spcPct val="120000"/>
                </a:lnSpc>
                <a:defRPr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en-US" altLang="zh-CN" sz="2000" b="1" dirty="0" smtClean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1000</a:t>
              </a:r>
              <a:r>
                <a:rPr lang="en-US" altLang="zh-CN" sz="20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en-US" b="1" dirty="0"/>
                <a:t>份年鉴等面板</a:t>
              </a:r>
              <a:endParaRPr lang="en-US" altLang="zh-CN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20000"/>
                </a:lnSpc>
                <a:defRPr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en-US" altLang="zh-CN" b="1" dirty="0">
                  <a:solidFill>
                    <a:srgbClr val="FFFFFF"/>
                  </a:solidFill>
                </a:rPr>
                <a:t>20+</a:t>
              </a:r>
              <a:r>
                <a:rPr lang="zh-CN" altLang="en-US" b="1" dirty="0">
                  <a:solidFill>
                    <a:srgbClr val="FFFFFF"/>
                  </a:solidFill>
                </a:rPr>
                <a:t>类高价值大数据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48718" name="矩形 6"/>
          <p:cNvSpPr/>
          <p:nvPr/>
        </p:nvSpPr>
        <p:spPr>
          <a:xfrm>
            <a:off x="8492668" y="4032203"/>
            <a:ext cx="3391886" cy="646332"/>
          </a:xfrm>
          <a:prstGeom prst="rect">
            <a:avLst/>
          </a:prstGeom>
          <a:gradFill flip="none" rotWithShape="1">
            <a:gsLst>
              <a:gs pos="0">
                <a:srgbClr val="3F65FF">
                  <a:alpha val="25000"/>
                </a:srgbClr>
              </a:gs>
              <a:gs pos="100000">
                <a:srgbClr val="29EFFF">
                  <a:alpha val="23000"/>
                </a:srgbClr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 b="1">
                <a:gradFill flip="none" rotWithShape="1">
                  <a:gsLst>
                    <a:gs pos="0">
                      <a:srgbClr val="3F65FF"/>
                    </a:gs>
                    <a:gs pos="100000">
                      <a:srgbClr val="29EFFF"/>
                    </a:gs>
                  </a:gsLst>
                  <a:lin ang="2700000" scaled="0"/>
                </a:gradFill>
                <a:effectLst>
                  <a:outerShdw blurRad="50800" dist="38100" dir="2700000" rotWithShape="0">
                    <a:srgbClr val="000000">
                      <a:alpha val="82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grpSp>
        <p:nvGrpSpPr>
          <p:cNvPr id="144" name="组合 2"/>
          <p:cNvGrpSpPr/>
          <p:nvPr/>
        </p:nvGrpSpPr>
        <p:grpSpPr>
          <a:xfrm>
            <a:off x="8566522" y="3999190"/>
            <a:ext cx="3239238" cy="1695372"/>
            <a:chOff x="-49029" y="0"/>
            <a:chExt cx="3239235" cy="1695370"/>
          </a:xfrm>
        </p:grpSpPr>
        <p:sp>
          <p:nvSpPr>
            <p:cNvPr id="1048721" name="矩形 61"/>
            <p:cNvSpPr txBox="1"/>
            <p:nvPr/>
          </p:nvSpPr>
          <p:spPr>
            <a:xfrm>
              <a:off x="75431" y="889556"/>
              <a:ext cx="3022019" cy="805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4287" tIns="34287" rIns="34287" bIns="34287" numCol="1" anchor="t">
              <a:spAutoFit/>
            </a:bodyPr>
            <a:lstStyle/>
            <a:p>
              <a:pPr algn="ctr">
                <a:lnSpc>
                  <a:spcPct val="120000"/>
                </a:lnSpc>
                <a:defRPr sz="2000" b="1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dirty="0">
                  <a:solidFill>
                    <a:srgbClr val="FFFFFF"/>
                  </a:solidFill>
                  <a:sym typeface="+mn-ea"/>
                </a:rPr>
                <a:t>支持万亿</a:t>
              </a:r>
              <a:r>
                <a:rPr lang="zh-CN" altLang="en-US" dirty="0">
                  <a:solidFill>
                    <a:srgbClr val="FFFFFF"/>
                  </a:solidFill>
                  <a:sym typeface="+mn-ea"/>
                </a:rPr>
                <a:t>数据存储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  <a:defRPr sz="2000" b="1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支持大规模运算</a:t>
              </a:r>
              <a:endParaRPr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8722" name="文本框 20"/>
            <p:cNvSpPr txBox="1"/>
            <p:nvPr/>
          </p:nvSpPr>
          <p:spPr>
            <a:xfrm>
              <a:off x="-49029" y="0"/>
              <a:ext cx="3239235" cy="680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20000"/>
                </a:lnSpc>
                <a:defRPr sz="2400" b="1">
                  <a:gradFill flip="none" rotWithShape="1">
                    <a:gsLst>
                      <a:gs pos="0">
                        <a:srgbClr val="3F65FF"/>
                      </a:gs>
                      <a:gs pos="70000">
                        <a:srgbClr val="29EFFF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dirty="0"/>
                <a:t> </a:t>
              </a:r>
              <a:r>
                <a:rPr lang="zh-CN" altLang="en-US" sz="3200" dirty="0"/>
                <a:t>大数据模型库</a:t>
              </a:r>
              <a:endParaRPr lang="zh-CN" altLang="en-US" sz="3200" dirty="0"/>
            </a:p>
          </p:txBody>
        </p:sp>
      </p:grpSp>
      <p:grpSp>
        <p:nvGrpSpPr>
          <p:cNvPr id="36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37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38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39" name="文本框 157"/>
            <p:cNvSpPr txBox="1"/>
            <p:nvPr/>
          </p:nvSpPr>
          <p:spPr>
            <a:xfrm>
              <a:off x="635832" y="856177"/>
              <a:ext cx="576698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产品技术优势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40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09" y="1421224"/>
            <a:ext cx="3422136" cy="232570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3812" r="22200" b="8869"/>
          <a:stretch>
            <a:fillRect/>
          </a:stretch>
        </p:blipFill>
        <p:spPr>
          <a:xfrm>
            <a:off x="242909" y="1453915"/>
            <a:ext cx="3453665" cy="2263584"/>
          </a:xfrm>
          <a:custGeom>
            <a:avLst/>
            <a:gdLst>
              <a:gd name="connsiteX0" fmla="*/ 0 w 3418651"/>
              <a:gd name="connsiteY0" fmla="*/ 0 h 2295214"/>
              <a:gd name="connsiteX1" fmla="*/ 3418651 w 3418651"/>
              <a:gd name="connsiteY1" fmla="*/ 0 h 2295214"/>
              <a:gd name="connsiteX2" fmla="*/ 3418651 w 3418651"/>
              <a:gd name="connsiteY2" fmla="*/ 2295214 h 2295214"/>
              <a:gd name="connsiteX3" fmla="*/ 0 w 3418651"/>
              <a:gd name="connsiteY3" fmla="*/ 2295214 h 22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8651" h="2295214">
                <a:moveTo>
                  <a:pt x="0" y="0"/>
                </a:moveTo>
                <a:lnTo>
                  <a:pt x="3418651" y="0"/>
                </a:lnTo>
                <a:lnTo>
                  <a:pt x="3418651" y="2295214"/>
                </a:lnTo>
                <a:lnTo>
                  <a:pt x="0" y="229521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251534" y="1440312"/>
            <a:ext cx="3445040" cy="4870234"/>
          </a:xfrm>
          <a:prstGeom prst="rect">
            <a:avLst/>
          </a:prstGeom>
          <a:noFill/>
          <a:ln w="38100" cap="flat">
            <a:solidFill>
              <a:srgbClr val="35E4FE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75819" y="1421739"/>
            <a:ext cx="3445040" cy="4870234"/>
          </a:xfrm>
          <a:prstGeom prst="rect">
            <a:avLst/>
          </a:prstGeom>
          <a:noFill/>
          <a:ln w="38100" cap="flat">
            <a:solidFill>
              <a:srgbClr val="35E4FE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9" b="1431"/>
          <a:stretch>
            <a:fillRect/>
          </a:stretch>
        </p:blipFill>
        <p:spPr>
          <a:xfrm>
            <a:off x="8458615" y="1439058"/>
            <a:ext cx="3466861" cy="2272256"/>
          </a:xfrm>
          <a:custGeom>
            <a:avLst/>
            <a:gdLst>
              <a:gd name="connsiteX0" fmla="*/ 0 w 3466861"/>
              <a:gd name="connsiteY0" fmla="*/ 0 h 2272256"/>
              <a:gd name="connsiteX1" fmla="*/ 3466861 w 3466861"/>
              <a:gd name="connsiteY1" fmla="*/ 0 h 2272256"/>
              <a:gd name="connsiteX2" fmla="*/ 3466861 w 3466861"/>
              <a:gd name="connsiteY2" fmla="*/ 2272256 h 2272256"/>
              <a:gd name="connsiteX3" fmla="*/ 0 w 3466861"/>
              <a:gd name="connsiteY3" fmla="*/ 2272256 h 227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861" h="2272256">
                <a:moveTo>
                  <a:pt x="0" y="0"/>
                </a:moveTo>
                <a:lnTo>
                  <a:pt x="3466861" y="0"/>
                </a:lnTo>
                <a:lnTo>
                  <a:pt x="3466861" y="2272256"/>
                </a:lnTo>
                <a:lnTo>
                  <a:pt x="0" y="2272256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</p:pic>
      <p:sp>
        <p:nvSpPr>
          <p:cNvPr id="54" name="矩形 53"/>
          <p:cNvSpPr/>
          <p:nvPr/>
        </p:nvSpPr>
        <p:spPr>
          <a:xfrm>
            <a:off x="8469494" y="1440312"/>
            <a:ext cx="3445040" cy="4870234"/>
          </a:xfrm>
          <a:prstGeom prst="rect">
            <a:avLst/>
          </a:prstGeom>
          <a:noFill/>
          <a:ln w="38100" cap="flat">
            <a:solidFill>
              <a:srgbClr val="35E4FE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9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0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1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sz="3200" dirty="0"/>
                <a:t>技术储备</a:t>
              </a:r>
              <a:r>
                <a:rPr lang="zh-CN" altLang="en-US" sz="3200" dirty="0"/>
                <a:t> </a:t>
              </a:r>
              <a:endParaRPr lang="zh-CN" altLang="en-US" sz="3200" dirty="0"/>
            </a:p>
          </p:txBody>
        </p:sp>
        <p:sp>
          <p:nvSpPr>
            <p:cNvPr id="72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94" name="组合 6"/>
          <p:cNvGrpSpPr/>
          <p:nvPr/>
        </p:nvGrpSpPr>
        <p:grpSpPr>
          <a:xfrm>
            <a:off x="-887832" y="2810831"/>
            <a:ext cx="3408412" cy="1688881"/>
            <a:chOff x="0" y="0"/>
            <a:chExt cx="3408410" cy="1688880"/>
          </a:xfrm>
        </p:grpSpPr>
        <p:grpSp>
          <p:nvGrpSpPr>
            <p:cNvPr id="117" name="组合 84"/>
            <p:cNvGrpSpPr/>
            <p:nvPr/>
          </p:nvGrpSpPr>
          <p:grpSpPr>
            <a:xfrm>
              <a:off x="0" y="0"/>
              <a:ext cx="3408410" cy="1688880"/>
              <a:chOff x="0" y="0"/>
              <a:chExt cx="3408409" cy="1688879"/>
            </a:xfrm>
          </p:grpSpPr>
          <p:pic>
            <p:nvPicPr>
              <p:cNvPr id="119" name="图片 86" descr="图片 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04036"/>
                <a:ext cx="3408410" cy="892786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120" name="图片 87" descr="图片 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074" y="0"/>
                <a:ext cx="1684239" cy="168888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118" name="文本框 85"/>
            <p:cNvSpPr txBox="1"/>
            <p:nvPr/>
          </p:nvSpPr>
          <p:spPr>
            <a:xfrm>
              <a:off x="645414" y="438069"/>
              <a:ext cx="2081220" cy="88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ts val="3200"/>
                </a:lnSpc>
                <a:defRPr sz="2400" b="1" spc="300">
                  <a:gradFill flip="none" rotWithShape="1">
                    <a:gsLst>
                      <a:gs pos="0">
                        <a:srgbClr val="C5E0B4"/>
                      </a:gs>
                      <a:gs pos="100000">
                        <a:srgbClr val="04AEEE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1800" dirty="0"/>
                <a:t>数据</a:t>
              </a:r>
              <a:endParaRPr sz="1800" dirty="0"/>
            </a:p>
            <a:p>
              <a:pPr algn="ctr">
                <a:lnSpc>
                  <a:spcPts val="3200"/>
                </a:lnSpc>
                <a:defRPr sz="2400" b="1" spc="300">
                  <a:gradFill flip="none" rotWithShape="1">
                    <a:gsLst>
                      <a:gs pos="0">
                        <a:srgbClr val="C5E0B4"/>
                      </a:gs>
                      <a:gs pos="100000">
                        <a:srgbClr val="04AEEE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1800" dirty="0"/>
                <a:t>皮皮侠</a:t>
              </a:r>
              <a:endParaRPr lang="zh-CN" altLang="en-US" sz="1800" dirty="0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0" y="4480560"/>
            <a:ext cx="179705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1000余个数据库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1" name="图片 30" descr="图像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120" y="902970"/>
            <a:ext cx="4475480" cy="41313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905000" y="4923790"/>
            <a:ext cx="4331970" cy="1892300"/>
            <a:chOff x="-1307" y="7790"/>
            <a:chExt cx="9615" cy="42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307" y="7790"/>
              <a:ext cx="9615" cy="42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-337" y="8330"/>
              <a:ext cx="7845" cy="67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>
              <a:srgbClr val="000000"/>
            </a:fontRef>
          </p:style>
          <p:txBody>
            <a:bodyPr rot="0" vertOverflow="overflow" horzOverflow="overflow" vert="horz" wrap="square" lIns="45719" tIns="45719" rIns="45719" bIns="45719" numCol="1" spcCol="38100" rtlCol="0" anchor="t" forceAA="0">
              <a:spAutoFit/>
            </a:bodyPr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4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  <a:sym typeface="等线" panose="02010600030101010101" charset="-122"/>
                </a:rPr>
                <a:t>http://www.ppmandata.cn/</a:t>
              </a:r>
              <a:endParaRPr kumimoji="0" lang="zh-CN" altLang="en-U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等线" panose="02010600030101010101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7"/>
            </p:custDataLst>
          </p:nvPr>
        </p:nvGraphicFramePr>
        <p:xfrm>
          <a:off x="6446202" y="1404493"/>
          <a:ext cx="5581650" cy="4687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8195"/>
                <a:gridCol w="2243455"/>
              </a:tblGrid>
              <a:tr h="444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专利号或软件著作权登记号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一种5G大数据采集设备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ZL202122672408.1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577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缺失数据自动填充系统V1.0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2021SR0923390 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45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四川省区域经济发展新动能智能评估平台V1.0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2021SR1271273 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Longer Trader期货套利系统V1.0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2021SR1753574 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45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四川省宏观经济景气专家调查问卷系统V1.0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2022SR0195397 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用户画像数据可视化平台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2022SR0303835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577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数据共享仓库平台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2022SR0573594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经管类科研数据供需交易平台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2022SR0573595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数据社区平台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2022SR0573596</a:t>
                      </a:r>
                      <a:endParaRPr lang="en-US" altLang="en-US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9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0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1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sz="3200" dirty="0"/>
                <a:t>部分</a:t>
              </a:r>
              <a:r>
                <a:rPr lang="zh-CN" altLang="en-US" sz="3200" dirty="0"/>
                <a:t>数据库</a:t>
              </a:r>
              <a:r>
                <a:rPr lang="zh-CN" altLang="en-US" sz="3200" dirty="0"/>
                <a:t> </a:t>
              </a:r>
              <a:endParaRPr lang="zh-CN" altLang="en-US" sz="3200" dirty="0"/>
            </a:p>
          </p:txBody>
        </p:sp>
        <p:sp>
          <p:nvSpPr>
            <p:cNvPr id="72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aphicFrame>
        <p:nvGraphicFramePr>
          <p:cNvPr id="5" name="表格 4"/>
          <p:cNvGraphicFramePr/>
          <p:nvPr/>
        </p:nvGraphicFramePr>
        <p:xfrm>
          <a:off x="989330" y="1233170"/>
          <a:ext cx="4399915" cy="5207635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4399915"/>
              </a:tblGrid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中国企业工商信息数据库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新经济公司数据库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地方政府领导留言板数据库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新三板上市公司数据库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金融机构信息数据库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中国PPP项目数据库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海关月度商品数据库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碳中和数据库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6026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全国省市空气质量日度数据库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绿色金融数据库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城市POI信息数据库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中国宗教场所数据库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6283960" y="1231265"/>
          <a:ext cx="4399915" cy="5207635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4399915"/>
              </a:tblGrid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上市公司高管简历数据库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中国土地高频交易数据库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上市招股书文本数据库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法律判决文书文本数据库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各级政府工作报告文本数据库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中国货币执行报告文本数据库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中国专利文本数据库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高频新闻联播（CCTV）数据库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6026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人民日报新闻语料库数据库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上市公司定期报告文本数据库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/>
                        <a:t>中国招投标数据库</a:t>
                      </a: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000"/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80000">
                          <a:srgbClr val="040429"/>
                        </a:gs>
                        <a:gs pos="63000">
                          <a:srgbClr val="3B5C7E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9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70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1" name="文本框 157"/>
            <p:cNvSpPr txBox="1"/>
            <p:nvPr/>
          </p:nvSpPr>
          <p:spPr>
            <a:xfrm>
              <a:off x="635832" y="856177"/>
              <a:ext cx="5766984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altLang="en-US" dirty="0"/>
                <a:t>商业模式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72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grpSp>
        <p:nvGrpSpPr>
          <p:cNvPr id="64" name="组合 150"/>
          <p:cNvGrpSpPr/>
          <p:nvPr/>
        </p:nvGrpSpPr>
        <p:grpSpPr>
          <a:xfrm>
            <a:off x="6648012" y="2832887"/>
            <a:ext cx="393374" cy="381711"/>
            <a:chOff x="0" y="29525"/>
            <a:chExt cx="393373" cy="381710"/>
          </a:xfrm>
        </p:grpSpPr>
        <p:sp>
          <p:nvSpPr>
            <p:cNvPr id="150" name="等腰三角形 151"/>
            <p:cNvSpPr/>
            <p:nvPr/>
          </p:nvSpPr>
          <p:spPr>
            <a:xfrm rot="16200000" flipH="1">
              <a:off x="-73371" y="102895"/>
              <a:ext cx="381708" cy="234967"/>
            </a:xfrm>
            <a:prstGeom prst="triangle">
              <a:avLst/>
            </a:prstGeom>
            <a:noFill/>
            <a:ln w="44450" cap="flat">
              <a:solidFill>
                <a:srgbClr val="64B9E2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等腰三角形 152"/>
            <p:cNvSpPr/>
            <p:nvPr/>
          </p:nvSpPr>
          <p:spPr>
            <a:xfrm rot="16200000" flipH="1">
              <a:off x="85036" y="102898"/>
              <a:ext cx="381709" cy="234966"/>
            </a:xfrm>
            <a:prstGeom prst="triangle">
              <a:avLst/>
            </a:prstGeom>
            <a:noFill/>
            <a:ln w="44450" cap="flat">
              <a:solidFill>
                <a:srgbClr val="64B9E2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4" name="组合 6"/>
          <p:cNvGrpSpPr/>
          <p:nvPr/>
        </p:nvGrpSpPr>
        <p:grpSpPr>
          <a:xfrm>
            <a:off x="-715112" y="2876871"/>
            <a:ext cx="3408412" cy="1688881"/>
            <a:chOff x="0" y="0"/>
            <a:chExt cx="3408410" cy="1688880"/>
          </a:xfrm>
        </p:grpSpPr>
        <p:grpSp>
          <p:nvGrpSpPr>
            <p:cNvPr id="117" name="组合 84"/>
            <p:cNvGrpSpPr/>
            <p:nvPr/>
          </p:nvGrpSpPr>
          <p:grpSpPr>
            <a:xfrm>
              <a:off x="0" y="0"/>
              <a:ext cx="3408410" cy="1688880"/>
              <a:chOff x="0" y="0"/>
              <a:chExt cx="3408409" cy="1688879"/>
            </a:xfrm>
          </p:grpSpPr>
          <p:pic>
            <p:nvPicPr>
              <p:cNvPr id="119" name="图片 86" descr="图片 8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04036"/>
                <a:ext cx="3408410" cy="892786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pic>
            <p:nvPicPr>
              <p:cNvPr id="120" name="图片 87" descr="图片 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074" y="0"/>
                <a:ext cx="1684239" cy="168888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118" name="文本框 85"/>
            <p:cNvSpPr txBox="1"/>
            <p:nvPr/>
          </p:nvSpPr>
          <p:spPr>
            <a:xfrm>
              <a:off x="645414" y="438069"/>
              <a:ext cx="2081220" cy="910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ts val="3200"/>
                </a:lnSpc>
                <a:defRPr sz="2400" b="1" spc="300">
                  <a:gradFill flip="none" rotWithShape="1">
                    <a:gsLst>
                      <a:gs pos="0">
                        <a:srgbClr val="C5E0B4"/>
                      </a:gs>
                      <a:gs pos="100000">
                        <a:srgbClr val="04AEEE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dirty="0"/>
                <a:t>无限</a:t>
              </a:r>
              <a:endParaRPr dirty="0"/>
            </a:p>
            <a:p>
              <a:pPr algn="ctr">
                <a:lnSpc>
                  <a:spcPts val="3200"/>
                </a:lnSpc>
                <a:defRPr sz="2400" b="1" spc="300">
                  <a:gradFill flip="none" rotWithShape="1">
                    <a:gsLst>
                      <a:gs pos="0">
                        <a:srgbClr val="C5E0B4"/>
                      </a:gs>
                      <a:gs pos="100000">
                        <a:srgbClr val="04AEEE"/>
                      </a:gs>
                    </a:gsLst>
                    <a:lin ang="27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dirty="0"/>
                <a:t>集数</a:t>
              </a:r>
              <a:endParaRPr lang="zh-CN" dirty="0"/>
            </a:p>
          </p:txBody>
        </p:sp>
      </p:grpSp>
      <p:sp>
        <p:nvSpPr>
          <p:cNvPr id="114" name="平行四边形 140"/>
          <p:cNvSpPr/>
          <p:nvPr/>
        </p:nvSpPr>
        <p:spPr>
          <a:xfrm>
            <a:off x="3783032" y="2738886"/>
            <a:ext cx="2538156" cy="646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75" y="0"/>
                </a:lnTo>
                <a:lnTo>
                  <a:pt x="21600" y="0"/>
                </a:lnTo>
                <a:lnTo>
                  <a:pt x="20225" y="21600"/>
                </a:lnTo>
                <a:close/>
              </a:path>
            </a:pathLst>
          </a:custGeom>
          <a:gradFill flip="none" rotWithShape="1">
            <a:gsLst>
              <a:gs pos="1000">
                <a:srgbClr val="35E4FE">
                  <a:alpha val="41000"/>
                </a:srgbClr>
              </a:gs>
              <a:gs pos="34000">
                <a:srgbClr val="018A9F">
                  <a:alpha val="27000"/>
                </a:srgbClr>
              </a:gs>
              <a:gs pos="64999">
                <a:srgbClr val="0198AE">
                  <a:alpha val="17000"/>
                </a:srgbClr>
              </a:gs>
              <a:gs pos="100000">
                <a:srgbClr val="0F4EFF">
                  <a:alpha val="12000"/>
                </a:srgbClr>
              </a:gs>
            </a:gsLst>
            <a:lin ang="2700000" scaled="0"/>
          </a:gradFill>
          <a:ln w="22225" cap="flat">
            <a:solidFill>
              <a:srgbClr val="0873D7">
                <a:alpha val="50000"/>
              </a:srgb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矩形 142"/>
          <p:cNvSpPr txBox="1"/>
          <p:nvPr/>
        </p:nvSpPr>
        <p:spPr>
          <a:xfrm>
            <a:off x="4247699" y="2846426"/>
            <a:ext cx="163121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2400" b="1">
                <a:gradFill flip="none" rotWithShape="1">
                  <a:gsLst>
                    <a:gs pos="0">
                      <a:srgbClr val="0069FF"/>
                    </a:gs>
                    <a:gs pos="100000">
                      <a:srgbClr val="35E4FE"/>
                    </a:gs>
                  </a:gsLst>
                  <a:lin ang="2700000" scaled="0"/>
                </a:gra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ctr"/>
            <a:r>
              <a:rPr lang="zh-CN" altLang="en-US" dirty="0"/>
              <a:t>数据会员制</a:t>
            </a:r>
            <a:endParaRPr dirty="0"/>
          </a:p>
        </p:txBody>
      </p:sp>
      <p:sp>
        <p:nvSpPr>
          <p:cNvPr id="116" name="圆角矩形 174"/>
          <p:cNvSpPr/>
          <p:nvPr/>
        </p:nvSpPr>
        <p:spPr>
          <a:xfrm>
            <a:off x="6828444" y="2730272"/>
            <a:ext cx="3647786" cy="690903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rgbClr val="7F9DB8">
                <a:alpha val="50000"/>
              </a:srgb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矩形 138"/>
          <p:cNvSpPr txBox="1"/>
          <p:nvPr/>
        </p:nvSpPr>
        <p:spPr>
          <a:xfrm>
            <a:off x="6908821" y="2793530"/>
            <a:ext cx="23745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齐全的经管数据库</a:t>
            </a:r>
            <a:endParaRPr lang="en-US" altLang="zh-CN" sz="1600" dirty="0">
              <a:solidFill>
                <a:srgbClr val="FFFFFF"/>
              </a:solidFill>
              <a:effectLst>
                <a:outerShdw blurRad="50800" dist="38100" dir="2700000" rotWithShape="0">
                  <a:srgbClr val="000000">
                    <a:alpha val="66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defRPr sz="16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整理完毕面板数据</a:t>
            </a:r>
            <a:endParaRPr lang="zh-CN" altLang="en-US" sz="1600" dirty="0">
              <a:solidFill>
                <a:srgbClr val="FFFFFF"/>
              </a:solidFill>
              <a:effectLst>
                <a:outerShdw blurRad="50800" dist="38100" dir="2700000" rotWithShape="0">
                  <a:srgbClr val="000000">
                    <a:alpha val="66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9" name="组合 150"/>
          <p:cNvGrpSpPr/>
          <p:nvPr/>
        </p:nvGrpSpPr>
        <p:grpSpPr>
          <a:xfrm>
            <a:off x="6660312" y="4452609"/>
            <a:ext cx="393374" cy="381711"/>
            <a:chOff x="0" y="29525"/>
            <a:chExt cx="393373" cy="381710"/>
          </a:xfrm>
        </p:grpSpPr>
        <p:sp>
          <p:nvSpPr>
            <p:cNvPr id="80" name="等腰三角形 151"/>
            <p:cNvSpPr/>
            <p:nvPr/>
          </p:nvSpPr>
          <p:spPr>
            <a:xfrm rot="16200000" flipH="1">
              <a:off x="-73371" y="102895"/>
              <a:ext cx="381708" cy="234967"/>
            </a:xfrm>
            <a:prstGeom prst="triangle">
              <a:avLst/>
            </a:prstGeom>
            <a:noFill/>
            <a:ln w="44450" cap="flat">
              <a:solidFill>
                <a:srgbClr val="64B9E2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等腰三角形 152"/>
            <p:cNvSpPr/>
            <p:nvPr/>
          </p:nvSpPr>
          <p:spPr>
            <a:xfrm rot="16200000" flipH="1">
              <a:off x="85036" y="102898"/>
              <a:ext cx="381709" cy="234966"/>
            </a:xfrm>
            <a:prstGeom prst="triangle">
              <a:avLst/>
            </a:prstGeom>
            <a:noFill/>
            <a:ln w="44450" cap="flat">
              <a:solidFill>
                <a:srgbClr val="64B9E2">
                  <a:alpha val="5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3" name="平行四边形 140"/>
          <p:cNvSpPr/>
          <p:nvPr/>
        </p:nvSpPr>
        <p:spPr>
          <a:xfrm>
            <a:off x="3795332" y="4358608"/>
            <a:ext cx="2538156" cy="646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375" y="0"/>
                </a:lnTo>
                <a:lnTo>
                  <a:pt x="21600" y="0"/>
                </a:lnTo>
                <a:lnTo>
                  <a:pt x="20225" y="21600"/>
                </a:lnTo>
                <a:close/>
              </a:path>
            </a:pathLst>
          </a:custGeom>
          <a:gradFill flip="none" rotWithShape="1">
            <a:gsLst>
              <a:gs pos="1000">
                <a:srgbClr val="35E4FE">
                  <a:alpha val="41000"/>
                </a:srgbClr>
              </a:gs>
              <a:gs pos="34000">
                <a:srgbClr val="018A9F">
                  <a:alpha val="27000"/>
                </a:srgbClr>
              </a:gs>
              <a:gs pos="64999">
                <a:srgbClr val="0198AE">
                  <a:alpha val="17000"/>
                </a:srgbClr>
              </a:gs>
              <a:gs pos="100000">
                <a:srgbClr val="0F4EFF">
                  <a:alpha val="12000"/>
                </a:srgbClr>
              </a:gs>
            </a:gsLst>
            <a:lin ang="2700000" scaled="0"/>
          </a:gradFill>
          <a:ln w="22225" cap="flat">
            <a:solidFill>
              <a:srgbClr val="0873D7">
                <a:alpha val="50000"/>
              </a:srgb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矩形 142"/>
          <p:cNvSpPr txBox="1"/>
          <p:nvPr/>
        </p:nvSpPr>
        <p:spPr>
          <a:xfrm>
            <a:off x="4228249" y="4428048"/>
            <a:ext cx="1614170" cy="459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>
              <a:defRPr sz="2400" b="1">
                <a:gradFill flip="none" rotWithShape="1">
                  <a:gsLst>
                    <a:gs pos="0">
                      <a:srgbClr val="0069FF"/>
                    </a:gs>
                    <a:gs pos="100000">
                      <a:srgbClr val="35E4FE"/>
                    </a:gs>
                  </a:gsLst>
                  <a:lin ang="2700000" scaled="0"/>
                </a:gra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大数据建模</a:t>
            </a:r>
            <a:endParaRPr lang="zh-CN" altLang="en-US" dirty="0"/>
          </a:p>
        </p:txBody>
      </p:sp>
      <p:sp>
        <p:nvSpPr>
          <p:cNvPr id="96" name="圆角矩形 174"/>
          <p:cNvSpPr/>
          <p:nvPr/>
        </p:nvSpPr>
        <p:spPr>
          <a:xfrm>
            <a:off x="6840744" y="4349994"/>
            <a:ext cx="3655806" cy="690903"/>
          </a:xfrm>
          <a:prstGeom prst="roundRect">
            <a:avLst>
              <a:gd name="adj" fmla="val 16667"/>
            </a:avLst>
          </a:prstGeom>
          <a:noFill/>
          <a:ln w="12700" cap="flat">
            <a:solidFill>
              <a:srgbClr val="7F9DB8">
                <a:alpha val="50000"/>
              </a:srgb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3" name="图形 1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9672" y="2613995"/>
            <a:ext cx="1445345" cy="896114"/>
          </a:xfrm>
          <a:prstGeom prst="rect">
            <a:avLst/>
          </a:prstGeom>
        </p:spPr>
      </p:pic>
      <p:pic>
        <p:nvPicPr>
          <p:cNvPr id="182" name="图形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26288" y="3956983"/>
            <a:ext cx="1286646" cy="12866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30167" y="2909689"/>
            <a:ext cx="1315647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498</a:t>
            </a:r>
            <a:r>
              <a:rPr lang="zh-CN" altLang="en-US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元</a:t>
            </a:r>
            <a:r>
              <a:rPr lang="en-US" altLang="zh-CN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en-US" altLang="zh-CN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</a:t>
            </a:r>
            <a:endParaRPr lang="zh-CN" altLang="en-US" sz="16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5" name="图形 1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80929" y="4397800"/>
            <a:ext cx="305927" cy="305927"/>
          </a:xfrm>
          <a:prstGeom prst="rect">
            <a:avLst/>
          </a:prstGeom>
        </p:spPr>
      </p:pic>
      <p:pic>
        <p:nvPicPr>
          <p:cNvPr id="186" name="图形 1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8081" y="4737056"/>
            <a:ext cx="274967" cy="274967"/>
          </a:xfrm>
          <a:prstGeom prst="rect">
            <a:avLst/>
          </a:prstGeom>
        </p:spPr>
      </p:pic>
      <p:sp>
        <p:nvSpPr>
          <p:cNvPr id="187" name="文本框 186"/>
          <p:cNvSpPr txBox="1"/>
          <p:nvPr/>
        </p:nvSpPr>
        <p:spPr>
          <a:xfrm>
            <a:off x="7421024" y="4723474"/>
            <a:ext cx="147535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b="1" dirty="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数据分析</a:t>
            </a:r>
            <a:endParaRPr lang="zh-CN" altLang="en-US" sz="1600" b="1" dirty="0">
              <a:solidFill>
                <a:srgbClr val="FFFFFF"/>
              </a:solidFill>
              <a:effectLst>
                <a:outerShdw blurRad="50800" dist="38100" dir="2700000" rotWithShape="0">
                  <a:srgbClr val="000000">
                    <a:alpha val="66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7412225" y="4415849"/>
            <a:ext cx="152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b="1" dirty="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高价值大数据</a:t>
            </a:r>
            <a:endParaRPr lang="zh-CN" altLang="en-US" sz="1600" b="1" dirty="0">
              <a:solidFill>
                <a:srgbClr val="FFFFFF"/>
              </a:solidFill>
              <a:effectLst>
                <a:outerShdw blurRad="50800" dist="38100" dir="2700000" rotWithShape="0">
                  <a:srgbClr val="000000">
                    <a:alpha val="66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9303661" y="4415851"/>
            <a:ext cx="1315647" cy="3385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0.1-3</a:t>
            </a:r>
            <a:r>
              <a:rPr lang="zh-CN" altLang="en-US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份</a:t>
            </a:r>
            <a:endParaRPr lang="zh-CN" altLang="en-US" sz="16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9087485" y="4723130"/>
            <a:ext cx="1734820" cy="335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300-2000/</a:t>
            </a:r>
            <a:r>
              <a:rPr lang="zh-CN" altLang="en-US" sz="1600" b="1" dirty="0">
                <a:gradFill>
                  <a:gsLst>
                    <a:gs pos="0">
                      <a:srgbClr val="FFC000"/>
                    </a:gs>
                    <a:gs pos="45000">
                      <a:srgbClr val="FFC000"/>
                    </a:gs>
                    <a:gs pos="87075">
                      <a:srgbClr val="87220D"/>
                    </a:gs>
                    <a:gs pos="88000">
                      <a:srgbClr val="87220D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次</a:t>
            </a:r>
            <a:endParaRPr lang="zh-CN" altLang="en-US" sz="1600" b="1" dirty="0">
              <a:gradFill>
                <a:gsLst>
                  <a:gs pos="0">
                    <a:srgbClr val="FFC000"/>
                  </a:gs>
                  <a:gs pos="45000">
                    <a:srgbClr val="FFC000"/>
                  </a:gs>
                  <a:gs pos="87075">
                    <a:srgbClr val="87220D"/>
                  </a:gs>
                  <a:gs pos="88000">
                    <a:srgbClr val="87220D"/>
                  </a:gs>
                </a:gsLst>
                <a:lin ang="54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657204" y="2687400"/>
            <a:ext cx="768049" cy="768049"/>
          </a:xfrm>
          <a:prstGeom prst="ellipse">
            <a:avLst/>
          </a:prstGeom>
          <a:solidFill>
            <a:srgbClr val="0E4E70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10677524" y="4340060"/>
            <a:ext cx="768049" cy="768049"/>
          </a:xfrm>
          <a:prstGeom prst="ellipse">
            <a:avLst/>
          </a:prstGeom>
          <a:solidFill>
            <a:srgbClr val="0E4E70"/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+mn-cs"/>
              <a:sym typeface="等线" panose="02010600030101010101" charset="-122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10712493" y="4506224"/>
            <a:ext cx="856951" cy="459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gradFill flip="none" rotWithShape="1">
                  <a:gsLst>
                    <a:gs pos="0">
                      <a:srgbClr val="0069FF"/>
                    </a:gs>
                    <a:gs pos="100000">
                      <a:srgbClr val="35E4FE"/>
                    </a:gs>
                  </a:gsLst>
                  <a:lin ang="2700000" scaled="0"/>
                </a:gra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35%</a:t>
            </a:r>
            <a:endParaRPr lang="zh-CN" altLang="en-US" sz="2400" b="1" dirty="0">
              <a:gradFill flip="none" rotWithShape="1">
                <a:gsLst>
                  <a:gs pos="0">
                    <a:srgbClr val="0069FF"/>
                  </a:gs>
                  <a:gs pos="100000">
                    <a:srgbClr val="35E4FE"/>
                  </a:gs>
                </a:gsLst>
                <a:lin ang="2700000" scaled="0"/>
              </a:gradFill>
              <a:effectLst>
                <a:outerShdw blurRad="50800" dist="38100" dir="2700000" rotWithShape="0">
                  <a:srgbClr val="000000">
                    <a:alpha val="66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10692173" y="2853687"/>
            <a:ext cx="856951" cy="459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 b="1" dirty="0">
                <a:gradFill flip="none" rotWithShape="1">
                  <a:gsLst>
                    <a:gs pos="0">
                      <a:srgbClr val="0069FF"/>
                    </a:gs>
                    <a:gs pos="100000">
                      <a:srgbClr val="35E4FE"/>
                    </a:gs>
                  </a:gsLst>
                  <a:lin ang="2700000" scaled="0"/>
                </a:gradFill>
                <a:effectLst>
                  <a:outerShdw blurRad="50800" dist="38100" dir="2700000" rotWithShape="0">
                    <a:srgbClr val="000000">
                      <a:alpha val="66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65%</a:t>
            </a:r>
            <a:endParaRPr lang="zh-CN" altLang="en-US" sz="2400" b="1" dirty="0">
              <a:gradFill flip="none" rotWithShape="1">
                <a:gsLst>
                  <a:gs pos="0">
                    <a:srgbClr val="0069FF"/>
                  </a:gs>
                  <a:gs pos="100000">
                    <a:srgbClr val="35E4FE"/>
                  </a:gs>
                </a:gsLst>
                <a:lin ang="2700000" scaled="0"/>
              </a:gradFill>
              <a:effectLst>
                <a:outerShdw blurRad="50800" dist="38100" dir="2700000" rotWithShape="0">
                  <a:srgbClr val="000000">
                    <a:alpha val="66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2" name="椭圆 45"/>
          <p:cNvSpPr/>
          <p:nvPr/>
        </p:nvSpPr>
        <p:spPr>
          <a:xfrm>
            <a:off x="2156530" y="2965400"/>
            <a:ext cx="215699" cy="209917"/>
          </a:xfrm>
          <a:prstGeom prst="ellipse">
            <a:avLst/>
          </a:prstGeom>
          <a:gradFill flip="none" rotWithShape="1">
            <a:gsLst>
              <a:gs pos="0">
                <a:srgbClr val="83DEFF">
                  <a:alpha val="60000"/>
                </a:srgbClr>
              </a:gs>
              <a:gs pos="36000">
                <a:srgbClr val="73C2FF"/>
              </a:gs>
              <a:gs pos="100000">
                <a:srgbClr val="4394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3" name="椭圆 45"/>
          <p:cNvSpPr/>
          <p:nvPr/>
        </p:nvSpPr>
        <p:spPr>
          <a:xfrm>
            <a:off x="2176850" y="4544486"/>
            <a:ext cx="215699" cy="209917"/>
          </a:xfrm>
          <a:prstGeom prst="ellipse">
            <a:avLst/>
          </a:prstGeom>
          <a:gradFill flip="none" rotWithShape="1">
            <a:gsLst>
              <a:gs pos="0">
                <a:srgbClr val="83DEFF">
                  <a:alpha val="60000"/>
                </a:srgbClr>
              </a:gs>
              <a:gs pos="36000">
                <a:srgbClr val="73C2FF"/>
              </a:gs>
              <a:gs pos="100000">
                <a:srgbClr val="4394FF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6" name="弧形 148"/>
          <p:cNvSpPr/>
          <p:nvPr/>
        </p:nvSpPr>
        <p:spPr>
          <a:xfrm rot="269694" flipH="1">
            <a:off x="1598295" y="3044190"/>
            <a:ext cx="664210" cy="678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166"/>
                  <a:pt x="21600" y="20472"/>
                </a:cubicBezTo>
                <a:cubicBezTo>
                  <a:pt x="21600" y="20848"/>
                  <a:pt x="21589" y="21224"/>
                  <a:pt x="21567" y="21600"/>
                </a:cubicBezTo>
              </a:path>
            </a:pathLst>
          </a:custGeom>
          <a:ln w="31750">
            <a:solidFill>
              <a:srgbClr val="DEE6F5">
                <a:alpha val="23500"/>
              </a:srgbClr>
            </a:solidFill>
            <a:miter/>
          </a:ln>
          <a:effectLst/>
        </p:spPr>
        <p:txBody>
          <a:bodyPr lIns="45719" rIns="45719" anchor="ctr"/>
          <a:lstStyle/>
          <a:p>
            <a:pPr algn="ctr">
              <a:defRPr sz="2000"/>
            </a:pPr>
            <a:endParaRPr dirty="0"/>
          </a:p>
        </p:txBody>
      </p:sp>
      <p:sp>
        <p:nvSpPr>
          <p:cNvPr id="207" name="弧形 148"/>
          <p:cNvSpPr/>
          <p:nvPr/>
        </p:nvSpPr>
        <p:spPr>
          <a:xfrm rot="269694" flipH="1" flipV="1">
            <a:off x="1534733" y="3722276"/>
            <a:ext cx="710105" cy="922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166"/>
                  <a:pt x="21600" y="20472"/>
                </a:cubicBezTo>
                <a:cubicBezTo>
                  <a:pt x="21600" y="20848"/>
                  <a:pt x="21589" y="21224"/>
                  <a:pt x="21567" y="21600"/>
                </a:cubicBezTo>
              </a:path>
            </a:pathLst>
          </a:custGeom>
          <a:ln w="31750">
            <a:solidFill>
              <a:srgbClr val="DEE6F5">
                <a:alpha val="23500"/>
              </a:srgbClr>
            </a:solidFill>
            <a:miter/>
          </a:ln>
          <a:effectLst/>
        </p:spPr>
        <p:txBody>
          <a:bodyPr lIns="45719" rIns="45719" anchor="ctr"/>
          <a:lstStyle/>
          <a:p>
            <a:pPr algn="ctr">
              <a:defRPr sz="2000"/>
            </a:pP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1"/>
          <p:cNvGrpSpPr/>
          <p:nvPr/>
        </p:nvGrpSpPr>
        <p:grpSpPr>
          <a:xfrm>
            <a:off x="-466232" y="-740543"/>
            <a:ext cx="6402818" cy="1766464"/>
            <a:chOff x="0" y="0"/>
            <a:chExt cx="6402816" cy="1766463"/>
          </a:xfrm>
        </p:grpSpPr>
        <p:pic>
          <p:nvPicPr>
            <p:cNvPr id="68" name="图片 27" descr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6950282">
              <a:off x="2038239" y="976339"/>
              <a:ext cx="684457" cy="71523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69" name="图片 156" descr="图片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690459" cy="176646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70" name="文本框 157"/>
            <p:cNvSpPr txBox="1"/>
            <p:nvPr/>
          </p:nvSpPr>
          <p:spPr>
            <a:xfrm>
              <a:off x="635832" y="856177"/>
              <a:ext cx="5766984" cy="5822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 b="1">
                  <a:gradFill flip="none" rotWithShape="1">
                    <a:gsLst>
                      <a:gs pos="0">
                        <a:srgbClr val="A0CC83"/>
                      </a:gs>
                      <a:gs pos="30000">
                        <a:srgbClr val="73CFE4"/>
                      </a:gs>
                      <a:gs pos="100000">
                        <a:srgbClr val="04AEEE"/>
                      </a:gs>
                    </a:gsLst>
                    <a:lin ang="30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造字工房朗倩（非商用）常规体"/>
                  <a:ea typeface="造字工房朗倩（非商用）常规体"/>
                  <a:cs typeface="造字工房朗倩（非商用）常规体"/>
                  <a:sym typeface="造字工房朗倩（非商用）常规体"/>
                </a:defRPr>
              </a:pPr>
              <a:r>
                <a:rPr lang="zh-CN" dirty="0"/>
                <a:t>项目团队</a:t>
              </a:r>
              <a:r>
                <a:rPr dirty="0"/>
                <a:t> </a:t>
              </a:r>
              <a:endParaRPr dirty="0"/>
            </a:p>
          </p:txBody>
        </p:sp>
        <p:sp>
          <p:nvSpPr>
            <p:cNvPr id="71" name="平行四边形 26"/>
            <p:cNvSpPr/>
            <p:nvPr/>
          </p:nvSpPr>
          <p:spPr>
            <a:xfrm>
              <a:off x="437072" y="1391050"/>
              <a:ext cx="2096498" cy="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57" y="0"/>
                  </a:lnTo>
                  <a:lnTo>
                    <a:pt x="21600" y="0"/>
                  </a:lnTo>
                  <a:lnTo>
                    <a:pt x="2124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AEEE">
                    <a:alpha val="0"/>
                  </a:srgbClr>
                </a:gs>
                <a:gs pos="100000">
                  <a:srgbClr val="83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</p:grpSp>
      <p:pic>
        <p:nvPicPr>
          <p:cNvPr id="44" name="图片 230" descr="图片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4" y="1233818"/>
            <a:ext cx="3337220" cy="37719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片 231" descr="图片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854" y="1095272"/>
            <a:ext cx="3337221" cy="37719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47" name="组合 6"/>
          <p:cNvGrpSpPr/>
          <p:nvPr/>
        </p:nvGrpSpPr>
        <p:grpSpPr>
          <a:xfrm>
            <a:off x="-417141" y="2301170"/>
            <a:ext cx="10248666" cy="5244197"/>
            <a:chOff x="0" y="0"/>
            <a:chExt cx="10248664" cy="5244194"/>
          </a:xfrm>
        </p:grpSpPr>
        <p:pic>
          <p:nvPicPr>
            <p:cNvPr id="55" name="图片 14" descr="图片 14"/>
            <p:cNvPicPr>
              <a:picLocks noChangeAspect="1"/>
            </p:cNvPicPr>
            <p:nvPr/>
          </p:nvPicPr>
          <p:blipFill>
            <a:blip r:embed="rId4"/>
            <a:srcRect r="26665"/>
            <a:stretch>
              <a:fillRect/>
            </a:stretch>
          </p:blipFill>
          <p:spPr>
            <a:xfrm>
              <a:off x="0" y="0"/>
              <a:ext cx="10248664" cy="290060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grpSp>
          <p:nvGrpSpPr>
            <p:cNvPr id="56" name="组合 3"/>
            <p:cNvGrpSpPr/>
            <p:nvPr/>
          </p:nvGrpSpPr>
          <p:grpSpPr>
            <a:xfrm>
              <a:off x="3979724" y="1564681"/>
              <a:ext cx="5015147" cy="3679513"/>
              <a:chOff x="-17009" y="269085"/>
              <a:chExt cx="5015146" cy="3679511"/>
            </a:xfrm>
          </p:grpSpPr>
          <p:sp>
            <p:nvSpPr>
              <p:cNvPr id="57" name="矩形 23"/>
              <p:cNvSpPr/>
              <p:nvPr/>
            </p:nvSpPr>
            <p:spPr>
              <a:xfrm>
                <a:off x="408801" y="269085"/>
                <a:ext cx="4027164" cy="3679511"/>
              </a:xfrm>
              <a:prstGeom prst="rect">
                <a:avLst/>
              </a:prstGeom>
              <a:gradFill flip="none" rotWithShape="1">
                <a:gsLst>
                  <a:gs pos="0">
                    <a:srgbClr val="35E4FE">
                      <a:alpha val="20000"/>
                    </a:srgbClr>
                  </a:gs>
                  <a:gs pos="100000">
                    <a:srgbClr val="04AEEE">
                      <a:alpha val="0"/>
                    </a:srgb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58" name="矩形 10"/>
              <p:cNvSpPr txBox="1"/>
              <p:nvPr/>
            </p:nvSpPr>
            <p:spPr>
              <a:xfrm>
                <a:off x="-17009" y="423345"/>
                <a:ext cx="5015146" cy="23958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lnSpc>
                    <a:spcPct val="130000"/>
                  </a:lnSpc>
                  <a:defRPr sz="12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dirty="0"/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四川大学经济学院副研究员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计算机学士、管理学硕士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Emory University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联合培养经济学博士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中国改革发展研究院博士后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曾任职于</a:t>
                </a:r>
                <a:r>
                  <a:rPr lang="zh-CN" altLang="en-US" sz="1600" b="1" dirty="0">
                    <a:gradFill>
                      <a:gsLst>
                        <a:gs pos="0">
                          <a:srgbClr val="FFC000"/>
                        </a:gs>
                        <a:gs pos="45000">
                          <a:srgbClr val="FFC000"/>
                        </a:gs>
                        <a:gs pos="87075">
                          <a:srgbClr val="87220D"/>
                        </a:gs>
                        <a:gs pos="88000">
                          <a:srgbClr val="87220D"/>
                        </a:gs>
                      </a:gsLst>
                      <a:lin ang="5400000" scaled="1"/>
                    </a:gra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</a:rPr>
                  <a:t>国务院数据研究院</a:t>
                </a:r>
                <a:endParaRPr lang="en-US" altLang="zh-CN" sz="1600" b="1" dirty="0">
                  <a:gradFill>
                    <a:gsLst>
                      <a:gs pos="0">
                        <a:srgbClr val="FFC000"/>
                      </a:gs>
                      <a:gs pos="45000">
                        <a:srgbClr val="FFC000"/>
                      </a:gs>
                      <a:gs pos="87075">
                        <a:srgbClr val="87220D"/>
                      </a:gs>
                      <a:gs pos="88000">
                        <a:srgbClr val="87220D"/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lnSpc>
                    <a:spcPct val="140000"/>
                  </a:lnSpc>
                  <a:defRPr sz="1600">
                    <a:solidFill>
                      <a:srgbClr val="FFC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发表数据挖掘的经济学论文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10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余篇 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pic>
        <p:nvPicPr>
          <p:cNvPr id="53" name="图片 13" descr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00" y="260488"/>
            <a:ext cx="4100572" cy="4100573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  <p:sp>
        <p:nvSpPr>
          <p:cNvPr id="60" name="任意多边形: 形状 124"/>
          <p:cNvSpPr/>
          <p:nvPr/>
        </p:nvSpPr>
        <p:spPr>
          <a:xfrm flipH="1">
            <a:off x="196929" y="2938901"/>
            <a:ext cx="1178413" cy="460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89"/>
                </a:moveTo>
                <a:lnTo>
                  <a:pt x="8047" y="15189"/>
                </a:lnTo>
                <a:lnTo>
                  <a:pt x="9895" y="0"/>
                </a:lnTo>
                <a:lnTo>
                  <a:pt x="11705" y="21600"/>
                </a:lnTo>
                <a:lnTo>
                  <a:pt x="12821" y="9271"/>
                </a:lnTo>
                <a:lnTo>
                  <a:pt x="21600" y="9271"/>
                </a:lnTo>
              </a:path>
            </a:pathLst>
          </a:custGeom>
          <a:noFill/>
          <a:ln w="6350" cap="flat">
            <a:solidFill>
              <a:schemeClr val="accent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p:txBody>
      </p:sp>
      <p:grpSp>
        <p:nvGrpSpPr>
          <p:cNvPr id="61" name="组合 129"/>
          <p:cNvGrpSpPr/>
          <p:nvPr/>
        </p:nvGrpSpPr>
        <p:grpSpPr>
          <a:xfrm>
            <a:off x="798767" y="5042929"/>
            <a:ext cx="3005158" cy="511448"/>
            <a:chOff x="0" y="0"/>
            <a:chExt cx="3005156" cy="511447"/>
          </a:xfrm>
        </p:grpSpPr>
        <p:sp>
          <p:nvSpPr>
            <p:cNvPr id="135" name="梯形 169"/>
            <p:cNvSpPr/>
            <p:nvPr/>
          </p:nvSpPr>
          <p:spPr>
            <a:xfrm>
              <a:off x="0" y="-1"/>
              <a:ext cx="3005157" cy="33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6" name="梯形 170"/>
            <p:cNvSpPr/>
            <p:nvPr/>
          </p:nvSpPr>
          <p:spPr>
            <a:xfrm>
              <a:off x="259443" y="233753"/>
              <a:ext cx="2486271" cy="27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accent1">
                    <a:alpha val="0"/>
                  </a:schemeClr>
                </a:gs>
                <a:gs pos="94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04" name="组合 131"/>
          <p:cNvGrpSpPr/>
          <p:nvPr/>
        </p:nvGrpSpPr>
        <p:grpSpPr>
          <a:xfrm>
            <a:off x="-515133" y="1233881"/>
            <a:ext cx="409845" cy="4158397"/>
            <a:chOff x="0" y="0"/>
            <a:chExt cx="409844" cy="4158395"/>
          </a:xfrm>
        </p:grpSpPr>
        <p:sp>
          <p:nvSpPr>
            <p:cNvPr id="106" name="直接连接符 300"/>
            <p:cNvSpPr/>
            <p:nvPr/>
          </p:nvSpPr>
          <p:spPr>
            <a:xfrm flipH="1">
              <a:off x="190177" y="0"/>
              <a:ext cx="1" cy="4158396"/>
            </a:xfrm>
            <a:prstGeom prst="line">
              <a:avLst/>
            </a:prstGeom>
            <a:noFill/>
            <a:ln w="3175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grpSp>
          <p:nvGrpSpPr>
            <p:cNvPr id="107" name="组合 134"/>
            <p:cNvGrpSpPr/>
            <p:nvPr/>
          </p:nvGrpSpPr>
          <p:grpSpPr>
            <a:xfrm>
              <a:off x="0" y="633926"/>
              <a:ext cx="409845" cy="2672774"/>
              <a:chOff x="0" y="0"/>
              <a:chExt cx="409844" cy="2672772"/>
            </a:xfrm>
          </p:grpSpPr>
          <p:sp>
            <p:nvSpPr>
              <p:cNvPr id="108" name="直接连接符 302"/>
              <p:cNvSpPr/>
              <p:nvPr/>
            </p:nvSpPr>
            <p:spPr>
              <a:xfrm flipV="1">
                <a:off x="409844" y="0"/>
                <a:ext cx="1" cy="2220726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245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109" name="直接连接符 303"/>
              <p:cNvSpPr/>
              <p:nvPr/>
            </p:nvSpPr>
            <p:spPr>
              <a:xfrm flipV="1">
                <a:off x="94225" y="1011782"/>
                <a:ext cx="1" cy="1660991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245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110" name="直接连接符 304"/>
              <p:cNvSpPr/>
              <p:nvPr/>
            </p:nvSpPr>
            <p:spPr>
              <a:xfrm flipV="1">
                <a:off x="-1" y="229554"/>
                <a:ext cx="2" cy="2206855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  <p:sp>
            <p:nvSpPr>
              <p:cNvPr id="111" name="直接连接符 305"/>
              <p:cNvSpPr/>
              <p:nvPr/>
            </p:nvSpPr>
            <p:spPr>
              <a:xfrm flipV="1">
                <a:off x="312730" y="1011782"/>
                <a:ext cx="1" cy="1660991"/>
              </a:xfrm>
              <a:prstGeom prst="line">
                <a:avLst/>
              </a:prstGeom>
              <a:noFill/>
              <a:ln w="3175" cap="flat">
                <a:solidFill>
                  <a:schemeClr val="accent1">
                    <a:alpha val="16000"/>
                  </a:scheme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/>
            </p:txBody>
          </p:sp>
        </p:grpSp>
      </p:grpSp>
      <p:sp>
        <p:nvSpPr>
          <p:cNvPr id="105" name="矩形 128"/>
          <p:cNvSpPr txBox="1"/>
          <p:nvPr/>
        </p:nvSpPr>
        <p:spPr>
          <a:xfrm>
            <a:off x="486264" y="4835060"/>
            <a:ext cx="3716020" cy="1369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计算机博士候选人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UW-Madison经济学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硕士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擅长</a:t>
            </a:r>
            <a:r>
              <a:rPr 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图像处理、机器学习</a:t>
            </a:r>
            <a:endParaRPr 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发表数据科学论文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篇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" name="任意多边形: 形状 125"/>
          <p:cNvSpPr/>
          <p:nvPr/>
        </p:nvSpPr>
        <p:spPr>
          <a:xfrm>
            <a:off x="10558293" y="2945246"/>
            <a:ext cx="1178411" cy="46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89"/>
                </a:moveTo>
                <a:lnTo>
                  <a:pt x="8047" y="15189"/>
                </a:lnTo>
                <a:lnTo>
                  <a:pt x="9895" y="0"/>
                </a:lnTo>
                <a:lnTo>
                  <a:pt x="11705" y="21600"/>
                </a:lnTo>
                <a:lnTo>
                  <a:pt x="12821" y="9271"/>
                </a:lnTo>
                <a:lnTo>
                  <a:pt x="21600" y="9271"/>
                </a:lnTo>
              </a:path>
            </a:pathLst>
          </a:custGeom>
          <a:noFill/>
          <a:ln w="6350" cap="flat">
            <a:solidFill>
              <a:schemeClr val="accent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p:txBody>
      </p:sp>
      <p:sp>
        <p:nvSpPr>
          <p:cNvPr id="139" name="任意多边形: 形状 126"/>
          <p:cNvSpPr/>
          <p:nvPr/>
        </p:nvSpPr>
        <p:spPr>
          <a:xfrm>
            <a:off x="7881311" y="3034703"/>
            <a:ext cx="720097" cy="281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89"/>
                </a:moveTo>
                <a:lnTo>
                  <a:pt x="8047" y="15189"/>
                </a:lnTo>
                <a:lnTo>
                  <a:pt x="9895" y="0"/>
                </a:lnTo>
                <a:lnTo>
                  <a:pt x="11705" y="21600"/>
                </a:lnTo>
                <a:lnTo>
                  <a:pt x="12821" y="9271"/>
                </a:lnTo>
                <a:lnTo>
                  <a:pt x="21600" y="9271"/>
                </a:lnTo>
              </a:path>
            </a:pathLst>
          </a:custGeom>
          <a:noFill/>
          <a:ln w="6350" cap="flat">
            <a:solidFill>
              <a:schemeClr val="accent1">
                <a:alpha val="50000"/>
              </a:schemeClr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</a:p>
        </p:txBody>
      </p:sp>
      <p:grpSp>
        <p:nvGrpSpPr>
          <p:cNvPr id="141" name="组合 175"/>
          <p:cNvGrpSpPr/>
          <p:nvPr/>
        </p:nvGrpSpPr>
        <p:grpSpPr>
          <a:xfrm>
            <a:off x="8345741" y="5105813"/>
            <a:ext cx="3005159" cy="511448"/>
            <a:chOff x="0" y="0"/>
            <a:chExt cx="3005156" cy="511447"/>
          </a:xfrm>
        </p:grpSpPr>
        <p:sp>
          <p:nvSpPr>
            <p:cNvPr id="150" name="梯形 185"/>
            <p:cNvSpPr/>
            <p:nvPr/>
          </p:nvSpPr>
          <p:spPr>
            <a:xfrm>
              <a:off x="0" y="-1"/>
              <a:ext cx="3005157" cy="33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1" name="梯形 186"/>
            <p:cNvSpPr/>
            <p:nvPr/>
          </p:nvSpPr>
          <p:spPr>
            <a:xfrm>
              <a:off x="259443" y="233753"/>
              <a:ext cx="2486271" cy="27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96" y="0"/>
                  </a:lnTo>
                  <a:lnTo>
                    <a:pt x="19704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accent1">
                    <a:alpha val="0"/>
                  </a:schemeClr>
                </a:gs>
                <a:gs pos="94000">
                  <a:schemeClr val="accent1">
                    <a:alpha val="40000"/>
                  </a:schemeClr>
                </a:gs>
              </a:gsLst>
              <a:lin ang="5400000" scaled="0"/>
            </a:gradFill>
            <a:ln w="12700" cap="flat">
              <a:solidFill>
                <a:schemeClr val="accent1">
                  <a:alpha val="50000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3" name="文本框 177"/>
          <p:cNvSpPr txBox="1"/>
          <p:nvPr/>
        </p:nvSpPr>
        <p:spPr>
          <a:xfrm>
            <a:off x="8144113" y="4762457"/>
            <a:ext cx="3936997" cy="2009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四川大学工学学士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数字化运营硕博生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dirty="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挑战杯”创业大赛全国金奖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solidFill>
                  <a:schemeClr val="bg1"/>
                </a:solidFill>
                <a:sym typeface="+mn-ea"/>
              </a:rPr>
              <a:t>“互联网＋”创新创业大赛全国银奖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latin typeface="思源黑体 Regular" panose="020B0500000000000000" charset="-122"/>
                <a:ea typeface="思源黑体 Regular" panose="020B0500000000000000" charset="-122"/>
                <a:sym typeface="+mn-ea"/>
              </a:rPr>
              <a:t>参与多项国家重大社科项目</a:t>
            </a:r>
            <a:endParaRPr lang="zh-CN" altLang="en-US" dirty="0">
              <a:latin typeface="思源黑体 Regular" panose="020B0500000000000000" charset="-122"/>
              <a:ea typeface="思源黑体 Regular" panose="020B0500000000000000" charset="-122"/>
              <a:sym typeface="+mn-ea"/>
            </a:endParaRPr>
          </a:p>
          <a:p>
            <a:pPr algn="ctr">
              <a:lnSpc>
                <a:spcPct val="130000"/>
              </a:lnSpc>
              <a:defRPr sz="16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altLang="en-US" dirty="0">
                <a:latin typeface="思源黑体 Regular" panose="020B0500000000000000" charset="-122"/>
                <a:ea typeface="思源黑体 Regular" panose="020B0500000000000000" charset="-122"/>
                <a:sym typeface="+mn-ea"/>
              </a:rPr>
              <a:t>参与无人系统、央企数字化转型等项目</a:t>
            </a:r>
            <a:endParaRPr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7" name="图片 1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40" y="784881"/>
            <a:ext cx="1935755" cy="2710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6" name="平行四边形 64"/>
          <p:cNvGrpSpPr/>
          <p:nvPr/>
        </p:nvGrpSpPr>
        <p:grpSpPr>
          <a:xfrm>
            <a:off x="1327720" y="4303761"/>
            <a:ext cx="2184877" cy="423456"/>
            <a:chOff x="0" y="0"/>
            <a:chExt cx="2184875" cy="423454"/>
          </a:xfrm>
        </p:grpSpPr>
        <p:sp>
          <p:nvSpPr>
            <p:cNvPr id="48" name="形状"/>
            <p:cNvSpPr/>
            <p:nvPr/>
          </p:nvSpPr>
          <p:spPr>
            <a:xfrm>
              <a:off x="0" y="0"/>
              <a:ext cx="2184875" cy="4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" y="0"/>
                  </a:lnTo>
                  <a:lnTo>
                    <a:pt x="21600" y="0"/>
                  </a:lnTo>
                  <a:lnTo>
                    <a:pt x="2055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E4FE">
                    <a:alpha val="70000"/>
                  </a:srgbClr>
                </a:gs>
                <a:gs pos="100000">
                  <a:srgbClr val="04AEEE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49" name="巩群喜/总经理"/>
            <p:cNvSpPr txBox="1"/>
            <p:nvPr/>
          </p:nvSpPr>
          <p:spPr>
            <a:xfrm>
              <a:off x="112410" y="28212"/>
              <a:ext cx="1935050" cy="36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dirty="0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赵恒志</a:t>
              </a:r>
              <a:r>
                <a:rPr kumimoji="0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/</a:t>
              </a:r>
              <a:r>
                <a:rPr kumimoji="0" lang="zh-CN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产品</a:t>
              </a: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总监</a:t>
              </a: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56000">
                      <a:srgbClr val="FFFFFF"/>
                    </a:gs>
                    <a:gs pos="66000">
                      <a:srgbClr val="FFFFFF"/>
                    </a:gs>
                    <a:gs pos="100000">
                      <a:srgbClr val="A6A6A6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4" name="平行四边形 64"/>
          <p:cNvGrpSpPr/>
          <p:nvPr/>
        </p:nvGrpSpPr>
        <p:grpSpPr>
          <a:xfrm>
            <a:off x="4987329" y="3598834"/>
            <a:ext cx="2184877" cy="423456"/>
            <a:chOff x="0" y="0"/>
            <a:chExt cx="2184875" cy="423454"/>
          </a:xfrm>
        </p:grpSpPr>
        <p:sp>
          <p:nvSpPr>
            <p:cNvPr id="59" name="形状"/>
            <p:cNvSpPr/>
            <p:nvPr/>
          </p:nvSpPr>
          <p:spPr>
            <a:xfrm>
              <a:off x="0" y="0"/>
              <a:ext cx="2184875" cy="4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" y="0"/>
                  </a:lnTo>
                  <a:lnTo>
                    <a:pt x="21600" y="0"/>
                  </a:lnTo>
                  <a:lnTo>
                    <a:pt x="2055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E4FE">
                    <a:alpha val="70000"/>
                  </a:srgbClr>
                </a:gs>
                <a:gs pos="100000">
                  <a:srgbClr val="04AEEE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2" name="巩群喜/总经理"/>
            <p:cNvSpPr txBox="1"/>
            <p:nvPr/>
          </p:nvSpPr>
          <p:spPr>
            <a:xfrm>
              <a:off x="112410" y="28212"/>
              <a:ext cx="1935050" cy="36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0" lang="zh-CN" altLang="en-US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吕一清</a:t>
              </a:r>
              <a:r>
                <a:rPr kumimoji="0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/</a:t>
              </a:r>
              <a:r>
                <a:rPr lang="en-US" altLang="zh-CN" dirty="0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CEO</a:t>
              </a:r>
              <a:endParaRPr lang="en-US" altLang="zh-CN" dirty="0">
                <a:gradFill flip="none" rotWithShape="1">
                  <a:gsLst>
                    <a:gs pos="0">
                      <a:srgbClr val="FFFFFF"/>
                    </a:gs>
                    <a:gs pos="56000">
                      <a:srgbClr val="FFFFFF"/>
                    </a:gs>
                    <a:gs pos="66000">
                      <a:srgbClr val="FFFFFF"/>
                    </a:gs>
                    <a:gs pos="100000">
                      <a:srgbClr val="A6A6A6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平行四边形 64"/>
          <p:cNvGrpSpPr/>
          <p:nvPr/>
        </p:nvGrpSpPr>
        <p:grpSpPr>
          <a:xfrm>
            <a:off x="8982073" y="4246548"/>
            <a:ext cx="2184877" cy="423456"/>
            <a:chOff x="0" y="0"/>
            <a:chExt cx="2184875" cy="423454"/>
          </a:xfrm>
        </p:grpSpPr>
        <p:sp>
          <p:nvSpPr>
            <p:cNvPr id="64" name="形状"/>
            <p:cNvSpPr/>
            <p:nvPr/>
          </p:nvSpPr>
          <p:spPr>
            <a:xfrm>
              <a:off x="0" y="0"/>
              <a:ext cx="2184875" cy="42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47" y="0"/>
                  </a:lnTo>
                  <a:lnTo>
                    <a:pt x="21600" y="0"/>
                  </a:lnTo>
                  <a:lnTo>
                    <a:pt x="20553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5E4FE">
                    <a:alpha val="70000"/>
                  </a:srgbClr>
                </a:gs>
                <a:gs pos="100000">
                  <a:srgbClr val="04AEEE">
                    <a:alpha val="0"/>
                  </a:srgb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endParaRPr>
            </a:p>
          </p:txBody>
        </p:sp>
        <p:sp>
          <p:nvSpPr>
            <p:cNvPr id="65" name="巩群喜/总经理"/>
            <p:cNvSpPr txBox="1"/>
            <p:nvPr/>
          </p:nvSpPr>
          <p:spPr>
            <a:xfrm>
              <a:off x="112410" y="28212"/>
              <a:ext cx="1935050" cy="36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b="1"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kumimoji="0" lang="zh-CN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黎家伟</a:t>
              </a:r>
              <a:r>
                <a:rPr kumimoji="0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/</a:t>
              </a:r>
              <a:r>
                <a:rPr kumimoji="0" lang="zh-CN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运营</a:t>
              </a:r>
              <a:r>
                <a:rPr kumimoji="0" lang="zh-CN" sz="180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FFFFFF"/>
                      </a:gs>
                      <a:gs pos="56000">
                        <a:srgbClr val="FFFFFF"/>
                      </a:gs>
                      <a:gs pos="66000">
                        <a:srgbClr val="FFFFFF"/>
                      </a:gs>
                      <a:gs pos="100000">
                        <a:srgbClr val="A6A6A6"/>
                      </a:gs>
                    </a:gsLst>
                    <a:lin ang="5400000" scaled="0"/>
                  </a:gra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总监</a:t>
              </a:r>
              <a:endParaRPr kumimoji="0" lang="zh-CN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FFFF"/>
                    </a:gs>
                    <a:gs pos="56000">
                      <a:srgbClr val="FFFFFF"/>
                    </a:gs>
                    <a:gs pos="66000">
                      <a:srgbClr val="FFFFFF"/>
                    </a:gs>
                    <a:gs pos="100000">
                      <a:srgbClr val="A6A6A6"/>
                    </a:gs>
                  </a:gsLst>
                  <a:lin ang="5400000" scaled="0"/>
                </a:gra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930" y="2077085"/>
            <a:ext cx="1852930" cy="1821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700" y="2095500"/>
            <a:ext cx="1980000" cy="19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TABLE_BEAUTIFY" val="smartTable{6fb98046-8206-43d8-8557-cc6dc868032e}"/>
</p:tagLst>
</file>

<file path=ppt/tags/tag2.xml><?xml version="1.0" encoding="utf-8"?>
<p:tagLst xmlns:p="http://schemas.openxmlformats.org/presentationml/2006/main">
  <p:tag name="KSO_WM_UNIT_TABLE_BEAUTIFY" val="smartTable{7a58ca9c-0007-42e1-bfb3-7950f3da0bb3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>
          <a:srgbClr val="000000"/>
        </a:fontRef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>
          <a:srgbClr val="000000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>
          <a:srgbClr val="000000"/>
        </a:fontRef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>
          <a:srgbClr val="000000"/>
        </a:fontRef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latin typeface="+mn-lt"/>
            <a:ea typeface="+mn-ea"/>
            <a:cs typeface="+mn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>
          <a:srgbClr val="000000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2554</Words>
  <Application>WPS 演示</Application>
  <PresentationFormat>宽屏</PresentationFormat>
  <Paragraphs>677</Paragraphs>
  <Slides>15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造字工房力黑（非商用）常规体</vt:lpstr>
      <vt:lpstr>黑体</vt:lpstr>
      <vt:lpstr>造字工房朗倩（非商用）常规体</vt:lpstr>
      <vt:lpstr>Segoe Print</vt:lpstr>
      <vt:lpstr>Times New Roman</vt:lpstr>
      <vt:lpstr>思源黑体 Regular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qunxi</dc:creator>
  <cp:lastModifiedBy>Jarvis</cp:lastModifiedBy>
  <cp:revision>848</cp:revision>
  <dcterms:created xsi:type="dcterms:W3CDTF">1969-12-31T16:00:00Z</dcterms:created>
  <dcterms:modified xsi:type="dcterms:W3CDTF">2022-11-17T14:27:02Z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