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18"/>
  </p:handoutMasterIdLst>
  <p:sldIdLst>
    <p:sldId id="11088492" r:id="rId3"/>
    <p:sldId id="11088399" r:id="rId4"/>
    <p:sldId id="3317" r:id="rId6"/>
    <p:sldId id="11088494" r:id="rId7"/>
    <p:sldId id="11088486" r:id="rId8"/>
    <p:sldId id="11088487" r:id="rId9"/>
    <p:sldId id="396" r:id="rId10"/>
    <p:sldId id="11088431" r:id="rId11"/>
    <p:sldId id="11088481" r:id="rId12"/>
    <p:sldId id="11088477" r:id="rId13"/>
    <p:sldId id="11088484" r:id="rId14"/>
    <p:sldId id="11088485" r:id="rId15"/>
    <p:sldId id="610" r:id="rId16"/>
    <p:sldId id="11088401" r:id="rId17"/>
  </p:sldIdLst>
  <p:sldSz cx="9144000" cy="6858000" type="screen4x3"/>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E31"/>
    <a:srgbClr val="FDC003"/>
    <a:srgbClr val="25B00E"/>
    <a:srgbClr val="548235"/>
    <a:srgbClr val="8CA492"/>
    <a:srgbClr val="25B10E"/>
    <a:srgbClr val="257EB6"/>
    <a:srgbClr val="4A6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32" autoAdjust="0"/>
    <p:restoredTop sz="94660"/>
  </p:normalViewPr>
  <p:slideViewPr>
    <p:cSldViewPr snapToGrid="0">
      <p:cViewPr varScale="1">
        <p:scale>
          <a:sx n="87" d="100"/>
          <a:sy n="87" d="100"/>
        </p:scale>
        <p:origin x="998" y="48"/>
      </p:cViewPr>
      <p:guideLst/>
    </p:cSldViewPr>
  </p:slideViewPr>
  <p:notesTextViewPr>
    <p:cViewPr>
      <p:scale>
        <a:sx n="1" d="1"/>
        <a:sy n="1" d="1"/>
      </p:scale>
      <p:origin x="0" y="0"/>
    </p:cViewPr>
  </p:notesTextViewPr>
  <p:sorterViewPr>
    <p:cViewPr>
      <p:scale>
        <a:sx n="48" d="100"/>
        <a:sy n="4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1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25B00E"/>
            </a:solidFill>
          </c:spPr>
          <c:explosion val="0"/>
          <c:dPt>
            <c:idx val="0"/>
            <c:bubble3D val="0"/>
            <c:spPr>
              <a:solidFill>
                <a:srgbClr val="25B00E"/>
              </a:solidFill>
              <a:ln w="19050">
                <a:solidFill>
                  <a:schemeClr val="lt1"/>
                </a:solidFill>
              </a:ln>
              <a:effectLst/>
            </c:spPr>
          </c:dPt>
          <c:dPt>
            <c:idx val="1"/>
            <c:bubble3D val="0"/>
            <c:spPr>
              <a:solidFill>
                <a:srgbClr val="FFC000"/>
              </a:solidFill>
              <a:ln w="19050">
                <a:solidFill>
                  <a:schemeClr val="lt1"/>
                </a:solidFill>
              </a:ln>
              <a:effectLst/>
            </c:spPr>
          </c:dPt>
          <c:dPt>
            <c:idx val="2"/>
            <c:bubble3D val="0"/>
            <c:spPr>
              <a:solidFill>
                <a:srgbClr val="FF0000"/>
              </a:solidFill>
              <a:ln w="19050">
                <a:solidFill>
                  <a:schemeClr val="lt1"/>
                </a:solidFill>
              </a:ln>
              <a:effectLst/>
            </c:spPr>
          </c:dPt>
          <c:dPt>
            <c:idx val="3"/>
            <c:bubble3D val="0"/>
            <c:spPr>
              <a:solidFill>
                <a:srgbClr val="92D050"/>
              </a:solidFill>
              <a:ln w="19050">
                <a:solidFill>
                  <a:schemeClr val="lt1"/>
                </a:solidFill>
              </a:ln>
              <a:effectLst/>
            </c:spPr>
          </c:dPt>
          <c:dLbls>
            <c:dLbl>
              <c:idx val="0"/>
              <c:layout>
                <c:manualLayout>
                  <c:x val="-0.203150242744445"/>
                  <c:y val="0.00082699808339875"/>
                </c:manualLayout>
              </c:layout>
              <c:tx>
                <c:rich>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r>
                      <a:rPr lang="en-US" altLang="zh-CN" sz="1200" b="1">
                        <a:solidFill>
                          <a:schemeClr val="tx1"/>
                        </a:solidFill>
                        <a:latin typeface="微软雅黑" panose="020B0503020204020204" charset="-122"/>
                        <a:ea typeface="微软雅黑" panose="020B0503020204020204" charset="-122"/>
                      </a:rPr>
                      <a:t>49.8%</a:t>
                    </a:r>
                    <a:endParaRPr lang="en-US" altLang="zh-CN" sz="1200" b="1">
                      <a:solidFill>
                        <a:schemeClr val="tx1"/>
                      </a:solidFill>
                      <a:latin typeface="微软雅黑" panose="020B0503020204020204" charset="-122"/>
                      <a:ea typeface="微软雅黑" panose="020B0503020204020204" charset="-122"/>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56518399615912"/>
                  <c:y val="-0.121125406240118"/>
                </c:manualLayout>
              </c:layout>
              <c:tx>
                <c:rich>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r>
                      <a:rPr lang="en-US" altLang="zh-CN" sz="1200" b="1">
                        <a:solidFill>
                          <a:schemeClr val="tx1"/>
                        </a:solidFill>
                        <a:latin typeface="微软雅黑" panose="020B0503020204020204" charset="-122"/>
                        <a:ea typeface="微软雅黑" panose="020B0503020204020204" charset="-122"/>
                      </a:rPr>
                      <a:t>31.4%</a:t>
                    </a:r>
                    <a:endParaRPr lang="en-US" altLang="zh-CN" sz="1200" b="1">
                      <a:solidFill>
                        <a:schemeClr val="tx1"/>
                      </a:solidFill>
                      <a:latin typeface="微软雅黑" panose="020B0503020204020204" charset="-122"/>
                      <a:ea typeface="微软雅黑" panose="020B0503020204020204" charset="-122"/>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39435893893231"/>
                  <c:y val="0.115788554031851"/>
                </c:manualLayout>
              </c:layout>
              <c:tx>
                <c:rich>
                  <a:bodyPr rot="0" spcFirstLastPara="0" vertOverflow="ellipsis" vert="horz" wrap="square" lIns="38100" tIns="19050" rIns="38100" bIns="19050" anchor="ctr" anchorCtr="1"/>
                  <a:lstStyle/>
                  <a:p>
                    <a:pPr defTabSz="914400">
                      <a:defRPr lang="zh-CN" sz="900" b="1"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200" b="1">
                        <a:latin typeface="微软雅黑" panose="020B0503020204020204" charset="-122"/>
                        <a:ea typeface="微软雅黑" panose="020B0503020204020204" charset="-122"/>
                        <a:cs typeface="微软雅黑" panose="020B0503020204020204" charset="-122"/>
                        <a:sym typeface="微软雅黑" panose="020B0503020204020204" charset="-122"/>
                      </a:rPr>
                      <a:t>7.6%</a:t>
                    </a:r>
                    <a:endParaRPr lang="en-US" altLang="zh-CN" sz="1200" b="1">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1"/>
              <c:showCatName val="0"/>
              <c:showSerName val="0"/>
              <c:showPercent val="0"/>
              <c:showBubbleSize val="0"/>
              <c:extLst>
                <c:ext xmlns:c15="http://schemas.microsoft.com/office/drawing/2012/chart" uri="{CE6537A1-D6FC-4f65-9D91-7224C49458BB}">
                  <c15:layout>
                    <c:manualLayout>
                      <c:w val="0.139810426540284"/>
                      <c:h val="0.0966535801084315"/>
                    </c:manualLayout>
                  </c15:layout>
                </c:ext>
              </c:extLst>
            </c:dLbl>
            <c:dLbl>
              <c:idx val="3"/>
              <c:layout>
                <c:manualLayout>
                  <c:x val="0.0672461015868656"/>
                  <c:y val="0.159842569073664"/>
                </c:manualLayout>
              </c:layout>
              <c:tx>
                <c:rich>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r>
                      <a:rPr lang="en-US" altLang="zh-CN" sz="1200" b="1">
                        <a:latin typeface="微软雅黑" panose="020B0503020204020204" charset="-122"/>
                        <a:ea typeface="微软雅黑" panose="020B0503020204020204" charset="-122"/>
                      </a:rPr>
                      <a:t>11.2%</a:t>
                    </a:r>
                    <a:endParaRPr lang="en-US" altLang="zh-CN" sz="1200" b="1">
                      <a:latin typeface="微软雅黑" panose="020B0503020204020204" charset="-122"/>
                      <a:ea typeface="微软雅黑" panose="020B0503020204020204" charset="-122"/>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1-3次</c:v>
                </c:pt>
                <c:pt idx="1">
                  <c:v>4-6次</c:v>
                </c:pt>
                <c:pt idx="2">
                  <c:v>每天都买</c:v>
                </c:pt>
                <c:pt idx="3">
                  <c:v>少于一次</c:v>
                </c:pt>
              </c:strCache>
            </c:strRef>
          </c:cat>
          <c:val>
            <c:numRef>
              <c:f>Sheet1!$B$2:$B$5</c:f>
              <c:numCache>
                <c:formatCode>General</c:formatCode>
                <c:ptCount val="4"/>
                <c:pt idx="0">
                  <c:v>49.8</c:v>
                </c:pt>
                <c:pt idx="1">
                  <c:v>31.4</c:v>
                </c:pt>
                <c:pt idx="2">
                  <c:v>7.6</c:v>
                </c:pt>
                <c:pt idx="3">
                  <c:v>11.2</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3"/>
        <c:txPr>
          <a:bodyPr rot="0" spcFirstLastPara="0" vertOverflow="ellipsis" vert="horz" wrap="square" anchor="ctr" anchorCtr="1"/>
          <a:lstStyle/>
          <a:p>
            <a:pPr>
              <a:defRPr lang="zh-CN" sz="1200" b="0"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ayout>
        <c:manualLayout>
          <c:xMode val="edge"/>
          <c:yMode val="edge"/>
          <c:x val="0.190017772511848"/>
          <c:y val="0.915311273135165"/>
          <c:w val="0.623667061611374"/>
          <c:h val="0.0790802019068985"/>
        </c:manualLayout>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F1AC27-8EDE-4C8A-81D7-9CE200A0E274}" type="doc">
      <dgm:prSet loTypeId="hierarchy" loCatId="hierarchy" qsTypeId="urn:microsoft.com/office/officeart/2005/8/quickstyle/simple5" qsCatId="simple" csTypeId="urn:microsoft.com/office/officeart/2005/8/colors/accent6_4" csCatId="accent1" phldr="1"/>
      <dgm:spPr/>
      <dgm:t>
        <a:bodyPr/>
        <a:lstStyle/>
        <a:p>
          <a:endParaRPr lang="zh-CN" altLang="en-US"/>
        </a:p>
      </dgm:t>
    </dgm:pt>
    <dgm:pt modelId="{B9E4F496-136B-41C4-9319-5AC7D347F8D1}">
      <dgm:prSet phldrT="[文本]" custT="1"/>
      <dgm:spPr/>
      <dgm:t>
        <a:bodyPr/>
        <a:lstStyle/>
        <a:p>
          <a:r>
            <a:rPr lang="zh-CN" altLang="en-US" sz="2400" dirty="0"/>
            <a:t>绿厨总公司</a:t>
          </a:r>
        </a:p>
      </dgm:t>
    </dgm:pt>
    <dgm:pt modelId="{7BDA07D8-5B97-48CF-8B2B-BE071EFDB9BE}" cxnId="{F234F549-C6FC-4E55-A02B-06EC4C49EFE3}" type="parTrans">
      <dgm:prSet/>
      <dgm:spPr/>
      <dgm:t>
        <a:bodyPr/>
        <a:lstStyle/>
        <a:p>
          <a:endParaRPr lang="zh-CN" altLang="en-US"/>
        </a:p>
      </dgm:t>
    </dgm:pt>
    <dgm:pt modelId="{B8BC0519-5DF7-4B8E-9C21-BAFE6C69E4D6}" cxnId="{F234F549-C6FC-4E55-A02B-06EC4C49EFE3}" type="sibTrans">
      <dgm:prSet/>
      <dgm:spPr/>
      <dgm:t>
        <a:bodyPr/>
        <a:lstStyle/>
        <a:p>
          <a:endParaRPr lang="zh-CN" altLang="en-US"/>
        </a:p>
      </dgm:t>
    </dgm:pt>
    <dgm:pt modelId="{6785C4FE-C9FE-496C-891A-920DC0A2DF5A}">
      <dgm:prSet phldrT="[文本]"/>
      <dgm:spPr/>
      <dgm:t>
        <a:bodyPr/>
        <a:lstStyle/>
        <a:p>
          <a:r>
            <a:rPr lang="zh-CN" altLang="en-US" dirty="0"/>
            <a:t>绿厨（西安）科技有限责任公司</a:t>
          </a:r>
        </a:p>
      </dgm:t>
    </dgm:pt>
    <dgm:pt modelId="{B0A0B621-8F13-4767-ACEF-A4C82B57DC43}" cxnId="{58FF8D60-7C00-43FD-B702-FD67FC121B6F}" type="parTrans">
      <dgm:prSet/>
      <dgm:spPr/>
      <dgm:t>
        <a:bodyPr/>
        <a:lstStyle/>
        <a:p>
          <a:endParaRPr lang="zh-CN" altLang="en-US"/>
        </a:p>
      </dgm:t>
    </dgm:pt>
    <dgm:pt modelId="{BF8E5F53-9CF4-42A0-81CB-0CE0A75F3EBF}" cxnId="{58FF8D60-7C00-43FD-B702-FD67FC121B6F}" type="sibTrans">
      <dgm:prSet/>
      <dgm:spPr/>
      <dgm:t>
        <a:bodyPr/>
        <a:lstStyle/>
        <a:p>
          <a:endParaRPr lang="zh-CN" altLang="en-US"/>
        </a:p>
      </dgm:t>
    </dgm:pt>
    <dgm:pt modelId="{C869613A-99BD-4866-866F-24C3523E44AF}">
      <dgm:prSet phldrT="[文本]"/>
      <dgm:spPr/>
      <dgm:t>
        <a:bodyPr/>
        <a:lstStyle/>
        <a:p>
          <a:r>
            <a:rPr lang="zh-CN" altLang="en-US" dirty="0"/>
            <a:t>西安绿厨农产品有限公司</a:t>
          </a:r>
        </a:p>
      </dgm:t>
    </dgm:pt>
    <dgm:pt modelId="{A4662F72-7A5A-4342-A898-0423452EF455}" cxnId="{7E214361-00A7-409B-9F5A-1616905B2400}" type="parTrans">
      <dgm:prSet/>
      <dgm:spPr/>
      <dgm:t>
        <a:bodyPr/>
        <a:lstStyle/>
        <a:p>
          <a:endParaRPr lang="zh-CN" altLang="en-US"/>
        </a:p>
      </dgm:t>
    </dgm:pt>
    <dgm:pt modelId="{4D537ABB-A33B-4A08-B887-EC0D5AE7FB6F}" cxnId="{7E214361-00A7-409B-9F5A-1616905B2400}" type="sibTrans">
      <dgm:prSet/>
      <dgm:spPr/>
      <dgm:t>
        <a:bodyPr/>
        <a:lstStyle/>
        <a:p>
          <a:endParaRPr lang="zh-CN" altLang="en-US"/>
        </a:p>
      </dgm:t>
    </dgm:pt>
    <dgm:pt modelId="{EB248B35-2E73-4A28-A04B-EAA9C931AEC7}">
      <dgm:prSet phldrT="[文本]"/>
      <dgm:spPr/>
      <dgm:t>
        <a:bodyPr/>
        <a:lstStyle/>
        <a:p>
          <a:r>
            <a:rPr lang="zh-CN" altLang="en-US" dirty="0"/>
            <a:t>西安绿厨智烹餐饮管理有限公司</a:t>
          </a:r>
        </a:p>
      </dgm:t>
    </dgm:pt>
    <dgm:pt modelId="{44C19BC5-48BA-4AD7-8E19-3ACE33BF2592}" cxnId="{BACFA781-710E-48ED-BD35-4E0719FEC11F}" type="parTrans">
      <dgm:prSet/>
      <dgm:spPr/>
      <dgm:t>
        <a:bodyPr/>
        <a:lstStyle/>
        <a:p>
          <a:endParaRPr lang="zh-CN" altLang="en-US"/>
        </a:p>
      </dgm:t>
    </dgm:pt>
    <dgm:pt modelId="{FF0D2932-E90A-47A2-BFDA-C237C9F8B3D3}" cxnId="{BACFA781-710E-48ED-BD35-4E0719FEC11F}" type="sibTrans">
      <dgm:prSet/>
      <dgm:spPr/>
      <dgm:t>
        <a:bodyPr/>
        <a:lstStyle/>
        <a:p>
          <a:endParaRPr lang="zh-CN" altLang="en-US"/>
        </a:p>
      </dgm:t>
    </dgm:pt>
    <dgm:pt modelId="{4131BE7C-F7EF-4F66-BA17-39E988FD301A}" type="pres">
      <dgm:prSet presAssocID="{0DF1AC27-8EDE-4C8A-81D7-9CE200A0E274}" presName="hierChild1" presStyleCnt="0">
        <dgm:presLayoutVars>
          <dgm:orgChart val="1"/>
          <dgm:chPref val="1"/>
          <dgm:dir/>
          <dgm:animOne val="branch"/>
          <dgm:animLvl val="lvl"/>
          <dgm:resizeHandles/>
        </dgm:presLayoutVars>
      </dgm:prSet>
      <dgm:spPr/>
    </dgm:pt>
    <dgm:pt modelId="{D0B80C33-A8A8-4D5C-939A-5F03905809AB}" type="pres">
      <dgm:prSet presAssocID="{B9E4F496-136B-41C4-9319-5AC7D347F8D1}" presName="hierRoot1" presStyleCnt="0">
        <dgm:presLayoutVars>
          <dgm:hierBranch val="init"/>
        </dgm:presLayoutVars>
      </dgm:prSet>
      <dgm:spPr/>
    </dgm:pt>
    <dgm:pt modelId="{20EC81D2-A016-490E-BF71-737C79E8EB72}" type="pres">
      <dgm:prSet presAssocID="{B9E4F496-136B-41C4-9319-5AC7D347F8D1}" presName="rootComposite1" presStyleCnt="0"/>
      <dgm:spPr/>
    </dgm:pt>
    <dgm:pt modelId="{9E0383C6-D26D-4908-86DE-9AB318F39C46}" type="pres">
      <dgm:prSet presAssocID="{B9E4F496-136B-41C4-9319-5AC7D347F8D1}" presName="rootText1" presStyleLbl="node0" presStyleIdx="0" presStyleCnt="1">
        <dgm:presLayoutVars>
          <dgm:chPref val="3"/>
        </dgm:presLayoutVars>
      </dgm:prSet>
      <dgm:spPr/>
    </dgm:pt>
    <dgm:pt modelId="{79A82076-74E7-4994-9996-3317A23075FC}" type="pres">
      <dgm:prSet presAssocID="{B9E4F496-136B-41C4-9319-5AC7D347F8D1}" presName="rootConnector1" presStyleLbl="node1" presStyleIdx="0" presStyleCnt="0"/>
      <dgm:spPr/>
    </dgm:pt>
    <dgm:pt modelId="{7091829D-A7DF-46B2-880B-959ADDCFDC16}" type="pres">
      <dgm:prSet presAssocID="{B9E4F496-136B-41C4-9319-5AC7D347F8D1}" presName="hierChild2" presStyleCnt="0"/>
      <dgm:spPr/>
    </dgm:pt>
    <dgm:pt modelId="{5CC3BC84-EB42-4099-87F1-1982A59A94C0}" type="pres">
      <dgm:prSet presAssocID="{B0A0B621-8F13-4767-ACEF-A4C82B57DC43}" presName="Name37" presStyleLbl="parChTrans1D2" presStyleIdx="0" presStyleCnt="3"/>
      <dgm:spPr/>
    </dgm:pt>
    <dgm:pt modelId="{5A813AE6-201E-4B84-8BF2-77906117863F}" type="pres">
      <dgm:prSet presAssocID="{6785C4FE-C9FE-496C-891A-920DC0A2DF5A}" presName="hierRoot2" presStyleCnt="0">
        <dgm:presLayoutVars>
          <dgm:hierBranch val="init"/>
        </dgm:presLayoutVars>
      </dgm:prSet>
      <dgm:spPr/>
    </dgm:pt>
    <dgm:pt modelId="{41F15C72-29FA-4C1D-B3B3-3477DD5423C3}" type="pres">
      <dgm:prSet presAssocID="{6785C4FE-C9FE-496C-891A-920DC0A2DF5A}" presName="rootComposite" presStyleCnt="0"/>
      <dgm:spPr/>
    </dgm:pt>
    <dgm:pt modelId="{D3347358-EB05-4EF8-B47D-B460641F3EB3}" type="pres">
      <dgm:prSet presAssocID="{6785C4FE-C9FE-496C-891A-920DC0A2DF5A}" presName="rootText" presStyleLbl="node2" presStyleIdx="0" presStyleCnt="3">
        <dgm:presLayoutVars>
          <dgm:chPref val="3"/>
        </dgm:presLayoutVars>
      </dgm:prSet>
      <dgm:spPr/>
    </dgm:pt>
    <dgm:pt modelId="{CFCAB5F2-7905-4299-BA19-107CE89CAC13}" type="pres">
      <dgm:prSet presAssocID="{6785C4FE-C9FE-496C-891A-920DC0A2DF5A}" presName="rootConnector" presStyleLbl="node2" presStyleIdx="0" presStyleCnt="3"/>
      <dgm:spPr/>
    </dgm:pt>
    <dgm:pt modelId="{212DC57C-48B5-4EEE-A8EA-64F6584B2C17}" type="pres">
      <dgm:prSet presAssocID="{6785C4FE-C9FE-496C-891A-920DC0A2DF5A}" presName="hierChild4" presStyleCnt="0"/>
      <dgm:spPr/>
    </dgm:pt>
    <dgm:pt modelId="{325F34B9-3A61-4305-9066-C37B439BA65D}" type="pres">
      <dgm:prSet presAssocID="{6785C4FE-C9FE-496C-891A-920DC0A2DF5A}" presName="hierChild5" presStyleCnt="0"/>
      <dgm:spPr/>
    </dgm:pt>
    <dgm:pt modelId="{C3CA0E1A-A16C-4195-B4DA-C594BF7ECA5B}" type="pres">
      <dgm:prSet presAssocID="{A4662F72-7A5A-4342-A898-0423452EF455}" presName="Name37" presStyleLbl="parChTrans1D2" presStyleIdx="1" presStyleCnt="3"/>
      <dgm:spPr/>
    </dgm:pt>
    <dgm:pt modelId="{0FE7AB2B-1C79-4913-86ED-99B15DA9C8EB}" type="pres">
      <dgm:prSet presAssocID="{C869613A-99BD-4866-866F-24C3523E44AF}" presName="hierRoot2" presStyleCnt="0">
        <dgm:presLayoutVars>
          <dgm:hierBranch val="init"/>
        </dgm:presLayoutVars>
      </dgm:prSet>
      <dgm:spPr/>
    </dgm:pt>
    <dgm:pt modelId="{E83EDB41-A04E-4BF8-AA90-ABF7BF721F7A}" type="pres">
      <dgm:prSet presAssocID="{C869613A-99BD-4866-866F-24C3523E44AF}" presName="rootComposite" presStyleCnt="0"/>
      <dgm:spPr/>
    </dgm:pt>
    <dgm:pt modelId="{8B0F371B-FF2A-4C71-9B9C-5F0DEBF835FC}" type="pres">
      <dgm:prSet presAssocID="{C869613A-99BD-4866-866F-24C3523E44AF}" presName="rootText" presStyleLbl="node2" presStyleIdx="1" presStyleCnt="3">
        <dgm:presLayoutVars>
          <dgm:chPref val="3"/>
        </dgm:presLayoutVars>
      </dgm:prSet>
      <dgm:spPr/>
    </dgm:pt>
    <dgm:pt modelId="{AE233644-DDD4-4F19-9CC0-556631F8F47C}" type="pres">
      <dgm:prSet presAssocID="{C869613A-99BD-4866-866F-24C3523E44AF}" presName="rootConnector" presStyleLbl="node2" presStyleIdx="1" presStyleCnt="3"/>
      <dgm:spPr/>
    </dgm:pt>
    <dgm:pt modelId="{5F5B585F-8113-4F49-9307-9B3A30B8638A}" type="pres">
      <dgm:prSet presAssocID="{C869613A-99BD-4866-866F-24C3523E44AF}" presName="hierChild4" presStyleCnt="0"/>
      <dgm:spPr/>
    </dgm:pt>
    <dgm:pt modelId="{135DA767-7877-4CA4-A201-9DE2B1DDBFF2}" type="pres">
      <dgm:prSet presAssocID="{C869613A-99BD-4866-866F-24C3523E44AF}" presName="hierChild5" presStyleCnt="0"/>
      <dgm:spPr/>
    </dgm:pt>
    <dgm:pt modelId="{59D6B596-E865-44BA-94B4-E88140079B55}" type="pres">
      <dgm:prSet presAssocID="{44C19BC5-48BA-4AD7-8E19-3ACE33BF2592}" presName="Name37" presStyleLbl="parChTrans1D2" presStyleIdx="2" presStyleCnt="3"/>
      <dgm:spPr/>
    </dgm:pt>
    <dgm:pt modelId="{C7090F7C-C69C-4D65-973B-188D4823A3BB}" type="pres">
      <dgm:prSet presAssocID="{EB248B35-2E73-4A28-A04B-EAA9C931AEC7}" presName="hierRoot2" presStyleCnt="0">
        <dgm:presLayoutVars>
          <dgm:hierBranch val="init"/>
        </dgm:presLayoutVars>
      </dgm:prSet>
      <dgm:spPr/>
    </dgm:pt>
    <dgm:pt modelId="{B16082E5-73E5-44AD-92FD-B7226F06BB13}" type="pres">
      <dgm:prSet presAssocID="{EB248B35-2E73-4A28-A04B-EAA9C931AEC7}" presName="rootComposite" presStyleCnt="0"/>
      <dgm:spPr/>
    </dgm:pt>
    <dgm:pt modelId="{AF36736D-D4F1-4D3F-920B-B0D2B6ED4618}" type="pres">
      <dgm:prSet presAssocID="{EB248B35-2E73-4A28-A04B-EAA9C931AEC7}" presName="rootText" presStyleLbl="node2" presStyleIdx="2" presStyleCnt="3">
        <dgm:presLayoutVars>
          <dgm:chPref val="3"/>
        </dgm:presLayoutVars>
      </dgm:prSet>
      <dgm:spPr/>
    </dgm:pt>
    <dgm:pt modelId="{547F6ECA-2399-4FEE-B245-F2555073FCB5}" type="pres">
      <dgm:prSet presAssocID="{EB248B35-2E73-4A28-A04B-EAA9C931AEC7}" presName="rootConnector" presStyleLbl="node2" presStyleIdx="2" presStyleCnt="3"/>
      <dgm:spPr/>
    </dgm:pt>
    <dgm:pt modelId="{49C53482-CC91-4696-B5E5-1E45895C3A28}" type="pres">
      <dgm:prSet presAssocID="{EB248B35-2E73-4A28-A04B-EAA9C931AEC7}" presName="hierChild4" presStyleCnt="0"/>
      <dgm:spPr/>
    </dgm:pt>
    <dgm:pt modelId="{C97F111F-2031-4A48-9DC1-885FFA28DEA3}" type="pres">
      <dgm:prSet presAssocID="{EB248B35-2E73-4A28-A04B-EAA9C931AEC7}" presName="hierChild5" presStyleCnt="0"/>
      <dgm:spPr/>
    </dgm:pt>
    <dgm:pt modelId="{1891144B-0F77-4EEE-98CC-EA81D4BAF136}" type="pres">
      <dgm:prSet presAssocID="{B9E4F496-136B-41C4-9319-5AC7D347F8D1}" presName="hierChild3" presStyleCnt="0"/>
      <dgm:spPr/>
    </dgm:pt>
  </dgm:ptLst>
  <dgm:cxnLst>
    <dgm:cxn modelId="{2677D210-036B-40DC-BF5B-D1A5E04A4E77}" type="presOf" srcId="{44C19BC5-48BA-4AD7-8E19-3ACE33BF2592}" destId="{59D6B596-E865-44BA-94B4-E88140079B55}" srcOrd="0" destOrd="0" presId="urn:microsoft.com/office/officeart/2005/8/layout/orgChart1"/>
    <dgm:cxn modelId="{369AAB23-054F-4551-BD72-D818D063B321}" type="presOf" srcId="{C869613A-99BD-4866-866F-24C3523E44AF}" destId="{8B0F371B-FF2A-4C71-9B9C-5F0DEBF835FC}" srcOrd="0" destOrd="0" presId="urn:microsoft.com/office/officeart/2005/8/layout/orgChart1"/>
    <dgm:cxn modelId="{EAB6D930-0E64-48B0-8699-527AE7D04A6C}" type="presOf" srcId="{B9E4F496-136B-41C4-9319-5AC7D347F8D1}" destId="{9E0383C6-D26D-4908-86DE-9AB318F39C46}" srcOrd="0" destOrd="0" presId="urn:microsoft.com/office/officeart/2005/8/layout/orgChart1"/>
    <dgm:cxn modelId="{58FF8D60-7C00-43FD-B702-FD67FC121B6F}" srcId="{B9E4F496-136B-41C4-9319-5AC7D347F8D1}" destId="{6785C4FE-C9FE-496C-891A-920DC0A2DF5A}" srcOrd="0" destOrd="0" parTransId="{B0A0B621-8F13-4767-ACEF-A4C82B57DC43}" sibTransId="{BF8E5F53-9CF4-42A0-81CB-0CE0A75F3EBF}"/>
    <dgm:cxn modelId="{7E214361-00A7-409B-9F5A-1616905B2400}" srcId="{B9E4F496-136B-41C4-9319-5AC7D347F8D1}" destId="{C869613A-99BD-4866-866F-24C3523E44AF}" srcOrd="1" destOrd="0" parTransId="{A4662F72-7A5A-4342-A898-0423452EF455}" sibTransId="{4D537ABB-A33B-4A08-B887-EC0D5AE7FB6F}"/>
    <dgm:cxn modelId="{751D8762-09F5-4FFF-8859-939BFB69A5C8}" type="presOf" srcId="{C869613A-99BD-4866-866F-24C3523E44AF}" destId="{AE233644-DDD4-4F19-9CC0-556631F8F47C}" srcOrd="1" destOrd="0" presId="urn:microsoft.com/office/officeart/2005/8/layout/orgChart1"/>
    <dgm:cxn modelId="{F234F549-C6FC-4E55-A02B-06EC4C49EFE3}" srcId="{0DF1AC27-8EDE-4C8A-81D7-9CE200A0E274}" destId="{B9E4F496-136B-41C4-9319-5AC7D347F8D1}" srcOrd="0" destOrd="0" parTransId="{7BDA07D8-5B97-48CF-8B2B-BE071EFDB9BE}" sibTransId="{B8BC0519-5DF7-4B8E-9C21-BAFE6C69E4D6}"/>
    <dgm:cxn modelId="{4437B36B-41E1-45C2-A561-781A68FC0C40}" type="presOf" srcId="{B0A0B621-8F13-4767-ACEF-A4C82B57DC43}" destId="{5CC3BC84-EB42-4099-87F1-1982A59A94C0}" srcOrd="0" destOrd="0" presId="urn:microsoft.com/office/officeart/2005/8/layout/orgChart1"/>
    <dgm:cxn modelId="{32836851-EC1A-49E3-ADBE-109DDC0C383E}" type="presOf" srcId="{0DF1AC27-8EDE-4C8A-81D7-9CE200A0E274}" destId="{4131BE7C-F7EF-4F66-BA17-39E988FD301A}" srcOrd="0" destOrd="0" presId="urn:microsoft.com/office/officeart/2005/8/layout/orgChart1"/>
    <dgm:cxn modelId="{03115955-ECC8-4322-8443-65AB9155CF3B}" type="presOf" srcId="{B9E4F496-136B-41C4-9319-5AC7D347F8D1}" destId="{79A82076-74E7-4994-9996-3317A23075FC}" srcOrd="1" destOrd="0" presId="urn:microsoft.com/office/officeart/2005/8/layout/orgChart1"/>
    <dgm:cxn modelId="{5D49B456-CDA8-4990-9EA1-E0541B3AF422}" type="presOf" srcId="{A4662F72-7A5A-4342-A898-0423452EF455}" destId="{C3CA0E1A-A16C-4195-B4DA-C594BF7ECA5B}" srcOrd="0" destOrd="0" presId="urn:microsoft.com/office/officeart/2005/8/layout/orgChart1"/>
    <dgm:cxn modelId="{52006979-0DD9-4CA5-9143-117AB636D8BE}" type="presOf" srcId="{6785C4FE-C9FE-496C-891A-920DC0A2DF5A}" destId="{CFCAB5F2-7905-4299-BA19-107CE89CAC13}" srcOrd="1" destOrd="0" presId="urn:microsoft.com/office/officeart/2005/8/layout/orgChart1"/>
    <dgm:cxn modelId="{58636A79-829A-4718-BD3C-DA8B1BD43E34}" type="presOf" srcId="{6785C4FE-C9FE-496C-891A-920DC0A2DF5A}" destId="{D3347358-EB05-4EF8-B47D-B460641F3EB3}" srcOrd="0" destOrd="0" presId="urn:microsoft.com/office/officeart/2005/8/layout/orgChart1"/>
    <dgm:cxn modelId="{BACFA781-710E-48ED-BD35-4E0719FEC11F}" srcId="{B9E4F496-136B-41C4-9319-5AC7D347F8D1}" destId="{EB248B35-2E73-4A28-A04B-EAA9C931AEC7}" srcOrd="2" destOrd="0" parTransId="{44C19BC5-48BA-4AD7-8E19-3ACE33BF2592}" sibTransId="{FF0D2932-E90A-47A2-BFDA-C237C9F8B3D3}"/>
    <dgm:cxn modelId="{C7275FC1-1976-4616-8BFB-323A8CE8F6CF}" type="presOf" srcId="{EB248B35-2E73-4A28-A04B-EAA9C931AEC7}" destId="{547F6ECA-2399-4FEE-B245-F2555073FCB5}" srcOrd="1" destOrd="0" presId="urn:microsoft.com/office/officeart/2005/8/layout/orgChart1"/>
    <dgm:cxn modelId="{303B47CF-48F9-43C0-BAF2-409EDDE6320E}" type="presOf" srcId="{EB248B35-2E73-4A28-A04B-EAA9C931AEC7}" destId="{AF36736D-D4F1-4D3F-920B-B0D2B6ED4618}" srcOrd="0" destOrd="0" presId="urn:microsoft.com/office/officeart/2005/8/layout/orgChart1"/>
    <dgm:cxn modelId="{DA04415A-F183-46CF-AAA4-197419543852}" type="presParOf" srcId="{4131BE7C-F7EF-4F66-BA17-39E988FD301A}" destId="{D0B80C33-A8A8-4D5C-939A-5F03905809AB}" srcOrd="0" destOrd="0" presId="urn:microsoft.com/office/officeart/2005/8/layout/orgChart1"/>
    <dgm:cxn modelId="{9836E45F-7D4C-49FF-8F49-B7D2E9F5F2FC}" type="presParOf" srcId="{D0B80C33-A8A8-4D5C-939A-5F03905809AB}" destId="{20EC81D2-A016-490E-BF71-737C79E8EB72}" srcOrd="0" destOrd="0" presId="urn:microsoft.com/office/officeart/2005/8/layout/orgChart1"/>
    <dgm:cxn modelId="{26C943BD-4DD9-4EE6-9ABE-E1B4FDCB7261}" type="presParOf" srcId="{20EC81D2-A016-490E-BF71-737C79E8EB72}" destId="{9E0383C6-D26D-4908-86DE-9AB318F39C46}" srcOrd="0" destOrd="0" presId="urn:microsoft.com/office/officeart/2005/8/layout/orgChart1"/>
    <dgm:cxn modelId="{42B24D87-52DB-4EDA-9384-9F0C550912D5}" type="presParOf" srcId="{20EC81D2-A016-490E-BF71-737C79E8EB72}" destId="{79A82076-74E7-4994-9996-3317A23075FC}" srcOrd="1" destOrd="0" presId="urn:microsoft.com/office/officeart/2005/8/layout/orgChart1"/>
    <dgm:cxn modelId="{D85288FA-8854-4C11-8504-192E1D274A5B}" type="presParOf" srcId="{D0B80C33-A8A8-4D5C-939A-5F03905809AB}" destId="{7091829D-A7DF-46B2-880B-959ADDCFDC16}" srcOrd="1" destOrd="0" presId="urn:microsoft.com/office/officeart/2005/8/layout/orgChart1"/>
    <dgm:cxn modelId="{5D8D8DCB-62D2-473C-8A9F-33880028A3E0}" type="presParOf" srcId="{7091829D-A7DF-46B2-880B-959ADDCFDC16}" destId="{5CC3BC84-EB42-4099-87F1-1982A59A94C0}" srcOrd="0" destOrd="0" presId="urn:microsoft.com/office/officeart/2005/8/layout/orgChart1"/>
    <dgm:cxn modelId="{15FF1ADC-E3D4-477F-B946-C7FE6E44754F}" type="presParOf" srcId="{7091829D-A7DF-46B2-880B-959ADDCFDC16}" destId="{5A813AE6-201E-4B84-8BF2-77906117863F}" srcOrd="1" destOrd="0" presId="urn:microsoft.com/office/officeart/2005/8/layout/orgChart1"/>
    <dgm:cxn modelId="{BD158847-7B3C-4A57-AD07-C92876D57C5C}" type="presParOf" srcId="{5A813AE6-201E-4B84-8BF2-77906117863F}" destId="{41F15C72-29FA-4C1D-B3B3-3477DD5423C3}" srcOrd="0" destOrd="0" presId="urn:microsoft.com/office/officeart/2005/8/layout/orgChart1"/>
    <dgm:cxn modelId="{4359C67D-49CC-45F2-B9EA-B6FDE9C1F842}" type="presParOf" srcId="{41F15C72-29FA-4C1D-B3B3-3477DD5423C3}" destId="{D3347358-EB05-4EF8-B47D-B460641F3EB3}" srcOrd="0" destOrd="0" presId="urn:microsoft.com/office/officeart/2005/8/layout/orgChart1"/>
    <dgm:cxn modelId="{E05746FA-CA48-4E6D-9F7D-2D24D6F7A8A3}" type="presParOf" srcId="{41F15C72-29FA-4C1D-B3B3-3477DD5423C3}" destId="{CFCAB5F2-7905-4299-BA19-107CE89CAC13}" srcOrd="1" destOrd="0" presId="urn:microsoft.com/office/officeart/2005/8/layout/orgChart1"/>
    <dgm:cxn modelId="{7A53BC04-697A-49C1-9197-19029E4FA91C}" type="presParOf" srcId="{5A813AE6-201E-4B84-8BF2-77906117863F}" destId="{212DC57C-48B5-4EEE-A8EA-64F6584B2C17}" srcOrd="1" destOrd="0" presId="urn:microsoft.com/office/officeart/2005/8/layout/orgChart1"/>
    <dgm:cxn modelId="{03709C05-7BDC-47F2-95B4-C4C00EB18037}" type="presParOf" srcId="{5A813AE6-201E-4B84-8BF2-77906117863F}" destId="{325F34B9-3A61-4305-9066-C37B439BA65D}" srcOrd="2" destOrd="0" presId="urn:microsoft.com/office/officeart/2005/8/layout/orgChart1"/>
    <dgm:cxn modelId="{22080500-3016-48EB-8438-80E7A95959FC}" type="presParOf" srcId="{7091829D-A7DF-46B2-880B-959ADDCFDC16}" destId="{C3CA0E1A-A16C-4195-B4DA-C594BF7ECA5B}" srcOrd="2" destOrd="0" presId="urn:microsoft.com/office/officeart/2005/8/layout/orgChart1"/>
    <dgm:cxn modelId="{F905212A-FB1A-46E1-8FFE-109C605D3DEA}" type="presParOf" srcId="{7091829D-A7DF-46B2-880B-959ADDCFDC16}" destId="{0FE7AB2B-1C79-4913-86ED-99B15DA9C8EB}" srcOrd="3" destOrd="0" presId="urn:microsoft.com/office/officeart/2005/8/layout/orgChart1"/>
    <dgm:cxn modelId="{81E23BDB-D257-4B5E-B857-A1B536CCAF32}" type="presParOf" srcId="{0FE7AB2B-1C79-4913-86ED-99B15DA9C8EB}" destId="{E83EDB41-A04E-4BF8-AA90-ABF7BF721F7A}" srcOrd="0" destOrd="0" presId="urn:microsoft.com/office/officeart/2005/8/layout/orgChart1"/>
    <dgm:cxn modelId="{7433A777-52DE-4F4B-8BFC-9F55BF26A69D}" type="presParOf" srcId="{E83EDB41-A04E-4BF8-AA90-ABF7BF721F7A}" destId="{8B0F371B-FF2A-4C71-9B9C-5F0DEBF835FC}" srcOrd="0" destOrd="0" presId="urn:microsoft.com/office/officeart/2005/8/layout/orgChart1"/>
    <dgm:cxn modelId="{B2980A69-44D9-4AC9-8613-503C01A0CD6F}" type="presParOf" srcId="{E83EDB41-A04E-4BF8-AA90-ABF7BF721F7A}" destId="{AE233644-DDD4-4F19-9CC0-556631F8F47C}" srcOrd="1" destOrd="0" presId="urn:microsoft.com/office/officeart/2005/8/layout/orgChart1"/>
    <dgm:cxn modelId="{B4778C3C-934B-42AA-863D-DC9A1D15854D}" type="presParOf" srcId="{0FE7AB2B-1C79-4913-86ED-99B15DA9C8EB}" destId="{5F5B585F-8113-4F49-9307-9B3A30B8638A}" srcOrd="1" destOrd="0" presId="urn:microsoft.com/office/officeart/2005/8/layout/orgChart1"/>
    <dgm:cxn modelId="{AD0F4A5A-6B2D-40DA-A0F2-710B8FB5A17C}" type="presParOf" srcId="{0FE7AB2B-1C79-4913-86ED-99B15DA9C8EB}" destId="{135DA767-7877-4CA4-A201-9DE2B1DDBFF2}" srcOrd="2" destOrd="0" presId="urn:microsoft.com/office/officeart/2005/8/layout/orgChart1"/>
    <dgm:cxn modelId="{4468A47E-8B01-495C-BE50-35EFD8435837}" type="presParOf" srcId="{7091829D-A7DF-46B2-880B-959ADDCFDC16}" destId="{59D6B596-E865-44BA-94B4-E88140079B55}" srcOrd="4" destOrd="0" presId="urn:microsoft.com/office/officeart/2005/8/layout/orgChart1"/>
    <dgm:cxn modelId="{694C15EB-67C0-46C2-9B29-635F47BEA295}" type="presParOf" srcId="{7091829D-A7DF-46B2-880B-959ADDCFDC16}" destId="{C7090F7C-C69C-4D65-973B-188D4823A3BB}" srcOrd="5" destOrd="0" presId="urn:microsoft.com/office/officeart/2005/8/layout/orgChart1"/>
    <dgm:cxn modelId="{0A4B2E2B-1F04-4DC0-B928-6F193FC0D084}" type="presParOf" srcId="{C7090F7C-C69C-4D65-973B-188D4823A3BB}" destId="{B16082E5-73E5-44AD-92FD-B7226F06BB13}" srcOrd="0" destOrd="0" presId="urn:microsoft.com/office/officeart/2005/8/layout/orgChart1"/>
    <dgm:cxn modelId="{E8C2310D-87E0-4D17-B1B0-930A33573C0F}" type="presParOf" srcId="{B16082E5-73E5-44AD-92FD-B7226F06BB13}" destId="{AF36736D-D4F1-4D3F-920B-B0D2B6ED4618}" srcOrd="0" destOrd="0" presId="urn:microsoft.com/office/officeart/2005/8/layout/orgChart1"/>
    <dgm:cxn modelId="{D836ADC2-50D7-49F3-B2F1-A484FC58CC11}" type="presParOf" srcId="{B16082E5-73E5-44AD-92FD-B7226F06BB13}" destId="{547F6ECA-2399-4FEE-B245-F2555073FCB5}" srcOrd="1" destOrd="0" presId="urn:microsoft.com/office/officeart/2005/8/layout/orgChart1"/>
    <dgm:cxn modelId="{1ACA2810-CB23-4C2A-BA6D-A928CB299446}" type="presParOf" srcId="{C7090F7C-C69C-4D65-973B-188D4823A3BB}" destId="{49C53482-CC91-4696-B5E5-1E45895C3A28}" srcOrd="1" destOrd="0" presId="urn:microsoft.com/office/officeart/2005/8/layout/orgChart1"/>
    <dgm:cxn modelId="{93FD48B8-B653-4C07-AA28-A57B67191BD2}" type="presParOf" srcId="{C7090F7C-C69C-4D65-973B-188D4823A3BB}" destId="{C97F111F-2031-4A48-9DC1-885FFA28DEA3}" srcOrd="2" destOrd="0" presId="urn:microsoft.com/office/officeart/2005/8/layout/orgChart1"/>
    <dgm:cxn modelId="{FDC40CF7-32E8-44EE-94FD-00B01D6927B3}" type="presParOf" srcId="{D0B80C33-A8A8-4D5C-939A-5F03905809AB}" destId="{1891144B-0F77-4EEE-98CC-EA81D4BAF13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804291" cy="3058226"/>
        <a:chOff x="0" y="0"/>
        <a:chExt cx="5804291" cy="3058226"/>
      </a:xfrm>
    </dsp:grpSpPr>
    <dsp:sp modelId="{5CC3BC84-EB42-4099-87F1-1982A59A94C0}">
      <dsp:nvSpPr>
        <dsp:cNvPr id="5" name="任意多边形 4"/>
        <dsp:cNvSpPr/>
      </dsp:nvSpPr>
      <dsp:spPr bwMode="white">
        <a:xfrm>
          <a:off x="848581" y="1350911"/>
          <a:ext cx="2053565" cy="356404"/>
        </a:xfrm>
        <a:custGeom>
          <a:avLst/>
          <a:gdLst/>
          <a:ahLst/>
          <a:cxnLst/>
          <a:pathLst>
            <a:path w="3234" h="561">
              <a:moveTo>
                <a:pt x="3234" y="0"/>
              </a:moveTo>
              <a:lnTo>
                <a:pt x="3234" y="281"/>
              </a:lnTo>
              <a:lnTo>
                <a:pt x="0" y="281"/>
              </a:lnTo>
              <a:lnTo>
                <a:pt x="0" y="561"/>
              </a:lnTo>
            </a:path>
          </a:pathLst>
        </a:custGeom>
      </dsp:spPr>
      <dsp:style>
        <a:lnRef idx="2">
          <a:schemeClr val="accent6">
            <a:tint val="90000"/>
          </a:schemeClr>
        </a:lnRef>
        <a:fillRef idx="0">
          <a:schemeClr val="accent6">
            <a:tint val="90000"/>
          </a:schemeClr>
        </a:fillRef>
        <a:effectRef idx="0">
          <a:scrgbClr r="0" g="0" b="0"/>
        </a:effectRef>
        <a:fontRef idx="minor"/>
      </dsp:style>
      <dsp:txXfrm>
        <a:off x="848581" y="1350911"/>
        <a:ext cx="2053565" cy="356404"/>
      </dsp:txXfrm>
    </dsp:sp>
    <dsp:sp modelId="{C3CA0E1A-A16C-4195-B4DA-C594BF7ECA5B}">
      <dsp:nvSpPr>
        <dsp:cNvPr id="8" name="任意多边形 7"/>
        <dsp:cNvSpPr/>
      </dsp:nvSpPr>
      <dsp:spPr bwMode="white">
        <a:xfrm>
          <a:off x="2902146" y="1350911"/>
          <a:ext cx="0" cy="356404"/>
        </a:xfrm>
        <a:custGeom>
          <a:avLst/>
          <a:gdLst/>
          <a:ahLst/>
          <a:cxnLst/>
          <a:pathLst>
            <a:path h="561">
              <a:moveTo>
                <a:pt x="0" y="0"/>
              </a:moveTo>
              <a:lnTo>
                <a:pt x="0" y="561"/>
              </a:lnTo>
            </a:path>
          </a:pathLst>
        </a:custGeom>
      </dsp:spPr>
      <dsp:style>
        <a:lnRef idx="2">
          <a:schemeClr val="accent6">
            <a:tint val="90000"/>
          </a:schemeClr>
        </a:lnRef>
        <a:fillRef idx="0">
          <a:schemeClr val="accent6">
            <a:tint val="90000"/>
          </a:schemeClr>
        </a:fillRef>
        <a:effectRef idx="0">
          <a:scrgbClr r="0" g="0" b="0"/>
        </a:effectRef>
        <a:fontRef idx="minor"/>
      </dsp:style>
      <dsp:txXfrm>
        <a:off x="2902146" y="1350911"/>
        <a:ext cx="0" cy="356404"/>
      </dsp:txXfrm>
    </dsp:sp>
    <dsp:sp modelId="{59D6B596-E865-44BA-94B4-E88140079B55}">
      <dsp:nvSpPr>
        <dsp:cNvPr id="11" name="任意多边形 10"/>
        <dsp:cNvSpPr/>
      </dsp:nvSpPr>
      <dsp:spPr bwMode="white">
        <a:xfrm>
          <a:off x="2902146" y="1350911"/>
          <a:ext cx="2053565" cy="356404"/>
        </a:xfrm>
        <a:custGeom>
          <a:avLst/>
          <a:gdLst/>
          <a:ahLst/>
          <a:cxnLst/>
          <a:pathLst>
            <a:path w="3234" h="561">
              <a:moveTo>
                <a:pt x="0" y="0"/>
              </a:moveTo>
              <a:lnTo>
                <a:pt x="0" y="281"/>
              </a:lnTo>
              <a:lnTo>
                <a:pt x="3234" y="281"/>
              </a:lnTo>
              <a:lnTo>
                <a:pt x="3234" y="561"/>
              </a:lnTo>
            </a:path>
          </a:pathLst>
        </a:custGeom>
      </dsp:spPr>
      <dsp:style>
        <a:lnRef idx="2">
          <a:schemeClr val="accent6">
            <a:tint val="90000"/>
          </a:schemeClr>
        </a:lnRef>
        <a:fillRef idx="0">
          <a:schemeClr val="accent6">
            <a:tint val="90000"/>
          </a:schemeClr>
        </a:fillRef>
        <a:effectRef idx="0">
          <a:scrgbClr r="0" g="0" b="0"/>
        </a:effectRef>
        <a:fontRef idx="minor"/>
      </dsp:style>
      <dsp:txXfrm>
        <a:off x="2902146" y="1350911"/>
        <a:ext cx="2053565" cy="356404"/>
      </dsp:txXfrm>
    </dsp:sp>
    <dsp:sp modelId="{9E0383C6-D26D-4908-86DE-9AB318F39C46}">
      <dsp:nvSpPr>
        <dsp:cNvPr id="3" name="矩形 2"/>
        <dsp:cNvSpPr/>
      </dsp:nvSpPr>
      <dsp:spPr bwMode="white">
        <a:xfrm>
          <a:off x="2053565" y="502331"/>
          <a:ext cx="1697161" cy="848581"/>
        </a:xfrm>
        <a:prstGeom prst="rect">
          <a:avLst/>
        </a:prstGeom>
      </dsp:spPr>
      <dsp:style>
        <a:lnRef idx="0">
          <a:schemeClr val="lt1"/>
        </a:lnRef>
        <a:fillRef idx="3">
          <a:schemeClr val="accent6">
            <a:shade val="60000"/>
            <a:hueOff val="0"/>
            <a:satOff val="0"/>
            <a:lumOff val="0"/>
            <a:alpha val="100000"/>
          </a:schemeClr>
        </a:fillRef>
        <a:effectRef idx="3">
          <a:scrgbClr r="0" g="0" b="0"/>
        </a:effectRef>
        <a:fontRef idx="minor">
          <a:schemeClr val="lt1"/>
        </a:fontRef>
      </dsp:style>
      <dsp:txBody>
        <a:bodyPr lIns="15240" tIns="15240" rIns="15240" bIns="1524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z="2400" dirty="0"/>
            <a:t>绿厨总公司</a:t>
          </a:r>
        </a:p>
      </dsp:txBody>
      <dsp:txXfrm>
        <a:off x="2053565" y="502331"/>
        <a:ext cx="1697161" cy="848581"/>
      </dsp:txXfrm>
    </dsp:sp>
    <dsp:sp modelId="{D3347358-EB05-4EF8-B47D-B460641F3EB3}">
      <dsp:nvSpPr>
        <dsp:cNvPr id="6" name="矩形 5"/>
        <dsp:cNvSpPr/>
      </dsp:nvSpPr>
      <dsp:spPr bwMode="white">
        <a:xfrm>
          <a:off x="0" y="1707315"/>
          <a:ext cx="1697161" cy="848581"/>
        </a:xfrm>
        <a:prstGeom prst="rect">
          <a:avLst/>
        </a:prstGeom>
      </dsp:spPr>
      <dsp:style>
        <a:lnRef idx="0">
          <a:schemeClr val="lt1"/>
        </a:lnRef>
        <a:fillRef idx="3">
          <a:schemeClr val="accent6">
            <a:shade val="80000"/>
            <a:hueOff val="0"/>
            <a:satOff val="0"/>
            <a:lumOff val="0"/>
            <a:alpha val="100000"/>
          </a:schemeClr>
        </a:fillRef>
        <a:effectRef idx="3">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绿厨（西安）科技有限责任公司</a:t>
          </a:r>
        </a:p>
      </dsp:txBody>
      <dsp:txXfrm>
        <a:off x="0" y="1707315"/>
        <a:ext cx="1697161" cy="848581"/>
      </dsp:txXfrm>
    </dsp:sp>
    <dsp:sp modelId="{8B0F371B-FF2A-4C71-9B9C-5F0DEBF835FC}">
      <dsp:nvSpPr>
        <dsp:cNvPr id="9" name="矩形 8"/>
        <dsp:cNvSpPr/>
      </dsp:nvSpPr>
      <dsp:spPr bwMode="white">
        <a:xfrm>
          <a:off x="2053565" y="1707315"/>
          <a:ext cx="1697161" cy="848581"/>
        </a:xfrm>
        <a:prstGeom prst="rect">
          <a:avLst/>
        </a:prstGeom>
      </dsp:spPr>
      <dsp:style>
        <a:lnRef idx="0">
          <a:schemeClr val="lt1"/>
        </a:lnRef>
        <a:fillRef idx="3">
          <a:schemeClr val="accent6">
            <a:shade val="80000"/>
            <a:hueOff val="0"/>
            <a:satOff val="0"/>
            <a:lumOff val="0"/>
            <a:alpha val="100000"/>
          </a:schemeClr>
        </a:fillRef>
        <a:effectRef idx="3">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西安绿厨农产品有限公司</a:t>
          </a:r>
        </a:p>
      </dsp:txBody>
      <dsp:txXfrm>
        <a:off x="2053565" y="1707315"/>
        <a:ext cx="1697161" cy="848581"/>
      </dsp:txXfrm>
    </dsp:sp>
    <dsp:sp modelId="{AF36736D-D4F1-4D3F-920B-B0D2B6ED4618}">
      <dsp:nvSpPr>
        <dsp:cNvPr id="12" name="矩形 11"/>
        <dsp:cNvSpPr/>
      </dsp:nvSpPr>
      <dsp:spPr bwMode="white">
        <a:xfrm>
          <a:off x="4107130" y="1707315"/>
          <a:ext cx="1697161" cy="848581"/>
        </a:xfrm>
        <a:prstGeom prst="rect">
          <a:avLst/>
        </a:prstGeom>
      </dsp:spPr>
      <dsp:style>
        <a:lnRef idx="0">
          <a:schemeClr val="lt1"/>
        </a:lnRef>
        <a:fillRef idx="3">
          <a:schemeClr val="accent6">
            <a:shade val="80000"/>
            <a:hueOff val="0"/>
            <a:satOff val="0"/>
            <a:lumOff val="0"/>
            <a:alpha val="100000"/>
          </a:schemeClr>
        </a:fillRef>
        <a:effectRef idx="3">
          <a:scrgbClr r="0" g="0" b="0"/>
        </a:effectRef>
        <a:fontRef idx="minor">
          <a:schemeClr val="lt1"/>
        </a:fontRef>
      </dsp:style>
      <dsp:txBody>
        <a:bodyPr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西安绿厨智烹餐饮管理有限公司</a:t>
          </a:r>
        </a:p>
      </dsp:txBody>
      <dsp:txXfrm>
        <a:off x="4107130" y="1707315"/>
        <a:ext cx="1697161" cy="848581"/>
      </dsp:txXfrm>
    </dsp:sp>
    <dsp:sp modelId="{79A82076-74E7-4994-9996-3317A23075FC}">
      <dsp:nvSpPr>
        <dsp:cNvPr id="4" name="矩形 3" hidden="1"/>
        <dsp:cNvSpPr/>
      </dsp:nvSpPr>
      <dsp:spPr>
        <a:xfrm>
          <a:off x="2053565" y="502331"/>
          <a:ext cx="339432" cy="848581"/>
        </a:xfrm>
        <a:prstGeom prst="rect">
          <a:avLst/>
        </a:prstGeom>
      </dsp:spPr>
      <dsp:txXfrm>
        <a:off x="2053565" y="502331"/>
        <a:ext cx="339432" cy="848581"/>
      </dsp:txXfrm>
    </dsp:sp>
    <dsp:sp modelId="{CFCAB5F2-7905-4299-BA19-107CE89CAC13}">
      <dsp:nvSpPr>
        <dsp:cNvPr id="7" name="矩形 6" hidden="1"/>
        <dsp:cNvSpPr/>
      </dsp:nvSpPr>
      <dsp:spPr>
        <a:xfrm>
          <a:off x="0" y="1707315"/>
          <a:ext cx="339432" cy="848581"/>
        </a:xfrm>
        <a:prstGeom prst="rect">
          <a:avLst/>
        </a:prstGeom>
      </dsp:spPr>
      <dsp:txXfrm>
        <a:off x="0" y="1707315"/>
        <a:ext cx="339432" cy="848581"/>
      </dsp:txXfrm>
    </dsp:sp>
    <dsp:sp modelId="{AE233644-DDD4-4F19-9CC0-556631F8F47C}">
      <dsp:nvSpPr>
        <dsp:cNvPr id="10" name="矩形 9" hidden="1"/>
        <dsp:cNvSpPr/>
      </dsp:nvSpPr>
      <dsp:spPr>
        <a:xfrm>
          <a:off x="2053565" y="1707315"/>
          <a:ext cx="339432" cy="848581"/>
        </a:xfrm>
        <a:prstGeom prst="rect">
          <a:avLst/>
        </a:prstGeom>
      </dsp:spPr>
      <dsp:txXfrm>
        <a:off x="2053565" y="1707315"/>
        <a:ext cx="339432" cy="848581"/>
      </dsp:txXfrm>
    </dsp:sp>
    <dsp:sp modelId="{547F6ECA-2399-4FEE-B245-F2555073FCB5}">
      <dsp:nvSpPr>
        <dsp:cNvPr id="13" name="矩形 12" hidden="1"/>
        <dsp:cNvSpPr/>
      </dsp:nvSpPr>
      <dsp:spPr>
        <a:xfrm>
          <a:off x="4107130" y="1707315"/>
          <a:ext cx="339432" cy="848581"/>
        </a:xfrm>
        <a:prstGeom prst="rect">
          <a:avLst/>
        </a:prstGeom>
      </dsp:spPr>
      <dsp:txXfrm>
        <a:off x="4107130" y="1707315"/>
        <a:ext cx="339432" cy="84858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CBFBB-5906-4502-AD91-5B17E451F6E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95E80-C22B-416F-BE98-04D1FE948F4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000">
        <p15:prstTrans prst="peelOff"/>
      </p:transition>
    </mc:Choice>
    <mc:Fallback>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039">
    <p:spTree>
      <p:nvGrpSpPr>
        <p:cNvPr id="1" name=""/>
        <p:cNvGrpSpPr/>
        <p:nvPr/>
      </p:nvGrpSpPr>
      <p:grpSpPr>
        <a:xfrm>
          <a:off x="0" y="0"/>
          <a:ext cx="0" cy="0"/>
          <a:chOff x="0" y="0"/>
          <a:chExt cx="0" cy="0"/>
        </a:xfrm>
      </p:grpSpPr>
      <p:sp>
        <p:nvSpPr>
          <p:cNvPr id="35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
        <p:nvSpPr>
          <p:cNvPr id="355" name="placeholder.jpg"/>
          <p:cNvSpPr>
            <a:spLocks noGrp="1"/>
          </p:cNvSpPr>
          <p:nvPr>
            <p:ph type="pic" idx="13"/>
          </p:nvPr>
        </p:nvSpPr>
        <p:spPr>
          <a:xfrm>
            <a:off x="0" y="0"/>
            <a:ext cx="4762500" cy="6858000"/>
          </a:xfrm>
          <a:prstGeom prst="rect">
            <a:avLst/>
          </a:prstGeom>
          <a:blipFill>
            <a:blip r:embed="rId2"/>
            <a:stretch>
              <a:fillRect/>
            </a:stretch>
          </a:blipFill>
        </p:spPr>
        <p:txBody>
          <a:bodyPr lIns="91439" tIns="45719" rIns="91439" bIns="45719">
            <a:noAutofit/>
          </a:bodyPr>
          <a:lstStyle/>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000">
        <p15:prstTrans prst="peelOff"/>
      </p:transition>
    </mc:Choice>
    <mc:Fallback>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441963"/>
            <a:ext cx="32766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3801452"/>
            <a:ext cx="3383973" cy="431780"/>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2966029" y="4385253"/>
            <a:ext cx="3383973" cy="228451"/>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8" y="4817825"/>
            <a:ext cx="3366029" cy="1536868"/>
          </a:xfrm>
          <a:prstGeom prst="rect">
            <a:avLst/>
          </a:prstGeom>
        </p:spPr>
        <p:txBody>
          <a:bodyPr vert="horz" lIns="0" tIns="0" rIns="0" bIns="0"/>
          <a:lstStyle>
            <a:lvl1pPr marL="0" indent="0" algn="ctr">
              <a:lnSpc>
                <a:spcPct val="130000"/>
              </a:lnSpc>
              <a:buNone/>
              <a:defRPr sz="120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6" name="图片占位符 15"/>
          <p:cNvSpPr>
            <a:spLocks noGrp="1"/>
          </p:cNvSpPr>
          <p:nvPr>
            <p:ph type="pic" sz="quarter" idx="13"/>
          </p:nvPr>
        </p:nvSpPr>
        <p:spPr>
          <a:xfrm>
            <a:off x="656035" y="565150"/>
            <a:ext cx="2160389"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5" name="图片占位符 14"/>
          <p:cNvSpPr>
            <a:spLocks noGrp="1"/>
          </p:cNvSpPr>
          <p:nvPr>
            <p:ph type="pic" sz="quarter" idx="14"/>
          </p:nvPr>
        </p:nvSpPr>
        <p:spPr>
          <a:xfrm>
            <a:off x="2999185" y="565150"/>
            <a:ext cx="2160389"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3" name="图片占位符 12"/>
          <p:cNvSpPr>
            <a:spLocks noGrp="1"/>
          </p:cNvSpPr>
          <p:nvPr>
            <p:ph type="pic" sz="quarter" idx="15"/>
          </p:nvPr>
        </p:nvSpPr>
        <p:spPr>
          <a:xfrm>
            <a:off x="3984427" y="3524250"/>
            <a:ext cx="2160389"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4" name="图片占位符 13"/>
          <p:cNvSpPr>
            <a:spLocks noGrp="1"/>
          </p:cNvSpPr>
          <p:nvPr>
            <p:ph type="pic" sz="quarter" idx="16"/>
          </p:nvPr>
        </p:nvSpPr>
        <p:spPr>
          <a:xfrm>
            <a:off x="6327577" y="3524250"/>
            <a:ext cx="2160389"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9FE1089-9908-46AB-8D82-D20F1FCE237C}" type="slidenum">
              <a:rPr lang="zh-CN" altLang="en-US" smtClean="0"/>
            </a:fld>
            <a:endParaRPr lang="zh-CN" altLang="en-US"/>
          </a:p>
        </p:txBody>
      </p:sp>
      <p:pic>
        <p:nvPicPr>
          <p:cNvPr id="5" name="图片 4" descr="桌子上的盘子里放着面包和水果&#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3" t="-1" r="535" b="13710"/>
          <a:stretch>
            <a:fillRect/>
          </a:stretch>
        </p:blipFill>
        <p:spPr>
          <a:xfrm>
            <a:off x="1" y="-1"/>
            <a:ext cx="9144000" cy="6893118"/>
          </a:xfrm>
          <a:prstGeom prst="rect">
            <a:avLst/>
          </a:prstGeom>
        </p:spPr>
      </p:pic>
      <p:sp>
        <p:nvSpPr>
          <p:cNvPr id="6" name="îŝḷiḋe"/>
          <p:cNvSpPr/>
          <p:nvPr userDrawn="1"/>
        </p:nvSpPr>
        <p:spPr>
          <a:xfrm>
            <a:off x="145888" y="158042"/>
            <a:ext cx="8866329" cy="6539979"/>
          </a:xfrm>
          <a:prstGeom prst="roundRect">
            <a:avLst>
              <a:gd name="adj" fmla="val 3005"/>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algn="ctr"/>
            <a:endParaRPr lang="zh-CN" altLang="en-US" sz="180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232D72AF-9BE7-4804-8D7C-FDFE7F6B6A3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9FE1089-9908-46AB-8D82-D20F1FCE237C}"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D72AF-9BE7-4804-8D7C-FDFE7F6B6A36}"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E1089-9908-46AB-8D82-D20F1FCE237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9" Type="http://schemas.openxmlformats.org/officeDocument/2006/relationships/diagramLayout" Target="../diagrams/layout1.xml"/><Relationship Id="rId8" Type="http://schemas.openxmlformats.org/officeDocument/2006/relationships/diagramData" Target="../diagrams/data1.xml"/><Relationship Id="rId7" Type="http://schemas.openxmlformats.org/officeDocument/2006/relationships/image" Target="../media/image12.svg"/><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8.svg"/><Relationship Id="rId2" Type="http://schemas.openxmlformats.org/officeDocument/2006/relationships/image" Target="../media/image7.png"/><Relationship Id="rId13" Type="http://schemas.openxmlformats.org/officeDocument/2006/relationships/slideLayout" Target="../slideLayouts/slideLayout7.xml"/><Relationship Id="rId12" Type="http://schemas.microsoft.com/office/2007/relationships/diagramDrawing" Target="../diagrams/drawing1.xml"/><Relationship Id="rId11" Type="http://schemas.openxmlformats.org/officeDocument/2006/relationships/diagramColors" Target="../diagrams/colors1.xml"/><Relationship Id="rId10" Type="http://schemas.openxmlformats.org/officeDocument/2006/relationships/diagramQuickStyle" Target="../diagrams/quickStyle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20.emf"/><Relationship Id="rId8" Type="http://schemas.openxmlformats.org/officeDocument/2006/relationships/image" Target="../media/image19.emf"/><Relationship Id="rId7" Type="http://schemas.openxmlformats.org/officeDocument/2006/relationships/image" Target="../media/image18.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3" Type="http://schemas.openxmlformats.org/officeDocument/2006/relationships/image" Target="../media/image14.emf"/><Relationship Id="rId2" Type="http://schemas.openxmlformats.org/officeDocument/2006/relationships/image" Target="../media/image13.emf"/><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33.png"/><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28.jpe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7" Type="http://schemas.openxmlformats.org/officeDocument/2006/relationships/slideLayout" Target="../slideLayouts/slideLayout7.xml"/><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tags" Target="../tags/tag5.xml"/><Relationship Id="rId10" Type="http://schemas.openxmlformats.org/officeDocument/2006/relationships/tags" Target="../tags/tag4.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桌子上的盘子里放着面包和水果&#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0611" r="1" b="13530"/>
          <a:stretch>
            <a:fillRect/>
          </a:stretch>
        </p:blipFill>
        <p:spPr>
          <a:xfrm>
            <a:off x="1893960" y="0"/>
            <a:ext cx="7250040" cy="6858000"/>
          </a:xfrm>
          <a:prstGeom prst="rect">
            <a:avLst/>
          </a:prstGeom>
        </p:spPr>
      </p:pic>
      <p:sp>
        <p:nvSpPr>
          <p:cNvPr id="3" name="流程图: 延期 2"/>
          <p:cNvSpPr/>
          <p:nvPr/>
        </p:nvSpPr>
        <p:spPr>
          <a:xfrm>
            <a:off x="313050" y="0"/>
            <a:ext cx="4258950" cy="6000750"/>
          </a:xfrm>
          <a:prstGeom prst="flowChartDelay">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sp>
        <p:nvSpPr>
          <p:cNvPr id="4" name="流程图: 延期 3"/>
          <p:cNvSpPr/>
          <p:nvPr/>
        </p:nvSpPr>
        <p:spPr>
          <a:xfrm>
            <a:off x="-1" y="-2124"/>
            <a:ext cx="4179095" cy="6860124"/>
          </a:xfrm>
          <a:prstGeom prst="flowChartDelay">
            <a:avLst/>
          </a:prstGeom>
          <a:solidFill>
            <a:srgbClr val="548235"/>
          </a:solidFill>
          <a:ln>
            <a:solidFill>
              <a:srgbClr val="25B0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sp>
        <p:nvSpPr>
          <p:cNvPr id="5" name="îŝḷiḋe"/>
          <p:cNvSpPr/>
          <p:nvPr/>
        </p:nvSpPr>
        <p:spPr>
          <a:xfrm>
            <a:off x="1557936" y="1339251"/>
            <a:ext cx="6053611" cy="4179498"/>
          </a:xfrm>
          <a:prstGeom prst="roundRect">
            <a:avLst>
              <a:gd name="adj" fmla="val 3005"/>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algn="ctr"/>
            <a:endParaRPr lang="zh-CN" altLang="en-US" sz="1800">
              <a:latin typeface="Noto Sans S Chinese Light" panose="020B0300000000000000" pitchFamily="34" charset="-122"/>
              <a:ea typeface="Noto Sans S Chinese Light" panose="020B0300000000000000" pitchFamily="34" charset="-122"/>
              <a:cs typeface="+mn-ea"/>
              <a:sym typeface="Noto Sans S Chinese Light" panose="020B0300000000000000" pitchFamily="34" charset="-122"/>
            </a:endParaRPr>
          </a:p>
        </p:txBody>
      </p:sp>
      <p:sp>
        <p:nvSpPr>
          <p:cNvPr id="6" name="文本框 5"/>
          <p:cNvSpPr txBox="1">
            <a:spLocks noChangeArrowheads="1"/>
          </p:cNvSpPr>
          <p:nvPr/>
        </p:nvSpPr>
        <p:spPr bwMode="auto">
          <a:xfrm>
            <a:off x="2582847" y="3264081"/>
            <a:ext cx="39319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fontAlgn="base">
              <a:spcBef>
                <a:spcPct val="0"/>
              </a:spcBef>
              <a:spcAft>
                <a:spcPct val="0"/>
              </a:spcAft>
              <a:defRPr/>
            </a:pPr>
            <a:r>
              <a:rPr lang="zh-CN" altLang="en-US" sz="3300" b="1" dirty="0">
                <a:latin typeface="宋体" panose="02010600030101010101" pitchFamily="2" charset="-122"/>
                <a:ea typeface="宋体" panose="02010600030101010101" pitchFamily="2" charset="-122"/>
              </a:rPr>
              <a:t>绿厨智烹锅</a:t>
            </a:r>
            <a:r>
              <a:rPr lang="en-US" altLang="zh-CN" sz="3300" b="1" dirty="0">
                <a:latin typeface="宋体" panose="02010600030101010101" pitchFamily="2" charset="-122"/>
                <a:ea typeface="宋体" panose="02010600030101010101" pitchFamily="2" charset="-122"/>
              </a:rPr>
              <a:t>&amp;</a:t>
            </a:r>
            <a:r>
              <a:rPr lang="zh-CN" altLang="en-US" sz="3300" b="1" dirty="0">
                <a:latin typeface="宋体" panose="02010600030101010101" pitchFamily="2" charset="-122"/>
                <a:ea typeface="宋体" panose="02010600030101010101" pitchFamily="2" charset="-122"/>
              </a:rPr>
              <a:t>智烹菜</a:t>
            </a:r>
            <a:endParaRPr lang="zh-CN" altLang="en-US" sz="3300" b="1" dirty="0">
              <a:latin typeface="宋体" panose="02010600030101010101" pitchFamily="2" charset="-122"/>
              <a:ea typeface="宋体" panose="02010600030101010101" pitchFamily="2" charset="-122"/>
            </a:endParaRPr>
          </a:p>
        </p:txBody>
      </p:sp>
      <p:pic>
        <p:nvPicPr>
          <p:cNvPr id="7" name="图片 6" descr="微信图片_20220307152545"/>
          <p:cNvPicPr>
            <a:picLocks noChangeAspect="1"/>
          </p:cNvPicPr>
          <p:nvPr/>
        </p:nvPicPr>
        <p:blipFill>
          <a:blip r:embed="rId2"/>
          <a:stretch>
            <a:fillRect/>
          </a:stretch>
        </p:blipFill>
        <p:spPr>
          <a:xfrm>
            <a:off x="3509794" y="2250570"/>
            <a:ext cx="1683688" cy="618410"/>
          </a:xfrm>
          <a:prstGeom prst="rect">
            <a:avLst/>
          </a:prstGeom>
        </p:spPr>
      </p:pic>
      <p:sp>
        <p:nvSpPr>
          <p:cNvPr id="8" name="文本框 7"/>
          <p:cNvSpPr txBox="1"/>
          <p:nvPr/>
        </p:nvSpPr>
        <p:spPr>
          <a:xfrm>
            <a:off x="2854602" y="4251469"/>
            <a:ext cx="3703956" cy="338554"/>
          </a:xfrm>
          <a:prstGeom prst="rect">
            <a:avLst/>
          </a:prstGeom>
          <a:noFill/>
        </p:spPr>
        <p:txBody>
          <a:bodyPr wrap="square" rtlCol="0">
            <a:spAutoFit/>
          </a:bodyPr>
          <a:lstStyle/>
          <a:p>
            <a:pPr algn="ctr"/>
            <a:r>
              <a:rPr lang="zh-CN" altLang="en-US" sz="1600" b="1" spc="300" dirty="0">
                <a:latin typeface="宋体" panose="02010600030101010101" pitchFamily="2" charset="-122"/>
                <a:ea typeface="宋体" panose="02010600030101010101" pitchFamily="2" charset="-122"/>
                <a:sym typeface="+mn-ea"/>
              </a:rPr>
              <a:t>绿厨（西安）科技有限责任公司</a:t>
            </a:r>
            <a:endParaRPr lang="zh-CN" altLang="en-US" sz="1600" b="1" spc="300" dirty="0">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000">
        <p15:prstTrans prst="peelOff"/>
      </p:transition>
    </mc:Choice>
    <mc:Fallback>
      <p:transition spd="slow"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220307152545"/>
          <p:cNvPicPr>
            <a:picLocks noChangeAspect="1"/>
          </p:cNvPicPr>
          <p:nvPr/>
        </p:nvPicPr>
        <p:blipFill>
          <a:blip r:embed="rId1"/>
          <a:stretch>
            <a:fillRect/>
          </a:stretch>
        </p:blipFill>
        <p:spPr>
          <a:xfrm>
            <a:off x="568168" y="508953"/>
            <a:ext cx="1549241" cy="530066"/>
          </a:xfrm>
          <a:prstGeom prst="rect">
            <a:avLst/>
          </a:prstGeom>
        </p:spPr>
      </p:pic>
      <p:grpSp>
        <p:nvGrpSpPr>
          <p:cNvPr id="2" name="组合 1"/>
          <p:cNvGrpSpPr/>
          <p:nvPr/>
        </p:nvGrpSpPr>
        <p:grpSpPr>
          <a:xfrm>
            <a:off x="2117218" y="529819"/>
            <a:ext cx="1648182" cy="510292"/>
            <a:chOff x="1258316" y="951111"/>
            <a:chExt cx="2197576" cy="680389"/>
          </a:xfrm>
        </p:grpSpPr>
        <p:sp>
          <p:nvSpPr>
            <p:cNvPr id="3" name="文本框 2"/>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服务场景</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pic>
        <p:nvPicPr>
          <p:cNvPr id="27" name="图片 26"/>
          <p:cNvPicPr/>
          <p:nvPr/>
        </p:nvPicPr>
        <p:blipFill>
          <a:blip r:embed="rId2">
            <a:extLst>
              <a:ext uri="{28A0092B-C50C-407E-A947-70E740481C1C}">
                <a14:useLocalDpi xmlns:a14="http://schemas.microsoft.com/office/drawing/2010/main" val="0"/>
              </a:ext>
            </a:extLst>
          </a:blip>
          <a:stretch>
            <a:fillRect/>
          </a:stretch>
        </p:blipFill>
        <p:spPr>
          <a:xfrm>
            <a:off x="233629" y="1706880"/>
            <a:ext cx="3041109" cy="3528939"/>
          </a:xfrm>
          <a:prstGeom prst="rect">
            <a:avLst/>
          </a:prstGeom>
        </p:spPr>
      </p:pic>
      <p:pic>
        <p:nvPicPr>
          <p:cNvPr id="6" name="图片 5"/>
          <p:cNvPicPr>
            <a:picLocks noChangeAspect="1"/>
          </p:cNvPicPr>
          <p:nvPr/>
        </p:nvPicPr>
        <p:blipFill>
          <a:blip r:embed="rId3"/>
          <a:stretch>
            <a:fillRect/>
          </a:stretch>
        </p:blipFill>
        <p:spPr>
          <a:xfrm>
            <a:off x="3274738" y="1706880"/>
            <a:ext cx="5737182" cy="36474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220307152545"/>
          <p:cNvPicPr>
            <a:picLocks noChangeAspect="1"/>
          </p:cNvPicPr>
          <p:nvPr/>
        </p:nvPicPr>
        <p:blipFill>
          <a:blip r:embed="rId1"/>
          <a:stretch>
            <a:fillRect/>
          </a:stretch>
        </p:blipFill>
        <p:spPr>
          <a:xfrm>
            <a:off x="511549" y="558795"/>
            <a:ext cx="1549241" cy="530066"/>
          </a:xfrm>
          <a:prstGeom prst="rect">
            <a:avLst/>
          </a:prstGeom>
        </p:spPr>
      </p:pic>
      <p:grpSp>
        <p:nvGrpSpPr>
          <p:cNvPr id="2" name="组合 1"/>
          <p:cNvGrpSpPr/>
          <p:nvPr/>
        </p:nvGrpSpPr>
        <p:grpSpPr>
          <a:xfrm>
            <a:off x="2060599" y="579661"/>
            <a:ext cx="1648182" cy="510292"/>
            <a:chOff x="1258316" y="951111"/>
            <a:chExt cx="2197576" cy="680389"/>
          </a:xfrm>
        </p:grpSpPr>
        <p:sp>
          <p:nvSpPr>
            <p:cNvPr id="3" name="文本框 2"/>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产品优势</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grpSp>
        <p:nvGrpSpPr>
          <p:cNvPr id="14" name="组合 13"/>
          <p:cNvGrpSpPr/>
          <p:nvPr/>
        </p:nvGrpSpPr>
        <p:grpSpPr>
          <a:xfrm>
            <a:off x="1132590" y="2347098"/>
            <a:ext cx="1111109" cy="2668317"/>
            <a:chOff x="1510120" y="1986464"/>
            <a:chExt cx="1365273" cy="3557756"/>
          </a:xfrm>
        </p:grpSpPr>
        <p:sp>
          <p:nvSpPr>
            <p:cNvPr id="15" name="MH_Other_1"/>
            <p:cNvSpPr/>
            <p:nvPr/>
          </p:nvSpPr>
          <p:spPr bwMode="auto">
            <a:xfrm>
              <a:off x="1510120" y="3788577"/>
              <a:ext cx="913345" cy="297111"/>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nchor="ctr"/>
            <a:lstStyle/>
            <a:p>
              <a:pPr>
                <a:lnSpc>
                  <a:spcPct val="130000"/>
                </a:lnSpc>
              </a:pPr>
              <a:endParaRPr lang="zh-CN" altLang="en-US" sz="1800" dirty="0">
                <a:latin typeface="方正黑体简体" panose="02010601030101010101" pitchFamily="2" charset="-122"/>
                <a:ea typeface="方正黑体简体" panose="02010601030101010101" pitchFamily="2" charset="-122"/>
                <a:cs typeface="+mn-ea"/>
                <a:sym typeface="+mn-lt"/>
              </a:endParaRPr>
            </a:p>
          </p:txBody>
        </p:sp>
        <p:sp>
          <p:nvSpPr>
            <p:cNvPr id="16" name="MH_Other_2"/>
            <p:cNvSpPr/>
            <p:nvPr/>
          </p:nvSpPr>
          <p:spPr bwMode="auto">
            <a:xfrm>
              <a:off x="1510121" y="1986464"/>
              <a:ext cx="700393" cy="2021456"/>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nchor="ctr"/>
            <a:lstStyle/>
            <a:p>
              <a:pPr>
                <a:lnSpc>
                  <a:spcPct val="130000"/>
                </a:lnSpc>
              </a:pPr>
              <a:endParaRPr lang="zh-CN" altLang="en-US" sz="1800" dirty="0">
                <a:latin typeface="方正黑体简体" panose="02010601030101010101" pitchFamily="2" charset="-122"/>
                <a:ea typeface="方正黑体简体" panose="02010601030101010101" pitchFamily="2" charset="-122"/>
                <a:cs typeface="+mn-ea"/>
                <a:sym typeface="+mn-lt"/>
              </a:endParaRPr>
            </a:p>
          </p:txBody>
        </p:sp>
        <p:sp>
          <p:nvSpPr>
            <p:cNvPr id="17" name="MH_Other_3"/>
            <p:cNvSpPr/>
            <p:nvPr/>
          </p:nvSpPr>
          <p:spPr bwMode="auto">
            <a:xfrm>
              <a:off x="1510120" y="2841171"/>
              <a:ext cx="1340675" cy="1179446"/>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nchor="ctr"/>
            <a:lstStyle/>
            <a:p>
              <a:pPr>
                <a:lnSpc>
                  <a:spcPct val="130000"/>
                </a:lnSpc>
              </a:pPr>
              <a:endParaRPr lang="zh-CN" altLang="en-US" sz="1800" dirty="0">
                <a:latin typeface="方正黑体简体" panose="02010601030101010101" pitchFamily="2" charset="-122"/>
                <a:ea typeface="方正黑体简体" panose="02010601030101010101" pitchFamily="2" charset="-122"/>
                <a:cs typeface="+mn-ea"/>
                <a:sym typeface="+mn-lt"/>
              </a:endParaRPr>
            </a:p>
          </p:txBody>
        </p:sp>
        <p:sp>
          <p:nvSpPr>
            <p:cNvPr id="18" name="MH_Other_4"/>
            <p:cNvSpPr/>
            <p:nvPr/>
          </p:nvSpPr>
          <p:spPr bwMode="auto">
            <a:xfrm>
              <a:off x="1522226" y="4034668"/>
              <a:ext cx="1353167" cy="640792"/>
            </a:xfrm>
            <a:custGeom>
              <a:avLst/>
              <a:gdLst>
                <a:gd name="T0" fmla="*/ 0 w 4152900"/>
                <a:gd name="T1" fmla="*/ 0 h 685800"/>
                <a:gd name="T2" fmla="*/ 2959100 w 4152900"/>
                <a:gd name="T3" fmla="*/ 368300 h 685800"/>
                <a:gd name="T4" fmla="*/ 4152900 w 4152900"/>
                <a:gd name="T5" fmla="*/ 685800 h 685800"/>
                <a:gd name="T6" fmla="*/ 0 60000 65536"/>
                <a:gd name="T7" fmla="*/ 0 60000 65536"/>
                <a:gd name="T8" fmla="*/ 0 60000 65536"/>
              </a:gdLst>
              <a:ahLst/>
              <a:cxnLst>
                <a:cxn ang="T6">
                  <a:pos x="T0" y="T1"/>
                </a:cxn>
                <a:cxn ang="T7">
                  <a:pos x="T2" y="T3"/>
                </a:cxn>
                <a:cxn ang="T8">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9525"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nchor="ctr"/>
            <a:lstStyle/>
            <a:p>
              <a:pPr>
                <a:lnSpc>
                  <a:spcPct val="130000"/>
                </a:lnSpc>
              </a:pPr>
              <a:endParaRPr lang="zh-CN" altLang="en-US" sz="1800" dirty="0">
                <a:latin typeface="方正黑体简体" panose="02010601030101010101" pitchFamily="2" charset="-122"/>
                <a:ea typeface="方正黑体简体" panose="02010601030101010101" pitchFamily="2" charset="-122"/>
                <a:cs typeface="+mn-ea"/>
                <a:sym typeface="+mn-lt"/>
              </a:endParaRPr>
            </a:p>
          </p:txBody>
        </p:sp>
        <p:sp>
          <p:nvSpPr>
            <p:cNvPr id="19" name="MH_Other_5"/>
            <p:cNvSpPr/>
            <p:nvPr/>
          </p:nvSpPr>
          <p:spPr bwMode="auto">
            <a:xfrm>
              <a:off x="1512541" y="4067854"/>
              <a:ext cx="697973" cy="1476366"/>
            </a:xfrm>
            <a:custGeom>
              <a:avLst/>
              <a:gdLst>
                <a:gd name="T0" fmla="*/ 0 w 3251200"/>
                <a:gd name="T1" fmla="*/ 0 h 1536700"/>
                <a:gd name="T2" fmla="*/ 2235200 w 3251200"/>
                <a:gd name="T3" fmla="*/ 787400 h 1536700"/>
                <a:gd name="T4" fmla="*/ 3251200 w 3251200"/>
                <a:gd name="T5" fmla="*/ 1536700 h 1536700"/>
                <a:gd name="T6" fmla="*/ 0 60000 65536"/>
                <a:gd name="T7" fmla="*/ 0 60000 65536"/>
                <a:gd name="T8" fmla="*/ 0 60000 65536"/>
              </a:gdLst>
              <a:ahLst/>
              <a:cxnLst>
                <a:cxn ang="T6">
                  <a:pos x="T0" y="T1"/>
                </a:cxn>
                <a:cxn ang="T7">
                  <a:pos x="T2" y="T3"/>
                </a:cxn>
                <a:cxn ang="T8">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9525" cap="flat" cmpd="sng">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anchor="ctr"/>
            <a:lstStyle/>
            <a:p>
              <a:pPr>
                <a:lnSpc>
                  <a:spcPct val="130000"/>
                </a:lnSpc>
              </a:pPr>
              <a:endParaRPr lang="zh-CN" altLang="en-US" sz="1800" dirty="0">
                <a:latin typeface="方正黑体简体" panose="02010601030101010101" pitchFamily="2" charset="-122"/>
                <a:ea typeface="方正黑体简体" panose="02010601030101010101" pitchFamily="2" charset="-122"/>
                <a:cs typeface="+mn-ea"/>
                <a:sym typeface="+mn-lt"/>
              </a:endParaRPr>
            </a:p>
          </p:txBody>
        </p:sp>
      </p:grpSp>
      <p:sp>
        <p:nvSpPr>
          <p:cNvPr id="20" name="MH_Other_6"/>
          <p:cNvSpPr>
            <a:spLocks noChangeArrowheads="1"/>
          </p:cNvSpPr>
          <p:nvPr/>
        </p:nvSpPr>
        <p:spPr bwMode="auto">
          <a:xfrm>
            <a:off x="1572813" y="1897451"/>
            <a:ext cx="501095" cy="501122"/>
          </a:xfrm>
          <a:prstGeom prst="ellipse">
            <a:avLst/>
          </a:prstGeom>
          <a:solidFill>
            <a:srgbClr val="4F4D50"/>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r>
              <a:rPr lang="en-US" altLang="zh-CN" sz="1800" dirty="0">
                <a:solidFill>
                  <a:srgbClr val="FFFFFF"/>
                </a:solidFill>
                <a:latin typeface="方正黑体简体" panose="02010601030101010101" pitchFamily="2" charset="-122"/>
                <a:ea typeface="方正黑体简体" panose="02010601030101010101" pitchFamily="2" charset="-122"/>
                <a:cs typeface="+mn-ea"/>
                <a:sym typeface="+mn-lt"/>
              </a:rPr>
              <a:t>01</a:t>
            </a:r>
            <a:endParaRPr lang="zh-CN" altLang="en-US" sz="18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21" name="MH_Other_7"/>
          <p:cNvSpPr>
            <a:spLocks noChangeArrowheads="1"/>
          </p:cNvSpPr>
          <p:nvPr/>
        </p:nvSpPr>
        <p:spPr bwMode="auto">
          <a:xfrm>
            <a:off x="2138097" y="2661141"/>
            <a:ext cx="501095" cy="501122"/>
          </a:xfrm>
          <a:prstGeom prst="ellipse">
            <a:avLst/>
          </a:prstGeom>
          <a:solidFill>
            <a:srgbClr val="C8B08A"/>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r>
              <a:rPr lang="en-US" altLang="zh-CN" sz="1800" dirty="0">
                <a:solidFill>
                  <a:srgbClr val="FFFFFF"/>
                </a:solidFill>
                <a:latin typeface="方正黑体简体" panose="02010601030101010101" pitchFamily="2" charset="-122"/>
                <a:ea typeface="方正黑体简体" panose="02010601030101010101" pitchFamily="2" charset="-122"/>
                <a:cs typeface="+mn-ea"/>
                <a:sym typeface="+mn-lt"/>
              </a:rPr>
              <a:t>02</a:t>
            </a:r>
            <a:endParaRPr lang="zh-CN" altLang="en-US" sz="18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22" name="MH_Other_9"/>
          <p:cNvSpPr>
            <a:spLocks noChangeArrowheads="1"/>
          </p:cNvSpPr>
          <p:nvPr/>
        </p:nvSpPr>
        <p:spPr bwMode="auto">
          <a:xfrm>
            <a:off x="2156545" y="4189711"/>
            <a:ext cx="501095" cy="502313"/>
          </a:xfrm>
          <a:prstGeom prst="ellipse">
            <a:avLst/>
          </a:prstGeom>
          <a:solidFill>
            <a:srgbClr val="C8B08A"/>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r>
              <a:rPr lang="en-US" altLang="zh-CN" sz="1800" dirty="0">
                <a:solidFill>
                  <a:srgbClr val="FFFFFF"/>
                </a:solidFill>
                <a:latin typeface="方正黑体简体" panose="02010601030101010101" pitchFamily="2" charset="-122"/>
                <a:ea typeface="方正黑体简体" panose="02010601030101010101" pitchFamily="2" charset="-122"/>
                <a:cs typeface="+mn-ea"/>
                <a:sym typeface="+mn-lt"/>
              </a:rPr>
              <a:t>04</a:t>
            </a:r>
            <a:endParaRPr lang="zh-CN" altLang="en-US" sz="18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23" name="MH_Title_1"/>
          <p:cNvSpPr>
            <a:spLocks noChangeArrowheads="1"/>
          </p:cNvSpPr>
          <p:nvPr/>
        </p:nvSpPr>
        <p:spPr bwMode="auto">
          <a:xfrm>
            <a:off x="0" y="2989999"/>
            <a:ext cx="1161157" cy="1701849"/>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9BBB59"/>
          </a:solidFill>
          <a:ln w="28575">
            <a:noFill/>
          </a:ln>
          <a:effectLst>
            <a:outerShdw blurRad="254000" dist="63500" dir="2700000" algn="tl" rotWithShape="0">
              <a:prstClr val="black">
                <a:alpha val="30000"/>
              </a:prstClr>
            </a:outerShdw>
          </a:effectLst>
        </p:spPr>
        <p:txBody>
          <a:bodyPr lIns="0" tIns="0" rIns="80923"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r>
              <a:rPr lang="zh-CN" altLang="en-US" sz="2100" dirty="0">
                <a:solidFill>
                  <a:srgbClr val="FFFFFF"/>
                </a:solidFill>
                <a:latin typeface="方正粗黑宋简体" panose="02000000000000000000" pitchFamily="2" charset="-122"/>
                <a:ea typeface="方正粗黑宋简体" panose="02000000000000000000" pitchFamily="2" charset="-122"/>
                <a:cs typeface="+mn-ea"/>
                <a:sym typeface="+mn-lt"/>
              </a:rPr>
              <a:t>五大优势</a:t>
            </a:r>
            <a:endParaRPr lang="zh-CN" altLang="en-US" sz="2100" dirty="0">
              <a:solidFill>
                <a:srgbClr val="FFFFFF"/>
              </a:solidFill>
              <a:latin typeface="方正粗黑宋简体" panose="02000000000000000000" pitchFamily="2" charset="-122"/>
              <a:ea typeface="方正粗黑宋简体" panose="02000000000000000000" pitchFamily="2" charset="-122"/>
              <a:cs typeface="+mn-ea"/>
              <a:sym typeface="+mn-lt"/>
            </a:endParaRPr>
          </a:p>
        </p:txBody>
      </p:sp>
      <p:pic>
        <p:nvPicPr>
          <p:cNvPr id="25" name="图片 24"/>
          <p:cNvPicPr>
            <a:picLocks noChangeAspect="1"/>
          </p:cNvPicPr>
          <p:nvPr/>
        </p:nvPicPr>
        <p:blipFill>
          <a:blip r:embed="rId2"/>
          <a:stretch>
            <a:fillRect/>
          </a:stretch>
        </p:blipFill>
        <p:spPr>
          <a:xfrm>
            <a:off x="1547599" y="1864445"/>
            <a:ext cx="540000" cy="540000"/>
          </a:xfrm>
          <a:prstGeom prst="rect">
            <a:avLst/>
          </a:prstGeom>
        </p:spPr>
      </p:pic>
      <p:sp>
        <p:nvSpPr>
          <p:cNvPr id="26" name="圆角矩形 28"/>
          <p:cNvSpPr/>
          <p:nvPr/>
        </p:nvSpPr>
        <p:spPr>
          <a:xfrm>
            <a:off x="2206723" y="1974182"/>
            <a:ext cx="867584" cy="291587"/>
          </a:xfrm>
          <a:prstGeom prst="roundRect">
            <a:avLst/>
          </a:prstGeom>
          <a:solidFill>
            <a:srgbClr val="5C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便捷</a:t>
            </a:r>
            <a:endParaRPr lang="zh-CN" altLang="en-US" sz="1600" dirty="0"/>
          </a:p>
        </p:txBody>
      </p:sp>
      <p:pic>
        <p:nvPicPr>
          <p:cNvPr id="27" name="图片 26"/>
          <p:cNvPicPr>
            <a:picLocks noChangeAspect="1"/>
          </p:cNvPicPr>
          <p:nvPr/>
        </p:nvPicPr>
        <p:blipFill>
          <a:blip r:embed="rId3"/>
          <a:stretch>
            <a:fillRect/>
          </a:stretch>
        </p:blipFill>
        <p:spPr>
          <a:xfrm>
            <a:off x="2108202" y="2612337"/>
            <a:ext cx="540000" cy="538224"/>
          </a:xfrm>
          <a:prstGeom prst="rect">
            <a:avLst/>
          </a:prstGeom>
        </p:spPr>
      </p:pic>
      <p:sp>
        <p:nvSpPr>
          <p:cNvPr id="28" name="圆角矩形 30"/>
          <p:cNvSpPr/>
          <p:nvPr/>
        </p:nvSpPr>
        <p:spPr>
          <a:xfrm>
            <a:off x="2687644" y="2728672"/>
            <a:ext cx="634676" cy="380288"/>
          </a:xfrm>
          <a:prstGeom prst="roundRect">
            <a:avLst/>
          </a:prstGeom>
          <a:solidFill>
            <a:srgbClr val="5C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美味</a:t>
            </a:r>
            <a:endParaRPr lang="zh-CN" altLang="en-US" sz="1600" dirty="0"/>
          </a:p>
        </p:txBody>
      </p:sp>
      <p:pic>
        <p:nvPicPr>
          <p:cNvPr id="30" name="图片 29"/>
          <p:cNvPicPr>
            <a:picLocks noChangeAspect="1"/>
          </p:cNvPicPr>
          <p:nvPr/>
        </p:nvPicPr>
        <p:blipFill>
          <a:blip r:embed="rId4"/>
          <a:stretch>
            <a:fillRect/>
          </a:stretch>
        </p:blipFill>
        <p:spPr>
          <a:xfrm>
            <a:off x="1877644" y="3468678"/>
            <a:ext cx="540000" cy="541782"/>
          </a:xfrm>
          <a:prstGeom prst="rect">
            <a:avLst/>
          </a:prstGeom>
        </p:spPr>
      </p:pic>
      <p:sp>
        <p:nvSpPr>
          <p:cNvPr id="31" name="圆角矩形 33"/>
          <p:cNvSpPr/>
          <p:nvPr/>
        </p:nvSpPr>
        <p:spPr>
          <a:xfrm>
            <a:off x="2534307" y="3557635"/>
            <a:ext cx="752416" cy="346853"/>
          </a:xfrm>
          <a:prstGeom prst="roundRect">
            <a:avLst/>
          </a:prstGeom>
          <a:solidFill>
            <a:srgbClr val="5C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安全</a:t>
            </a:r>
            <a:endParaRPr lang="zh-CN" altLang="en-US" sz="1600" dirty="0"/>
          </a:p>
        </p:txBody>
      </p:sp>
      <p:pic>
        <p:nvPicPr>
          <p:cNvPr id="33" name="图片 32"/>
          <p:cNvPicPr>
            <a:picLocks noChangeAspect="1"/>
          </p:cNvPicPr>
          <p:nvPr/>
        </p:nvPicPr>
        <p:blipFill>
          <a:blip r:embed="rId5"/>
          <a:stretch>
            <a:fillRect/>
          </a:stretch>
        </p:blipFill>
        <p:spPr>
          <a:xfrm>
            <a:off x="2147644" y="4170161"/>
            <a:ext cx="540000" cy="540000"/>
          </a:xfrm>
          <a:prstGeom prst="rect">
            <a:avLst/>
          </a:prstGeom>
        </p:spPr>
      </p:pic>
      <p:sp>
        <p:nvSpPr>
          <p:cNvPr id="34" name="圆角矩形 36"/>
          <p:cNvSpPr/>
          <p:nvPr/>
        </p:nvSpPr>
        <p:spPr>
          <a:xfrm>
            <a:off x="2716718" y="4309000"/>
            <a:ext cx="648889" cy="380288"/>
          </a:xfrm>
          <a:prstGeom prst="roundRect">
            <a:avLst/>
          </a:prstGeom>
          <a:solidFill>
            <a:srgbClr val="5C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绿色</a:t>
            </a:r>
            <a:endParaRPr lang="zh-CN" altLang="en-US" sz="1600" dirty="0"/>
          </a:p>
        </p:txBody>
      </p:sp>
      <p:grpSp>
        <p:nvGrpSpPr>
          <p:cNvPr id="36" name="组合 35"/>
          <p:cNvGrpSpPr/>
          <p:nvPr/>
        </p:nvGrpSpPr>
        <p:grpSpPr>
          <a:xfrm>
            <a:off x="1547599" y="5015415"/>
            <a:ext cx="513000" cy="513000"/>
            <a:chOff x="9308750" y="2840725"/>
            <a:chExt cx="684000" cy="684000"/>
          </a:xfrm>
        </p:grpSpPr>
        <p:sp>
          <p:nvSpPr>
            <p:cNvPr id="37" name="椭圆 36"/>
            <p:cNvSpPr/>
            <p:nvPr/>
          </p:nvSpPr>
          <p:spPr>
            <a:xfrm>
              <a:off x="9308750" y="2840725"/>
              <a:ext cx="684000" cy="684000"/>
            </a:xfrm>
            <a:prstGeom prst="ellipse">
              <a:avLst/>
            </a:prstGeom>
            <a:noFill/>
            <a:ln w="28575">
              <a:solidFill>
                <a:srgbClr val="5CA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8" name="Freeform 6"/>
            <p:cNvSpPr/>
            <p:nvPr/>
          </p:nvSpPr>
          <p:spPr bwMode="auto">
            <a:xfrm>
              <a:off x="9412284" y="3005212"/>
              <a:ext cx="495039" cy="445557"/>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5CAA45"/>
            </a:solidFill>
            <a:ln>
              <a:noFill/>
            </a:ln>
          </p:spPr>
          <p:txBody>
            <a:bodyPr vert="horz" wrap="square" lIns="68580" tIns="34290" rIns="68580" bIns="34290" numCol="1" anchor="t" anchorCtr="0" compatLnSpc="1"/>
            <a:lstStyle/>
            <a:p>
              <a:endParaRPr lang="zh-CN" altLang="en-US" sz="1800">
                <a:cs typeface="+mn-ea"/>
                <a:sym typeface="+mn-lt"/>
              </a:endParaRPr>
            </a:p>
          </p:txBody>
        </p:sp>
      </p:grpSp>
      <p:sp>
        <p:nvSpPr>
          <p:cNvPr id="40" name="圆角矩形 42"/>
          <p:cNvSpPr/>
          <p:nvPr/>
        </p:nvSpPr>
        <p:spPr>
          <a:xfrm>
            <a:off x="2147643" y="5153086"/>
            <a:ext cx="681210" cy="331730"/>
          </a:xfrm>
          <a:prstGeom prst="roundRect">
            <a:avLst/>
          </a:prstGeom>
          <a:solidFill>
            <a:srgbClr val="5C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健康</a:t>
            </a:r>
            <a:endParaRPr lang="zh-CN" altLang="en-US" sz="1600" dirty="0"/>
          </a:p>
        </p:txBody>
      </p:sp>
      <p:pic>
        <p:nvPicPr>
          <p:cNvPr id="5" name="小孩炒菜">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4777628" y="358454"/>
            <a:ext cx="3454364" cy="61410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220307152545"/>
          <p:cNvPicPr>
            <a:picLocks noChangeAspect="1"/>
          </p:cNvPicPr>
          <p:nvPr/>
        </p:nvPicPr>
        <p:blipFill>
          <a:blip r:embed="rId1"/>
          <a:stretch>
            <a:fillRect/>
          </a:stretch>
        </p:blipFill>
        <p:spPr>
          <a:xfrm>
            <a:off x="463868" y="591054"/>
            <a:ext cx="1549241" cy="530066"/>
          </a:xfrm>
          <a:prstGeom prst="rect">
            <a:avLst/>
          </a:prstGeom>
        </p:spPr>
      </p:pic>
      <p:grpSp>
        <p:nvGrpSpPr>
          <p:cNvPr id="2" name="组合 1"/>
          <p:cNvGrpSpPr/>
          <p:nvPr/>
        </p:nvGrpSpPr>
        <p:grpSpPr>
          <a:xfrm>
            <a:off x="2012918" y="611920"/>
            <a:ext cx="1648182" cy="510292"/>
            <a:chOff x="1258316" y="951111"/>
            <a:chExt cx="2197576" cy="680389"/>
          </a:xfrm>
        </p:grpSpPr>
        <p:sp>
          <p:nvSpPr>
            <p:cNvPr id="3" name="文本框 2"/>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团队介绍</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pic>
        <p:nvPicPr>
          <p:cNvPr id="6" name="图片 5" descr="QR 代码&#10;&#10;描述已自动生成"/>
          <p:cNvPicPr/>
          <p:nvPr/>
        </p:nvPicPr>
        <p:blipFill>
          <a:blip r:embed="rId2">
            <a:extLst>
              <a:ext uri="{28A0092B-C50C-407E-A947-70E740481C1C}">
                <a14:useLocalDpi xmlns:a14="http://schemas.microsoft.com/office/drawing/2010/main" val="0"/>
              </a:ext>
            </a:extLst>
          </a:blip>
          <a:stretch>
            <a:fillRect/>
          </a:stretch>
        </p:blipFill>
        <p:spPr>
          <a:xfrm>
            <a:off x="3794568" y="1064328"/>
            <a:ext cx="5054792" cy="34058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5" name="图片 34" descr="微信图片_20200518104156"/>
          <p:cNvPicPr>
            <a:picLocks noChangeAspect="1"/>
          </p:cNvPicPr>
          <p:nvPr/>
        </p:nvPicPr>
        <p:blipFill>
          <a:blip r:embed="rId3"/>
          <a:srcRect b="7080"/>
          <a:stretch>
            <a:fillRect/>
          </a:stretch>
        </p:blipFill>
        <p:spPr>
          <a:xfrm>
            <a:off x="463868" y="1921825"/>
            <a:ext cx="1549050" cy="2089025"/>
          </a:xfrm>
          <a:prstGeom prst="rect">
            <a:avLst/>
          </a:prstGeom>
        </p:spPr>
      </p:pic>
      <p:sp>
        <p:nvSpPr>
          <p:cNvPr id="36" name="文本框 35"/>
          <p:cNvSpPr txBox="1"/>
          <p:nvPr/>
        </p:nvSpPr>
        <p:spPr>
          <a:xfrm>
            <a:off x="2197649" y="2505670"/>
            <a:ext cx="1549240" cy="923330"/>
          </a:xfrm>
          <a:prstGeom prst="rect">
            <a:avLst/>
          </a:prstGeom>
          <a:noFill/>
        </p:spPr>
        <p:txBody>
          <a:bodyPr wrap="square" rtlCol="0">
            <a:spAutoFit/>
          </a:bodyPr>
          <a:lstStyle/>
          <a:p>
            <a:r>
              <a:rPr lang="zh-CN" altLang="en-US" dirty="0">
                <a:solidFill>
                  <a:srgbClr val="00B050"/>
                </a:solidFill>
                <a:latin typeface="+mj-ea"/>
                <a:ea typeface="+mj-ea"/>
              </a:rPr>
              <a:t>邱玉杰</a:t>
            </a:r>
            <a:endParaRPr lang="zh-CN" altLang="en-US" dirty="0">
              <a:solidFill>
                <a:srgbClr val="00B050"/>
              </a:solidFill>
              <a:latin typeface="+mj-ea"/>
              <a:ea typeface="+mj-ea"/>
            </a:endParaRPr>
          </a:p>
          <a:p>
            <a:pPr algn="just"/>
            <a:endParaRPr lang="zh-CN" altLang="en-US" dirty="0">
              <a:solidFill>
                <a:srgbClr val="00B050"/>
              </a:solidFill>
              <a:latin typeface="+mj-ea"/>
              <a:ea typeface="+mj-ea"/>
            </a:endParaRPr>
          </a:p>
          <a:p>
            <a:pPr algn="just"/>
            <a:r>
              <a:rPr lang="zh-CN" altLang="en-US" dirty="0">
                <a:solidFill>
                  <a:srgbClr val="00B050"/>
                </a:solidFill>
                <a:latin typeface="+mj-ea"/>
                <a:ea typeface="+mj-ea"/>
              </a:rPr>
              <a:t>联合创始人</a:t>
            </a:r>
            <a:endParaRPr lang="zh-CN" altLang="en-US" dirty="0">
              <a:solidFill>
                <a:srgbClr val="00B050"/>
              </a:solidFill>
              <a:latin typeface="+mj-ea"/>
              <a:ea typeface="+mj-ea"/>
            </a:endParaRPr>
          </a:p>
        </p:txBody>
      </p:sp>
      <p:sp>
        <p:nvSpPr>
          <p:cNvPr id="37" name="圆角矩形 22"/>
          <p:cNvSpPr/>
          <p:nvPr/>
        </p:nvSpPr>
        <p:spPr>
          <a:xfrm>
            <a:off x="151164" y="4671032"/>
            <a:ext cx="5386036" cy="1595914"/>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lnSpc>
                <a:spcPct val="150000"/>
              </a:lnSpc>
              <a:spcAft>
                <a:spcPts val="750"/>
              </a:spcAft>
            </a:pPr>
            <a:r>
              <a:rPr kumimoji="1" lang="zh-CN" altLang="en-US" sz="1600" dirty="0">
                <a:solidFill>
                  <a:schemeClr val="tx1"/>
                </a:solidFill>
                <a:latin typeface="字魂8号-珍珠奶茶体"/>
                <a:ea typeface="微软雅黑" panose="020B0503020204020204" charset="-122"/>
                <a:cs typeface="微软雅黑" panose="020B0503020204020204" charset="-122"/>
                <a:sym typeface="+mn-ea"/>
              </a:rPr>
              <a:t>绿厨（西安）科技有限责任公司  运营总经理</a:t>
            </a:r>
            <a:endParaRPr kumimoji="1" lang="zh-CN" altLang="en-US" sz="1600" dirty="0">
              <a:solidFill>
                <a:schemeClr val="tx1"/>
              </a:solidFill>
              <a:latin typeface="字魂8号-珍珠奶茶体"/>
              <a:ea typeface="微软雅黑" panose="020B0503020204020204" charset="-122"/>
              <a:cs typeface="微软雅黑" panose="020B0503020204020204" charset="-122"/>
              <a:sym typeface="+mn-ea"/>
            </a:endParaRPr>
          </a:p>
          <a:p>
            <a:pPr indent="-171450">
              <a:lnSpc>
                <a:spcPct val="150000"/>
              </a:lnSpc>
              <a:spcAft>
                <a:spcPts val="750"/>
              </a:spcAft>
            </a:pPr>
            <a:r>
              <a:rPr kumimoji="1" lang="zh-CN" altLang="en-US" sz="1600" dirty="0">
                <a:solidFill>
                  <a:schemeClr val="tx1"/>
                </a:solidFill>
                <a:latin typeface="字魂8号-珍珠奶茶体"/>
                <a:ea typeface="微软雅黑" panose="020B0503020204020204" charset="-122"/>
                <a:cs typeface="微软雅黑" panose="020B0503020204020204" charset="-122"/>
                <a:sym typeface="+mn-ea"/>
              </a:rPr>
              <a:t>学历: 西安交通大学在读博士；伦敦密德萨斯大学硕士</a:t>
            </a:r>
            <a:endParaRPr kumimoji="1" lang="zh-CN" altLang="en-US" sz="1600" dirty="0">
              <a:solidFill>
                <a:schemeClr val="tx1"/>
              </a:solidFill>
              <a:latin typeface="字魂8号-珍珠奶茶体"/>
              <a:ea typeface="微软雅黑" panose="020B0503020204020204" charset="-122"/>
              <a:cs typeface="微软雅黑" panose="020B0503020204020204" charset="-122"/>
            </a:endParaRPr>
          </a:p>
          <a:p>
            <a:pPr indent="-171450">
              <a:lnSpc>
                <a:spcPct val="150000"/>
              </a:lnSpc>
              <a:spcAft>
                <a:spcPts val="750"/>
              </a:spcAft>
            </a:pPr>
            <a:r>
              <a:rPr kumimoji="1" lang="zh-CN" altLang="en-US" sz="1600" dirty="0">
                <a:solidFill>
                  <a:schemeClr val="tx1"/>
                </a:solidFill>
                <a:latin typeface="字魂8号-珍珠奶茶体"/>
                <a:ea typeface="微软雅黑" panose="020B0503020204020204" charset="-122"/>
                <a:cs typeface="微软雅黑" panose="020B0503020204020204" charset="-122"/>
                <a:sym typeface="+mn-ea"/>
              </a:rPr>
              <a:t>专业: 应用经济学；国际商务与人力资源管理</a:t>
            </a:r>
            <a:endParaRPr kumimoji="1" lang="zh-CN" altLang="en-US" sz="1600" dirty="0">
              <a:solidFill>
                <a:schemeClr val="tx1"/>
              </a:solidFill>
              <a:latin typeface="字魂8号-珍珠奶茶体"/>
              <a:ea typeface="微软雅黑" panose="020B0503020204020204" charset="-122"/>
              <a:cs typeface="微软雅黑" panose="020B0503020204020204" charset="-122"/>
              <a:sym typeface="+mn-ea"/>
            </a:endParaRPr>
          </a:p>
          <a:p>
            <a:pPr indent="-171450">
              <a:lnSpc>
                <a:spcPct val="150000"/>
              </a:lnSpc>
              <a:spcAft>
                <a:spcPts val="750"/>
              </a:spcAft>
            </a:pPr>
            <a:r>
              <a:rPr kumimoji="1" lang="zh-CN" altLang="en-US" sz="1600" dirty="0">
                <a:solidFill>
                  <a:schemeClr val="tx1"/>
                </a:solidFill>
                <a:latin typeface="字魂8号-珍珠奶茶体"/>
                <a:ea typeface="微软雅黑" panose="020B0503020204020204" charset="-122"/>
                <a:cs typeface="微软雅黑" panose="020B0503020204020204" charset="-122"/>
                <a:sym typeface="+mn-ea"/>
              </a:rPr>
              <a:t>经验: 伦敦</a:t>
            </a:r>
            <a:r>
              <a:rPr kumimoji="1" lang="en-US" altLang="zh-CN" sz="1600" dirty="0">
                <a:solidFill>
                  <a:schemeClr val="tx1"/>
                </a:solidFill>
                <a:latin typeface="字魂8号-珍珠奶茶体"/>
                <a:ea typeface="微软雅黑" panose="020B0503020204020204" charset="-122"/>
                <a:cs typeface="微软雅黑" panose="020B0503020204020204" charset="-122"/>
                <a:sym typeface="+mn-ea"/>
              </a:rPr>
              <a:t>London Home Ltd.</a:t>
            </a:r>
            <a:r>
              <a:rPr kumimoji="1" lang="zh-CN" altLang="en-US" sz="1600" dirty="0">
                <a:solidFill>
                  <a:schemeClr val="tx1"/>
                </a:solidFill>
                <a:latin typeface="字魂8号-珍珠奶茶体"/>
                <a:ea typeface="微软雅黑" panose="020B0503020204020204" charset="-122"/>
                <a:cs typeface="微软雅黑" panose="020B0503020204020204" charset="-122"/>
                <a:sym typeface="+mn-ea"/>
              </a:rPr>
              <a:t>置业公司运营经理</a:t>
            </a:r>
            <a:endParaRPr kumimoji="1" lang="zh-CN" altLang="en-US" sz="1600" dirty="0">
              <a:solidFill>
                <a:schemeClr val="tx1"/>
              </a:solidFill>
              <a:latin typeface="字魂8号-珍珠奶茶体"/>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2005221" y="3880597"/>
            <a:ext cx="5092017" cy="830997"/>
          </a:xfrm>
          <a:prstGeom prst="rect">
            <a:avLst/>
          </a:prstGeom>
          <a:noFill/>
        </p:spPr>
        <p:txBody>
          <a:bodyPr wrap="square">
            <a:spAutoFit/>
          </a:bodyPr>
          <a:lstStyle/>
          <a:p>
            <a:r>
              <a:rPr lang="zh-CN" altLang="en-US" sz="1350" b="1" dirty="0">
                <a:solidFill>
                  <a:srgbClr val="00B050"/>
                </a:solidFill>
                <a:latin typeface="ht"/>
              </a:rPr>
              <a:t>                   </a:t>
            </a:r>
            <a:r>
              <a:rPr lang="zh-CN" altLang="en-US" sz="2100" b="1" dirty="0">
                <a:solidFill>
                  <a:srgbClr val="00B050"/>
                </a:solidFill>
                <a:latin typeface="包图粗黑体" panose="02000800000000000000" pitchFamily="2" charset="-122"/>
                <a:ea typeface="包图粗黑体" panose="02000800000000000000" pitchFamily="2" charset="-122"/>
              </a:rPr>
              <a:t>融资</a:t>
            </a:r>
            <a:r>
              <a:rPr lang="en-US" altLang="zh-CN" sz="2100" b="1" dirty="0">
                <a:solidFill>
                  <a:srgbClr val="00B050"/>
                </a:solidFill>
                <a:latin typeface="包图粗黑体" panose="02000800000000000000" pitchFamily="2" charset="-122"/>
                <a:ea typeface="包图粗黑体" panose="02000800000000000000" pitchFamily="2" charset="-122"/>
              </a:rPr>
              <a:t>1500</a:t>
            </a:r>
            <a:r>
              <a:rPr lang="zh-CN" altLang="en-US" sz="2100" b="1" dirty="0">
                <a:solidFill>
                  <a:srgbClr val="00B050"/>
                </a:solidFill>
                <a:latin typeface="包图粗黑体" panose="02000800000000000000" pitchFamily="2" charset="-122"/>
                <a:ea typeface="包图粗黑体" panose="02000800000000000000" pitchFamily="2" charset="-122"/>
              </a:rPr>
              <a:t>万，出让</a:t>
            </a:r>
            <a:r>
              <a:rPr lang="en-US" altLang="zh-CN" sz="2100" b="1" dirty="0">
                <a:solidFill>
                  <a:srgbClr val="00B050"/>
                </a:solidFill>
                <a:latin typeface="包图粗黑体" panose="02000800000000000000" pitchFamily="2" charset="-122"/>
                <a:ea typeface="包图粗黑体" panose="02000800000000000000" pitchFamily="2" charset="-122"/>
              </a:rPr>
              <a:t>10%</a:t>
            </a:r>
            <a:r>
              <a:rPr lang="zh-CN" altLang="en-US" sz="2100" b="1" dirty="0">
                <a:solidFill>
                  <a:srgbClr val="00B050"/>
                </a:solidFill>
                <a:latin typeface="包图粗黑体" panose="02000800000000000000" pitchFamily="2" charset="-122"/>
                <a:ea typeface="包图粗黑体" panose="02000800000000000000" pitchFamily="2" charset="-122"/>
              </a:rPr>
              <a:t>股权</a:t>
            </a:r>
            <a:endParaRPr lang="en-US" altLang="zh-CN" sz="2100" b="1" dirty="0">
              <a:solidFill>
                <a:srgbClr val="00B050"/>
              </a:solidFill>
              <a:latin typeface="包图粗黑体" panose="02000800000000000000" pitchFamily="2" charset="-122"/>
              <a:ea typeface="包图粗黑体" panose="02000800000000000000" pitchFamily="2" charset="-122"/>
            </a:endParaRPr>
          </a:p>
          <a:p>
            <a:endParaRPr lang="en-US" altLang="zh-CN" sz="1350" b="1" dirty="0">
              <a:solidFill>
                <a:srgbClr val="00B050"/>
              </a:solidFill>
              <a:latin typeface="ht"/>
            </a:endParaRPr>
          </a:p>
          <a:p>
            <a:r>
              <a:rPr lang="zh-CN" altLang="en-US" sz="1350" dirty="0">
                <a:solidFill>
                  <a:srgbClr val="00B050"/>
                </a:solidFill>
              </a:rPr>
              <a:t> </a:t>
            </a:r>
            <a:r>
              <a:rPr lang="zh-CN" altLang="en-US" sz="1350" dirty="0"/>
              <a:t>         </a:t>
            </a:r>
            <a:endParaRPr lang="en-US" altLang="zh-CN" sz="1350" dirty="0"/>
          </a:p>
        </p:txBody>
      </p:sp>
      <p:grpSp>
        <p:nvGrpSpPr>
          <p:cNvPr id="54" name="组合 53"/>
          <p:cNvGrpSpPr/>
          <p:nvPr/>
        </p:nvGrpSpPr>
        <p:grpSpPr>
          <a:xfrm>
            <a:off x="4819224" y="4686524"/>
            <a:ext cx="1915910" cy="1945815"/>
            <a:chOff x="1498830" y="2074848"/>
            <a:chExt cx="2554546" cy="2594421"/>
          </a:xfrm>
        </p:grpSpPr>
        <p:sp>
          <p:nvSpPr>
            <p:cNvPr id="55" name="矩形 54"/>
            <p:cNvSpPr/>
            <p:nvPr/>
          </p:nvSpPr>
          <p:spPr>
            <a:xfrm>
              <a:off x="1498830" y="4238382"/>
              <a:ext cx="2554546" cy="430887"/>
            </a:xfrm>
            <a:prstGeom prst="rect">
              <a:avLst/>
            </a:prstGeom>
            <a:noFill/>
          </p:spPr>
          <p:txBody>
            <a:bodyPr wrap="none" rtlCol="0">
              <a:spAutoFit/>
            </a:bodyPr>
            <a:lstStyle/>
            <a:p>
              <a:pPr algn="ctr"/>
              <a:r>
                <a:rPr lang="zh-CN" altLang="en-US" sz="1500" dirty="0">
                  <a:latin typeface="字魂8号-珍珠奶茶体" panose="00000500000000000000" pitchFamily="2" charset="-122"/>
                  <a:ea typeface="字魂8号-珍珠奶茶体" panose="00000500000000000000" pitchFamily="2" charset="-122"/>
                </a:rPr>
                <a:t>渠道合作，市场推广</a:t>
              </a:r>
              <a:endParaRPr lang="en-US" altLang="zh-CN" sz="1500" dirty="0">
                <a:latin typeface="字魂8号-珍珠奶茶体" panose="00000500000000000000" pitchFamily="2" charset="-122"/>
                <a:ea typeface="字魂8号-珍珠奶茶体" panose="00000500000000000000" pitchFamily="2" charset="-122"/>
              </a:endParaRPr>
            </a:p>
          </p:txBody>
        </p:sp>
        <p:sp>
          <p:nvSpPr>
            <p:cNvPr id="57" name="椭圆 56"/>
            <p:cNvSpPr>
              <a:spLocks noChangeAspect="1"/>
            </p:cNvSpPr>
            <p:nvPr/>
          </p:nvSpPr>
          <p:spPr>
            <a:xfrm>
              <a:off x="1876103" y="2074848"/>
              <a:ext cx="1800000" cy="1800000"/>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dirty="0">
                  <a:solidFill>
                    <a:srgbClr val="00B050"/>
                  </a:solidFill>
                  <a:latin typeface="inpin heiti" charset="-122"/>
                  <a:ea typeface="inpin heiti" charset="-122"/>
                </a:rPr>
                <a:t>40%</a:t>
              </a:r>
              <a:endParaRPr lang="zh-CN" altLang="en-US" sz="3300" dirty="0">
                <a:solidFill>
                  <a:srgbClr val="00B050"/>
                </a:solidFill>
                <a:latin typeface="inpin heiti" charset="-122"/>
                <a:ea typeface="inpin heiti" charset="-122"/>
              </a:endParaRPr>
            </a:p>
          </p:txBody>
        </p:sp>
        <p:sp>
          <p:nvSpPr>
            <p:cNvPr id="58" name="弧形 57"/>
            <p:cNvSpPr>
              <a:spLocks noChangeAspect="1"/>
            </p:cNvSpPr>
            <p:nvPr/>
          </p:nvSpPr>
          <p:spPr>
            <a:xfrm>
              <a:off x="1876103" y="2074848"/>
              <a:ext cx="1800000" cy="1800000"/>
            </a:xfrm>
            <a:prstGeom prst="arc">
              <a:avLst>
                <a:gd name="adj1" fmla="val 16200000"/>
                <a:gd name="adj2" fmla="val 19350618"/>
              </a:avLst>
            </a:prstGeom>
            <a:ln w="190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dirty="0">
                <a:solidFill>
                  <a:srgbClr val="F7BA00"/>
                </a:solidFill>
                <a:latin typeface="inpin heiti" charset="-122"/>
                <a:ea typeface="inpin heiti" charset="-122"/>
              </a:endParaRPr>
            </a:p>
          </p:txBody>
        </p:sp>
      </p:grpSp>
      <p:grpSp>
        <p:nvGrpSpPr>
          <p:cNvPr id="59" name="组合 58"/>
          <p:cNvGrpSpPr/>
          <p:nvPr/>
        </p:nvGrpSpPr>
        <p:grpSpPr>
          <a:xfrm>
            <a:off x="674858" y="4747702"/>
            <a:ext cx="1531188" cy="1884638"/>
            <a:chOff x="4808384" y="2074848"/>
            <a:chExt cx="2041584" cy="2512850"/>
          </a:xfrm>
        </p:grpSpPr>
        <p:sp>
          <p:nvSpPr>
            <p:cNvPr id="60" name="矩形 59"/>
            <p:cNvSpPr/>
            <p:nvPr/>
          </p:nvSpPr>
          <p:spPr>
            <a:xfrm>
              <a:off x="4808384" y="4156811"/>
              <a:ext cx="2041584" cy="430887"/>
            </a:xfrm>
            <a:prstGeom prst="rect">
              <a:avLst/>
            </a:prstGeom>
            <a:noFill/>
          </p:spPr>
          <p:txBody>
            <a:bodyPr wrap="none" rtlCol="0">
              <a:spAutoFit/>
            </a:bodyPr>
            <a:lstStyle/>
            <a:p>
              <a:pPr algn="ctr"/>
              <a:r>
                <a:rPr lang="zh-CN" altLang="en-US" sz="1500" dirty="0">
                  <a:latin typeface="字魂8号-珍珠奶茶体" panose="00000500000000000000" pitchFamily="2" charset="-122"/>
                  <a:ea typeface="字魂8号-珍珠奶茶体" panose="00000500000000000000" pitchFamily="2" charset="-122"/>
                </a:rPr>
                <a:t>新科技产品研发</a:t>
              </a:r>
              <a:endParaRPr lang="en-US" altLang="zh-CN" sz="1500" dirty="0">
                <a:latin typeface="字魂8号-珍珠奶茶体" panose="00000500000000000000" pitchFamily="2" charset="-122"/>
                <a:ea typeface="字魂8号-珍珠奶茶体" panose="00000500000000000000" pitchFamily="2" charset="-122"/>
              </a:endParaRPr>
            </a:p>
          </p:txBody>
        </p:sp>
        <p:sp>
          <p:nvSpPr>
            <p:cNvPr id="62" name="椭圆 61"/>
            <p:cNvSpPr>
              <a:spLocks noChangeAspect="1"/>
            </p:cNvSpPr>
            <p:nvPr/>
          </p:nvSpPr>
          <p:spPr>
            <a:xfrm>
              <a:off x="4894587" y="2074848"/>
              <a:ext cx="1800000" cy="1800000"/>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dirty="0">
                  <a:solidFill>
                    <a:srgbClr val="00B050"/>
                  </a:solidFill>
                  <a:latin typeface="inpin heiti" charset="-122"/>
                  <a:ea typeface="inpin heiti" charset="-122"/>
                </a:rPr>
                <a:t>15%</a:t>
              </a:r>
              <a:endParaRPr lang="zh-CN" altLang="en-US" sz="3300" dirty="0">
                <a:solidFill>
                  <a:srgbClr val="00B050"/>
                </a:solidFill>
                <a:latin typeface="inpin heiti" charset="-122"/>
                <a:ea typeface="inpin heiti" charset="-122"/>
              </a:endParaRPr>
            </a:p>
          </p:txBody>
        </p:sp>
        <p:sp>
          <p:nvSpPr>
            <p:cNvPr id="63" name="弧形 62"/>
            <p:cNvSpPr>
              <a:spLocks noChangeAspect="1"/>
            </p:cNvSpPr>
            <p:nvPr/>
          </p:nvSpPr>
          <p:spPr>
            <a:xfrm>
              <a:off x="4894587" y="2074848"/>
              <a:ext cx="1800000" cy="1800000"/>
            </a:xfrm>
            <a:prstGeom prst="arc">
              <a:avLst/>
            </a:prstGeom>
            <a:ln w="190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dirty="0">
                <a:solidFill>
                  <a:srgbClr val="F7BA00"/>
                </a:solidFill>
                <a:latin typeface="inpin heiti" charset="-122"/>
                <a:ea typeface="inpin heiti" charset="-122"/>
              </a:endParaRPr>
            </a:p>
          </p:txBody>
        </p:sp>
      </p:grpSp>
      <p:grpSp>
        <p:nvGrpSpPr>
          <p:cNvPr id="71" name="组合 70"/>
          <p:cNvGrpSpPr/>
          <p:nvPr/>
        </p:nvGrpSpPr>
        <p:grpSpPr>
          <a:xfrm>
            <a:off x="2790274" y="4686524"/>
            <a:ext cx="1588897" cy="2000388"/>
            <a:chOff x="7753807" y="2074848"/>
            <a:chExt cx="2118529" cy="2667185"/>
          </a:xfrm>
        </p:grpSpPr>
        <p:sp>
          <p:nvSpPr>
            <p:cNvPr id="72" name="矩形 71"/>
            <p:cNvSpPr/>
            <p:nvPr/>
          </p:nvSpPr>
          <p:spPr>
            <a:xfrm>
              <a:off x="7753807" y="4311146"/>
              <a:ext cx="2118529" cy="430887"/>
            </a:xfrm>
            <a:prstGeom prst="rect">
              <a:avLst/>
            </a:prstGeom>
            <a:noFill/>
          </p:spPr>
          <p:txBody>
            <a:bodyPr wrap="none" rtlCol="0">
              <a:spAutoFit/>
            </a:bodyPr>
            <a:lstStyle/>
            <a:p>
              <a:pPr algn="ctr"/>
              <a:r>
                <a:rPr lang="zh-CN" altLang="en-US" sz="1500" dirty="0">
                  <a:latin typeface="字魂8号-珍珠奶茶体" panose="00000500000000000000" pitchFamily="2" charset="-122"/>
                  <a:ea typeface="字魂8号-珍珠奶茶体" panose="00000500000000000000" pitchFamily="2" charset="-122"/>
                </a:rPr>
                <a:t>智烹锅 制造出品</a:t>
              </a:r>
              <a:endParaRPr lang="en-US" altLang="zh-CN" sz="1500" dirty="0">
                <a:latin typeface="字魂8号-珍珠奶茶体" panose="00000500000000000000" pitchFamily="2" charset="-122"/>
                <a:ea typeface="字魂8号-珍珠奶茶体" panose="00000500000000000000" pitchFamily="2" charset="-122"/>
              </a:endParaRPr>
            </a:p>
          </p:txBody>
        </p:sp>
        <p:sp>
          <p:nvSpPr>
            <p:cNvPr id="73" name="椭圆 72"/>
            <p:cNvSpPr>
              <a:spLocks noChangeAspect="1"/>
            </p:cNvSpPr>
            <p:nvPr/>
          </p:nvSpPr>
          <p:spPr>
            <a:xfrm>
              <a:off x="7913071" y="2074848"/>
              <a:ext cx="1800000" cy="1800000"/>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dirty="0">
                  <a:solidFill>
                    <a:srgbClr val="00B050"/>
                  </a:solidFill>
                  <a:latin typeface="inpin heiti" charset="-122"/>
                  <a:ea typeface="inpin heiti" charset="-122"/>
                </a:rPr>
                <a:t>25%</a:t>
              </a:r>
              <a:endParaRPr lang="zh-CN" altLang="en-US" sz="3300" dirty="0">
                <a:solidFill>
                  <a:srgbClr val="00B050"/>
                </a:solidFill>
                <a:latin typeface="inpin heiti" charset="-122"/>
                <a:ea typeface="inpin heiti" charset="-122"/>
              </a:endParaRPr>
            </a:p>
          </p:txBody>
        </p:sp>
        <p:sp>
          <p:nvSpPr>
            <p:cNvPr id="74" name="弧形 73"/>
            <p:cNvSpPr>
              <a:spLocks noChangeAspect="1"/>
            </p:cNvSpPr>
            <p:nvPr/>
          </p:nvSpPr>
          <p:spPr>
            <a:xfrm>
              <a:off x="7913071" y="2074848"/>
              <a:ext cx="1800000" cy="1800000"/>
            </a:xfrm>
            <a:prstGeom prst="arc">
              <a:avLst>
                <a:gd name="adj1" fmla="val 16200000"/>
                <a:gd name="adj2" fmla="val 17081691"/>
              </a:avLst>
            </a:prstGeom>
            <a:ln w="190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dirty="0">
                <a:solidFill>
                  <a:srgbClr val="F7BA00"/>
                </a:solidFill>
                <a:latin typeface="inpin heiti" charset="-122"/>
                <a:ea typeface="inpin heiti" charset="-122"/>
              </a:endParaRPr>
            </a:p>
          </p:txBody>
        </p:sp>
      </p:grpSp>
      <p:grpSp>
        <p:nvGrpSpPr>
          <p:cNvPr id="75" name="组合 74"/>
          <p:cNvGrpSpPr/>
          <p:nvPr/>
        </p:nvGrpSpPr>
        <p:grpSpPr>
          <a:xfrm>
            <a:off x="7140141" y="4747702"/>
            <a:ext cx="1531188" cy="1884638"/>
            <a:chOff x="4808383" y="2074848"/>
            <a:chExt cx="2041584" cy="2512850"/>
          </a:xfrm>
        </p:grpSpPr>
        <p:sp>
          <p:nvSpPr>
            <p:cNvPr id="76" name="矩形 75"/>
            <p:cNvSpPr/>
            <p:nvPr/>
          </p:nvSpPr>
          <p:spPr>
            <a:xfrm>
              <a:off x="4808383" y="4156811"/>
              <a:ext cx="2041584" cy="430887"/>
            </a:xfrm>
            <a:prstGeom prst="rect">
              <a:avLst/>
            </a:prstGeom>
            <a:noFill/>
          </p:spPr>
          <p:txBody>
            <a:bodyPr wrap="none" rtlCol="0">
              <a:spAutoFit/>
            </a:bodyPr>
            <a:lstStyle/>
            <a:p>
              <a:pPr algn="ctr"/>
              <a:r>
                <a:rPr lang="zh-CN" altLang="en-US" sz="1500" dirty="0">
                  <a:latin typeface="字魂8号-珍珠奶茶体" panose="00000500000000000000" pitchFamily="2" charset="-122"/>
                  <a:ea typeface="字魂8号-珍珠奶茶体" panose="00000500000000000000" pitchFamily="2" charset="-122"/>
                </a:rPr>
                <a:t>供应链产能扩张</a:t>
              </a:r>
              <a:endParaRPr lang="en-US" altLang="zh-CN" sz="1500" dirty="0">
                <a:latin typeface="字魂8号-珍珠奶茶体" panose="00000500000000000000" pitchFamily="2" charset="-122"/>
                <a:ea typeface="字魂8号-珍珠奶茶体" panose="00000500000000000000" pitchFamily="2" charset="-122"/>
              </a:endParaRPr>
            </a:p>
          </p:txBody>
        </p:sp>
        <p:sp>
          <p:nvSpPr>
            <p:cNvPr id="77" name="椭圆 76"/>
            <p:cNvSpPr>
              <a:spLocks noChangeAspect="1"/>
            </p:cNvSpPr>
            <p:nvPr/>
          </p:nvSpPr>
          <p:spPr>
            <a:xfrm>
              <a:off x="4894587" y="2074848"/>
              <a:ext cx="1800000" cy="1800000"/>
            </a:xfrm>
            <a:prstGeom prst="ellipse">
              <a:avLst/>
            </a:prstGeom>
            <a:noFill/>
            <a:ln w="1270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dirty="0">
                  <a:solidFill>
                    <a:srgbClr val="00B050"/>
                  </a:solidFill>
                  <a:latin typeface="inpin heiti" charset="-122"/>
                  <a:ea typeface="inpin heiti" charset="-122"/>
                </a:rPr>
                <a:t>25%</a:t>
              </a:r>
              <a:endParaRPr lang="zh-CN" altLang="en-US" sz="3300" dirty="0">
                <a:solidFill>
                  <a:srgbClr val="00B050"/>
                </a:solidFill>
                <a:latin typeface="inpin heiti" charset="-122"/>
                <a:ea typeface="inpin heiti" charset="-122"/>
              </a:endParaRPr>
            </a:p>
          </p:txBody>
        </p:sp>
        <p:sp>
          <p:nvSpPr>
            <p:cNvPr id="78" name="弧形 77"/>
            <p:cNvSpPr>
              <a:spLocks noChangeAspect="1"/>
            </p:cNvSpPr>
            <p:nvPr/>
          </p:nvSpPr>
          <p:spPr>
            <a:xfrm>
              <a:off x="4894587" y="2074848"/>
              <a:ext cx="1800000" cy="1800000"/>
            </a:xfrm>
            <a:prstGeom prst="arc">
              <a:avLst/>
            </a:prstGeom>
            <a:ln w="190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dirty="0">
                <a:solidFill>
                  <a:srgbClr val="F7BA00"/>
                </a:solidFill>
                <a:latin typeface="inpin heiti" charset="-122"/>
                <a:ea typeface="inpin heiti" charset="-122"/>
              </a:endParaRPr>
            </a:p>
          </p:txBody>
        </p:sp>
      </p:grpSp>
      <p:cxnSp>
        <p:nvCxnSpPr>
          <p:cNvPr id="8" name="直接连接符 7"/>
          <p:cNvCxnSpPr/>
          <p:nvPr/>
        </p:nvCxnSpPr>
        <p:spPr>
          <a:xfrm>
            <a:off x="2472618" y="4381295"/>
            <a:ext cx="3961551"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5" name="图片 24" descr="微信图片_20220307152545"/>
          <p:cNvPicPr>
            <a:picLocks noChangeAspect="1"/>
          </p:cNvPicPr>
          <p:nvPr/>
        </p:nvPicPr>
        <p:blipFill>
          <a:blip r:embed="rId1"/>
          <a:stretch>
            <a:fillRect/>
          </a:stretch>
        </p:blipFill>
        <p:spPr>
          <a:xfrm>
            <a:off x="433388" y="580073"/>
            <a:ext cx="1549241" cy="530066"/>
          </a:xfrm>
          <a:prstGeom prst="rect">
            <a:avLst/>
          </a:prstGeom>
        </p:spPr>
      </p:pic>
      <p:grpSp>
        <p:nvGrpSpPr>
          <p:cNvPr id="26" name="组合 25"/>
          <p:cNvGrpSpPr/>
          <p:nvPr/>
        </p:nvGrpSpPr>
        <p:grpSpPr>
          <a:xfrm>
            <a:off x="1982439" y="600940"/>
            <a:ext cx="1340406" cy="417959"/>
            <a:chOff x="1258316" y="951111"/>
            <a:chExt cx="1787208" cy="557278"/>
          </a:xfrm>
        </p:grpSpPr>
        <p:sp>
          <p:nvSpPr>
            <p:cNvPr id="28" name="文本框 27"/>
            <p:cNvSpPr txBox="1"/>
            <p:nvPr/>
          </p:nvSpPr>
          <p:spPr>
            <a:xfrm>
              <a:off x="1568196" y="1015947"/>
              <a:ext cx="1477328" cy="492442"/>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融资计划</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pic>
        <p:nvPicPr>
          <p:cNvPr id="12" name="图片 11"/>
          <p:cNvPicPr>
            <a:picLocks noChangeAspect="1"/>
          </p:cNvPicPr>
          <p:nvPr/>
        </p:nvPicPr>
        <p:blipFill>
          <a:blip r:embed="rId2"/>
          <a:stretch>
            <a:fillRect/>
          </a:stretch>
        </p:blipFill>
        <p:spPr>
          <a:xfrm>
            <a:off x="1717962" y="1199247"/>
            <a:ext cx="5841023" cy="252873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桌子上的盘子里放着面包和水果&#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20611" r="1" b="13530"/>
          <a:stretch>
            <a:fillRect/>
          </a:stretch>
        </p:blipFill>
        <p:spPr>
          <a:xfrm>
            <a:off x="1767840" y="0"/>
            <a:ext cx="7376160" cy="6858000"/>
          </a:xfrm>
          <a:prstGeom prst="rect">
            <a:avLst/>
          </a:prstGeom>
        </p:spPr>
      </p:pic>
      <p:sp>
        <p:nvSpPr>
          <p:cNvPr id="2" name="流程图: 延期 1"/>
          <p:cNvSpPr/>
          <p:nvPr/>
        </p:nvSpPr>
        <p:spPr>
          <a:xfrm>
            <a:off x="0" y="857250"/>
            <a:ext cx="4572000" cy="5143500"/>
          </a:xfrm>
          <a:prstGeom prst="flowChartDelay">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sp>
        <p:nvSpPr>
          <p:cNvPr id="10" name="流程图: 延期 9"/>
          <p:cNvSpPr/>
          <p:nvPr/>
        </p:nvSpPr>
        <p:spPr>
          <a:xfrm>
            <a:off x="0" y="0"/>
            <a:ext cx="4179094" cy="6858000"/>
          </a:xfrm>
          <a:prstGeom prst="flowChartDelay">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sp>
        <p:nvSpPr>
          <p:cNvPr id="5" name="îŝḷiḋe"/>
          <p:cNvSpPr/>
          <p:nvPr/>
        </p:nvSpPr>
        <p:spPr>
          <a:xfrm>
            <a:off x="1046480" y="1188720"/>
            <a:ext cx="7752079" cy="4812029"/>
          </a:xfrm>
          <a:prstGeom prst="roundRect">
            <a:avLst>
              <a:gd name="adj" fmla="val 3005"/>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algn="ctr"/>
            <a:endParaRPr lang="zh-CN" altLang="en-US" sz="1800">
              <a:latin typeface="Noto Sans S Chinese Light" panose="020B0300000000000000" pitchFamily="34" charset="-122"/>
              <a:ea typeface="Noto Sans S Chinese Light" panose="020B0300000000000000" pitchFamily="34" charset="-122"/>
              <a:cs typeface="+mn-ea"/>
              <a:sym typeface="Noto Sans S Chinese Light" panose="020B0300000000000000" pitchFamily="34" charset="-122"/>
            </a:endParaRPr>
          </a:p>
        </p:txBody>
      </p:sp>
      <p:sp>
        <p:nvSpPr>
          <p:cNvPr id="8" name="文本框 7"/>
          <p:cNvSpPr txBox="1"/>
          <p:nvPr/>
        </p:nvSpPr>
        <p:spPr>
          <a:xfrm>
            <a:off x="1608672" y="4259394"/>
            <a:ext cx="6627277" cy="931545"/>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1600" b="1" dirty="0">
                <a:latin typeface="宋体" panose="02010600030101010101" pitchFamily="2" charset="-122"/>
                <a:ea typeface="宋体" panose="02010600030101010101" pitchFamily="2" charset="-122"/>
                <a:cs typeface="宋体" panose="02010600030101010101" pitchFamily="2" charset="-122"/>
                <a:sym typeface="+mn-lt"/>
              </a:rPr>
              <a:t>公司地址：西安曲江新区翠华南路凯颐大厦15层</a:t>
            </a:r>
            <a:endParaRPr lang="zh-CN" altLang="en-US" sz="1600" b="1" dirty="0">
              <a:latin typeface="宋体" panose="02010600030101010101" pitchFamily="2" charset="-122"/>
              <a:ea typeface="宋体" panose="02010600030101010101" pitchFamily="2" charset="-122"/>
              <a:cs typeface="宋体" panose="02010600030101010101" pitchFamily="2" charset="-122"/>
              <a:sym typeface="+mn-lt"/>
            </a:endParaRPr>
          </a:p>
          <a:p>
            <a:pPr algn="ctr">
              <a:lnSpc>
                <a:spcPct val="114000"/>
              </a:lnSpc>
            </a:pPr>
            <a:r>
              <a:rPr lang="zh-CN" altLang="en-US" sz="1600" b="1" dirty="0">
                <a:latin typeface="宋体" panose="02010600030101010101" pitchFamily="2" charset="-122"/>
                <a:ea typeface="宋体" panose="02010600030101010101" pitchFamily="2" charset="-122"/>
                <a:cs typeface="宋体" panose="02010600030101010101" pitchFamily="2" charset="-122"/>
                <a:sym typeface="+mn-lt"/>
              </a:rPr>
              <a:t>官方网站：</a:t>
            </a:r>
            <a:r>
              <a:rPr lang="en-US" altLang="zh-CN" sz="1600" b="1" dirty="0">
                <a:latin typeface="宋体" panose="02010600030101010101" pitchFamily="2" charset="-122"/>
                <a:ea typeface="宋体" panose="02010600030101010101" pitchFamily="2" charset="-122"/>
                <a:cs typeface="宋体" panose="02010600030101010101" pitchFamily="2" charset="-122"/>
                <a:sym typeface="+mn-lt"/>
              </a:rPr>
              <a:t>https://www.lvchuxian.com/</a:t>
            </a:r>
            <a:endParaRPr lang="zh-CN" altLang="en-US" sz="1600" b="1" dirty="0">
              <a:latin typeface="宋体" panose="02010600030101010101" pitchFamily="2" charset="-122"/>
              <a:ea typeface="宋体" panose="02010600030101010101" pitchFamily="2" charset="-122"/>
              <a:cs typeface="宋体" panose="02010600030101010101" pitchFamily="2" charset="-122"/>
              <a:sym typeface="+mn-lt"/>
            </a:endParaRPr>
          </a:p>
          <a:p>
            <a:pPr algn="ctr">
              <a:lnSpc>
                <a:spcPct val="114000"/>
              </a:lnSpc>
            </a:pPr>
            <a:endParaRPr lang="zh-CN" altLang="en-US" sz="1600" b="1" dirty="0">
              <a:latin typeface="宋体" panose="02010600030101010101" pitchFamily="2" charset="-122"/>
              <a:ea typeface="宋体" panose="02010600030101010101" pitchFamily="2" charset="-122"/>
              <a:cs typeface="宋体" panose="02010600030101010101" pitchFamily="2" charset="-122"/>
              <a:sym typeface="+mn-lt"/>
            </a:endParaRPr>
          </a:p>
        </p:txBody>
      </p:sp>
      <p:pic>
        <p:nvPicPr>
          <p:cNvPr id="9" name="图片 8" descr="微信图片_20220307152545"/>
          <p:cNvPicPr>
            <a:picLocks noChangeAspect="1"/>
          </p:cNvPicPr>
          <p:nvPr/>
        </p:nvPicPr>
        <p:blipFill>
          <a:blip r:embed="rId3"/>
          <a:stretch>
            <a:fillRect/>
          </a:stretch>
        </p:blipFill>
        <p:spPr>
          <a:xfrm>
            <a:off x="3867817" y="2909631"/>
            <a:ext cx="2108646" cy="8264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2000"/>
    </mc:Choice>
    <mc:Fallback>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桌子上的盘子里放着面包和水果&#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753" t="-1" r="535" b="13710"/>
          <a:stretch>
            <a:fillRect/>
          </a:stretch>
        </p:blipFill>
        <p:spPr>
          <a:xfrm>
            <a:off x="1" y="0"/>
            <a:ext cx="9144000" cy="6857999"/>
          </a:xfrm>
          <a:prstGeom prst="rect">
            <a:avLst/>
          </a:prstGeom>
        </p:spPr>
      </p:pic>
      <p:sp>
        <p:nvSpPr>
          <p:cNvPr id="14" name="îŝḷiḋe"/>
          <p:cNvSpPr/>
          <p:nvPr/>
        </p:nvSpPr>
        <p:spPr>
          <a:xfrm>
            <a:off x="352963" y="1176020"/>
            <a:ext cx="8493857" cy="5080490"/>
          </a:xfrm>
          <a:prstGeom prst="roundRect">
            <a:avLst>
              <a:gd name="adj" fmla="val 3005"/>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algn="ctr"/>
            <a:endParaRPr lang="zh-CN" altLang="en-US" sz="1800">
              <a:latin typeface="Noto Sans S Chinese Light" panose="020B0300000000000000" pitchFamily="34" charset="-122"/>
              <a:ea typeface="Noto Sans S Chinese Light" panose="020B0300000000000000" pitchFamily="34" charset="-122"/>
              <a:cs typeface="+mn-ea"/>
              <a:sym typeface="Noto Sans S Chinese Light" panose="020B0300000000000000" pitchFamily="34" charset="-122"/>
            </a:endParaRPr>
          </a:p>
        </p:txBody>
      </p:sp>
      <p:sp>
        <p:nvSpPr>
          <p:cNvPr id="2" name="1"/>
          <p:cNvSpPr/>
          <p:nvPr/>
        </p:nvSpPr>
        <p:spPr>
          <a:xfrm>
            <a:off x="5129976" y="4700429"/>
            <a:ext cx="511740" cy="463099"/>
          </a:xfrm>
          <a:prstGeom prst="diamond">
            <a:avLst/>
          </a:prstGeom>
          <a:solidFill>
            <a:srgbClr val="25B10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defTabSz="685800">
              <a:defRPr/>
            </a:pPr>
            <a:r>
              <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05</a:t>
            </a:r>
            <a:endPar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 name="1"/>
          <p:cNvSpPr/>
          <p:nvPr/>
        </p:nvSpPr>
        <p:spPr>
          <a:xfrm>
            <a:off x="5129976" y="3937976"/>
            <a:ext cx="511740" cy="463099"/>
          </a:xfrm>
          <a:prstGeom prst="diamond">
            <a:avLst/>
          </a:prstGeom>
          <a:solidFill>
            <a:srgbClr val="25B10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defTabSz="685800">
              <a:defRPr/>
            </a:pPr>
            <a:r>
              <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04</a:t>
            </a:r>
            <a:endPar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 name="1"/>
          <p:cNvSpPr/>
          <p:nvPr/>
        </p:nvSpPr>
        <p:spPr>
          <a:xfrm>
            <a:off x="5129976" y="3232801"/>
            <a:ext cx="511740" cy="463099"/>
          </a:xfrm>
          <a:prstGeom prst="diamond">
            <a:avLst/>
          </a:prstGeom>
          <a:solidFill>
            <a:srgbClr val="25B10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defTabSz="685800">
              <a:defRPr/>
            </a:pPr>
            <a:r>
              <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5" name="1"/>
          <p:cNvSpPr/>
          <p:nvPr/>
        </p:nvSpPr>
        <p:spPr>
          <a:xfrm>
            <a:off x="5129977" y="1801521"/>
            <a:ext cx="511740" cy="463099"/>
          </a:xfrm>
          <a:prstGeom prst="diamond">
            <a:avLst/>
          </a:prstGeom>
          <a:solidFill>
            <a:srgbClr val="25B10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defTabSz="685800">
              <a:defRPr/>
            </a:pPr>
            <a:r>
              <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 name="圆角矩形 5"/>
          <p:cNvSpPr/>
          <p:nvPr/>
        </p:nvSpPr>
        <p:spPr>
          <a:xfrm>
            <a:off x="6095521" y="1758987"/>
            <a:ext cx="1643221" cy="562891"/>
          </a:xfrm>
          <a:prstGeom prst="roundRect">
            <a:avLst/>
          </a:prstGeom>
          <a:ln w="28575" cmpd="sng">
            <a:solidFill>
              <a:srgbClr val="25B10E"/>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solidFill>
                  <a:schemeClr val="tx1"/>
                </a:solidFill>
                <a:latin typeface="宋体" panose="02010600030101010101" pitchFamily="2" charset="-122"/>
                <a:ea typeface="宋体" panose="02010600030101010101" pitchFamily="2" charset="-122"/>
                <a:sym typeface="+mn-ea"/>
              </a:rPr>
              <a:t>公司介绍</a:t>
            </a:r>
            <a:endParaRPr lang="zh-CN" altLang="en-US" b="1" dirty="0">
              <a:ln w="28575" cmpd="sng">
                <a:solidFill>
                  <a:schemeClr val="accent1">
                    <a:shade val="50000"/>
                  </a:schemeClr>
                </a:solidFill>
                <a:prstDash val="solid"/>
              </a:ln>
              <a:solidFill>
                <a:schemeClr val="tx1"/>
              </a:solidFill>
              <a:latin typeface="宋体" panose="02010600030101010101" pitchFamily="2" charset="-122"/>
              <a:ea typeface="宋体" panose="02010600030101010101" pitchFamily="2" charset="-122"/>
              <a:sym typeface="+mn-ea"/>
            </a:endParaRPr>
          </a:p>
        </p:txBody>
      </p:sp>
      <p:sp>
        <p:nvSpPr>
          <p:cNvPr id="7" name="圆角矩形 6"/>
          <p:cNvSpPr/>
          <p:nvPr/>
        </p:nvSpPr>
        <p:spPr>
          <a:xfrm>
            <a:off x="6095521" y="3217880"/>
            <a:ext cx="1643221" cy="562891"/>
          </a:xfrm>
          <a:prstGeom prst="roundRect">
            <a:avLst/>
          </a:prstGeom>
          <a:ln w="28575" cmpd="sng">
            <a:solidFill>
              <a:srgbClr val="25B10E"/>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solidFill>
                  <a:schemeClr val="tx1"/>
                </a:solidFill>
                <a:latin typeface="宋体" panose="02010600030101010101" pitchFamily="2" charset="-122"/>
                <a:ea typeface="宋体" panose="02010600030101010101" pitchFamily="2" charset="-122"/>
                <a:sym typeface="+mn-ea"/>
              </a:rPr>
              <a:t>方案介绍</a:t>
            </a:r>
            <a:endParaRPr lang="zh-CN" altLang="en-US" b="1" dirty="0">
              <a:solidFill>
                <a:schemeClr val="tx1"/>
              </a:solidFill>
              <a:latin typeface="宋体" panose="02010600030101010101" pitchFamily="2" charset="-122"/>
              <a:ea typeface="宋体" panose="02010600030101010101" pitchFamily="2" charset="-122"/>
              <a:sym typeface="+mn-ea"/>
            </a:endParaRPr>
          </a:p>
        </p:txBody>
      </p:sp>
      <p:sp>
        <p:nvSpPr>
          <p:cNvPr id="8" name="圆角矩形 7"/>
          <p:cNvSpPr/>
          <p:nvPr/>
        </p:nvSpPr>
        <p:spPr>
          <a:xfrm>
            <a:off x="6095521" y="3930346"/>
            <a:ext cx="1643221" cy="562891"/>
          </a:xfrm>
          <a:prstGeom prst="roundRect">
            <a:avLst/>
          </a:prstGeom>
          <a:ln w="28575" cmpd="sng">
            <a:solidFill>
              <a:srgbClr val="25B10E"/>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solidFill>
                  <a:schemeClr val="tx1"/>
                </a:solidFill>
                <a:latin typeface="宋体" panose="02010600030101010101" pitchFamily="2" charset="-122"/>
                <a:ea typeface="宋体" panose="02010600030101010101" pitchFamily="2" charset="-122"/>
                <a:sym typeface="+mn-ea"/>
              </a:rPr>
              <a:t>组织团队</a:t>
            </a:r>
            <a:endParaRPr lang="zh-CN" altLang="en-US" b="1" dirty="0">
              <a:solidFill>
                <a:schemeClr val="tx1"/>
              </a:solidFill>
              <a:latin typeface="宋体" panose="02010600030101010101" pitchFamily="2" charset="-122"/>
              <a:ea typeface="宋体" panose="02010600030101010101" pitchFamily="2" charset="-122"/>
              <a:sym typeface="+mn-ea"/>
            </a:endParaRPr>
          </a:p>
        </p:txBody>
      </p:sp>
      <p:sp>
        <p:nvSpPr>
          <p:cNvPr id="9" name="圆角矩形 8"/>
          <p:cNvSpPr/>
          <p:nvPr/>
        </p:nvSpPr>
        <p:spPr>
          <a:xfrm>
            <a:off x="6095521" y="4649769"/>
            <a:ext cx="1643221" cy="562891"/>
          </a:xfrm>
          <a:prstGeom prst="roundRect">
            <a:avLst/>
          </a:prstGeom>
          <a:ln w="28575" cmpd="sng">
            <a:solidFill>
              <a:srgbClr val="25B10E"/>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solidFill>
                  <a:schemeClr val="tx1"/>
                </a:solidFill>
                <a:latin typeface="宋体" panose="02010600030101010101" pitchFamily="2" charset="-122"/>
                <a:ea typeface="宋体" panose="02010600030101010101" pitchFamily="2" charset="-122"/>
                <a:sym typeface="+mn-ea"/>
              </a:rPr>
              <a:t>融资计划</a:t>
            </a:r>
            <a:endParaRPr lang="zh-CN" altLang="en-US" b="1" dirty="0">
              <a:solidFill>
                <a:schemeClr val="tx1"/>
              </a:solidFill>
              <a:latin typeface="宋体" panose="02010600030101010101" pitchFamily="2" charset="-122"/>
              <a:ea typeface="宋体" panose="02010600030101010101" pitchFamily="2" charset="-122"/>
              <a:sym typeface="+mn-ea"/>
            </a:endParaRPr>
          </a:p>
        </p:txBody>
      </p:sp>
      <p:sp>
        <p:nvSpPr>
          <p:cNvPr id="10" name="1"/>
          <p:cNvSpPr/>
          <p:nvPr/>
        </p:nvSpPr>
        <p:spPr bwMode="auto">
          <a:xfrm>
            <a:off x="878205" y="1373029"/>
            <a:ext cx="2664619" cy="633889"/>
          </a:xfrm>
          <a:prstGeom prst="homePlate">
            <a:avLst/>
          </a:prstGeom>
          <a:solidFill>
            <a:schemeClr val="tx2">
              <a:alpha val="14000"/>
            </a:schemeClr>
          </a:solidFill>
          <a:ln w="19050">
            <a:noFill/>
            <a:round/>
          </a:ln>
        </p:spPr>
        <p:txBody>
          <a:bodyPr anchor="ctr"/>
          <a:lstStyle/>
          <a:p>
            <a:pPr algn="ctr" defTabSz="685800">
              <a:defRPr/>
            </a:pPr>
            <a:endParaRPr sz="1350" dirty="0">
              <a:solidFill>
                <a:prstClr val="black"/>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1"/>
          <p:cNvSpPr/>
          <p:nvPr/>
        </p:nvSpPr>
        <p:spPr bwMode="auto">
          <a:xfrm>
            <a:off x="627698" y="1284447"/>
            <a:ext cx="2664619" cy="633889"/>
          </a:xfrm>
          <a:prstGeom prst="homePlate">
            <a:avLst/>
          </a:prstGeom>
          <a:solidFill>
            <a:srgbClr val="25B10E"/>
          </a:solidFill>
          <a:ln w="19050">
            <a:noFill/>
            <a:round/>
          </a:ln>
        </p:spPr>
        <p:txBody>
          <a:bodyPr rot="0" spcFirstLastPara="0" vert="horz" wrap="square" lIns="68580" tIns="34290" rIns="68580" bIns="34290" anchor="ctr" anchorCtr="1" forceAA="0" compatLnSpc="1">
            <a:normAutofit/>
          </a:bodyPr>
          <a:lstStyle/>
          <a:p>
            <a:pPr algn="ctr" defTabSz="685800">
              <a:defRPr/>
            </a:pPr>
            <a:r>
              <a:rPr lang="zh-CN" altLang="en-US" b="1" dirty="0">
                <a:solidFill>
                  <a:prstClr val="white">
                    <a:lumMod val="100000"/>
                  </a:prst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目录</a:t>
            </a:r>
            <a:r>
              <a:rPr lang="en-US" altLang="zh-CN" b="1" dirty="0">
                <a:solidFill>
                  <a:prstClr val="white">
                    <a:lumMod val="100000"/>
                  </a:prst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/CONTENT</a:t>
            </a:r>
            <a:endParaRPr lang="en-US" altLang="zh-CN" b="1" dirty="0">
              <a:solidFill>
                <a:prstClr val="white">
                  <a:lumMod val="100000"/>
                </a:prst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8" name="1"/>
          <p:cNvSpPr/>
          <p:nvPr/>
        </p:nvSpPr>
        <p:spPr>
          <a:xfrm>
            <a:off x="5129976" y="2526596"/>
            <a:ext cx="511740" cy="463099"/>
          </a:xfrm>
          <a:prstGeom prst="diamond">
            <a:avLst/>
          </a:prstGeom>
          <a:solidFill>
            <a:srgbClr val="25B10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defTabSz="685800">
              <a:defRPr/>
            </a:pPr>
            <a:r>
              <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lang="en-US" altLang="zh-CN" sz="1800" b="1" dirty="0">
              <a:solidFill>
                <a:prstClr val="white"/>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9" name="圆角矩形 6"/>
          <p:cNvSpPr/>
          <p:nvPr/>
        </p:nvSpPr>
        <p:spPr>
          <a:xfrm>
            <a:off x="6095521" y="2481194"/>
            <a:ext cx="1643221" cy="562891"/>
          </a:xfrm>
          <a:prstGeom prst="roundRect">
            <a:avLst/>
          </a:prstGeom>
          <a:ln w="28575" cmpd="sng">
            <a:solidFill>
              <a:srgbClr val="25B10E"/>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dirty="0">
                <a:solidFill>
                  <a:schemeClr val="tx1"/>
                </a:solidFill>
                <a:latin typeface="宋体" panose="02010600030101010101" pitchFamily="2" charset="-122"/>
                <a:ea typeface="宋体" panose="02010600030101010101" pitchFamily="2" charset="-122"/>
                <a:sym typeface="+mn-ea"/>
              </a:rPr>
              <a:t>市场分析</a:t>
            </a:r>
            <a:endParaRPr lang="zh-CN" altLang="en-US" b="1" dirty="0">
              <a:solidFill>
                <a:schemeClr val="tx1"/>
              </a:solidFill>
              <a:latin typeface="宋体" panose="02010600030101010101" pitchFamily="2" charset="-122"/>
              <a:ea typeface="宋体" panose="02010600030101010101" pitchFamily="2" charset="-122"/>
              <a:sym typeface="+mn-ea"/>
            </a:endParaRPr>
          </a:p>
        </p:txBody>
      </p:sp>
      <p:pic>
        <p:nvPicPr>
          <p:cNvPr id="20" name="图片 19"/>
          <p:cNvPicPr>
            <a:picLocks noChangeAspect="1"/>
          </p:cNvPicPr>
          <p:nvPr/>
        </p:nvPicPr>
        <p:blipFill>
          <a:blip r:embed="rId2"/>
          <a:stretch>
            <a:fillRect/>
          </a:stretch>
        </p:blipFill>
        <p:spPr>
          <a:xfrm>
            <a:off x="490152" y="2283849"/>
            <a:ext cx="4058774" cy="31009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p:cNvSpPr txBox="1"/>
          <p:nvPr/>
        </p:nvSpPr>
        <p:spPr>
          <a:xfrm>
            <a:off x="483994" y="1553921"/>
            <a:ext cx="3883343" cy="1913890"/>
          </a:xfrm>
          <a:prstGeom prst="rect">
            <a:avLst/>
          </a:prstGeom>
          <a:noFill/>
        </p:spPr>
        <p:txBody>
          <a:bodyPr wrap="square" lIns="68567" tIns="34284" rIns="68567" bIns="34284" rtlCol="0">
            <a:spAutoFit/>
          </a:bodyPr>
          <a:lstStyle/>
          <a:p>
            <a:pPr algn="just">
              <a:lnSpc>
                <a:spcPct val="150000"/>
              </a:lnSpc>
            </a:pPr>
            <a:r>
              <a:rPr lang="en-US" altLang="zh-CN" sz="1600" dirty="0">
                <a:latin typeface="微软雅黑" panose="020B0503020204020204" charset="-122"/>
                <a:ea typeface="微软雅黑" panose="020B0503020204020204" charset="-122"/>
                <a:cs typeface="微软雅黑" panose="020B0503020204020204" charset="-122"/>
                <a:sym typeface="+mn-lt"/>
              </a:rPr>
              <a:t>       </a:t>
            </a:r>
            <a:r>
              <a:rPr lang="zh-CN" altLang="en-US" sz="1600" dirty="0">
                <a:latin typeface="微软雅黑" panose="020B0503020204020204" charset="-122"/>
                <a:ea typeface="微软雅黑" panose="020B0503020204020204" charset="-122"/>
                <a:cs typeface="微软雅黑" panose="020B0503020204020204" charset="-122"/>
                <a:sym typeface="+mn-lt"/>
              </a:rPr>
              <a:t>绿厨成立于</a:t>
            </a:r>
            <a:r>
              <a:rPr lang="en-US" altLang="zh-CN" sz="1600" dirty="0">
                <a:latin typeface="微软雅黑" panose="020B0503020204020204" charset="-122"/>
                <a:ea typeface="微软雅黑" panose="020B0503020204020204" charset="-122"/>
                <a:cs typeface="微软雅黑" panose="020B0503020204020204" charset="-122"/>
                <a:sym typeface="+mn-lt"/>
              </a:rPr>
              <a:t>2021</a:t>
            </a:r>
            <a:r>
              <a:rPr lang="zh-CN" altLang="en-US" sz="1600" dirty="0">
                <a:latin typeface="微软雅黑" panose="020B0503020204020204" charset="-122"/>
                <a:ea typeface="微软雅黑" panose="020B0503020204020204" charset="-122"/>
                <a:cs typeface="微软雅黑" panose="020B0503020204020204" charset="-122"/>
                <a:sym typeface="+mn-lt"/>
              </a:rPr>
              <a:t>年</a:t>
            </a:r>
            <a:r>
              <a:rPr lang="en-US" altLang="zh-CN" sz="1600" dirty="0">
                <a:latin typeface="微软雅黑" panose="020B0503020204020204" charset="-122"/>
                <a:ea typeface="微软雅黑" panose="020B0503020204020204" charset="-122"/>
                <a:cs typeface="微软雅黑" panose="020B0503020204020204" charset="-122"/>
                <a:sym typeface="+mn-lt"/>
              </a:rPr>
              <a:t>8</a:t>
            </a:r>
            <a:r>
              <a:rPr lang="zh-CN" altLang="en-US" sz="1600" dirty="0">
                <a:latin typeface="微软雅黑" panose="020B0503020204020204" charset="-122"/>
                <a:ea typeface="微软雅黑" panose="020B0503020204020204" charset="-122"/>
                <a:cs typeface="微软雅黑" panose="020B0503020204020204" charset="-122"/>
                <a:sym typeface="+mn-lt"/>
              </a:rPr>
              <a:t>月，是一家集科学技术、生产研发、农产品生鲜供应链于一体的智能科技餐饮生活与互联网服务企业，同时也是一家从源头到深加工到销售的全过程、全产业链业务的公司。</a:t>
            </a:r>
            <a:endParaRPr lang="zh-CN" altLang="en-US" sz="1350" dirty="0">
              <a:latin typeface="微软雅黑" panose="020B0503020204020204" charset="-122"/>
              <a:ea typeface="微软雅黑" panose="020B0503020204020204" charset="-122"/>
              <a:cs typeface="微软雅黑" panose="020B0503020204020204" charset="-122"/>
              <a:sym typeface="思源黑体" panose="020B0400000000000000" pitchFamily="34" charset="-122"/>
            </a:endParaRPr>
          </a:p>
        </p:txBody>
      </p:sp>
      <p:sp>
        <p:nvSpPr>
          <p:cNvPr id="21" name="文本框 20"/>
          <p:cNvSpPr txBox="1"/>
          <p:nvPr/>
        </p:nvSpPr>
        <p:spPr>
          <a:xfrm>
            <a:off x="5661730" y="2510674"/>
            <a:ext cx="1976933" cy="219290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fontAlgn="base">
              <a:lnSpc>
                <a:spcPct val="150000"/>
              </a:lnSpc>
              <a:spcBef>
                <a:spcPct val="0"/>
              </a:spcBef>
              <a:spcAft>
                <a:spcPct val="0"/>
              </a:spcAft>
              <a:defRPr/>
            </a:pPr>
            <a:r>
              <a:rPr lang="zh-CN" altLang="en-US" sz="1050" dirty="0">
                <a:solidFill>
                  <a:schemeClr val="bg1"/>
                </a:solidFill>
                <a:latin typeface="微软雅黑" panose="020B0503020204020204" charset="-122"/>
                <a:ea typeface="微软雅黑" panose="020B0503020204020204" charset="-122"/>
                <a:sym typeface="+mn-ea"/>
              </a:rPr>
              <a:t>请添您的文本内容请添加您的文本内容请添加您的文本内容请添加您的文本内容请添加您的文本内容请添加您的文本内容请添加您的文本内容请</a:t>
            </a: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sym typeface="+mn-ea"/>
            </a:endParaRPr>
          </a:p>
        </p:txBody>
      </p:sp>
      <p:sp>
        <p:nvSpPr>
          <p:cNvPr id="12" name="文本框 11"/>
          <p:cNvSpPr txBox="1"/>
          <p:nvPr/>
        </p:nvSpPr>
        <p:spPr>
          <a:xfrm>
            <a:off x="5764617" y="3925927"/>
            <a:ext cx="1976933" cy="219290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fontAlgn="base">
              <a:lnSpc>
                <a:spcPct val="150000"/>
              </a:lnSpc>
              <a:spcBef>
                <a:spcPct val="0"/>
              </a:spcBef>
              <a:spcAft>
                <a:spcPct val="0"/>
              </a:spcAft>
              <a:defRPr/>
            </a:pPr>
            <a:r>
              <a:rPr lang="zh-CN" altLang="en-US" sz="1050" dirty="0">
                <a:solidFill>
                  <a:schemeClr val="bg1"/>
                </a:solidFill>
                <a:latin typeface="微软雅黑" panose="020B0503020204020204" charset="-122"/>
                <a:ea typeface="微软雅黑" panose="020B0503020204020204" charset="-122"/>
                <a:sym typeface="+mn-ea"/>
              </a:rPr>
              <a:t>请添加您的文本内容请添加您的文本内容请添加您的文本内容请添加您的文本内容请添加您的文本内容请添加您的文本内容请添加您的文本内容请</a:t>
            </a: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lnSpc>
                <a:spcPct val="150000"/>
              </a:lnSpc>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endParaRPr>
          </a:p>
          <a:p>
            <a:pPr fontAlgn="base">
              <a:spcBef>
                <a:spcPct val="0"/>
              </a:spcBef>
              <a:spcAft>
                <a:spcPct val="0"/>
              </a:spcAft>
              <a:defRPr/>
            </a:pPr>
            <a:endParaRPr lang="zh-CN" altLang="en-US" sz="1050" dirty="0">
              <a:solidFill>
                <a:schemeClr val="bg1"/>
              </a:solidFill>
              <a:latin typeface="微软雅黑" panose="020B0503020204020204" charset="-122"/>
              <a:ea typeface="微软雅黑" panose="020B0503020204020204" charset="-122"/>
              <a:sym typeface="+mn-ea"/>
            </a:endParaRPr>
          </a:p>
        </p:txBody>
      </p:sp>
      <p:sp>
        <p:nvSpPr>
          <p:cNvPr id="13" name="文本框 12"/>
          <p:cNvSpPr txBox="1"/>
          <p:nvPr/>
        </p:nvSpPr>
        <p:spPr>
          <a:xfrm>
            <a:off x="5674110" y="3458729"/>
            <a:ext cx="1827517" cy="25391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r>
              <a:rPr lang="zh-CN" altLang="en-US" sz="1050" dirty="0">
                <a:solidFill>
                  <a:schemeClr val="bg1"/>
                </a:solidFill>
                <a:latin typeface="微软雅黑" panose="020B0503020204020204" charset="-122"/>
                <a:ea typeface="微软雅黑" panose="020B0503020204020204" charset="-122"/>
              </a:rPr>
              <a:t>输入标题</a:t>
            </a:r>
            <a:endParaRPr lang="zh-CN" altLang="en-US" sz="1050" dirty="0">
              <a:solidFill>
                <a:schemeClr val="bg1"/>
              </a:solidFill>
              <a:latin typeface="微软雅黑" panose="020B0503020204020204" charset="-122"/>
              <a:ea typeface="微软雅黑" panose="020B0503020204020204" charset="-122"/>
            </a:endParaRPr>
          </a:p>
        </p:txBody>
      </p:sp>
      <p:pic>
        <p:nvPicPr>
          <p:cNvPr id="14" name="图片 13" descr="微信图片_20220307152545"/>
          <p:cNvPicPr>
            <a:picLocks noChangeAspect="1"/>
          </p:cNvPicPr>
          <p:nvPr/>
        </p:nvPicPr>
        <p:blipFill>
          <a:blip r:embed="rId1"/>
          <a:stretch>
            <a:fillRect/>
          </a:stretch>
        </p:blipFill>
        <p:spPr>
          <a:xfrm>
            <a:off x="505923" y="549721"/>
            <a:ext cx="1549241" cy="530066"/>
          </a:xfrm>
          <a:prstGeom prst="rect">
            <a:avLst/>
          </a:prstGeom>
        </p:spPr>
      </p:pic>
      <p:grpSp>
        <p:nvGrpSpPr>
          <p:cNvPr id="15" name="组合 14"/>
          <p:cNvGrpSpPr/>
          <p:nvPr/>
        </p:nvGrpSpPr>
        <p:grpSpPr>
          <a:xfrm>
            <a:off x="2054973" y="570587"/>
            <a:ext cx="1648182" cy="510292"/>
            <a:chOff x="1258316" y="951111"/>
            <a:chExt cx="2197576" cy="680389"/>
          </a:xfrm>
        </p:grpSpPr>
        <p:sp>
          <p:nvSpPr>
            <p:cNvPr id="18" name="文本框 17"/>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公司简介</a:t>
              </a:r>
              <a:endPar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sp>
        <p:nvSpPr>
          <p:cNvPr id="43" name="对角圆角矩形 42"/>
          <p:cNvSpPr/>
          <p:nvPr/>
        </p:nvSpPr>
        <p:spPr>
          <a:xfrm flipH="1">
            <a:off x="4793986" y="766795"/>
            <a:ext cx="4378820" cy="1058181"/>
          </a:xfrm>
          <a:prstGeom prst="round2DiagRect">
            <a:avLst>
              <a:gd name="adj1" fmla="val 23737"/>
              <a:gd name="adj2" fmla="val 0"/>
            </a:avLst>
          </a:prstGeom>
          <a:solidFill>
            <a:srgbClr val="25B00E"/>
          </a:solidFill>
          <a:ln>
            <a:solidFill>
              <a:srgbClr val="25B0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sp>
        <p:nvSpPr>
          <p:cNvPr id="44" name="对角圆角矩形 43"/>
          <p:cNvSpPr/>
          <p:nvPr/>
        </p:nvSpPr>
        <p:spPr>
          <a:xfrm flipH="1">
            <a:off x="4793988" y="1962411"/>
            <a:ext cx="4378818" cy="1003656"/>
          </a:xfrm>
          <a:prstGeom prst="round2DiagRect">
            <a:avLst>
              <a:gd name="adj1" fmla="val 23737"/>
              <a:gd name="adj2" fmla="val 0"/>
            </a:avLst>
          </a:prstGeom>
          <a:solidFill>
            <a:srgbClr val="25B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sp>
        <p:nvSpPr>
          <p:cNvPr id="45" name="对角圆角矩形 44"/>
          <p:cNvSpPr/>
          <p:nvPr/>
        </p:nvSpPr>
        <p:spPr>
          <a:xfrm flipH="1">
            <a:off x="4793984" y="3134031"/>
            <a:ext cx="4378816" cy="951103"/>
          </a:xfrm>
          <a:prstGeom prst="round2DiagRect">
            <a:avLst>
              <a:gd name="adj1" fmla="val 23737"/>
              <a:gd name="adj2" fmla="val 0"/>
            </a:avLst>
          </a:prstGeom>
          <a:solidFill>
            <a:srgbClr val="25B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sp>
        <p:nvSpPr>
          <p:cNvPr id="46" name="椭圆 45"/>
          <p:cNvSpPr/>
          <p:nvPr/>
        </p:nvSpPr>
        <p:spPr>
          <a:xfrm>
            <a:off x="4955409" y="2206065"/>
            <a:ext cx="514350" cy="472778"/>
          </a:xfrm>
          <a:prstGeom prst="ellipse">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sp>
        <p:nvSpPr>
          <p:cNvPr id="47" name="椭圆 46"/>
          <p:cNvSpPr/>
          <p:nvPr/>
        </p:nvSpPr>
        <p:spPr>
          <a:xfrm>
            <a:off x="4990193" y="3296431"/>
            <a:ext cx="514350" cy="514350"/>
          </a:xfrm>
          <a:prstGeom prst="ellipse">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sp>
        <p:nvSpPr>
          <p:cNvPr id="48" name="椭圆 47"/>
          <p:cNvSpPr/>
          <p:nvPr/>
        </p:nvSpPr>
        <p:spPr>
          <a:xfrm>
            <a:off x="5208164" y="4415498"/>
            <a:ext cx="514350" cy="514350"/>
          </a:xfrm>
          <a:prstGeom prst="ellipse">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charset="-122"/>
              <a:ea typeface="微软雅黑" panose="020B0503020204020204" charset="-122"/>
            </a:endParaRPr>
          </a:p>
        </p:txBody>
      </p:sp>
      <p:pic>
        <p:nvPicPr>
          <p:cNvPr id="49" name="图片 48" descr="水滴"/>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2983" y="3398412"/>
            <a:ext cx="333851" cy="333851"/>
          </a:xfrm>
          <a:prstGeom prst="rect">
            <a:avLst/>
          </a:prstGeom>
        </p:spPr>
      </p:pic>
      <p:pic>
        <p:nvPicPr>
          <p:cNvPr id="50" name="图片 49" descr="齿轮"/>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7353" y="2274155"/>
            <a:ext cx="333851" cy="333851"/>
          </a:xfrm>
          <a:prstGeom prst="rect">
            <a:avLst/>
          </a:prstGeom>
        </p:spPr>
      </p:pic>
      <p:pic>
        <p:nvPicPr>
          <p:cNvPr id="51" name="图片 50" descr="叶子"/>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4494" y="1091753"/>
            <a:ext cx="333851" cy="333851"/>
          </a:xfrm>
          <a:prstGeom prst="rect">
            <a:avLst/>
          </a:prstGeom>
        </p:spPr>
      </p:pic>
      <p:sp>
        <p:nvSpPr>
          <p:cNvPr id="52" name="文本框 51"/>
          <p:cNvSpPr txBox="1"/>
          <p:nvPr/>
        </p:nvSpPr>
        <p:spPr>
          <a:xfrm>
            <a:off x="5433060" y="939165"/>
            <a:ext cx="3674745" cy="681355"/>
          </a:xfrm>
          <a:prstGeom prst="rect">
            <a:avLst/>
          </a:prstGeom>
          <a:noFill/>
        </p:spPr>
        <p:txBody>
          <a:bodyPr wrap="square" rtlCol="0">
            <a:spAutoFit/>
          </a:bodyPr>
          <a:lstStyle/>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价值观</a:t>
            </a:r>
            <a:endParaRPr lang="zh-CN" altLang="en-US" sz="1600" dirty="0">
              <a:solidFill>
                <a:schemeClr val="bg1"/>
              </a:solidFill>
              <a:latin typeface="微软雅黑" panose="020B0503020204020204" charset="-122"/>
              <a:ea typeface="微软雅黑" panose="020B0503020204020204" charset="-122"/>
              <a:sym typeface="+mn-ea"/>
            </a:endParaRPr>
          </a:p>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梦想、务实、创新、服务、学习、共享</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53" name="文本框 52"/>
          <p:cNvSpPr txBox="1"/>
          <p:nvPr/>
        </p:nvSpPr>
        <p:spPr>
          <a:xfrm>
            <a:off x="5542915" y="1977390"/>
            <a:ext cx="3232785" cy="975995"/>
          </a:xfrm>
          <a:prstGeom prst="rect">
            <a:avLst/>
          </a:prstGeom>
          <a:noFill/>
        </p:spPr>
        <p:txBody>
          <a:bodyPr wrap="square" rtlCol="0">
            <a:spAutoFit/>
          </a:bodyPr>
          <a:lstStyle/>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使命</a:t>
            </a:r>
            <a:endParaRPr lang="zh-CN" altLang="en-US" sz="1600" dirty="0">
              <a:solidFill>
                <a:schemeClr val="bg1"/>
              </a:solidFill>
              <a:latin typeface="微软雅黑" panose="020B0503020204020204" charset="-122"/>
              <a:ea typeface="微软雅黑" panose="020B0503020204020204" charset="-122"/>
              <a:sym typeface="+mn-ea"/>
            </a:endParaRPr>
          </a:p>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让消费者享受绿色便捷的美食生活让中华美食文化走遍世界</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54" name="文本框 53"/>
          <p:cNvSpPr txBox="1"/>
          <p:nvPr/>
        </p:nvSpPr>
        <p:spPr>
          <a:xfrm>
            <a:off x="5587333" y="3222713"/>
            <a:ext cx="2605088" cy="658257"/>
          </a:xfrm>
          <a:prstGeom prst="rect">
            <a:avLst/>
          </a:prstGeom>
          <a:noFill/>
        </p:spPr>
        <p:txBody>
          <a:bodyPr wrap="square" rtlCol="0">
            <a:spAutoFit/>
          </a:bodyPr>
          <a:lstStyle/>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宗旨</a:t>
            </a:r>
            <a:endParaRPr lang="zh-CN" altLang="en-US" sz="1600" dirty="0">
              <a:solidFill>
                <a:schemeClr val="bg1"/>
              </a:solidFill>
              <a:latin typeface="微软雅黑" panose="020B0503020204020204" charset="-122"/>
              <a:ea typeface="微软雅黑" panose="020B0503020204020204" charset="-122"/>
              <a:sym typeface="+mn-ea"/>
            </a:endParaRPr>
          </a:p>
          <a:p>
            <a:pPr>
              <a:lnSpc>
                <a:spcPct val="120000"/>
              </a:lnSpc>
            </a:pPr>
            <a:r>
              <a:rPr lang="zh-CN" altLang="en-US" sz="1600" dirty="0">
                <a:solidFill>
                  <a:schemeClr val="bg1"/>
                </a:solidFill>
                <a:latin typeface="微软雅黑" panose="020B0503020204020204" charset="-122"/>
                <a:ea typeface="微软雅黑" panose="020B0503020204020204" charset="-122"/>
                <a:sym typeface="+mn-ea"/>
              </a:rPr>
              <a:t>便捷美味，绿色生活</a:t>
            </a:r>
            <a:endParaRPr lang="zh-CN" altLang="en-US" sz="1600" dirty="0">
              <a:solidFill>
                <a:schemeClr val="bg1"/>
              </a:solidFill>
              <a:latin typeface="微软雅黑" panose="020B0503020204020204" charset="-122"/>
              <a:ea typeface="微软雅黑" panose="020B0503020204020204" charset="-122"/>
              <a:sym typeface="+mn-ea"/>
            </a:endParaRPr>
          </a:p>
        </p:txBody>
      </p:sp>
      <p:graphicFrame>
        <p:nvGraphicFramePr>
          <p:cNvPr id="22" name="图示 21"/>
          <p:cNvGraphicFramePr/>
          <p:nvPr/>
        </p:nvGraphicFramePr>
        <p:xfrm>
          <a:off x="1225441" y="3707524"/>
          <a:ext cx="5804291" cy="30582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微信图片_20220307152545"/>
          <p:cNvPicPr>
            <a:picLocks noChangeAspect="1"/>
          </p:cNvPicPr>
          <p:nvPr/>
        </p:nvPicPr>
        <p:blipFill>
          <a:blip r:embed="rId1"/>
          <a:stretch>
            <a:fillRect/>
          </a:stretch>
        </p:blipFill>
        <p:spPr>
          <a:xfrm>
            <a:off x="505923" y="549721"/>
            <a:ext cx="1549241" cy="530066"/>
          </a:xfrm>
          <a:prstGeom prst="rect">
            <a:avLst/>
          </a:prstGeom>
        </p:spPr>
      </p:pic>
      <p:grpSp>
        <p:nvGrpSpPr>
          <p:cNvPr id="15" name="组合 14"/>
          <p:cNvGrpSpPr/>
          <p:nvPr/>
        </p:nvGrpSpPr>
        <p:grpSpPr>
          <a:xfrm>
            <a:off x="2054973" y="570588"/>
            <a:ext cx="1340406" cy="417959"/>
            <a:chOff x="1258316" y="951111"/>
            <a:chExt cx="1787208" cy="557278"/>
          </a:xfrm>
        </p:grpSpPr>
        <p:sp>
          <p:nvSpPr>
            <p:cNvPr id="18" name="文本框 17"/>
            <p:cNvSpPr txBox="1"/>
            <p:nvPr/>
          </p:nvSpPr>
          <p:spPr>
            <a:xfrm>
              <a:off x="1568196" y="1015947"/>
              <a:ext cx="1477328" cy="492442"/>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知识产权</a:t>
              </a:r>
              <a:endPar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grpSp>
        <p:nvGrpSpPr>
          <p:cNvPr id="30" name="组合 29"/>
          <p:cNvGrpSpPr/>
          <p:nvPr/>
        </p:nvGrpSpPr>
        <p:grpSpPr>
          <a:xfrm>
            <a:off x="505923" y="1437087"/>
            <a:ext cx="8296520" cy="4426183"/>
            <a:chOff x="581262" y="1187539"/>
            <a:chExt cx="10815062" cy="5155771"/>
          </a:xfrm>
        </p:grpSpPr>
        <p:pic>
          <p:nvPicPr>
            <p:cNvPr id="17" name="图片 16"/>
            <p:cNvPicPr>
              <a:picLocks noChangeAspect="1"/>
            </p:cNvPicPr>
            <p:nvPr/>
          </p:nvPicPr>
          <p:blipFill>
            <a:blip r:embed="rId2"/>
            <a:stretch>
              <a:fillRect/>
            </a:stretch>
          </p:blipFill>
          <p:spPr>
            <a:xfrm>
              <a:off x="581262" y="1187539"/>
              <a:ext cx="1871403" cy="2605078"/>
            </a:xfrm>
            <a:prstGeom prst="rect">
              <a:avLst/>
            </a:prstGeom>
          </p:spPr>
        </p:pic>
        <p:pic>
          <p:nvPicPr>
            <p:cNvPr id="19" name="图片 18"/>
            <p:cNvPicPr>
              <a:picLocks noChangeAspect="1"/>
            </p:cNvPicPr>
            <p:nvPr/>
          </p:nvPicPr>
          <p:blipFill>
            <a:blip r:embed="rId3"/>
            <a:stretch>
              <a:fillRect/>
            </a:stretch>
          </p:blipFill>
          <p:spPr>
            <a:xfrm>
              <a:off x="2416964" y="1187539"/>
              <a:ext cx="1800000" cy="2605078"/>
            </a:xfrm>
            <a:prstGeom prst="rect">
              <a:avLst/>
            </a:prstGeom>
          </p:spPr>
        </p:pic>
        <p:pic>
          <p:nvPicPr>
            <p:cNvPr id="20" name="图片 19"/>
            <p:cNvPicPr>
              <a:picLocks noChangeAspect="1"/>
            </p:cNvPicPr>
            <p:nvPr/>
          </p:nvPicPr>
          <p:blipFill>
            <a:blip r:embed="rId4"/>
            <a:stretch>
              <a:fillRect/>
            </a:stretch>
          </p:blipFill>
          <p:spPr>
            <a:xfrm>
              <a:off x="616964" y="3885924"/>
              <a:ext cx="1728000" cy="2446819"/>
            </a:xfrm>
            <a:prstGeom prst="rect">
              <a:avLst/>
            </a:prstGeom>
          </p:spPr>
        </p:pic>
        <p:pic>
          <p:nvPicPr>
            <p:cNvPr id="21" name="图片 20"/>
            <p:cNvPicPr>
              <a:picLocks noChangeAspect="1"/>
            </p:cNvPicPr>
            <p:nvPr/>
          </p:nvPicPr>
          <p:blipFill>
            <a:blip r:embed="rId2"/>
            <a:stretch>
              <a:fillRect/>
            </a:stretch>
          </p:blipFill>
          <p:spPr>
            <a:xfrm>
              <a:off x="4191884" y="1187539"/>
              <a:ext cx="1871403" cy="2605078"/>
            </a:xfrm>
            <a:prstGeom prst="rect">
              <a:avLst/>
            </a:prstGeom>
          </p:spPr>
        </p:pic>
        <p:pic>
          <p:nvPicPr>
            <p:cNvPr id="22" name="图片 21"/>
            <p:cNvPicPr>
              <a:picLocks noChangeAspect="1"/>
            </p:cNvPicPr>
            <p:nvPr/>
          </p:nvPicPr>
          <p:blipFill>
            <a:blip r:embed="rId3"/>
            <a:stretch>
              <a:fillRect/>
            </a:stretch>
          </p:blipFill>
          <p:spPr>
            <a:xfrm>
              <a:off x="6025525" y="1187539"/>
              <a:ext cx="1800000" cy="2605078"/>
            </a:xfrm>
            <a:prstGeom prst="rect">
              <a:avLst/>
            </a:prstGeom>
          </p:spPr>
        </p:pic>
        <p:pic>
          <p:nvPicPr>
            <p:cNvPr id="23" name="图片 22"/>
            <p:cNvPicPr>
              <a:picLocks noChangeAspect="1"/>
            </p:cNvPicPr>
            <p:nvPr/>
          </p:nvPicPr>
          <p:blipFill>
            <a:blip r:embed="rId2"/>
            <a:stretch>
              <a:fillRect/>
            </a:stretch>
          </p:blipFill>
          <p:spPr>
            <a:xfrm>
              <a:off x="7762683" y="1187539"/>
              <a:ext cx="1871403" cy="2605078"/>
            </a:xfrm>
            <a:prstGeom prst="rect">
              <a:avLst/>
            </a:prstGeom>
          </p:spPr>
        </p:pic>
        <p:pic>
          <p:nvPicPr>
            <p:cNvPr id="24" name="图片 23"/>
            <p:cNvPicPr>
              <a:picLocks noChangeAspect="1"/>
            </p:cNvPicPr>
            <p:nvPr/>
          </p:nvPicPr>
          <p:blipFill>
            <a:blip r:embed="rId2"/>
            <a:stretch>
              <a:fillRect/>
            </a:stretch>
          </p:blipFill>
          <p:spPr>
            <a:xfrm>
              <a:off x="9524921" y="1187539"/>
              <a:ext cx="1871403" cy="2605078"/>
            </a:xfrm>
            <a:prstGeom prst="rect">
              <a:avLst/>
            </a:prstGeom>
          </p:spPr>
        </p:pic>
        <p:pic>
          <p:nvPicPr>
            <p:cNvPr id="25" name="图片 24"/>
            <p:cNvPicPr>
              <a:picLocks noChangeAspect="1"/>
            </p:cNvPicPr>
            <p:nvPr/>
          </p:nvPicPr>
          <p:blipFill>
            <a:blip r:embed="rId5"/>
            <a:stretch>
              <a:fillRect/>
            </a:stretch>
          </p:blipFill>
          <p:spPr>
            <a:xfrm>
              <a:off x="2416964" y="3880934"/>
              <a:ext cx="1728000" cy="2453334"/>
            </a:xfrm>
            <a:prstGeom prst="rect">
              <a:avLst/>
            </a:prstGeom>
          </p:spPr>
        </p:pic>
        <p:pic>
          <p:nvPicPr>
            <p:cNvPr id="26" name="图片 25"/>
            <p:cNvPicPr>
              <a:picLocks noChangeAspect="1"/>
            </p:cNvPicPr>
            <p:nvPr/>
          </p:nvPicPr>
          <p:blipFill>
            <a:blip r:embed="rId6"/>
            <a:stretch>
              <a:fillRect/>
            </a:stretch>
          </p:blipFill>
          <p:spPr>
            <a:xfrm>
              <a:off x="4249331" y="3876204"/>
              <a:ext cx="1728000" cy="2460522"/>
            </a:xfrm>
            <a:prstGeom prst="rect">
              <a:avLst/>
            </a:prstGeom>
          </p:spPr>
        </p:pic>
        <p:pic>
          <p:nvPicPr>
            <p:cNvPr id="27" name="图片 26"/>
            <p:cNvPicPr>
              <a:picLocks noChangeAspect="1"/>
            </p:cNvPicPr>
            <p:nvPr/>
          </p:nvPicPr>
          <p:blipFill>
            <a:blip r:embed="rId7"/>
            <a:stretch>
              <a:fillRect/>
            </a:stretch>
          </p:blipFill>
          <p:spPr>
            <a:xfrm>
              <a:off x="6096000" y="3888155"/>
              <a:ext cx="1728000" cy="2455155"/>
            </a:xfrm>
            <a:prstGeom prst="rect">
              <a:avLst/>
            </a:prstGeom>
          </p:spPr>
        </p:pic>
        <p:pic>
          <p:nvPicPr>
            <p:cNvPr id="28" name="图片 27"/>
            <p:cNvPicPr>
              <a:picLocks noChangeAspect="1"/>
            </p:cNvPicPr>
            <p:nvPr/>
          </p:nvPicPr>
          <p:blipFill>
            <a:blip r:embed="rId8"/>
            <a:stretch>
              <a:fillRect/>
            </a:stretch>
          </p:blipFill>
          <p:spPr>
            <a:xfrm>
              <a:off x="7845672" y="3876204"/>
              <a:ext cx="1728000" cy="2448000"/>
            </a:xfrm>
            <a:prstGeom prst="rect">
              <a:avLst/>
            </a:prstGeom>
          </p:spPr>
        </p:pic>
        <p:pic>
          <p:nvPicPr>
            <p:cNvPr id="29" name="图片 28"/>
            <p:cNvPicPr>
              <a:picLocks noChangeAspect="1"/>
            </p:cNvPicPr>
            <p:nvPr/>
          </p:nvPicPr>
          <p:blipFill>
            <a:blip r:embed="rId9"/>
            <a:stretch>
              <a:fillRect/>
            </a:stretch>
          </p:blipFill>
          <p:spPr>
            <a:xfrm>
              <a:off x="9634086" y="3873141"/>
              <a:ext cx="1728000" cy="245106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2209800"/>
            <a:ext cx="362407" cy="762000"/>
          </a:xfrm>
          <a:prstGeom prst="rect">
            <a:avLst/>
          </a:prstGeom>
          <a:noFill/>
        </p:spPr>
        <p:txBody>
          <a:bodyPr vert="wordArtVert" rtlCol="0">
            <a:spAutoFit/>
          </a:bodyPr>
          <a:lstStyle/>
          <a:p>
            <a:r>
              <a:rPr lang="en-US" altLang="zh-CN"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pic>
        <p:nvPicPr>
          <p:cNvPr id="9" name="图片 8" descr="微信图片_20220307152545"/>
          <p:cNvPicPr>
            <a:picLocks noChangeAspect="1"/>
          </p:cNvPicPr>
          <p:nvPr/>
        </p:nvPicPr>
        <p:blipFill>
          <a:blip r:embed="rId2"/>
          <a:stretch>
            <a:fillRect/>
          </a:stretch>
        </p:blipFill>
        <p:spPr>
          <a:xfrm>
            <a:off x="640512" y="440768"/>
            <a:ext cx="1549241" cy="530066"/>
          </a:xfrm>
          <a:prstGeom prst="rect">
            <a:avLst/>
          </a:prstGeom>
        </p:spPr>
      </p:pic>
      <p:grpSp>
        <p:nvGrpSpPr>
          <p:cNvPr id="11" name="组合 10"/>
          <p:cNvGrpSpPr/>
          <p:nvPr/>
        </p:nvGrpSpPr>
        <p:grpSpPr>
          <a:xfrm>
            <a:off x="2056748" y="501182"/>
            <a:ext cx="1648182" cy="510292"/>
            <a:chOff x="1258316" y="951111"/>
            <a:chExt cx="2197576" cy="680389"/>
          </a:xfrm>
        </p:grpSpPr>
        <p:sp>
          <p:nvSpPr>
            <p:cNvPr id="13" name="文本框 12"/>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市场分析</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sp>
        <p:nvSpPr>
          <p:cNvPr id="2" name="1"/>
          <p:cNvSpPr txBox="1"/>
          <p:nvPr/>
        </p:nvSpPr>
        <p:spPr>
          <a:xfrm>
            <a:off x="394425" y="1129614"/>
            <a:ext cx="8532632" cy="2514009"/>
          </a:xfrm>
          <a:prstGeom prst="rect">
            <a:avLst/>
          </a:prstGeom>
          <a:noFill/>
        </p:spPr>
        <p:txBody>
          <a:bodyPr wrap="square" lIns="68567" tIns="34284" rIns="68567" bIns="34284" rtlCol="0">
            <a:spAutoFit/>
          </a:bodyPr>
          <a:lstStyle/>
          <a:p>
            <a:pPr algn="just">
              <a:lnSpc>
                <a:spcPct val="150000"/>
              </a:lnSpc>
            </a:pPr>
            <a:r>
              <a:rPr lang="zh-CN" altLang="en-US" sz="1350" dirty="0">
                <a:latin typeface="微软雅黑" panose="020B0503020204020204" charset="-122"/>
                <a:ea typeface="微软雅黑" panose="020B0503020204020204" charset="-122"/>
                <a:cs typeface="微软雅黑" panose="020B0503020204020204" charset="-122"/>
                <a:sym typeface="+mn-lt"/>
              </a:rPr>
              <a:t>    </a:t>
            </a:r>
            <a:r>
              <a:rPr lang="zh-CN" altLang="en-US" dirty="0">
                <a:latin typeface="微软雅黑" panose="020B0503020204020204" charset="-122"/>
                <a:ea typeface="微软雅黑" panose="020B0503020204020204" charset="-122"/>
                <a:cs typeface="微软雅黑" panose="020B0503020204020204" charset="-122"/>
                <a:sym typeface="+mn-lt"/>
              </a:rPr>
              <a:t>据统计，</a:t>
            </a:r>
            <a:r>
              <a:rPr lang="en-US" altLang="zh-CN" dirty="0">
                <a:latin typeface="微软雅黑" panose="020B0503020204020204" charset="-122"/>
                <a:ea typeface="微软雅黑" panose="020B0503020204020204" charset="-122"/>
                <a:cs typeface="微软雅黑" panose="020B0503020204020204" charset="-122"/>
                <a:sym typeface="+mn-lt"/>
              </a:rPr>
              <a:t>2020</a:t>
            </a:r>
            <a:r>
              <a:rPr lang="zh-CN" altLang="en-US" dirty="0">
                <a:latin typeface="微软雅黑" panose="020B0503020204020204" charset="-122"/>
                <a:ea typeface="微软雅黑" panose="020B0503020204020204" charset="-122"/>
                <a:cs typeface="微软雅黑" panose="020B0503020204020204" charset="-122"/>
                <a:sym typeface="+mn-lt"/>
              </a:rPr>
              <a:t>年我国预制菜行业市场规模约为</a:t>
            </a:r>
            <a:r>
              <a:rPr lang="en-US" altLang="zh-CN" sz="2000" dirty="0">
                <a:solidFill>
                  <a:srgbClr val="FF0000"/>
                </a:solidFill>
                <a:latin typeface="微软雅黑" panose="020B0503020204020204" charset="-122"/>
                <a:ea typeface="微软雅黑" panose="020B0503020204020204" charset="-122"/>
                <a:cs typeface="微软雅黑" panose="020B0503020204020204" charset="-122"/>
                <a:sym typeface="+mn-lt"/>
              </a:rPr>
              <a:t>2527</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lt"/>
              </a:rPr>
              <a:t>亿</a:t>
            </a:r>
            <a:r>
              <a:rPr lang="zh-CN" altLang="en-US" dirty="0">
                <a:latin typeface="微软雅黑" panose="020B0503020204020204" charset="-122"/>
                <a:ea typeface="微软雅黑" panose="020B0503020204020204" charset="-122"/>
                <a:cs typeface="微软雅黑" panose="020B0503020204020204" charset="-122"/>
                <a:sym typeface="+mn-lt"/>
              </a:rPr>
              <a:t>元，</a:t>
            </a:r>
            <a:r>
              <a:rPr lang="en-US" altLang="zh-CN" dirty="0">
                <a:latin typeface="微软雅黑" panose="020B0503020204020204" charset="-122"/>
                <a:ea typeface="微软雅黑" panose="020B0503020204020204" charset="-122"/>
                <a:cs typeface="微软雅黑" panose="020B0503020204020204" charset="-122"/>
                <a:sym typeface="+mn-lt"/>
              </a:rPr>
              <a:t>2015-2020</a:t>
            </a:r>
            <a:r>
              <a:rPr lang="zh-CN" altLang="en-US" dirty="0">
                <a:latin typeface="微软雅黑" panose="020B0503020204020204" charset="-122"/>
                <a:ea typeface="微软雅黑" panose="020B0503020204020204" charset="-122"/>
                <a:cs typeface="微软雅黑" panose="020B0503020204020204" charset="-122"/>
                <a:sym typeface="+mn-lt"/>
              </a:rPr>
              <a:t>年复合年均增长率为</a:t>
            </a:r>
            <a:r>
              <a:rPr lang="en-US" altLang="zh-CN" sz="2000" dirty="0">
                <a:solidFill>
                  <a:srgbClr val="FF0000"/>
                </a:solidFill>
                <a:latin typeface="微软雅黑" panose="020B0503020204020204" charset="-122"/>
                <a:ea typeface="微软雅黑" panose="020B0503020204020204" charset="-122"/>
                <a:cs typeface="微软雅黑" panose="020B0503020204020204" charset="-122"/>
                <a:sym typeface="+mn-lt"/>
              </a:rPr>
              <a:t>31.2%</a:t>
            </a:r>
            <a:r>
              <a:rPr lang="zh-CN" altLang="en-US" dirty="0">
                <a:latin typeface="微软雅黑" panose="020B0503020204020204" charset="-122"/>
                <a:ea typeface="微软雅黑" panose="020B0503020204020204" charset="-122"/>
                <a:cs typeface="微软雅黑" panose="020B0503020204020204" charset="-122"/>
                <a:sym typeface="+mn-lt"/>
              </a:rPr>
              <a:t>。</a:t>
            </a:r>
            <a:r>
              <a:rPr lang="en-US" altLang="zh-CN" sz="2000" dirty="0">
                <a:solidFill>
                  <a:srgbClr val="FF0000"/>
                </a:solidFill>
                <a:latin typeface="微软雅黑" panose="020B0503020204020204" charset="-122"/>
                <a:ea typeface="微软雅黑" panose="020B0503020204020204" charset="-122"/>
                <a:sym typeface="+mn-lt"/>
              </a:rPr>
              <a:t>7.6%</a:t>
            </a:r>
            <a:r>
              <a:rPr lang="zh-CN" altLang="en-US" dirty="0">
                <a:latin typeface="微软雅黑" panose="020B0503020204020204" charset="-122"/>
                <a:ea typeface="微软雅黑" panose="020B0503020204020204" charset="-122"/>
                <a:sym typeface="+mn-lt"/>
              </a:rPr>
              <a:t>消费者每天购买预制菜品， </a:t>
            </a:r>
            <a:r>
              <a:rPr lang="en-US" altLang="zh-CN" sz="2000" dirty="0">
                <a:solidFill>
                  <a:srgbClr val="FF0000"/>
                </a:solidFill>
                <a:latin typeface="微软雅黑" panose="020B0503020204020204" charset="-122"/>
                <a:ea typeface="微软雅黑" panose="020B0503020204020204" charset="-122"/>
                <a:sym typeface="+mn-lt"/>
              </a:rPr>
              <a:t>88.8%</a:t>
            </a:r>
            <a:r>
              <a:rPr lang="zh-CN" altLang="en-US" dirty="0">
                <a:latin typeface="微软雅黑" panose="020B0503020204020204" charset="-122"/>
                <a:ea typeface="微软雅黑" panose="020B0503020204020204" charset="-122"/>
                <a:sym typeface="+mn-lt"/>
              </a:rPr>
              <a:t>消费者每周购买预制菜。</a:t>
            </a:r>
            <a:r>
              <a:rPr lang="zh-CN" altLang="en-US" dirty="0">
                <a:latin typeface="微软雅黑" panose="020B0503020204020204" charset="-122"/>
                <a:ea typeface="微软雅黑" panose="020B0503020204020204" charset="-122"/>
              </a:rPr>
              <a:t>艾媒咨询分析师认为，八成消费者已经形成每周购买预制菜品的习惯，消费者对预制菜需求量大，市场将进一步扩容</a:t>
            </a:r>
            <a:r>
              <a:rPr lang="zh-CN" altLang="en-US" dirty="0">
                <a:latin typeface="微软雅黑" panose="020B0503020204020204" charset="-122"/>
                <a:ea typeface="微软雅黑" panose="020B0503020204020204" charset="-122"/>
                <a:cs typeface="微软雅黑" panose="020B0503020204020204" charset="-122"/>
              </a:rPr>
              <a:t>。</a:t>
            </a:r>
            <a:endParaRPr lang="zh-CN" altLang="en-US" dirty="0">
              <a:latin typeface="微软雅黑" panose="020B0503020204020204" charset="-122"/>
              <a:ea typeface="微软雅黑" panose="020B0503020204020204" charset="-122"/>
              <a:cs typeface="微软雅黑" panose="020B0503020204020204" charset="-122"/>
              <a:sym typeface="+mn-lt"/>
            </a:endParaRPr>
          </a:p>
          <a:p>
            <a:pPr algn="just">
              <a:lnSpc>
                <a:spcPct val="150000"/>
              </a:lnSpc>
            </a:pPr>
            <a:endParaRPr lang="zh-CN" altLang="en-US" dirty="0">
              <a:latin typeface="微软雅黑" panose="020B0503020204020204" charset="-122"/>
              <a:ea typeface="微软雅黑" panose="020B0503020204020204" charset="-122"/>
              <a:cs typeface="微软雅黑" panose="020B0503020204020204" charset="-122"/>
              <a:sym typeface="+mn-lt"/>
            </a:endParaRPr>
          </a:p>
          <a:p>
            <a:pPr algn="just">
              <a:lnSpc>
                <a:spcPct val="150000"/>
              </a:lnSpc>
            </a:pPr>
            <a:r>
              <a:rPr lang="zh-CN" altLang="en-US" sz="1350" dirty="0">
                <a:latin typeface="微软雅黑" panose="020B0503020204020204" charset="-122"/>
                <a:ea typeface="微软雅黑" panose="020B0503020204020204" charset="-122"/>
                <a:cs typeface="微软雅黑" panose="020B0503020204020204" charset="-122"/>
                <a:sym typeface="+mn-lt"/>
              </a:rPr>
              <a:t>    </a:t>
            </a:r>
            <a:endParaRPr lang="zh-CN" altLang="en-US" sz="1350" dirty="0">
              <a:latin typeface="微软雅黑" panose="020B0503020204020204" charset="-122"/>
              <a:ea typeface="微软雅黑" panose="020B0503020204020204" charset="-122"/>
              <a:cs typeface="微软雅黑" panose="020B0503020204020204" charset="-122"/>
              <a:sym typeface="思源黑体" panose="020B0400000000000000" pitchFamily="34" charset="-122"/>
            </a:endParaRPr>
          </a:p>
        </p:txBody>
      </p:sp>
      <p:pic>
        <p:nvPicPr>
          <p:cNvPr id="6" name="图片 5"/>
          <p:cNvPicPr>
            <a:picLocks noChangeAspect="1"/>
          </p:cNvPicPr>
          <p:nvPr/>
        </p:nvPicPr>
        <p:blipFill>
          <a:blip r:embed="rId3"/>
          <a:stretch>
            <a:fillRect/>
          </a:stretch>
        </p:blipFill>
        <p:spPr>
          <a:xfrm>
            <a:off x="172720" y="2969688"/>
            <a:ext cx="4299806" cy="3055193"/>
          </a:xfrm>
          <a:prstGeom prst="rect">
            <a:avLst/>
          </a:prstGeom>
        </p:spPr>
      </p:pic>
      <p:sp>
        <p:nvSpPr>
          <p:cNvPr id="12" name="文本框 11"/>
          <p:cNvSpPr txBox="1"/>
          <p:nvPr/>
        </p:nvSpPr>
        <p:spPr>
          <a:xfrm>
            <a:off x="4472526" y="2969688"/>
            <a:ext cx="4390946" cy="338554"/>
          </a:xfrm>
          <a:prstGeom prst="rect">
            <a:avLst/>
          </a:prstGeom>
          <a:noFill/>
        </p:spPr>
        <p:txBody>
          <a:bodyPr wrap="square" rtlCol="0">
            <a:spAutoFit/>
          </a:bodyPr>
          <a:lstStyle/>
          <a:p>
            <a:r>
              <a:rPr lang="en-US" altLang="zh-CN" sz="1600" b="1" dirty="0">
                <a:latin typeface="微软雅黑" panose="020B0503020204020204" charset="-122"/>
                <a:ea typeface="微软雅黑" panose="020B0503020204020204" charset="-122"/>
                <a:cs typeface="微软雅黑" panose="020B0503020204020204" charset="-122"/>
              </a:rPr>
              <a:t>2022</a:t>
            </a:r>
            <a:r>
              <a:rPr lang="zh-CN" altLang="en-US" sz="1600" b="1" dirty="0">
                <a:latin typeface="微软雅黑" panose="020B0503020204020204" charset="-122"/>
                <a:ea typeface="微软雅黑" panose="020B0503020204020204" charset="-122"/>
                <a:cs typeface="微软雅黑" panose="020B0503020204020204" charset="-122"/>
              </a:rPr>
              <a:t>年中国消费者每周购买预制菜产品的频次</a:t>
            </a:r>
            <a:endParaRPr lang="zh-CN" altLang="en-US" sz="1600" b="1" dirty="0">
              <a:latin typeface="微软雅黑" panose="020B0503020204020204" charset="-122"/>
              <a:ea typeface="微软雅黑" panose="020B0503020204020204" charset="-122"/>
              <a:cs typeface="微软雅黑" panose="020B0503020204020204" charset="-122"/>
            </a:endParaRPr>
          </a:p>
        </p:txBody>
      </p:sp>
      <p:graphicFrame>
        <p:nvGraphicFramePr>
          <p:cNvPr id="14" name="图表 13"/>
          <p:cNvGraphicFramePr/>
          <p:nvPr/>
        </p:nvGraphicFramePr>
        <p:xfrm>
          <a:off x="4848955" y="3282680"/>
          <a:ext cx="3841288" cy="2831644"/>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2209800"/>
            <a:ext cx="362407" cy="762000"/>
          </a:xfrm>
          <a:prstGeom prst="rect">
            <a:avLst/>
          </a:prstGeom>
          <a:noFill/>
        </p:spPr>
        <p:txBody>
          <a:bodyPr vert="wordArtVert" rtlCol="0">
            <a:spAutoFit/>
          </a:bodyPr>
          <a:lstStyle/>
          <a:p>
            <a:r>
              <a:rPr lang="en-US" altLang="zh-CN"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pic>
        <p:nvPicPr>
          <p:cNvPr id="9" name="图片 8" descr="微信图片_20220307152545"/>
          <p:cNvPicPr>
            <a:picLocks noChangeAspect="1"/>
          </p:cNvPicPr>
          <p:nvPr/>
        </p:nvPicPr>
        <p:blipFill>
          <a:blip r:embed="rId1"/>
          <a:stretch>
            <a:fillRect/>
          </a:stretch>
        </p:blipFill>
        <p:spPr>
          <a:xfrm>
            <a:off x="556042" y="495160"/>
            <a:ext cx="1549241" cy="530066"/>
          </a:xfrm>
          <a:prstGeom prst="rect">
            <a:avLst/>
          </a:prstGeom>
        </p:spPr>
      </p:pic>
      <p:grpSp>
        <p:nvGrpSpPr>
          <p:cNvPr id="11" name="组合 10"/>
          <p:cNvGrpSpPr/>
          <p:nvPr/>
        </p:nvGrpSpPr>
        <p:grpSpPr>
          <a:xfrm>
            <a:off x="2049431" y="587486"/>
            <a:ext cx="1648182" cy="510292"/>
            <a:chOff x="1258316" y="951111"/>
            <a:chExt cx="2197576" cy="680389"/>
          </a:xfrm>
        </p:grpSpPr>
        <p:sp>
          <p:nvSpPr>
            <p:cNvPr id="13" name="文本框 12"/>
            <p:cNvSpPr txBox="1"/>
            <p:nvPr/>
          </p:nvSpPr>
          <p:spPr>
            <a:xfrm>
              <a:off x="1568196" y="1015947"/>
              <a:ext cx="1887696"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用户痛点</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sp>
        <p:nvSpPr>
          <p:cNvPr id="10" name="TextBox 7"/>
          <p:cNvSpPr txBox="1"/>
          <p:nvPr/>
        </p:nvSpPr>
        <p:spPr>
          <a:xfrm>
            <a:off x="1301351" y="2609967"/>
            <a:ext cx="1742362" cy="338554"/>
          </a:xfrm>
          <a:prstGeom prst="rect">
            <a:avLst/>
          </a:prstGeom>
          <a:noFill/>
        </p:spPr>
        <p:txBody>
          <a:bodyPr wrap="square" rtlCol="0">
            <a:spAutoFit/>
          </a:bodyPr>
          <a:lstStyle/>
          <a:p>
            <a:pPr defTabSz="913765"/>
            <a:r>
              <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rPr>
              <a:t>外出就餐贵</a:t>
            </a:r>
            <a:endPar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052" y="2658012"/>
            <a:ext cx="743096" cy="245222"/>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52" y="3145348"/>
            <a:ext cx="742500" cy="242600"/>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52" y="3651674"/>
            <a:ext cx="742500" cy="240221"/>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25" y="4128013"/>
            <a:ext cx="742500" cy="235602"/>
          </a:xfrm>
          <a:prstGeom prst="rect">
            <a:avLst/>
          </a:prstGeom>
        </p:spPr>
      </p:pic>
      <p:sp>
        <p:nvSpPr>
          <p:cNvPr id="19" name="TextBox 7"/>
          <p:cNvSpPr txBox="1"/>
          <p:nvPr/>
        </p:nvSpPr>
        <p:spPr>
          <a:xfrm>
            <a:off x="1314434" y="3068848"/>
            <a:ext cx="2647534"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sym typeface="+mn-lt"/>
              </a:rPr>
              <a:t>做饭耗精力 花时间</a:t>
            </a:r>
            <a:endParaRPr lang="zh-CN" altLang="en-US" sz="1600" dirty="0">
              <a:sym typeface="+mn-lt"/>
            </a:endParaRPr>
          </a:p>
        </p:txBody>
      </p:sp>
      <p:sp>
        <p:nvSpPr>
          <p:cNvPr id="21" name="TextBox 7"/>
          <p:cNvSpPr txBox="1"/>
          <p:nvPr/>
        </p:nvSpPr>
        <p:spPr>
          <a:xfrm>
            <a:off x="1329692" y="3564974"/>
            <a:ext cx="2335239"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t>学不会  不好吃 </a:t>
            </a:r>
            <a:endParaRPr lang="zh-CN" altLang="en-US" sz="1600" dirty="0"/>
          </a:p>
        </p:txBody>
      </p:sp>
      <p:sp>
        <p:nvSpPr>
          <p:cNvPr id="23" name="TextBox 7"/>
          <p:cNvSpPr txBox="1"/>
          <p:nvPr/>
        </p:nvSpPr>
        <p:spPr>
          <a:xfrm>
            <a:off x="1298197" y="4053241"/>
            <a:ext cx="3047395"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t>油烟大 太劳累 黄脸婆</a:t>
            </a:r>
            <a:endParaRPr lang="zh-CN" altLang="en-US" sz="1600" dirty="0"/>
          </a:p>
        </p:txBody>
      </p:sp>
      <p:sp>
        <p:nvSpPr>
          <p:cNvPr id="26" name="同心圆 20"/>
          <p:cNvSpPr/>
          <p:nvPr/>
        </p:nvSpPr>
        <p:spPr>
          <a:xfrm flipV="1">
            <a:off x="3036810" y="251502"/>
            <a:ext cx="3240000" cy="3240000"/>
          </a:xfrm>
          <a:prstGeom prst="donut">
            <a:avLst>
              <a:gd name="adj" fmla="val 8691"/>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404" y="191141"/>
            <a:ext cx="3928519" cy="3920662"/>
          </a:xfrm>
          <a:prstGeom prst="rect">
            <a:avLst/>
          </a:prstGeom>
        </p:spPr>
      </p:pic>
      <p:sp>
        <p:nvSpPr>
          <p:cNvPr id="2" name="文本框 1"/>
          <p:cNvSpPr txBox="1"/>
          <p:nvPr/>
        </p:nvSpPr>
        <p:spPr>
          <a:xfrm>
            <a:off x="404955" y="2175601"/>
            <a:ext cx="2233246" cy="369332"/>
          </a:xfrm>
          <a:prstGeom prst="rect">
            <a:avLst/>
          </a:prstGeom>
          <a:noFill/>
        </p:spPr>
        <p:txBody>
          <a:bodyPr wrap="square" rtlCol="0">
            <a:spAutoFit/>
          </a:bodyPr>
          <a:lstStyle/>
          <a:p>
            <a:r>
              <a:rPr lang="zh-CN" altLang="en-US" b="1" dirty="0"/>
              <a:t>家庭就餐</a:t>
            </a:r>
            <a:r>
              <a:rPr lang="zh-CN" altLang="en-US" dirty="0"/>
              <a:t>：</a:t>
            </a:r>
            <a:endParaRPr lang="zh-CN" altLang="en-US" dirty="0"/>
          </a:p>
        </p:txBody>
      </p:sp>
      <p:sp>
        <p:nvSpPr>
          <p:cNvPr id="28" name="TextBox 7"/>
          <p:cNvSpPr txBox="1"/>
          <p:nvPr/>
        </p:nvSpPr>
        <p:spPr>
          <a:xfrm>
            <a:off x="4561327" y="4738576"/>
            <a:ext cx="1742362" cy="338554"/>
          </a:xfrm>
          <a:prstGeom prst="rect">
            <a:avLst/>
          </a:prstGeom>
          <a:noFill/>
        </p:spPr>
        <p:txBody>
          <a:bodyPr wrap="square" rtlCol="0">
            <a:spAutoFit/>
          </a:bodyPr>
          <a:lstStyle/>
          <a:p>
            <a:pPr defTabSz="913765"/>
            <a:r>
              <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rPr>
              <a:t>等待时间长</a:t>
            </a:r>
            <a:endPar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5028" y="4786621"/>
            <a:ext cx="743096" cy="245222"/>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28" y="5273957"/>
            <a:ext cx="742500" cy="24260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028" y="5780283"/>
            <a:ext cx="742500" cy="240221"/>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901" y="6256622"/>
            <a:ext cx="742500" cy="235602"/>
          </a:xfrm>
          <a:prstGeom prst="rect">
            <a:avLst/>
          </a:prstGeom>
        </p:spPr>
      </p:pic>
      <p:sp>
        <p:nvSpPr>
          <p:cNvPr id="33" name="TextBox 7"/>
          <p:cNvSpPr txBox="1"/>
          <p:nvPr/>
        </p:nvSpPr>
        <p:spPr>
          <a:xfrm>
            <a:off x="4574410" y="5197457"/>
            <a:ext cx="2647534"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sym typeface="+mn-lt"/>
              </a:rPr>
              <a:t>价格高，菜量少</a:t>
            </a:r>
            <a:endParaRPr lang="zh-CN" altLang="en-US" sz="1600" dirty="0">
              <a:sym typeface="+mn-lt"/>
            </a:endParaRPr>
          </a:p>
        </p:txBody>
      </p:sp>
      <p:sp>
        <p:nvSpPr>
          <p:cNvPr id="34" name="TextBox 7"/>
          <p:cNvSpPr txBox="1"/>
          <p:nvPr/>
        </p:nvSpPr>
        <p:spPr>
          <a:xfrm>
            <a:off x="4574410" y="5689653"/>
            <a:ext cx="2335239"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t>不安全，损健康</a:t>
            </a:r>
            <a:endParaRPr lang="zh-CN" altLang="en-US" sz="1600" dirty="0"/>
          </a:p>
        </p:txBody>
      </p:sp>
      <p:sp>
        <p:nvSpPr>
          <p:cNvPr id="35" name="TextBox 7"/>
          <p:cNvSpPr txBox="1"/>
          <p:nvPr/>
        </p:nvSpPr>
        <p:spPr>
          <a:xfrm>
            <a:off x="4558173" y="6181850"/>
            <a:ext cx="3047395"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t>品种少，口味差</a:t>
            </a:r>
            <a:endParaRPr lang="zh-CN" altLang="en-US" sz="1600" dirty="0"/>
          </a:p>
        </p:txBody>
      </p:sp>
      <p:sp>
        <p:nvSpPr>
          <p:cNvPr id="36" name="文本框 35"/>
          <p:cNvSpPr txBox="1"/>
          <p:nvPr/>
        </p:nvSpPr>
        <p:spPr>
          <a:xfrm>
            <a:off x="3664931" y="4304210"/>
            <a:ext cx="2233246" cy="369332"/>
          </a:xfrm>
          <a:prstGeom prst="rect">
            <a:avLst/>
          </a:prstGeom>
          <a:noFill/>
        </p:spPr>
        <p:txBody>
          <a:bodyPr wrap="square" rtlCol="0">
            <a:spAutoFit/>
          </a:bodyPr>
          <a:lstStyle/>
          <a:p>
            <a:r>
              <a:rPr lang="zh-CN" altLang="en-US" b="1" dirty="0"/>
              <a:t>外卖就餐</a:t>
            </a:r>
            <a:r>
              <a:rPr lang="zh-CN" altLang="en-US" dirty="0"/>
              <a:t>：</a:t>
            </a:r>
            <a:endParaRPr lang="zh-CN" altLang="en-US" dirty="0"/>
          </a:p>
        </p:txBody>
      </p:sp>
      <p:sp>
        <p:nvSpPr>
          <p:cNvPr id="37" name="TextBox 7"/>
          <p:cNvSpPr txBox="1"/>
          <p:nvPr/>
        </p:nvSpPr>
        <p:spPr>
          <a:xfrm>
            <a:off x="7090711" y="2604537"/>
            <a:ext cx="1956573" cy="584775"/>
          </a:xfrm>
          <a:prstGeom prst="rect">
            <a:avLst/>
          </a:prstGeom>
          <a:noFill/>
        </p:spPr>
        <p:txBody>
          <a:bodyPr wrap="square" rtlCol="0">
            <a:spAutoFit/>
          </a:bodyPr>
          <a:lstStyle/>
          <a:p>
            <a:pPr defTabSz="913765"/>
            <a:r>
              <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rPr>
              <a:t>加工环节多，人工成本高</a:t>
            </a:r>
            <a:endParaRPr lang="zh-CN" altLang="en-US" sz="1600" dirty="0">
              <a:solidFill>
                <a:srgbClr val="4F4D50"/>
              </a:solidFill>
              <a:latin typeface="方正黑体简体" panose="02010601030101010101" pitchFamily="2" charset="-122"/>
              <a:ea typeface="方正黑体简体" panose="02010601030101010101" pitchFamily="2" charset="-122"/>
              <a:cs typeface="+mn-ea"/>
              <a:sym typeface="+mn-lt"/>
            </a:endParaRPr>
          </a:p>
        </p:txBody>
      </p:sp>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413" y="2652582"/>
            <a:ext cx="743096" cy="245222"/>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810" y="3448383"/>
            <a:ext cx="742500" cy="242600"/>
          </a:xfrm>
          <a:prstGeom prst="rect">
            <a:avLst/>
          </a:prstGeom>
        </p:spPr>
      </p:pic>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810" y="3954709"/>
            <a:ext cx="742500" cy="240221"/>
          </a:xfrm>
          <a:prstGeom prst="rect">
            <a:avLst/>
          </a:prstGeom>
        </p:spPr>
      </p:pic>
      <p:sp>
        <p:nvSpPr>
          <p:cNvPr id="43" name="TextBox 7"/>
          <p:cNvSpPr txBox="1"/>
          <p:nvPr/>
        </p:nvSpPr>
        <p:spPr>
          <a:xfrm>
            <a:off x="7066192" y="3371883"/>
            <a:ext cx="2647534" cy="338554"/>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sym typeface="+mn-lt"/>
              </a:rPr>
              <a:t>出品不稳定</a:t>
            </a:r>
            <a:endParaRPr lang="zh-CN" altLang="en-US" sz="1600" dirty="0">
              <a:sym typeface="+mn-lt"/>
            </a:endParaRPr>
          </a:p>
        </p:txBody>
      </p:sp>
      <p:sp>
        <p:nvSpPr>
          <p:cNvPr id="44" name="TextBox 7"/>
          <p:cNvSpPr txBox="1"/>
          <p:nvPr/>
        </p:nvSpPr>
        <p:spPr>
          <a:xfrm>
            <a:off x="7066192" y="3864079"/>
            <a:ext cx="1981093" cy="584775"/>
          </a:xfrm>
          <a:prstGeom prst="rect">
            <a:avLst/>
          </a:prstGeom>
          <a:noFill/>
        </p:spPr>
        <p:txBody>
          <a:bodyPr wrap="square" rtlCol="0">
            <a:spAutoFit/>
          </a:bodyPr>
          <a:lstStyle>
            <a:defPPr>
              <a:defRPr lang="zh-CN"/>
            </a:defPPr>
            <a:lvl1pPr defTabSz="1218565">
              <a:defRPr sz="2000">
                <a:solidFill>
                  <a:srgbClr val="4F4D50"/>
                </a:solidFill>
                <a:latin typeface="方正黑体简体" panose="02010601030101010101" pitchFamily="2" charset="-122"/>
                <a:ea typeface="方正黑体简体" panose="02010601030101010101" pitchFamily="2" charset="-122"/>
                <a:cs typeface="+mn-ea"/>
              </a:defRPr>
            </a:lvl1pPr>
          </a:lstStyle>
          <a:p>
            <a:r>
              <a:rPr lang="zh-CN" altLang="en-US" sz="1600" dirty="0"/>
              <a:t>出餐效率低，损耗浪费</a:t>
            </a:r>
            <a:endParaRPr lang="zh-CN" altLang="en-US" sz="1600" dirty="0"/>
          </a:p>
        </p:txBody>
      </p:sp>
      <p:sp>
        <p:nvSpPr>
          <p:cNvPr id="46" name="文本框 45"/>
          <p:cNvSpPr txBox="1"/>
          <p:nvPr/>
        </p:nvSpPr>
        <p:spPr>
          <a:xfrm>
            <a:off x="6194316" y="2170171"/>
            <a:ext cx="2233246" cy="369332"/>
          </a:xfrm>
          <a:prstGeom prst="rect">
            <a:avLst/>
          </a:prstGeom>
          <a:noFill/>
        </p:spPr>
        <p:txBody>
          <a:bodyPr wrap="square" rtlCol="0">
            <a:spAutoFit/>
          </a:bodyPr>
          <a:lstStyle/>
          <a:p>
            <a:r>
              <a:rPr lang="zh-CN" altLang="en-US" b="1" dirty="0"/>
              <a:t>餐厅痛点</a:t>
            </a:r>
            <a:r>
              <a:rPr lang="zh-CN" altLang="en-US"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2209800"/>
            <a:ext cx="362407" cy="762000"/>
          </a:xfrm>
          <a:prstGeom prst="rect">
            <a:avLst/>
          </a:prstGeom>
          <a:noFill/>
        </p:spPr>
        <p:txBody>
          <a:bodyPr vert="wordArtVert" rtlCol="0">
            <a:spAutoFit/>
          </a:bodyPr>
          <a:lstStyle/>
          <a:p>
            <a:r>
              <a:rPr lang="en-US" altLang="zh-CN"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latin typeface="Noto Sans S Chinese Light" panose="020B0300000000000000" pitchFamily="34" charset="-122"/>
              <a:ea typeface="Noto Sans S Chinese Light" panose="020B0300000000000000" pitchFamily="34" charset="-122"/>
              <a:sym typeface="Noto Sans S Chinese Light" panose="020B0300000000000000" pitchFamily="34" charset="-122"/>
            </a:endParaRPr>
          </a:p>
        </p:txBody>
      </p:sp>
      <p:pic>
        <p:nvPicPr>
          <p:cNvPr id="9" name="图片 8" descr="微信图片_20220307152545"/>
          <p:cNvPicPr>
            <a:picLocks noChangeAspect="1"/>
          </p:cNvPicPr>
          <p:nvPr/>
        </p:nvPicPr>
        <p:blipFill>
          <a:blip r:embed="rId1"/>
          <a:stretch>
            <a:fillRect/>
          </a:stretch>
        </p:blipFill>
        <p:spPr>
          <a:xfrm>
            <a:off x="494348" y="468313"/>
            <a:ext cx="1549241" cy="530066"/>
          </a:xfrm>
          <a:prstGeom prst="rect">
            <a:avLst/>
          </a:prstGeom>
        </p:spPr>
      </p:pic>
      <p:grpSp>
        <p:nvGrpSpPr>
          <p:cNvPr id="11" name="组合 10"/>
          <p:cNvGrpSpPr/>
          <p:nvPr/>
        </p:nvGrpSpPr>
        <p:grpSpPr>
          <a:xfrm>
            <a:off x="2043399" y="489179"/>
            <a:ext cx="1955959" cy="510292"/>
            <a:chOff x="1258316" y="951111"/>
            <a:chExt cx="2607945" cy="680389"/>
          </a:xfrm>
        </p:grpSpPr>
        <p:sp>
          <p:nvSpPr>
            <p:cNvPr id="13" name="文本框 12"/>
            <p:cNvSpPr txBox="1"/>
            <p:nvPr/>
          </p:nvSpPr>
          <p:spPr>
            <a:xfrm>
              <a:off x="1568196" y="1015947"/>
              <a:ext cx="2298065" cy="615553"/>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我们的方案</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pic>
        <p:nvPicPr>
          <p:cNvPr id="36" name="图片 35"/>
          <p:cNvPicPr/>
          <p:nvPr/>
        </p:nvPicPr>
        <p:blipFill>
          <a:blip r:embed="rId2">
            <a:extLst>
              <a:ext uri="{28A0092B-C50C-407E-A947-70E740481C1C}">
                <a14:useLocalDpi xmlns:a14="http://schemas.microsoft.com/office/drawing/2010/main" val="0"/>
              </a:ext>
            </a:extLst>
          </a:blip>
          <a:stretch>
            <a:fillRect/>
          </a:stretch>
        </p:blipFill>
        <p:spPr>
          <a:xfrm>
            <a:off x="412885" y="1808353"/>
            <a:ext cx="4715692" cy="3087293"/>
          </a:xfrm>
          <a:prstGeom prst="rect">
            <a:avLst/>
          </a:prstGeom>
        </p:spPr>
      </p:pic>
      <p:sp>
        <p:nvSpPr>
          <p:cNvPr id="39" name="1"/>
          <p:cNvSpPr txBox="1"/>
          <p:nvPr/>
        </p:nvSpPr>
        <p:spPr>
          <a:xfrm>
            <a:off x="5128577" y="2323703"/>
            <a:ext cx="3883343" cy="1861523"/>
          </a:xfrm>
          <a:prstGeom prst="rect">
            <a:avLst/>
          </a:prstGeom>
          <a:noFill/>
        </p:spPr>
        <p:txBody>
          <a:bodyPr wrap="square" lIns="68567" tIns="34284" rIns="68567" bIns="34284" rtlCol="0">
            <a:spAutoFit/>
          </a:bodyPr>
          <a:lstStyle/>
          <a:p>
            <a:pPr marL="214630" indent="-214630" algn="just">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cs typeface="微软雅黑" panose="020B0503020204020204" charset="-122"/>
                <a:sym typeface="+mn-lt"/>
              </a:rPr>
              <a:t>绿厨智烹锅</a:t>
            </a:r>
            <a:r>
              <a:rPr lang="en-US" altLang="zh-CN" sz="2000" dirty="0">
                <a:latin typeface="微软雅黑" panose="020B0503020204020204" charset="-122"/>
                <a:ea typeface="微软雅黑" panose="020B0503020204020204" charset="-122"/>
                <a:cs typeface="微软雅黑" panose="020B0503020204020204" charset="-122"/>
                <a:sym typeface="+mn-lt"/>
              </a:rPr>
              <a:t>&amp;</a:t>
            </a:r>
            <a:r>
              <a:rPr lang="zh-CN" altLang="en-US" sz="2000" dirty="0">
                <a:latin typeface="微软雅黑" panose="020B0503020204020204" charset="-122"/>
                <a:ea typeface="微软雅黑" panose="020B0503020204020204" charset="-122"/>
                <a:cs typeface="微软雅黑" panose="020B0503020204020204" charset="-122"/>
                <a:sym typeface="+mn-lt"/>
              </a:rPr>
              <a:t>绿厨智烹菜</a:t>
            </a:r>
            <a:endParaRPr lang="en-US" altLang="zh-CN" sz="2000" dirty="0">
              <a:latin typeface="微软雅黑" panose="020B0503020204020204" charset="-122"/>
              <a:ea typeface="微软雅黑" panose="020B0503020204020204" charset="-122"/>
              <a:cs typeface="微软雅黑" panose="020B0503020204020204" charset="-122"/>
              <a:sym typeface="+mn-lt"/>
            </a:endParaRPr>
          </a:p>
          <a:p>
            <a:pPr marL="214630" indent="-214630" algn="just">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cs typeface="微软雅黑" panose="020B0503020204020204" charset="-122"/>
                <a:sym typeface="+mn-lt"/>
              </a:rPr>
              <a:t>无需任何厨艺</a:t>
            </a:r>
            <a:endParaRPr lang="en-US" altLang="zh-CN" sz="2000" dirty="0">
              <a:latin typeface="微软雅黑" panose="020B0503020204020204" charset="-122"/>
              <a:ea typeface="微软雅黑" panose="020B0503020204020204" charset="-122"/>
              <a:cs typeface="微软雅黑" panose="020B0503020204020204" charset="-122"/>
              <a:sym typeface="+mn-lt"/>
            </a:endParaRPr>
          </a:p>
          <a:p>
            <a:pPr marL="214630" indent="-214630" algn="just">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cs typeface="微软雅黑" panose="020B0503020204020204" charset="-122"/>
                <a:sym typeface="+mn-lt"/>
              </a:rPr>
              <a:t>一道菜平均</a:t>
            </a:r>
            <a:r>
              <a:rPr lang="en-US" altLang="zh-CN" sz="2000" dirty="0">
                <a:latin typeface="微软雅黑" panose="020B0503020204020204" charset="-122"/>
                <a:ea typeface="微软雅黑" panose="020B0503020204020204" charset="-122"/>
                <a:cs typeface="微软雅黑" panose="020B0503020204020204" charset="-122"/>
                <a:sym typeface="+mn-lt"/>
              </a:rPr>
              <a:t>3</a:t>
            </a:r>
            <a:r>
              <a:rPr lang="zh-CN" altLang="en-US" sz="2000" dirty="0">
                <a:latin typeface="微软雅黑" panose="020B0503020204020204" charset="-122"/>
                <a:ea typeface="微软雅黑" panose="020B0503020204020204" charset="-122"/>
                <a:cs typeface="微软雅黑" panose="020B0503020204020204" charset="-122"/>
                <a:sym typeface="+mn-lt"/>
              </a:rPr>
              <a:t>分钟</a:t>
            </a:r>
            <a:endParaRPr lang="en-US" altLang="zh-CN" sz="2000" dirty="0">
              <a:latin typeface="微软雅黑" panose="020B0503020204020204" charset="-122"/>
              <a:ea typeface="微软雅黑" panose="020B0503020204020204" charset="-122"/>
              <a:cs typeface="微软雅黑" panose="020B0503020204020204" charset="-122"/>
              <a:sym typeface="+mn-lt"/>
            </a:endParaRPr>
          </a:p>
          <a:p>
            <a:pPr marL="214630" indent="-214630" algn="just">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cs typeface="微软雅黑" panose="020B0503020204020204" charset="-122"/>
                <a:sym typeface="+mn-lt"/>
              </a:rPr>
              <a:t>大师级别的现场烹制美食</a:t>
            </a:r>
            <a:endParaRPr lang="zh-CN" altLang="en-US" sz="2000" dirty="0">
              <a:latin typeface="微软雅黑" panose="020B0503020204020204" charset="-122"/>
              <a:ea typeface="微软雅黑" panose="020B0503020204020204" charset="-122"/>
              <a:cs typeface="微软雅黑" panose="020B0503020204020204" charset="-122"/>
              <a:sym typeface="思源黑体" panose="020B0400000000000000" pitchFamily="34" charset="-122"/>
            </a:endParaRPr>
          </a:p>
        </p:txBody>
      </p:sp>
      <p:pic>
        <p:nvPicPr>
          <p:cNvPr id="10" name="图片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3399" y="3234427"/>
            <a:ext cx="3302000" cy="1901598"/>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220307152545"/>
          <p:cNvPicPr>
            <a:picLocks noChangeAspect="1"/>
          </p:cNvPicPr>
          <p:nvPr/>
        </p:nvPicPr>
        <p:blipFill>
          <a:blip r:embed="rId1"/>
          <a:stretch>
            <a:fillRect/>
          </a:stretch>
        </p:blipFill>
        <p:spPr>
          <a:xfrm>
            <a:off x="451438" y="610553"/>
            <a:ext cx="1549241" cy="530066"/>
          </a:xfrm>
          <a:prstGeom prst="rect">
            <a:avLst/>
          </a:prstGeom>
        </p:spPr>
      </p:pic>
      <p:grpSp>
        <p:nvGrpSpPr>
          <p:cNvPr id="2" name="组合 1"/>
          <p:cNvGrpSpPr/>
          <p:nvPr/>
        </p:nvGrpSpPr>
        <p:grpSpPr>
          <a:xfrm>
            <a:off x="2000488" y="631420"/>
            <a:ext cx="1571238" cy="417959"/>
            <a:chOff x="1258316" y="951111"/>
            <a:chExt cx="2094984" cy="557278"/>
          </a:xfrm>
        </p:grpSpPr>
        <p:sp>
          <p:nvSpPr>
            <p:cNvPr id="3" name="文本框 2"/>
            <p:cNvSpPr txBox="1"/>
            <p:nvPr/>
          </p:nvSpPr>
          <p:spPr>
            <a:xfrm>
              <a:off x="1568196" y="1015947"/>
              <a:ext cx="1785104" cy="492442"/>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微软雅黑" panose="020B0503020204020204" charset="-122"/>
                  <a:ea typeface="微软雅黑" panose="020B0503020204020204" charset="-122"/>
                  <a:cs typeface="+mn-ea"/>
                  <a:sym typeface="+mn-lt"/>
                </a:rPr>
                <a:t>绿厨智烹锅</a:t>
              </a:r>
              <a:endParaRPr lang="zh-CN" altLang="zh-CN"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sp>
        <p:nvSpPr>
          <p:cNvPr id="6" name="文本框 5"/>
          <p:cNvSpPr txBox="1"/>
          <p:nvPr/>
        </p:nvSpPr>
        <p:spPr>
          <a:xfrm>
            <a:off x="958755" y="1537552"/>
            <a:ext cx="4831077" cy="3782895"/>
          </a:xfrm>
          <a:prstGeom prst="rect">
            <a:avLst/>
          </a:prstGeom>
          <a:noFill/>
        </p:spPr>
        <p:txBody>
          <a:bodyPr wrap="square" rtlCol="0">
            <a:spAutoFit/>
          </a:bodyPr>
          <a:lstStyle/>
          <a:p>
            <a:pPr>
              <a:lnSpc>
                <a:spcPct val="150000"/>
              </a:lnSpc>
            </a:pPr>
            <a:r>
              <a:rPr lang="zh-CN" altLang="en-US" dirty="0">
                <a:latin typeface="微软雅黑" panose="020B0503020204020204" charset="-122"/>
                <a:ea typeface="微软雅黑" panose="020B0503020204020204" charset="-122"/>
              </a:rPr>
              <a:t>八大特点：</a:t>
            </a:r>
            <a:endParaRPr lang="en-US" altLang="zh-CN"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一 、智能高效，简便快捷；</a:t>
            </a:r>
            <a:endParaRPr lang="zh-CN" altLang="en-US"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二 、扫码启动，语音播报；</a:t>
            </a:r>
            <a:endParaRPr lang="zh-CN" altLang="en-US"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三 、手自一体，享受烹饪；</a:t>
            </a:r>
            <a:endParaRPr lang="zh-CN" altLang="en-US"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四 、个性口味，安全清洁；</a:t>
            </a:r>
            <a:endParaRPr lang="zh-CN" altLang="en-US"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五 、锅体黑科，容量超大</a:t>
            </a:r>
            <a:endParaRPr lang="en-US" altLang="zh-CN"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六 、节能控烟，守护健康</a:t>
            </a:r>
            <a:endParaRPr lang="en-US" altLang="zh-CN"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七 、安全菜品，健康保障</a:t>
            </a:r>
            <a:endParaRPr lang="en-US" altLang="zh-CN" dirty="0">
              <a:latin typeface="微软雅黑" panose="020B0503020204020204" charset="-122"/>
              <a:ea typeface="微软雅黑" panose="020B0503020204020204" charset="-122"/>
            </a:endParaRPr>
          </a:p>
          <a:p>
            <a:pPr marL="214630" indent="-214630" algn="just">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八 、大师口味，海量菜谱</a:t>
            </a:r>
            <a:endParaRPr lang="zh-CN" altLang="en-US" dirty="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a:stretch>
            <a:fillRect/>
          </a:stretch>
        </p:blipFill>
        <p:spPr>
          <a:xfrm>
            <a:off x="4929826" y="1871924"/>
            <a:ext cx="3954220" cy="23456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220307152545"/>
          <p:cNvPicPr>
            <a:picLocks noChangeAspect="1"/>
          </p:cNvPicPr>
          <p:nvPr/>
        </p:nvPicPr>
        <p:blipFill>
          <a:blip r:embed="rId1"/>
          <a:stretch>
            <a:fillRect/>
          </a:stretch>
        </p:blipFill>
        <p:spPr>
          <a:xfrm>
            <a:off x="469343" y="546276"/>
            <a:ext cx="1549241" cy="530066"/>
          </a:xfrm>
          <a:prstGeom prst="rect">
            <a:avLst/>
          </a:prstGeom>
        </p:spPr>
      </p:pic>
      <p:grpSp>
        <p:nvGrpSpPr>
          <p:cNvPr id="2" name="组合 1"/>
          <p:cNvGrpSpPr/>
          <p:nvPr/>
        </p:nvGrpSpPr>
        <p:grpSpPr>
          <a:xfrm>
            <a:off x="2018393" y="567143"/>
            <a:ext cx="2196465" cy="570597"/>
            <a:chOff x="1258316" y="951111"/>
            <a:chExt cx="2928620" cy="760795"/>
          </a:xfrm>
        </p:grpSpPr>
        <p:sp>
          <p:nvSpPr>
            <p:cNvPr id="3" name="文本框 2"/>
            <p:cNvSpPr txBox="1"/>
            <p:nvPr/>
          </p:nvSpPr>
          <p:spPr>
            <a:xfrm>
              <a:off x="1568196" y="1015947"/>
              <a:ext cx="2618740" cy="695959"/>
            </a:xfrm>
            <a:prstGeom prst="rect">
              <a:avLst/>
            </a:prstGeom>
            <a:noFill/>
          </p:spPr>
          <p:txBody>
            <a:bodyPr wrap="none" rtlCol="0">
              <a:spAutoFit/>
              <a:scene3d>
                <a:camera prst="orthographicFront"/>
                <a:lightRig rig="threePt" dir="t"/>
              </a:scene3d>
              <a:sp3d contourW="12700"/>
            </a:bodyPr>
            <a:lstStyle/>
            <a:p>
              <a:r>
                <a:rPr lang="zh-CN" altLang="en-US" sz="2800" b="1" dirty="0">
                  <a:solidFill>
                    <a:schemeClr val="tx1">
                      <a:lumMod val="75000"/>
                      <a:lumOff val="25000"/>
                    </a:schemeClr>
                  </a:solidFill>
                  <a:latin typeface="微软雅黑" panose="020B0503020204020204" charset="-122"/>
                  <a:ea typeface="微软雅黑" panose="020B0503020204020204" charset="-122"/>
                  <a:cs typeface="+mn-ea"/>
                  <a:sym typeface="+mn-lt"/>
                </a:rPr>
                <a:t>绿厨智烹菜</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258316" y="951111"/>
              <a:ext cx="246308" cy="261611"/>
            </a:xfrm>
            <a:prstGeom prst="rect">
              <a:avLst/>
            </a:prstGeom>
            <a:noFill/>
          </p:spPr>
          <p:txBody>
            <a:bodyPr wrap="none" rtlCol="0">
              <a:spAutoFit/>
              <a:scene3d>
                <a:camera prst="orthographicFront"/>
                <a:lightRig rig="threePt" dir="t"/>
              </a:scene3d>
              <a:sp3d contourW="12700"/>
            </a:bodyPr>
            <a:lstStyle/>
            <a:p>
              <a:endParaRPr lang="zh-CN" altLang="en-US" sz="675" dirty="0">
                <a:solidFill>
                  <a:schemeClr val="tx1">
                    <a:lumMod val="85000"/>
                    <a:lumOff val="15000"/>
                  </a:schemeClr>
                </a:solidFill>
                <a:cs typeface="+mn-ea"/>
                <a:sym typeface="+mn-lt"/>
              </a:endParaRPr>
            </a:p>
          </p:txBody>
        </p:sp>
      </p:grpSp>
      <p:pic>
        <p:nvPicPr>
          <p:cNvPr id="5" name="图片 4"/>
          <p:cNvPicPr>
            <a:picLocks noChangeAspect="1"/>
          </p:cNvPicPr>
          <p:nvPr/>
        </p:nvPicPr>
        <p:blipFill>
          <a:blip r:embed="rId2"/>
          <a:stretch>
            <a:fillRect/>
          </a:stretch>
        </p:blipFill>
        <p:spPr>
          <a:xfrm>
            <a:off x="758190" y="4344035"/>
            <a:ext cx="2705100" cy="2029460"/>
          </a:xfrm>
          <a:prstGeom prst="rect">
            <a:avLst/>
          </a:prstGeom>
        </p:spPr>
      </p:pic>
      <p:sp>
        <p:nvSpPr>
          <p:cNvPr id="18" name="文本框 17"/>
          <p:cNvSpPr txBox="1"/>
          <p:nvPr/>
        </p:nvSpPr>
        <p:spPr>
          <a:xfrm>
            <a:off x="1176042" y="1495825"/>
            <a:ext cx="3488349" cy="3365024"/>
          </a:xfrm>
          <a:prstGeom prst="rect">
            <a:avLst/>
          </a:prstGeom>
          <a:noFill/>
        </p:spPr>
        <p:txBody>
          <a:bodyPr wrap="square" rtlCol="0">
            <a:spAutoFit/>
          </a:bodyPr>
          <a:lstStyle/>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一 、食材优质新鲜无污染</a:t>
            </a: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二、专业农药残留检测</a:t>
            </a: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三、名厨精心调制</a:t>
            </a:r>
            <a:endParaRPr lang="zh-CN" altLang="en-US"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四、中央工厂统一标准化加工</a:t>
            </a: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五、烹饪工序标准化</a:t>
            </a: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r>
              <a:rPr lang="zh-CN" altLang="en-US" dirty="0">
                <a:latin typeface="Arial" panose="020B0604020202020204" pitchFamily="34" charset="0"/>
                <a:ea typeface="微软雅黑" panose="020B0503020204020204" charset="-122"/>
              </a:rPr>
              <a:t>六、品质、口味稳定</a:t>
            </a: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endParaRPr lang="en-US" altLang="zh-CN" dirty="0">
              <a:latin typeface="Arial" panose="020B0604020202020204" pitchFamily="34" charset="0"/>
              <a:ea typeface="微软雅黑" panose="020B0503020204020204" charset="-122"/>
            </a:endParaRPr>
          </a:p>
          <a:p>
            <a:pPr marL="214630" indent="-214630">
              <a:lnSpc>
                <a:spcPct val="150000"/>
              </a:lnSpc>
              <a:buFont typeface="Wingdings" panose="05000000000000000000" pitchFamily="2" charset="2"/>
              <a:buChar char="Ø"/>
            </a:pPr>
            <a:endParaRPr lang="en-US" altLang="zh-CN" dirty="0">
              <a:latin typeface="Arial" panose="020B0604020202020204" pitchFamily="34" charset="0"/>
              <a:ea typeface="微软雅黑" panose="020B0503020204020204" charset="-122"/>
            </a:endParaRPr>
          </a:p>
        </p:txBody>
      </p:sp>
      <p:pic>
        <p:nvPicPr>
          <p:cNvPr id="6" name="图片 5" descr="IMG_1916"/>
          <p:cNvPicPr>
            <a:picLocks noChangeAspect="1"/>
          </p:cNvPicPr>
          <p:nvPr/>
        </p:nvPicPr>
        <p:blipFill>
          <a:blip r:embed="rId3"/>
          <a:srcRect b="7762"/>
          <a:stretch>
            <a:fillRect/>
          </a:stretch>
        </p:blipFill>
        <p:spPr>
          <a:xfrm>
            <a:off x="4890770" y="1991995"/>
            <a:ext cx="3240405" cy="2241550"/>
          </a:xfrm>
          <a:prstGeom prst="rect">
            <a:avLst/>
          </a:prstGeom>
        </p:spPr>
      </p:pic>
      <p:pic>
        <p:nvPicPr>
          <p:cNvPr id="7" name="图片 6" descr="主题"/>
          <p:cNvPicPr>
            <a:picLocks noChangeAspect="1"/>
          </p:cNvPicPr>
          <p:nvPr/>
        </p:nvPicPr>
        <p:blipFill>
          <a:blip r:embed="rId4"/>
          <a:stretch>
            <a:fillRect/>
          </a:stretch>
        </p:blipFill>
        <p:spPr>
          <a:xfrm rot="14820000">
            <a:off x="3284855" y="4014470"/>
            <a:ext cx="2174875" cy="2532380"/>
          </a:xfrm>
          <a:prstGeom prst="rect">
            <a:avLst/>
          </a:prstGeom>
        </p:spPr>
      </p:pic>
      <p:pic>
        <p:nvPicPr>
          <p:cNvPr id="39" name="图片 38"/>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0000">
            <a:off x="5407026" y="664437"/>
            <a:ext cx="3302000" cy="1901598"/>
          </a:xfrm>
          <a:prstGeom prst="ellipse">
            <a:avLst/>
          </a:prstGeom>
          <a:ln>
            <a:noFill/>
          </a:ln>
          <a:effectLst>
            <a:softEdge rad="112500"/>
          </a:effectLst>
        </p:spPr>
      </p:pic>
      <p:grpSp>
        <p:nvGrpSpPr>
          <p:cNvPr id="51" name="组合 50"/>
          <p:cNvGrpSpPr/>
          <p:nvPr>
            <p:custDataLst>
              <p:tags r:id="rId6"/>
            </p:custDataLst>
          </p:nvPr>
        </p:nvGrpSpPr>
        <p:grpSpPr>
          <a:xfrm>
            <a:off x="5974715" y="4233545"/>
            <a:ext cx="2599055" cy="2139950"/>
            <a:chOff x="4539046" y="2696993"/>
            <a:chExt cx="1677617" cy="1467191"/>
          </a:xfrm>
        </p:grpSpPr>
        <p:sp>
          <p:nvSpPr>
            <p:cNvPr id="15" name="Freeform 5"/>
            <p:cNvSpPr/>
            <p:nvPr>
              <p:custDataLst>
                <p:tags r:id="rId7"/>
              </p:custDataLst>
            </p:nvPr>
          </p:nvSpPr>
          <p:spPr bwMode="auto">
            <a:xfrm>
              <a:off x="4677078" y="2696993"/>
              <a:ext cx="1444989" cy="1435337"/>
            </a:xfrm>
            <a:custGeom>
              <a:avLst/>
              <a:gdLst>
                <a:gd name="T0" fmla="*/ 74 w 629"/>
                <a:gd name="T1" fmla="*/ 255 h 624"/>
                <a:gd name="T2" fmla="*/ 103 w 629"/>
                <a:gd name="T3" fmla="*/ 210 h 624"/>
                <a:gd name="T4" fmla="*/ 105 w 629"/>
                <a:gd name="T5" fmla="*/ 126 h 624"/>
                <a:gd name="T6" fmla="*/ 142 w 629"/>
                <a:gd name="T7" fmla="*/ 101 h 624"/>
                <a:gd name="T8" fmla="*/ 191 w 629"/>
                <a:gd name="T9" fmla="*/ 61 h 624"/>
                <a:gd name="T10" fmla="*/ 194 w 629"/>
                <a:gd name="T11" fmla="*/ 30 h 624"/>
                <a:gd name="T12" fmla="*/ 215 w 629"/>
                <a:gd name="T13" fmla="*/ 27 h 624"/>
                <a:gd name="T14" fmla="*/ 241 w 629"/>
                <a:gd name="T15" fmla="*/ 55 h 624"/>
                <a:gd name="T16" fmla="*/ 267 w 629"/>
                <a:gd name="T17" fmla="*/ 61 h 624"/>
                <a:gd name="T18" fmla="*/ 341 w 629"/>
                <a:gd name="T19" fmla="*/ 38 h 624"/>
                <a:gd name="T20" fmla="*/ 427 w 629"/>
                <a:gd name="T21" fmla="*/ 72 h 624"/>
                <a:gd name="T22" fmla="*/ 490 w 629"/>
                <a:gd name="T23" fmla="*/ 45 h 624"/>
                <a:gd name="T24" fmla="*/ 514 w 629"/>
                <a:gd name="T25" fmla="*/ 17 h 624"/>
                <a:gd name="T26" fmla="*/ 571 w 629"/>
                <a:gd name="T27" fmla="*/ 61 h 624"/>
                <a:gd name="T28" fmla="*/ 534 w 629"/>
                <a:gd name="T29" fmla="*/ 109 h 624"/>
                <a:gd name="T30" fmla="*/ 547 w 629"/>
                <a:gd name="T31" fmla="*/ 174 h 624"/>
                <a:gd name="T32" fmla="*/ 608 w 629"/>
                <a:gd name="T33" fmla="*/ 190 h 624"/>
                <a:gd name="T34" fmla="*/ 608 w 629"/>
                <a:gd name="T35" fmla="*/ 221 h 624"/>
                <a:gd name="T36" fmla="*/ 580 w 629"/>
                <a:gd name="T37" fmla="*/ 227 h 624"/>
                <a:gd name="T38" fmla="*/ 609 w 629"/>
                <a:gd name="T39" fmla="*/ 349 h 624"/>
                <a:gd name="T40" fmla="*/ 565 w 629"/>
                <a:gd name="T41" fmla="*/ 429 h 624"/>
                <a:gd name="T42" fmla="*/ 586 w 629"/>
                <a:gd name="T43" fmla="*/ 494 h 624"/>
                <a:gd name="T44" fmla="*/ 541 w 629"/>
                <a:gd name="T45" fmla="*/ 551 h 624"/>
                <a:gd name="T46" fmla="*/ 418 w 629"/>
                <a:gd name="T47" fmla="*/ 560 h 624"/>
                <a:gd name="T48" fmla="*/ 353 w 629"/>
                <a:gd name="T49" fmla="*/ 604 h 624"/>
                <a:gd name="T50" fmla="*/ 263 w 629"/>
                <a:gd name="T51" fmla="*/ 573 h 624"/>
                <a:gd name="T52" fmla="*/ 193 w 629"/>
                <a:gd name="T53" fmla="*/ 604 h 624"/>
                <a:gd name="T54" fmla="*/ 122 w 629"/>
                <a:gd name="T55" fmla="*/ 605 h 624"/>
                <a:gd name="T56" fmla="*/ 120 w 629"/>
                <a:gd name="T57" fmla="*/ 488 h 624"/>
                <a:gd name="T58" fmla="*/ 35 w 629"/>
                <a:gd name="T59" fmla="*/ 445 h 624"/>
                <a:gd name="T60" fmla="*/ 43 w 629"/>
                <a:gd name="T61" fmla="*/ 406 h 624"/>
                <a:gd name="T62" fmla="*/ 33 w 629"/>
                <a:gd name="T63" fmla="*/ 288 h 624"/>
                <a:gd name="T64" fmla="*/ 74 w 629"/>
                <a:gd name="T65" fmla="*/ 2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624">
                  <a:moveTo>
                    <a:pt x="74" y="255"/>
                  </a:moveTo>
                  <a:cubicBezTo>
                    <a:pt x="87" y="242"/>
                    <a:pt x="99" y="226"/>
                    <a:pt x="103" y="210"/>
                  </a:cubicBezTo>
                  <a:cubicBezTo>
                    <a:pt x="109" y="182"/>
                    <a:pt x="90" y="152"/>
                    <a:pt x="105" y="126"/>
                  </a:cubicBezTo>
                  <a:cubicBezTo>
                    <a:pt x="112" y="112"/>
                    <a:pt x="128" y="106"/>
                    <a:pt x="142" y="101"/>
                  </a:cubicBezTo>
                  <a:cubicBezTo>
                    <a:pt x="165" y="94"/>
                    <a:pt x="186" y="87"/>
                    <a:pt x="191" y="61"/>
                  </a:cubicBezTo>
                  <a:cubicBezTo>
                    <a:pt x="192" y="50"/>
                    <a:pt x="187" y="38"/>
                    <a:pt x="194" y="30"/>
                  </a:cubicBezTo>
                  <a:cubicBezTo>
                    <a:pt x="198" y="24"/>
                    <a:pt x="208" y="23"/>
                    <a:pt x="215" y="27"/>
                  </a:cubicBezTo>
                  <a:cubicBezTo>
                    <a:pt x="227" y="33"/>
                    <a:pt x="230" y="48"/>
                    <a:pt x="241" y="55"/>
                  </a:cubicBezTo>
                  <a:cubicBezTo>
                    <a:pt x="248" y="60"/>
                    <a:pt x="258" y="61"/>
                    <a:pt x="267" y="61"/>
                  </a:cubicBezTo>
                  <a:cubicBezTo>
                    <a:pt x="295" y="63"/>
                    <a:pt x="315" y="45"/>
                    <a:pt x="341" y="38"/>
                  </a:cubicBezTo>
                  <a:cubicBezTo>
                    <a:pt x="394" y="25"/>
                    <a:pt x="393" y="70"/>
                    <a:pt x="427" y="72"/>
                  </a:cubicBezTo>
                  <a:cubicBezTo>
                    <a:pt x="447" y="73"/>
                    <a:pt x="478" y="60"/>
                    <a:pt x="490" y="45"/>
                  </a:cubicBezTo>
                  <a:cubicBezTo>
                    <a:pt x="497" y="35"/>
                    <a:pt x="503" y="23"/>
                    <a:pt x="514" y="17"/>
                  </a:cubicBezTo>
                  <a:cubicBezTo>
                    <a:pt x="541" y="0"/>
                    <a:pt x="578" y="25"/>
                    <a:pt x="571" y="61"/>
                  </a:cubicBezTo>
                  <a:cubicBezTo>
                    <a:pt x="567" y="86"/>
                    <a:pt x="542" y="89"/>
                    <a:pt x="534" y="109"/>
                  </a:cubicBezTo>
                  <a:cubicBezTo>
                    <a:pt x="526" y="130"/>
                    <a:pt x="531" y="158"/>
                    <a:pt x="547" y="174"/>
                  </a:cubicBezTo>
                  <a:cubicBezTo>
                    <a:pt x="570" y="198"/>
                    <a:pt x="597" y="188"/>
                    <a:pt x="608" y="190"/>
                  </a:cubicBezTo>
                  <a:cubicBezTo>
                    <a:pt x="629" y="192"/>
                    <a:pt x="629" y="215"/>
                    <a:pt x="608" y="221"/>
                  </a:cubicBezTo>
                  <a:cubicBezTo>
                    <a:pt x="599" y="224"/>
                    <a:pt x="589" y="223"/>
                    <a:pt x="580" y="227"/>
                  </a:cubicBezTo>
                  <a:cubicBezTo>
                    <a:pt x="530" y="250"/>
                    <a:pt x="609" y="302"/>
                    <a:pt x="609" y="349"/>
                  </a:cubicBezTo>
                  <a:cubicBezTo>
                    <a:pt x="608" y="381"/>
                    <a:pt x="578" y="402"/>
                    <a:pt x="565" y="429"/>
                  </a:cubicBezTo>
                  <a:cubicBezTo>
                    <a:pt x="550" y="460"/>
                    <a:pt x="567" y="473"/>
                    <a:pt x="586" y="494"/>
                  </a:cubicBezTo>
                  <a:cubicBezTo>
                    <a:pt x="629" y="539"/>
                    <a:pt x="591" y="583"/>
                    <a:pt x="541" y="551"/>
                  </a:cubicBezTo>
                  <a:cubicBezTo>
                    <a:pt x="507" y="529"/>
                    <a:pt x="479" y="490"/>
                    <a:pt x="418" y="560"/>
                  </a:cubicBezTo>
                  <a:cubicBezTo>
                    <a:pt x="400" y="580"/>
                    <a:pt x="380" y="603"/>
                    <a:pt x="353" y="604"/>
                  </a:cubicBezTo>
                  <a:cubicBezTo>
                    <a:pt x="321" y="605"/>
                    <a:pt x="295" y="574"/>
                    <a:pt x="263" y="573"/>
                  </a:cubicBezTo>
                  <a:cubicBezTo>
                    <a:pt x="238" y="572"/>
                    <a:pt x="216" y="591"/>
                    <a:pt x="193" y="604"/>
                  </a:cubicBezTo>
                  <a:cubicBezTo>
                    <a:pt x="171" y="617"/>
                    <a:pt x="139" y="624"/>
                    <a:pt x="122" y="605"/>
                  </a:cubicBezTo>
                  <a:cubicBezTo>
                    <a:pt x="92" y="572"/>
                    <a:pt x="139" y="524"/>
                    <a:pt x="120" y="488"/>
                  </a:cubicBezTo>
                  <a:cubicBezTo>
                    <a:pt x="103" y="457"/>
                    <a:pt x="49" y="477"/>
                    <a:pt x="35" y="445"/>
                  </a:cubicBezTo>
                  <a:cubicBezTo>
                    <a:pt x="29" y="432"/>
                    <a:pt x="37" y="419"/>
                    <a:pt x="43" y="406"/>
                  </a:cubicBezTo>
                  <a:cubicBezTo>
                    <a:pt x="65" y="365"/>
                    <a:pt x="0" y="325"/>
                    <a:pt x="33" y="288"/>
                  </a:cubicBezTo>
                  <a:cubicBezTo>
                    <a:pt x="44" y="275"/>
                    <a:pt x="57" y="271"/>
                    <a:pt x="74" y="255"/>
                  </a:cubicBezTo>
                  <a:close/>
                </a:path>
              </a:pathLst>
            </a:custGeom>
            <a:blipFill dpi="0" rotWithShape="0">
              <a:blip r:embed="rId8"/>
              <a:srcRect/>
              <a:stretch>
                <a:fillRect l="-41000" r="-39000" b="-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6"/>
            <p:cNvSpPr/>
            <p:nvPr>
              <p:custDataLst>
                <p:tags r:id="rId9"/>
              </p:custDataLst>
            </p:nvPr>
          </p:nvSpPr>
          <p:spPr bwMode="auto">
            <a:xfrm>
              <a:off x="5697354" y="3954723"/>
              <a:ext cx="146719" cy="115831"/>
            </a:xfrm>
            <a:custGeom>
              <a:avLst/>
              <a:gdLst>
                <a:gd name="T0" fmla="*/ 1 w 64"/>
                <a:gd name="T1" fmla="*/ 29 h 50"/>
                <a:gd name="T2" fmla="*/ 2 w 64"/>
                <a:gd name="T3" fmla="*/ 42 h 50"/>
                <a:gd name="T4" fmla="*/ 28 w 64"/>
                <a:gd name="T5" fmla="*/ 48 h 50"/>
                <a:gd name="T6" fmla="*/ 49 w 64"/>
                <a:gd name="T7" fmla="*/ 43 h 50"/>
                <a:gd name="T8" fmla="*/ 63 w 64"/>
                <a:gd name="T9" fmla="*/ 26 h 50"/>
                <a:gd name="T10" fmla="*/ 51 w 64"/>
                <a:gd name="T11" fmla="*/ 4 h 50"/>
                <a:gd name="T12" fmla="*/ 25 w 64"/>
                <a:gd name="T13" fmla="*/ 3 h 50"/>
                <a:gd name="T14" fmla="*/ 1 w 64"/>
                <a:gd name="T15" fmla="*/ 29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0">
                  <a:moveTo>
                    <a:pt x="1" y="29"/>
                  </a:moveTo>
                  <a:cubicBezTo>
                    <a:pt x="0" y="33"/>
                    <a:pt x="0" y="38"/>
                    <a:pt x="2" y="42"/>
                  </a:cubicBezTo>
                  <a:cubicBezTo>
                    <a:pt x="7" y="50"/>
                    <a:pt x="19" y="50"/>
                    <a:pt x="28" y="48"/>
                  </a:cubicBezTo>
                  <a:cubicBezTo>
                    <a:pt x="35" y="47"/>
                    <a:pt x="43" y="46"/>
                    <a:pt x="49" y="43"/>
                  </a:cubicBezTo>
                  <a:cubicBezTo>
                    <a:pt x="56" y="39"/>
                    <a:pt x="62" y="33"/>
                    <a:pt x="63" y="26"/>
                  </a:cubicBezTo>
                  <a:cubicBezTo>
                    <a:pt x="64" y="17"/>
                    <a:pt x="59" y="8"/>
                    <a:pt x="51" y="4"/>
                  </a:cubicBezTo>
                  <a:cubicBezTo>
                    <a:pt x="43" y="0"/>
                    <a:pt x="33" y="0"/>
                    <a:pt x="25" y="3"/>
                  </a:cubicBezTo>
                  <a:cubicBezTo>
                    <a:pt x="13" y="7"/>
                    <a:pt x="3" y="17"/>
                    <a:pt x="1" y="29"/>
                  </a:cubicBezTo>
                  <a:close/>
                </a:path>
              </a:pathLst>
            </a:custGeom>
            <a:blipFill dpi="0" rotWithShape="0">
              <a:blip r:embed="rId8"/>
              <a:srcRect/>
              <a:stretch>
                <a:fillRect l="-1096000" t="-1086000" r="-569000" b="-81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7" name="Freeform 7"/>
            <p:cNvSpPr/>
            <p:nvPr>
              <p:custDataLst>
                <p:tags r:id="rId10"/>
              </p:custDataLst>
            </p:nvPr>
          </p:nvSpPr>
          <p:spPr bwMode="auto">
            <a:xfrm>
              <a:off x="4908740" y="2701820"/>
              <a:ext cx="176642" cy="174712"/>
            </a:xfrm>
            <a:custGeom>
              <a:avLst/>
              <a:gdLst>
                <a:gd name="T0" fmla="*/ 40 w 77"/>
                <a:gd name="T1" fmla="*/ 1 h 76"/>
                <a:gd name="T2" fmla="*/ 4 w 77"/>
                <a:gd name="T3" fmla="*/ 26 h 76"/>
                <a:gd name="T4" fmla="*/ 22 w 77"/>
                <a:gd name="T5" fmla="*/ 66 h 76"/>
                <a:gd name="T6" fmla="*/ 71 w 77"/>
                <a:gd name="T7" fmla="*/ 45 h 76"/>
                <a:gd name="T8" fmla="*/ 40 w 77"/>
                <a:gd name="T9" fmla="*/ 1 h 76"/>
              </a:gdLst>
              <a:ahLst/>
              <a:cxnLst>
                <a:cxn ang="0">
                  <a:pos x="T0" y="T1"/>
                </a:cxn>
                <a:cxn ang="0">
                  <a:pos x="T2" y="T3"/>
                </a:cxn>
                <a:cxn ang="0">
                  <a:pos x="T4" y="T5"/>
                </a:cxn>
                <a:cxn ang="0">
                  <a:pos x="T6" y="T7"/>
                </a:cxn>
                <a:cxn ang="0">
                  <a:pos x="T8" y="T9"/>
                </a:cxn>
              </a:cxnLst>
              <a:rect l="0" t="0" r="r" b="b"/>
              <a:pathLst>
                <a:path w="77" h="76">
                  <a:moveTo>
                    <a:pt x="40" y="1"/>
                  </a:moveTo>
                  <a:cubicBezTo>
                    <a:pt x="24" y="0"/>
                    <a:pt x="8" y="11"/>
                    <a:pt x="4" y="26"/>
                  </a:cubicBezTo>
                  <a:cubicBezTo>
                    <a:pt x="0" y="41"/>
                    <a:pt x="8" y="59"/>
                    <a:pt x="22" y="66"/>
                  </a:cubicBezTo>
                  <a:cubicBezTo>
                    <a:pt x="40" y="76"/>
                    <a:pt x="65" y="64"/>
                    <a:pt x="71" y="45"/>
                  </a:cubicBezTo>
                  <a:cubicBezTo>
                    <a:pt x="77" y="25"/>
                    <a:pt x="60" y="2"/>
                    <a:pt x="40" y="1"/>
                  </a:cubicBezTo>
                  <a:close/>
                </a:path>
              </a:pathLst>
            </a:custGeom>
            <a:blipFill dpi="0" rotWithShape="0">
              <a:blip r:embed="rId8"/>
              <a:srcRect/>
              <a:stretch>
                <a:fillRect l="-464000" t="-3000" r="-903000" b="-73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 name="Freeform 8"/>
            <p:cNvSpPr/>
            <p:nvPr>
              <p:custDataLst>
                <p:tags r:id="rId11"/>
              </p:custDataLst>
            </p:nvPr>
          </p:nvSpPr>
          <p:spPr bwMode="auto">
            <a:xfrm>
              <a:off x="4784221" y="2756839"/>
              <a:ext cx="78186" cy="84943"/>
            </a:xfrm>
            <a:custGeom>
              <a:avLst/>
              <a:gdLst>
                <a:gd name="T0" fmla="*/ 33 w 34"/>
                <a:gd name="T1" fmla="*/ 20 h 37"/>
                <a:gd name="T2" fmla="*/ 27 w 34"/>
                <a:gd name="T3" fmla="*/ 5 h 37"/>
                <a:gd name="T4" fmla="*/ 5 w 34"/>
                <a:gd name="T5" fmla="*/ 8 h 37"/>
                <a:gd name="T6" fmla="*/ 7 w 34"/>
                <a:gd name="T7" fmla="*/ 29 h 37"/>
                <a:gd name="T8" fmla="*/ 33 w 34"/>
                <a:gd name="T9" fmla="*/ 20 h 37"/>
              </a:gdLst>
              <a:ahLst/>
              <a:cxnLst>
                <a:cxn ang="0">
                  <a:pos x="T0" y="T1"/>
                </a:cxn>
                <a:cxn ang="0">
                  <a:pos x="T2" y="T3"/>
                </a:cxn>
                <a:cxn ang="0">
                  <a:pos x="T4" y="T5"/>
                </a:cxn>
                <a:cxn ang="0">
                  <a:pos x="T6" y="T7"/>
                </a:cxn>
                <a:cxn ang="0">
                  <a:pos x="T8" y="T9"/>
                </a:cxn>
              </a:cxnLst>
              <a:rect l="0" t="0" r="r" b="b"/>
              <a:pathLst>
                <a:path w="34" h="37">
                  <a:moveTo>
                    <a:pt x="33" y="20"/>
                  </a:moveTo>
                  <a:cubicBezTo>
                    <a:pt x="34" y="14"/>
                    <a:pt x="31" y="8"/>
                    <a:pt x="27" y="5"/>
                  </a:cubicBezTo>
                  <a:cubicBezTo>
                    <a:pt x="21" y="0"/>
                    <a:pt x="11" y="1"/>
                    <a:pt x="5" y="8"/>
                  </a:cubicBezTo>
                  <a:cubicBezTo>
                    <a:pt x="0" y="14"/>
                    <a:pt x="1" y="24"/>
                    <a:pt x="7" y="29"/>
                  </a:cubicBezTo>
                  <a:cubicBezTo>
                    <a:pt x="15" y="37"/>
                    <a:pt x="32" y="31"/>
                    <a:pt x="33" y="20"/>
                  </a:cubicBezTo>
                  <a:close/>
                </a:path>
              </a:pathLst>
            </a:custGeom>
            <a:blipFill dpi="0" rotWithShape="0">
              <a:blip r:embed="rId8"/>
              <a:srcRect/>
              <a:stretch>
                <a:fillRect l="-890000" t="-70000" r="-2324000" b="-155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9"/>
            <p:cNvSpPr/>
            <p:nvPr>
              <p:custDataLst>
                <p:tags r:id="rId12"/>
              </p:custDataLst>
            </p:nvPr>
          </p:nvSpPr>
          <p:spPr bwMode="auto">
            <a:xfrm>
              <a:off x="4639433" y="3867850"/>
              <a:ext cx="189190" cy="186295"/>
            </a:xfrm>
            <a:custGeom>
              <a:avLst/>
              <a:gdLst>
                <a:gd name="T0" fmla="*/ 17 w 82"/>
                <a:gd name="T1" fmla="*/ 69 h 81"/>
                <a:gd name="T2" fmla="*/ 60 w 82"/>
                <a:gd name="T3" fmla="*/ 74 h 81"/>
                <a:gd name="T4" fmla="*/ 80 w 82"/>
                <a:gd name="T5" fmla="*/ 34 h 81"/>
                <a:gd name="T6" fmla="*/ 56 w 82"/>
                <a:gd name="T7" fmla="*/ 5 h 81"/>
                <a:gd name="T8" fmla="*/ 18 w 82"/>
                <a:gd name="T9" fmla="*/ 11 h 81"/>
                <a:gd name="T10" fmla="*/ 17 w 82"/>
                <a:gd name="T11" fmla="*/ 69 h 81"/>
              </a:gdLst>
              <a:ahLst/>
              <a:cxnLst>
                <a:cxn ang="0">
                  <a:pos x="T0" y="T1"/>
                </a:cxn>
                <a:cxn ang="0">
                  <a:pos x="T2" y="T3"/>
                </a:cxn>
                <a:cxn ang="0">
                  <a:pos x="T4" y="T5"/>
                </a:cxn>
                <a:cxn ang="0">
                  <a:pos x="T6" y="T7"/>
                </a:cxn>
                <a:cxn ang="0">
                  <a:pos x="T8" y="T9"/>
                </a:cxn>
                <a:cxn ang="0">
                  <a:pos x="T10" y="T11"/>
                </a:cxn>
              </a:cxnLst>
              <a:rect l="0" t="0" r="r" b="b"/>
              <a:pathLst>
                <a:path w="82" h="81">
                  <a:moveTo>
                    <a:pt x="17" y="69"/>
                  </a:moveTo>
                  <a:cubicBezTo>
                    <a:pt x="29" y="79"/>
                    <a:pt x="47" y="81"/>
                    <a:pt x="60" y="74"/>
                  </a:cubicBezTo>
                  <a:cubicBezTo>
                    <a:pt x="74" y="66"/>
                    <a:pt x="82" y="50"/>
                    <a:pt x="80" y="34"/>
                  </a:cubicBezTo>
                  <a:cubicBezTo>
                    <a:pt x="77" y="21"/>
                    <a:pt x="68" y="10"/>
                    <a:pt x="56" y="5"/>
                  </a:cubicBezTo>
                  <a:cubicBezTo>
                    <a:pt x="43" y="0"/>
                    <a:pt x="28" y="2"/>
                    <a:pt x="18" y="11"/>
                  </a:cubicBezTo>
                  <a:cubicBezTo>
                    <a:pt x="1" y="25"/>
                    <a:pt x="0" y="55"/>
                    <a:pt x="17" y="69"/>
                  </a:cubicBezTo>
                  <a:close/>
                </a:path>
              </a:pathLst>
            </a:custGeom>
            <a:blipFill dpi="0" rotWithShape="0">
              <a:blip r:embed="rId8"/>
              <a:srcRect/>
              <a:stretch>
                <a:fillRect l="-291000" t="-628000" r="-978000" b="-59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10"/>
            <p:cNvSpPr/>
            <p:nvPr>
              <p:custDataLst>
                <p:tags r:id="rId13"/>
              </p:custDataLst>
            </p:nvPr>
          </p:nvSpPr>
          <p:spPr bwMode="auto">
            <a:xfrm>
              <a:off x="4777465" y="4097581"/>
              <a:ext cx="69498" cy="66603"/>
            </a:xfrm>
            <a:custGeom>
              <a:avLst/>
              <a:gdLst>
                <a:gd name="T0" fmla="*/ 19 w 30"/>
                <a:gd name="T1" fmla="*/ 27 h 29"/>
                <a:gd name="T2" fmla="*/ 28 w 30"/>
                <a:gd name="T3" fmla="*/ 10 h 29"/>
                <a:gd name="T4" fmla="*/ 15 w 30"/>
                <a:gd name="T5" fmla="*/ 0 h 29"/>
                <a:gd name="T6" fmla="*/ 2 w 30"/>
                <a:gd name="T7" fmla="*/ 11 h 29"/>
                <a:gd name="T8" fmla="*/ 19 w 30"/>
                <a:gd name="T9" fmla="*/ 27 h 29"/>
              </a:gdLst>
              <a:ahLst/>
              <a:cxnLst>
                <a:cxn ang="0">
                  <a:pos x="T0" y="T1"/>
                </a:cxn>
                <a:cxn ang="0">
                  <a:pos x="T2" y="T3"/>
                </a:cxn>
                <a:cxn ang="0">
                  <a:pos x="T4" y="T5"/>
                </a:cxn>
                <a:cxn ang="0">
                  <a:pos x="T6" y="T7"/>
                </a:cxn>
                <a:cxn ang="0">
                  <a:pos x="T8" y="T9"/>
                </a:cxn>
              </a:cxnLst>
              <a:rect l="0" t="0" r="r" b="b"/>
              <a:pathLst>
                <a:path w="30" h="29">
                  <a:moveTo>
                    <a:pt x="19" y="27"/>
                  </a:moveTo>
                  <a:cubicBezTo>
                    <a:pt x="26" y="25"/>
                    <a:pt x="30" y="17"/>
                    <a:pt x="28" y="10"/>
                  </a:cubicBezTo>
                  <a:cubicBezTo>
                    <a:pt x="27" y="4"/>
                    <a:pt x="21" y="0"/>
                    <a:pt x="15" y="0"/>
                  </a:cubicBezTo>
                  <a:cubicBezTo>
                    <a:pt x="9" y="1"/>
                    <a:pt x="4" y="5"/>
                    <a:pt x="2" y="11"/>
                  </a:cubicBezTo>
                  <a:cubicBezTo>
                    <a:pt x="0" y="20"/>
                    <a:pt x="10" y="29"/>
                    <a:pt x="19" y="27"/>
                  </a:cubicBezTo>
                  <a:close/>
                </a:path>
              </a:pathLst>
            </a:custGeom>
            <a:blipFill dpi="0" rotWithShape="0">
              <a:blip r:embed="rId8"/>
              <a:srcRect/>
              <a:stretch>
                <a:fillRect l="-991000" t="-2103000" r="-263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11"/>
            <p:cNvSpPr/>
            <p:nvPr>
              <p:custDataLst>
                <p:tags r:id="rId14"/>
              </p:custDataLst>
            </p:nvPr>
          </p:nvSpPr>
          <p:spPr bwMode="auto">
            <a:xfrm>
              <a:off x="4539046" y="3345646"/>
              <a:ext cx="130310" cy="131275"/>
            </a:xfrm>
            <a:custGeom>
              <a:avLst/>
              <a:gdLst>
                <a:gd name="T0" fmla="*/ 3 w 57"/>
                <a:gd name="T1" fmla="*/ 24 h 57"/>
                <a:gd name="T2" fmla="*/ 32 w 57"/>
                <a:gd name="T3" fmla="*/ 56 h 57"/>
                <a:gd name="T4" fmla="*/ 57 w 57"/>
                <a:gd name="T5" fmla="*/ 29 h 57"/>
                <a:gd name="T6" fmla="*/ 32 w 57"/>
                <a:gd name="T7" fmla="*/ 1 h 57"/>
                <a:gd name="T8" fmla="*/ 3 w 57"/>
                <a:gd name="T9" fmla="*/ 24 h 57"/>
              </a:gdLst>
              <a:ahLst/>
              <a:cxnLst>
                <a:cxn ang="0">
                  <a:pos x="T0" y="T1"/>
                </a:cxn>
                <a:cxn ang="0">
                  <a:pos x="T2" y="T3"/>
                </a:cxn>
                <a:cxn ang="0">
                  <a:pos x="T4" y="T5"/>
                </a:cxn>
                <a:cxn ang="0">
                  <a:pos x="T6" y="T7"/>
                </a:cxn>
                <a:cxn ang="0">
                  <a:pos x="T8" y="T9"/>
                </a:cxn>
              </a:cxnLst>
              <a:rect l="0" t="0" r="r" b="b"/>
              <a:pathLst>
                <a:path w="57" h="57">
                  <a:moveTo>
                    <a:pt x="3" y="24"/>
                  </a:moveTo>
                  <a:cubicBezTo>
                    <a:pt x="0" y="40"/>
                    <a:pt x="15" y="57"/>
                    <a:pt x="32" y="56"/>
                  </a:cubicBezTo>
                  <a:cubicBezTo>
                    <a:pt x="45" y="55"/>
                    <a:pt x="57" y="43"/>
                    <a:pt x="57" y="29"/>
                  </a:cubicBezTo>
                  <a:cubicBezTo>
                    <a:pt x="57" y="16"/>
                    <a:pt x="46" y="3"/>
                    <a:pt x="32" y="1"/>
                  </a:cubicBezTo>
                  <a:cubicBezTo>
                    <a:pt x="19" y="0"/>
                    <a:pt x="5" y="10"/>
                    <a:pt x="3" y="24"/>
                  </a:cubicBezTo>
                  <a:close/>
                </a:path>
              </a:pathLst>
            </a:custGeom>
            <a:blipFill dpi="0" rotWithShape="0">
              <a:blip r:embed="rId8"/>
              <a:srcRect/>
              <a:stretch>
                <a:fillRect l="-346000" t="-494000" r="-1543000" b="-524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12"/>
            <p:cNvSpPr/>
            <p:nvPr>
              <p:custDataLst>
                <p:tags r:id="rId15"/>
              </p:custDataLst>
            </p:nvPr>
          </p:nvSpPr>
          <p:spPr bwMode="auto">
            <a:xfrm>
              <a:off x="6136546" y="3124602"/>
              <a:ext cx="80117" cy="83012"/>
            </a:xfrm>
            <a:custGeom>
              <a:avLst/>
              <a:gdLst>
                <a:gd name="T0" fmla="*/ 34 w 35"/>
                <a:gd name="T1" fmla="*/ 20 h 36"/>
                <a:gd name="T2" fmla="*/ 28 w 35"/>
                <a:gd name="T3" fmla="*/ 4 h 36"/>
                <a:gd name="T4" fmla="*/ 10 w 35"/>
                <a:gd name="T5" fmla="*/ 3 h 36"/>
                <a:gd name="T6" fmla="*/ 9 w 35"/>
                <a:gd name="T7" fmla="*/ 30 h 36"/>
                <a:gd name="T8" fmla="*/ 34 w 35"/>
                <a:gd name="T9" fmla="*/ 20 h 36"/>
              </a:gdLst>
              <a:ahLst/>
              <a:cxnLst>
                <a:cxn ang="0">
                  <a:pos x="T0" y="T1"/>
                </a:cxn>
                <a:cxn ang="0">
                  <a:pos x="T2" y="T3"/>
                </a:cxn>
                <a:cxn ang="0">
                  <a:pos x="T4" y="T5"/>
                </a:cxn>
                <a:cxn ang="0">
                  <a:pos x="T6" y="T7"/>
                </a:cxn>
                <a:cxn ang="0">
                  <a:pos x="T8" y="T9"/>
                </a:cxn>
              </a:cxnLst>
              <a:rect l="0" t="0" r="r" b="b"/>
              <a:pathLst>
                <a:path w="35" h="36">
                  <a:moveTo>
                    <a:pt x="34" y="20"/>
                  </a:moveTo>
                  <a:cubicBezTo>
                    <a:pt x="35" y="14"/>
                    <a:pt x="33" y="7"/>
                    <a:pt x="28" y="4"/>
                  </a:cubicBezTo>
                  <a:cubicBezTo>
                    <a:pt x="23" y="0"/>
                    <a:pt x="16" y="0"/>
                    <a:pt x="10" y="3"/>
                  </a:cubicBezTo>
                  <a:cubicBezTo>
                    <a:pt x="1" y="8"/>
                    <a:pt x="0" y="24"/>
                    <a:pt x="9" y="30"/>
                  </a:cubicBezTo>
                  <a:cubicBezTo>
                    <a:pt x="18" y="36"/>
                    <a:pt x="32" y="30"/>
                    <a:pt x="34" y="20"/>
                  </a:cubicBezTo>
                  <a:close/>
                </a:path>
              </a:pathLst>
            </a:custGeom>
            <a:blipFill dpi="0" rotWithShape="0">
              <a:blip r:embed="rId8"/>
              <a:srcRect/>
              <a:stretch>
                <a:fillRect l="-2556000" t="-515000" r="-578000" b="-115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13"/>
            <p:cNvSpPr/>
            <p:nvPr>
              <p:custDataLst>
                <p:tags r:id="rId16"/>
              </p:custDataLst>
            </p:nvPr>
          </p:nvSpPr>
          <p:spPr bwMode="auto">
            <a:xfrm>
              <a:off x="5998514" y="2922863"/>
              <a:ext cx="139963" cy="165059"/>
            </a:xfrm>
            <a:custGeom>
              <a:avLst/>
              <a:gdLst>
                <a:gd name="T0" fmla="*/ 53 w 61"/>
                <a:gd name="T1" fmla="*/ 15 h 72"/>
                <a:gd name="T2" fmla="*/ 14 w 61"/>
                <a:gd name="T3" fmla="*/ 12 h 72"/>
                <a:gd name="T4" fmla="*/ 18 w 61"/>
                <a:gd name="T5" fmla="*/ 64 h 72"/>
                <a:gd name="T6" fmla="*/ 54 w 61"/>
                <a:gd name="T7" fmla="*/ 54 h 72"/>
                <a:gd name="T8" fmla="*/ 53 w 61"/>
                <a:gd name="T9" fmla="*/ 15 h 72"/>
              </a:gdLst>
              <a:ahLst/>
              <a:cxnLst>
                <a:cxn ang="0">
                  <a:pos x="T0" y="T1"/>
                </a:cxn>
                <a:cxn ang="0">
                  <a:pos x="T2" y="T3"/>
                </a:cxn>
                <a:cxn ang="0">
                  <a:pos x="T4" y="T5"/>
                </a:cxn>
                <a:cxn ang="0">
                  <a:pos x="T6" y="T7"/>
                </a:cxn>
                <a:cxn ang="0">
                  <a:pos x="T8" y="T9"/>
                </a:cxn>
              </a:cxnLst>
              <a:rect l="0" t="0" r="r" b="b"/>
              <a:pathLst>
                <a:path w="61" h="72">
                  <a:moveTo>
                    <a:pt x="53" y="15"/>
                  </a:moveTo>
                  <a:cubicBezTo>
                    <a:pt x="44" y="0"/>
                    <a:pt x="26" y="2"/>
                    <a:pt x="14" y="12"/>
                  </a:cubicBezTo>
                  <a:cubicBezTo>
                    <a:pt x="0" y="25"/>
                    <a:pt x="1" y="53"/>
                    <a:pt x="18" y="64"/>
                  </a:cubicBezTo>
                  <a:cubicBezTo>
                    <a:pt x="29" y="72"/>
                    <a:pt x="47" y="66"/>
                    <a:pt x="54" y="54"/>
                  </a:cubicBezTo>
                  <a:cubicBezTo>
                    <a:pt x="61" y="43"/>
                    <a:pt x="60" y="27"/>
                    <a:pt x="53" y="15"/>
                  </a:cubicBezTo>
                  <a:close/>
                </a:path>
              </a:pathLst>
            </a:custGeom>
            <a:blipFill dpi="0" rotWithShape="0">
              <a:blip r:embed="rId8"/>
              <a:srcRect/>
              <a:stretch>
                <a:fillRect l="-1365000" t="-137000" r="-387000" b="-65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2ζ3ζ4ζ5ζ6ζ7ζ8ζ9-1"/>
  <p:tag name="KSO_WM_UNIT_TYPE" val="i"/>
  <p:tag name="KSO_WM_UNIT_INDEX" val="1"/>
  <p:tag name="KSO_WM_UNIT_ID" val="crop20201177_1*i*1"/>
  <p:tag name="KSO_WM_TEMPLATE_CATEGORY" val="crop"/>
  <p:tag name="KSO_WM_TEMPLATE_INDEX" val="20201177"/>
  <p:tag name="KSO_WM_UNIT_LAYERLEVEL" val="1"/>
  <p:tag name="KSO_WM_TAG_VERSION" val="1.0"/>
  <p:tag name="KSO_WM_BEAUTIFY_FLAG" val="#wm#"/>
</p:tagLst>
</file>

<file path=ppt/tags/tag10.xml><?xml version="1.0" encoding="utf-8"?>
<p:tagLst xmlns:p="http://schemas.openxmlformats.org/presentationml/2006/main">
  <p:tag name="PICTUREFILLRANGE" val="f591c06b-11cd-4fe9-834f-a448524dbbb7"/>
  <p:tag name="KSO_WM_UNIT_DIAGRAM_MODELTYPE" val="creativeCrop"/>
  <p:tag name="KSO_WM_UNIT_VALUE" val="153*130"/>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8"/>
  <p:tag name="KSO_WM_UNIT_ID" val="crop20201177_1*ζ_h_d*1_1_8"/>
  <p:tag name="KSO_WM_TEMPLATE_CATEGORY" val="crop"/>
  <p:tag name="KSO_WM_TEMPLATE_INDEX" val="20201177"/>
  <p:tag name="KSO_WM_UNIT_LAYERLEVEL" val="1_1_1"/>
  <p:tag name="KSO_WM_TAG_VERSION" val="1.0"/>
  <p:tag name="KSO_WM_BEAUTIFY_FLAG" val="#wm#"/>
  <p:tag name="KSO_WM_BLIP_RECT_LEFT" val="-1365"/>
  <p:tag name="KSO_WM_BLIP_RECT_RIGHT" val="-387"/>
  <p:tag name="KSO_WM_BLIP_RECT_TOP" val="-137"/>
  <p:tag name="KSO_WM_BLIP_RECT_BOTTOM" val="-652"/>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11.xml><?xml version="1.0" encoding="utf-8"?>
<p:tagLst xmlns:p="http://schemas.openxmlformats.org/presentationml/2006/main">
  <p:tag name="KSO_WM_UNIT_PLACING_PICTURE_USER_VIEWPORT" val="{&quot;height&quot;:10800,&quot;width&quot;:15488}"/>
</p:tagLst>
</file>

<file path=ppt/tags/tag12.xml><?xml version="1.0" encoding="utf-8"?>
<p:tagLst xmlns:p="http://schemas.openxmlformats.org/presentationml/2006/main">
  <p:tag name="RESOURCELIBID_PRE" val="13061"/>
  <p:tag name="KSO_WPP_MARK_KEY" val="26c06ece-40e8-4abc-af97-0a0070a2bc99"/>
  <p:tag name="COMMONDATA" val="eyJoZGlkIjoiMjU1NTJhYTZjYTY0YjQzYTcwOWIwMTJjYWJlOGUwNzQifQ=="/>
</p:tagLst>
</file>

<file path=ppt/tags/tag2.xml><?xml version="1.0" encoding="utf-8"?>
<p:tagLst xmlns:p="http://schemas.openxmlformats.org/presentationml/2006/main">
  <p:tag name="PICTUREFILLRANGE" val="f591c06b-11cd-4fe9-834f-a448524dbbb7"/>
  <p:tag name="KSO_WM_UNIT_DIAGRAM_MODELTYPE" val="creativeCrop"/>
  <p:tag name="KSO_WM_UNIT_VALUE" val="1333*1342"/>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9"/>
  <p:tag name="KSO_WM_UNIT_ID" val="crop20201177_1*ζ_h_d*1_1_9"/>
  <p:tag name="KSO_WM_TEMPLATE_CATEGORY" val="crop"/>
  <p:tag name="KSO_WM_TEMPLATE_INDEX" val="20201177"/>
  <p:tag name="KSO_WM_UNIT_LAYERLEVEL" val="1_1_1"/>
  <p:tag name="KSO_WM_TAG_VERSION" val="1.0"/>
  <p:tag name="KSO_WM_BEAUTIFY_FLAG" val="#wm#"/>
  <p:tag name="KSO_WM_BLIP_RECT_LEFT" val="-41"/>
  <p:tag name="KSO_WM_BLIP_RECT_RIGHT" val="-39"/>
  <p:tag name="KSO_WM_BLIP_RECT_TOP" val="0"/>
  <p:tag name="KSO_WM_BLIP_RECT_BOTTOM" val="-2"/>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3.xml><?xml version="1.0" encoding="utf-8"?>
<p:tagLst xmlns:p="http://schemas.openxmlformats.org/presentationml/2006/main">
  <p:tag name="PICTUREFILLRANGE" val="f591c06b-11cd-4fe9-834f-a448524dbbb7"/>
  <p:tag name="KSO_WM_UNIT_DIAGRAM_MODELTYPE" val="creativeCrop"/>
  <p:tag name="KSO_WM_UNIT_VALUE" val="108*136"/>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1"/>
  <p:tag name="KSO_WM_UNIT_ID" val="crop20201177_1*ζ_h_d*1_1_1"/>
  <p:tag name="KSO_WM_TEMPLATE_CATEGORY" val="crop"/>
  <p:tag name="KSO_WM_TEMPLATE_INDEX" val="20201177"/>
  <p:tag name="KSO_WM_UNIT_LAYERLEVEL" val="1_1_1"/>
  <p:tag name="KSO_WM_TAG_VERSION" val="1.0"/>
  <p:tag name="KSO_WM_BEAUTIFY_FLAG" val="#wm#"/>
  <p:tag name="KSO_WM_BLIP_RECT_LEFT" val="-1096"/>
  <p:tag name="KSO_WM_BLIP_RECT_RIGHT" val="-569"/>
  <p:tag name="KSO_WM_BLIP_RECT_TOP" val="-1086"/>
  <p:tag name="KSO_WM_BLIP_RECT_BOTTOM" val="-81"/>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4.xml><?xml version="1.0" encoding="utf-8"?>
<p:tagLst xmlns:p="http://schemas.openxmlformats.org/presentationml/2006/main">
  <p:tag name="PICTUREFILLRANGE" val="f591c06b-11cd-4fe9-834f-a448524dbbb7"/>
  <p:tag name="KSO_WM_UNIT_DIAGRAM_MODELTYPE" val="creativeCrop"/>
  <p:tag name="KSO_WM_UNIT_VALUE" val="162*164"/>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2"/>
  <p:tag name="KSO_WM_UNIT_ID" val="crop20201177_1*ζ_h_d*1_1_2"/>
  <p:tag name="KSO_WM_TEMPLATE_CATEGORY" val="crop"/>
  <p:tag name="KSO_WM_TEMPLATE_INDEX" val="20201177"/>
  <p:tag name="KSO_WM_UNIT_LAYERLEVEL" val="1_1_1"/>
  <p:tag name="KSO_WM_TAG_VERSION" val="1.0"/>
  <p:tag name="KSO_WM_BEAUTIFY_FLAG" val="#wm#"/>
  <p:tag name="KSO_WM_BLIP_RECT_LEFT" val="-464"/>
  <p:tag name="KSO_WM_BLIP_RECT_RIGHT" val="-903"/>
  <p:tag name="KSO_WM_BLIP_RECT_TOP" val="-3"/>
  <p:tag name="KSO_WM_BLIP_RECT_BOTTOM" val="-737"/>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5.xml><?xml version="1.0" encoding="utf-8"?>
<p:tagLst xmlns:p="http://schemas.openxmlformats.org/presentationml/2006/main">
  <p:tag name="PICTUREFILLRANGE" val="f591c06b-11cd-4fe9-834f-a448524dbbb7"/>
  <p:tag name="KSO_WM_UNIT_DIAGRAM_MODELTYPE" val="creativeCrop"/>
  <p:tag name="KSO_WM_UNIT_VALUE" val="79*73"/>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3"/>
  <p:tag name="KSO_WM_UNIT_ID" val="crop20201177_1*ζ_h_d*1_1_3"/>
  <p:tag name="KSO_WM_TEMPLATE_CATEGORY" val="crop"/>
  <p:tag name="KSO_WM_TEMPLATE_INDEX" val="20201177"/>
  <p:tag name="KSO_WM_UNIT_LAYERLEVEL" val="1_1_1"/>
  <p:tag name="KSO_WM_TAG_VERSION" val="1.0"/>
  <p:tag name="KSO_WM_BEAUTIFY_FLAG" val="#wm#"/>
  <p:tag name="KSO_WM_BLIP_RECT_LEFT" val="-890"/>
  <p:tag name="KSO_WM_BLIP_RECT_RIGHT" val="-2324"/>
  <p:tag name="KSO_WM_BLIP_RECT_TOP" val="-70"/>
  <p:tag name="KSO_WM_BLIP_RECT_BOTTOM" val="-1557"/>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6.xml><?xml version="1.0" encoding="utf-8"?>
<p:tagLst xmlns:p="http://schemas.openxmlformats.org/presentationml/2006/main">
  <p:tag name="PICTUREFILLRANGE" val="f591c06b-11cd-4fe9-834f-a448524dbbb7"/>
  <p:tag name="KSO_WM_UNIT_DIAGRAM_MODELTYPE" val="creativeCrop"/>
  <p:tag name="KSO_WM_UNIT_VALUE" val="173*176"/>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4"/>
  <p:tag name="KSO_WM_UNIT_ID" val="crop20201177_1*ζ_h_d*1_1_4"/>
  <p:tag name="KSO_WM_TEMPLATE_CATEGORY" val="crop"/>
  <p:tag name="KSO_WM_TEMPLATE_INDEX" val="20201177"/>
  <p:tag name="KSO_WM_UNIT_LAYERLEVEL" val="1_1_1"/>
  <p:tag name="KSO_WM_TAG_VERSION" val="1.0"/>
  <p:tag name="KSO_WM_BEAUTIFY_FLAG" val="#wm#"/>
  <p:tag name="KSO_WM_BLIP_RECT_LEFT" val="-291"/>
  <p:tag name="KSO_WM_BLIP_RECT_RIGHT" val="-978"/>
  <p:tag name="KSO_WM_BLIP_RECT_TOP" val="-628"/>
  <p:tag name="KSO_WM_BLIP_RECT_BOTTOM" val="-59"/>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7.xml><?xml version="1.0" encoding="utf-8"?>
<p:tagLst xmlns:p="http://schemas.openxmlformats.org/presentationml/2006/main">
  <p:tag name="PICTUREFILLRANGE" val="f591c06b-11cd-4fe9-834f-a448524dbbb7"/>
  <p:tag name="KSO_WM_UNIT_DIAGRAM_MODELTYPE" val="creativeCrop"/>
  <p:tag name="KSO_WM_UNIT_VALUE" val="62*65"/>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5"/>
  <p:tag name="KSO_WM_UNIT_ID" val="crop20201177_1*ζ_h_d*1_1_5"/>
  <p:tag name="KSO_WM_TEMPLATE_CATEGORY" val="crop"/>
  <p:tag name="KSO_WM_TEMPLATE_INDEX" val="20201177"/>
  <p:tag name="KSO_WM_UNIT_LAYERLEVEL" val="1_1_1"/>
  <p:tag name="KSO_WM_TAG_VERSION" val="1.0"/>
  <p:tag name="KSO_WM_BEAUTIFY_FLAG" val="#wm#"/>
  <p:tag name="KSO_WM_BLIP_RECT_LEFT" val="-991"/>
  <p:tag name="KSO_WM_BLIP_RECT_RIGHT" val="-2637"/>
  <p:tag name="KSO_WM_BLIP_RECT_TOP" val="-2103"/>
  <p:tag name="KSO_WM_BLIP_RECT_BOTTOM" val="0"/>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8.xml><?xml version="1.0" encoding="utf-8"?>
<p:tagLst xmlns:p="http://schemas.openxmlformats.org/presentationml/2006/main">
  <p:tag name="PICTUREFILLRANGE" val="f591c06b-11cd-4fe9-834f-a448524dbbb7"/>
  <p:tag name="KSO_WM_UNIT_DIAGRAM_MODELTYPE" val="creativeCrop"/>
  <p:tag name="KSO_WM_UNIT_VALUE" val="122*121"/>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6"/>
  <p:tag name="KSO_WM_UNIT_ID" val="crop20201177_1*ζ_h_d*1_1_6"/>
  <p:tag name="KSO_WM_TEMPLATE_CATEGORY" val="crop"/>
  <p:tag name="KSO_WM_TEMPLATE_INDEX" val="20201177"/>
  <p:tag name="KSO_WM_UNIT_LAYERLEVEL" val="1_1_1"/>
  <p:tag name="KSO_WM_TAG_VERSION" val="1.0"/>
  <p:tag name="KSO_WM_BEAUTIFY_FLAG" val="#wm#"/>
  <p:tag name="KSO_WM_BLIP_RECT_LEFT" val="-346"/>
  <p:tag name="KSO_WM_BLIP_RECT_RIGHT" val="-1543"/>
  <p:tag name="KSO_WM_BLIP_RECT_TOP" val="-494"/>
  <p:tag name="KSO_WM_BLIP_RECT_BOTTOM" val="-524"/>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ags/tag9.xml><?xml version="1.0" encoding="utf-8"?>
<p:tagLst xmlns:p="http://schemas.openxmlformats.org/presentationml/2006/main">
  <p:tag name="PICTUREFILLRANGE" val="f591c06b-11cd-4fe9-834f-a448524dbbb7"/>
  <p:tag name="KSO_WM_UNIT_DIAGRAM_MODELTYPE" val="creativeCrop"/>
  <p:tag name="KSO_WM_UNIT_VALUE" val="77*74"/>
  <p:tag name="KSO_WM_UNIT_HIGHLIGHT" val="0"/>
  <p:tag name="KSO_WM_UNIT_COMPATIBLE" val="0"/>
  <p:tag name="KSO_WM_UNIT_DIAGRAM_ISNUMVISUAL" val="0"/>
  <p:tag name="KSO_WM_UNIT_DIAGRAM_ISREFERUNIT" val="0"/>
  <p:tag name="KSO_WM_DIAGRAM_GROUP_CODE" val="1630087659"/>
  <p:tag name="KSO_WM_UNIT_TYPE" val="ζ_h_d"/>
  <p:tag name="KSO_WM_UNIT_INDEX" val="1_1_7"/>
  <p:tag name="KSO_WM_UNIT_ID" val="crop20201177_1*ζ_h_d*1_1_7"/>
  <p:tag name="KSO_WM_TEMPLATE_CATEGORY" val="crop"/>
  <p:tag name="KSO_WM_TEMPLATE_INDEX" val="20201177"/>
  <p:tag name="KSO_WM_UNIT_LAYERLEVEL" val="1_1_1"/>
  <p:tag name="KSO_WM_TAG_VERSION" val="1.0"/>
  <p:tag name="KSO_WM_BEAUTIFY_FLAG" val="#wm#"/>
  <p:tag name="KSO_WM_BLIP_RECT_LEFT" val="-2556"/>
  <p:tag name="KSO_WM_BLIP_RECT_RIGHT" val="-578"/>
  <p:tag name="KSO_WM_BLIP_RECT_TOP" val="-515"/>
  <p:tag name="KSO_WM_BLIP_RECT_BOTTOM" val="-1152"/>
  <p:tag name="KSO_WM_CREATIVE_CROP_ORG_WIDTH" val="415"/>
  <p:tag name="KSO_WM_CREATIVE_CROP_ORG_HEIGHT" val="235"/>
  <p:tag name="KSO_WM_CREATIVE_CROP_HEIGHT" val="235"/>
  <p:tag name="KSO_WM_CREATIVE_CROP_WIDTH" val="268.704"/>
  <p:tag name="KSO_WM_CREATIVE_CROP_VERSION" val="1"/>
  <p:tag name="KSO_WM_CREATIVE_CROP_TEMPLATE_ID" val="3251879"/>
  <p:tag name="KSO_WM_CREATIVE_CROP_ORG_DELTA_X" val="1"/>
  <p:tag name="KSO_WM_CREATIVE_CROP_ORG_DELTA_Y" val="2.38419e-06"/>
  <p:tag name="KSO_WM_UNIT_PARTIAL_ZOOM_RATIO" val="100"/>
</p:tagLst>
</file>

<file path=ppt/theme/theme1.xml><?xml version="1.0" encoding="utf-8"?>
<a:theme xmlns:a="http://schemas.openxmlformats.org/drawingml/2006/main" name="A000120140530A99PPBG">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1994</Words>
  <Application>WPS 演示</Application>
  <PresentationFormat>全屏显示(4:3)</PresentationFormat>
  <Paragraphs>188</Paragraphs>
  <Slides>14</Slides>
  <Notes>5</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14</vt:i4>
      </vt:variant>
    </vt:vector>
  </HeadingPairs>
  <TitlesOfParts>
    <vt:vector size="40" baseType="lpstr">
      <vt:lpstr>Arial</vt:lpstr>
      <vt:lpstr>宋体</vt:lpstr>
      <vt:lpstr>Wingdings</vt:lpstr>
      <vt:lpstr>Lato Regular</vt:lpstr>
      <vt:lpstr>Segoe Print</vt:lpstr>
      <vt:lpstr>Lato Hairline</vt:lpstr>
      <vt:lpstr>Lato Light</vt:lpstr>
      <vt:lpstr>Noto Sans S Chinese Light</vt:lpstr>
      <vt:lpstr>Calibri Light</vt:lpstr>
      <vt:lpstr>方正宋刻本秀楷简体</vt:lpstr>
      <vt:lpstr>Source Han Serif SC</vt:lpstr>
      <vt:lpstr>微软雅黑</vt:lpstr>
      <vt:lpstr>思源黑体</vt:lpstr>
      <vt:lpstr>方正黑体简体</vt:lpstr>
      <vt:lpstr>方正粗黑宋简体</vt:lpstr>
      <vt:lpstr>字魂8号-珍珠奶茶体</vt:lpstr>
      <vt:lpstr>ht</vt:lpstr>
      <vt:lpstr>包图粗黑体</vt:lpstr>
      <vt:lpstr>字魂8号-珍珠奶茶体</vt:lpstr>
      <vt:lpstr>inpin heiti</vt:lpstr>
      <vt:lpstr>Arial Unicode MS</vt:lpstr>
      <vt:lpstr>等线 Light</vt:lpstr>
      <vt:lpstr>等线</vt:lpstr>
      <vt:lpstr>Calibri</vt:lpstr>
      <vt:lpstr>黑体</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春晓 孙</dc:creator>
  <cp:lastModifiedBy>创投君  [陕创投]</cp:lastModifiedBy>
  <cp:revision>178</cp:revision>
  <dcterms:created xsi:type="dcterms:W3CDTF">2022-11-23T13:28:00Z</dcterms:created>
  <dcterms:modified xsi:type="dcterms:W3CDTF">2022-11-24T05:57:12Z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0DB2619CBC6F4707955BF38CAFBAA84C</vt:lpwstr>
  </property>
  <property fmtid="{D5CDD505-2E9C-101B-9397-08002B2CF9AE}" pid="3" name="KSOProductBuildVer">
    <vt:lpwstr>2052-11.1.0.12763</vt:lpwstr>
  </property>
</Properties>
</file>