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4" r:id="rId3"/>
    <p:sldId id="394" r:id="rId5"/>
    <p:sldId id="358" r:id="rId6"/>
    <p:sldId id="445" r:id="rId7"/>
    <p:sldId id="443" r:id="rId8"/>
    <p:sldId id="483" r:id="rId9"/>
    <p:sldId id="482" r:id="rId10"/>
    <p:sldId id="436" r:id="rId11"/>
    <p:sldId id="478" r:id="rId12"/>
    <p:sldId id="434" r:id="rId13"/>
    <p:sldId id="437" r:id="rId14"/>
    <p:sldId id="446" r:id="rId15"/>
    <p:sldId id="447" r:id="rId16"/>
    <p:sldId id="449" r:id="rId17"/>
    <p:sldId id="452" r:id="rId18"/>
    <p:sldId id="448" r:id="rId19"/>
    <p:sldId id="480" r:id="rId20"/>
    <p:sldId id="481" r:id="rId21"/>
    <p:sldId id="331" r:id="rId22"/>
  </p:sldIdLst>
  <p:sldSz cx="12192000" cy="6858000"/>
  <p:notesSz cx="7099300" cy="10234295"/>
  <p:custShowLst>
    <p:custShow name="自定义放映 1" id="0">
      <p:sldLst/>
    </p:custShow>
  </p:custShowLst>
  <p:custDataLst>
    <p:tags r:id="rId2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50000"/>
    <a:srgbClr val="E6D688"/>
    <a:srgbClr val="CE0E19"/>
    <a:srgbClr val="E9440A"/>
    <a:srgbClr val="C69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4" autoAdjust="0"/>
    <p:restoredTop sz="98330" autoAdjust="0"/>
  </p:normalViewPr>
  <p:slideViewPr>
    <p:cSldViewPr>
      <p:cViewPr>
        <p:scale>
          <a:sx n="64" d="100"/>
          <a:sy n="64" d="100"/>
        </p:scale>
        <p:origin x="-954" y="-210"/>
      </p:cViewPr>
      <p:guideLst>
        <p:guide orient="horz" pos="21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06D46429-9C7E-4015-977A-87F42F249A0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B76167C5-4694-49A0-927B-591F53B659F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93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793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793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793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793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11C91-844D-4777-A1E7-4AFE68AF72B3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9D774B-1C37-4463-A554-E98FC7B10B4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D5905C-6240-4941-B4A0-888E9067C999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87A7B5-333D-44A7-9A62-13418EC1DFB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9154D-71F9-425A-98EE-9E099FF8B522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9154D-71F9-425A-98EE-9E099FF8B522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D0496-CE79-42BE-9184-629E475F55AA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A5D4-3C05-408C-A7F2-1DBF4BC897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1E45-AD1D-4B9E-86A3-0EAB57E85A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D394-F9C4-4156-A892-A6D31C99D9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 l="11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D55FE-6950-49B5-A368-84A79AA92A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 l="11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350" y="603250"/>
            <a:ext cx="2249488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137150"/>
            <a:ext cx="86883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9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5534025"/>
            <a:ext cx="12192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39713" y="4506913"/>
            <a:ext cx="213677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D9A8-4432-4318-BAA4-B88DB058E9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5"/>
            </a:lvl1pPr>
            <a:lvl2pPr marL="499745" indent="0" algn="ctr">
              <a:buNone/>
              <a:defRPr sz="2190"/>
            </a:lvl2pPr>
            <a:lvl3pPr marL="1000125" indent="0" algn="ctr">
              <a:buNone/>
              <a:defRPr sz="1970"/>
            </a:lvl3pPr>
            <a:lvl4pPr marL="1499870" indent="0" algn="ctr">
              <a:buNone/>
              <a:defRPr sz="1750"/>
            </a:lvl4pPr>
            <a:lvl5pPr marL="2000250" indent="0" algn="ctr">
              <a:buNone/>
              <a:defRPr sz="1750"/>
            </a:lvl5pPr>
            <a:lvl6pPr marL="2499995" indent="0" algn="ctr">
              <a:buNone/>
              <a:defRPr sz="1750"/>
            </a:lvl6pPr>
            <a:lvl7pPr marL="3000375" indent="0" algn="ctr">
              <a:buNone/>
              <a:defRPr sz="1750"/>
            </a:lvl7pPr>
            <a:lvl8pPr marL="3500120" indent="0" algn="ctr">
              <a:buNone/>
              <a:defRPr sz="1750"/>
            </a:lvl8pPr>
            <a:lvl9pPr marL="4000500" indent="0" algn="ctr">
              <a:buNone/>
              <a:defRPr sz="175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0" y="6356350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F0E43-ACAA-4860-A25A-60502D7AE4C3}" type="slidenum">
              <a:rPr lang="id-ID"/>
            </a:fld>
            <a:endParaRPr lang="id-ID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8"/>
            <a:ext cx="121856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14"/>
          <p:cNvSpPr/>
          <p:nvPr userDrawn="1"/>
        </p:nvSpPr>
        <p:spPr>
          <a:xfrm>
            <a:off x="0" y="1196975"/>
            <a:ext cx="12192000" cy="5661025"/>
          </a:xfrm>
          <a:prstGeom prst="rect">
            <a:avLst/>
          </a:prstGeom>
          <a:pattFill prst="ltHorz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9725" y="292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319F-709E-4F11-A826-9256C3F9FD6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11F8-065E-44F1-BFFF-30375D3BACF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E609C-AAF8-4520-9F92-316E4C367D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D3A9-836C-4F9E-BFFA-37BB2CFD53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F912-64A5-4877-A72B-D6461EB620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4963" y="290513"/>
            <a:ext cx="690562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EDC1-CC0C-45D3-AA4E-6BEC6B3327A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7790-A0C2-445D-B424-FE235FA082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76C75-D53C-40CE-B5D9-94C0BEB8B8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0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十年专注智慧工会建设</a:t>
            </a:r>
            <a:r>
              <a:rPr lang="en-US" altLang="zh-CN"/>
              <a:t>-</a:t>
            </a:r>
            <a:r>
              <a:rPr lang="zh-CN" altLang="en-US"/>
              <a:t>中科育公司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794C30-0E10-4675-AA70-BA66DD38495F}" type="slidenum">
              <a:rPr lang="zh-CN" altLang="en-US"/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cover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.xml"/><Relationship Id="rId7" Type="http://schemas.openxmlformats.org/officeDocument/2006/relationships/image" Target="../media/image16.png"/><Relationship Id="rId6" Type="http://schemas.openxmlformats.org/officeDocument/2006/relationships/slide" Target="sl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263" y="3868738"/>
            <a:ext cx="61436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3275" y="4851400"/>
            <a:ext cx="36004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6029"/>
          <a:stretch>
            <a:fillRect/>
          </a:stretch>
        </p:blipFill>
        <p:spPr bwMode="auto">
          <a:xfrm>
            <a:off x="0" y="2925763"/>
            <a:ext cx="44196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3" y="5815013"/>
            <a:ext cx="12239626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524625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72650" y="0"/>
            <a:ext cx="2419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1946275" y="2143125"/>
            <a:ext cx="8936355" cy="1722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5300" b="1" dirty="0" smtClean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互联网</a:t>
            </a:r>
            <a:r>
              <a:rPr lang="en-US" altLang="zh-CN" sz="5300" b="1" dirty="0" smtClean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+</a:t>
            </a:r>
            <a:r>
              <a:rPr lang="zh-CN" altLang="en-US" sz="5300" b="1" dirty="0" smtClean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智慧工会数字化</a:t>
            </a:r>
            <a:r>
              <a:rPr lang="zh-CN" altLang="en-US" sz="5300" b="1" dirty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平台</a:t>
            </a:r>
            <a:endParaRPr lang="en-US" altLang="zh-CN" sz="5300" b="1" dirty="0">
              <a:solidFill>
                <a:srgbClr val="C00000"/>
              </a:solidFill>
              <a:latin typeface="Calibri Light" panose="020F0302020204030204"/>
              <a:ea typeface="微软雅黑" panose="020B0503020204020204" pitchFamily="34" charset="-122"/>
              <a:sym typeface="+mn-lt"/>
            </a:endParaRPr>
          </a:p>
          <a:p>
            <a:pPr algn="ctr"/>
            <a:endParaRPr lang="zh-CN" altLang="en-US" sz="5300" b="1" dirty="0">
              <a:solidFill>
                <a:srgbClr val="C00000"/>
              </a:solidFill>
              <a:latin typeface="Calibri Light" panose="020F030202020403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3969544" y="3645535"/>
            <a:ext cx="4805680" cy="1445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工慧通（成都）科技有限公司</a:t>
            </a:r>
            <a:endParaRPr lang="zh-CN" altLang="en-US" sz="3200" dirty="0">
              <a:solidFill>
                <a:srgbClr val="C00000"/>
              </a:solidFill>
              <a:latin typeface="Calibri Light" panose="020F0302020204030204"/>
              <a:ea typeface="微软雅黑" panose="020B0503020204020204" pitchFamily="34" charset="-122"/>
              <a:sym typeface="+mn-lt"/>
            </a:endParaRPr>
          </a:p>
          <a:p>
            <a:pPr algn="ctr">
              <a:spcBef>
                <a:spcPts val="1200"/>
              </a:spcBef>
            </a:pPr>
            <a:r>
              <a:rPr lang="en-US" altLang="zh-CN" sz="2000" b="1" dirty="0" smtClean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2022.11</a:t>
            </a:r>
            <a:endParaRPr lang="en-US" altLang="zh-CN" sz="2000" b="1" dirty="0" smtClean="0">
              <a:solidFill>
                <a:srgbClr val="C00000"/>
              </a:solidFill>
              <a:latin typeface="Calibri Light" panose="020F0302020204030204"/>
              <a:ea typeface="微软雅黑" panose="020B0503020204020204" pitchFamily="34" charset="-122"/>
              <a:sym typeface="+mn-lt"/>
            </a:endParaRPr>
          </a:p>
          <a:p>
            <a:pPr algn="ctr">
              <a:spcBef>
                <a:spcPts val="12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公司负责人</a:t>
            </a:r>
            <a:r>
              <a:rPr lang="en-US" altLang="zh-CN" sz="2000" b="1" dirty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/</a:t>
            </a:r>
            <a:r>
              <a:rPr lang="zh-CN" altLang="en-US" sz="2000" b="1" dirty="0">
                <a:solidFill>
                  <a:srgbClr val="C00000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rPr>
              <a:t>西南区总监：王永明</a:t>
            </a:r>
            <a:endParaRPr lang="zh-CN" altLang="en-US" sz="2000" b="1" dirty="0">
              <a:solidFill>
                <a:srgbClr val="C00000"/>
              </a:solidFill>
              <a:latin typeface="Calibri Light" panose="020F0302020204030204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855595" y="3501073"/>
            <a:ext cx="7356475" cy="0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36465" cy="365125"/>
          </a:xfrm>
        </p:spPr>
        <p:txBody>
          <a:bodyPr/>
          <a:lstStyle/>
          <a:p>
            <a:pPr>
              <a:defRPr/>
            </a:pPr>
            <a:r>
              <a:rPr lang="zh-CN" altLang="en-US" sz="1600" b="1" dirty="0">
                <a:solidFill>
                  <a:schemeClr val="bg1"/>
                </a:solidFill>
              </a:rPr>
              <a:t>十年专注，百家单位，智慧工会建设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692785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9" tIns="60944" rIns="121889" bIns="60944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四、技术和团队优势</a:t>
            </a:r>
            <a:r>
              <a:rPr lang="en-US" altLang="zh-CN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各区域支持中心</a:t>
            </a:r>
            <a:endParaRPr lang="zh-CN" altLang="en-US" sz="32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Text Box 552"/>
          <p:cNvSpPr txBox="1">
            <a:spLocks noChangeArrowheads="1"/>
          </p:cNvSpPr>
          <p:nvPr/>
        </p:nvSpPr>
        <p:spPr bwMode="auto">
          <a:xfrm>
            <a:off x="2309813" y="1357313"/>
            <a:ext cx="9358312" cy="5292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600" dirty="0"/>
              <a:t>北京：海淀区车公庄西路</a:t>
            </a:r>
            <a:r>
              <a:rPr lang="en-US" altLang="zh-CN" sz="2600" dirty="0"/>
              <a:t>35</a:t>
            </a:r>
            <a:r>
              <a:rPr lang="zh-CN" altLang="en-US" sz="2600" dirty="0"/>
              <a:t>号北工大园区</a:t>
            </a: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600" dirty="0"/>
              <a:t>成都：武侯区时代数码大厦</a:t>
            </a:r>
            <a:r>
              <a:rPr lang="en-US" altLang="zh-CN" sz="2600" dirty="0"/>
              <a:t>6</a:t>
            </a:r>
            <a:r>
              <a:rPr lang="zh-CN" altLang="en-US" sz="2600" dirty="0"/>
              <a:t>层</a:t>
            </a: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600" dirty="0"/>
              <a:t>南京：秦淮区中华路</a:t>
            </a:r>
            <a:r>
              <a:rPr lang="en-US" altLang="zh-CN" sz="2600" dirty="0"/>
              <a:t>420</a:t>
            </a:r>
            <a:r>
              <a:rPr lang="zh-CN" altLang="en-US" sz="2600" dirty="0"/>
              <a:t>号创业服务中心</a:t>
            </a: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600" dirty="0"/>
              <a:t>武汉：洪山区武汉理工科技园</a:t>
            </a: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600" dirty="0"/>
              <a:t>兰州：城关区兰大科技园</a:t>
            </a:r>
            <a:r>
              <a:rPr lang="en-US" altLang="zh-CN" sz="2600" dirty="0"/>
              <a:t>2</a:t>
            </a:r>
            <a:r>
              <a:rPr lang="zh-CN" altLang="en-US" sz="2600" dirty="0"/>
              <a:t>层</a:t>
            </a: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600" dirty="0"/>
              <a:t>支持热线</a:t>
            </a:r>
            <a:r>
              <a:rPr lang="en-US" altLang="zh-CN" sz="2600" dirty="0"/>
              <a:t>:4001886490   </a:t>
            </a:r>
            <a:r>
              <a:rPr lang="en-US" altLang="zh-CN" sz="2600" dirty="0" err="1"/>
              <a:t>Email:Yun@zkenet.com</a:t>
            </a:r>
            <a:endParaRPr lang="en-US" altLang="zh-CN" sz="2600" dirty="0"/>
          </a:p>
          <a:p>
            <a:pPr marL="762000" indent="-762000">
              <a:defRPr/>
            </a:pPr>
            <a:endParaRPr lang="en-US" altLang="zh-CN" sz="2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000125" y="1357298"/>
            <a:ext cx="10668000" cy="444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400" dirty="0">
                <a:latin typeface="宋体" panose="02010600030101010101" pitchFamily="2" charset="-122"/>
              </a:rPr>
              <a:t>中关村高新技术企业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en-US" altLang="zh-CN" sz="2400" dirty="0">
                <a:latin typeface="宋体" panose="02010600030101010101" pitchFamily="2" charset="-122"/>
              </a:rPr>
              <a:t>2019-2020</a:t>
            </a:r>
            <a:r>
              <a:rPr lang="zh-CN" altLang="en-US" sz="2400" dirty="0">
                <a:latin typeface="宋体" panose="02010600030101010101" pitchFamily="2" charset="-122"/>
              </a:rPr>
              <a:t>连续两年国家税务总局</a:t>
            </a:r>
            <a:r>
              <a:rPr lang="en-US" altLang="zh-CN" sz="2400" dirty="0">
                <a:latin typeface="宋体" panose="02010600030101010101" pitchFamily="2" charset="-122"/>
              </a:rPr>
              <a:t>A</a:t>
            </a:r>
            <a:r>
              <a:rPr lang="zh-CN" altLang="en-US" sz="2400" dirty="0">
                <a:latin typeface="宋体" panose="02010600030101010101" pitchFamily="2" charset="-122"/>
              </a:rPr>
              <a:t>级纳税人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400" dirty="0">
                <a:latin typeface="宋体" panose="02010600030101010101" pitchFamily="2" charset="-122"/>
              </a:rPr>
              <a:t>信用中国：信用激励企业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400" dirty="0">
                <a:latin typeface="宋体" panose="02010600030101010101" pitchFamily="2" charset="-122"/>
              </a:rPr>
              <a:t>北工大园区优秀留创企业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400" dirty="0">
                <a:latin typeface="宋体" panose="02010600030101010101" pitchFamily="2" charset="-122"/>
              </a:rPr>
              <a:t>中国</a:t>
            </a:r>
            <a:r>
              <a:rPr lang="zh-CN" altLang="en-US" sz="2400" dirty="0" smtClean="0">
                <a:latin typeface="宋体" panose="02010600030101010101" pitchFamily="2" charset="-122"/>
              </a:rPr>
              <a:t>建行、交行银校、银医、银企合作</a:t>
            </a:r>
            <a:r>
              <a:rPr lang="zh-CN" altLang="en-US" sz="2400" dirty="0">
                <a:latin typeface="宋体" panose="02010600030101010101" pitchFamily="2" charset="-122"/>
              </a:rPr>
              <a:t>供应商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400" dirty="0" smtClean="0">
                <a:latin typeface="宋体" panose="02010600030101010101" pitchFamily="2" charset="-122"/>
              </a:rPr>
              <a:t>甘肃省</a:t>
            </a:r>
            <a:r>
              <a:rPr lang="zh-CN" altLang="en-US" sz="2400" dirty="0">
                <a:latin typeface="宋体" panose="02010600030101010101" pitchFamily="2" charset="-122"/>
              </a:rPr>
              <a:t>教科文卫系统工会专业人才实训</a:t>
            </a:r>
            <a:r>
              <a:rPr lang="zh-CN" altLang="en-US" sz="2400" dirty="0" smtClean="0">
                <a:latin typeface="宋体" panose="02010600030101010101" pitchFamily="2" charset="-122"/>
              </a:rPr>
              <a:t>基地</a:t>
            </a:r>
            <a:endParaRPr lang="en-US" altLang="zh-CN" sz="2400" dirty="0" smtClean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400" dirty="0" smtClean="0">
                <a:latin typeface="宋体" panose="02010600030101010101" pitchFamily="2" charset="-122"/>
              </a:rPr>
              <a:t>技术负责：软件工程和信息安全专家，软件工程领域国家标准起草人</a:t>
            </a:r>
            <a:endParaRPr lang="en-US" altLang="zh-CN" sz="2400" dirty="0" smtClean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400" dirty="0" smtClean="0">
                <a:latin typeface="宋体" panose="02010600030101010101" pitchFamily="2" charset="-122"/>
              </a:rPr>
              <a:t>工会专家：</a:t>
            </a:r>
            <a:r>
              <a:rPr lang="zh-CN" altLang="en-US" sz="2400" kern="0" dirty="0" smtClean="0">
                <a:latin typeface="宋体" panose="02010600030101010101" pitchFamily="2" charset="-122"/>
              </a:rPr>
              <a:t>中国劳动关系学院教授任顾问、领衔行业研究和培训指导</a:t>
            </a:r>
            <a:r>
              <a:rPr lang="en-US" altLang="zh-CN" sz="2400" kern="0" dirty="0" smtClean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zh-CN" altLang="en-US" sz="2400" dirty="0">
              <a:latin typeface="宋体" panose="02010600030101010101" pitchFamily="2" charset="-122"/>
            </a:endParaRPr>
          </a:p>
          <a:p>
            <a:pPr marL="762000" indent="-762000">
              <a:lnSpc>
                <a:spcPct val="90000"/>
              </a:lnSpc>
              <a:spcBef>
                <a:spcPts val="1000"/>
              </a:spcBef>
            </a:pPr>
            <a:endParaRPr lang="en-US" altLang="zh-CN" sz="2400" dirty="0"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762000" indent="-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400" dirty="0"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marL="762000" indent="-762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400" dirty="0">
              <a:latin typeface="宋体" panose="02010600030101010101" pitchFamily="2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692785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9" tIns="60944" rIns="121889" bIns="60944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技术和团队优势</a:t>
            </a:r>
            <a:r>
              <a:rPr lang="en-US" altLang="zh-CN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行业品牌优势</a:t>
            </a:r>
            <a:endParaRPr lang="zh-CN" altLang="en-US" sz="32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4575" y="5038725"/>
            <a:ext cx="312261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0" y="5027613"/>
            <a:ext cx="2643188" cy="18303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9063" y="5000625"/>
            <a:ext cx="3095625" cy="1857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09654" y="1714489"/>
            <a:ext cx="4744335" cy="34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4117" r="9882"/>
          <a:stretch>
            <a:fillRect/>
          </a:stretch>
        </p:blipFill>
        <p:spPr>
          <a:xfrm>
            <a:off x="6238876" y="1714488"/>
            <a:ext cx="4572032" cy="3506788"/>
          </a:xfrm>
          <a:prstGeom prst="rect">
            <a:avLst/>
          </a:prstGeom>
        </p:spPr>
      </p:pic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1025524" y="314325"/>
            <a:ext cx="10142573" cy="615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89" tIns="60944" rIns="121889" bIns="60944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全总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中国教科文卫体工会 重点推荐、专题培训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81092" y="1714488"/>
            <a:ext cx="4595803" cy="344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24561" y="1714488"/>
            <a:ext cx="4614035" cy="3357586"/>
          </a:xfrm>
          <a:prstGeom prst="rect">
            <a:avLst/>
          </a:prstGeom>
          <a:noFill/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025524" y="314325"/>
            <a:ext cx="10642639" cy="615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89" tIns="60944" rIns="121889" bIns="60944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甘肃江苏江西安徽等省展开互联网</a:t>
            </a:r>
            <a:r>
              <a:rPr lang="en-US" altLang="zh-CN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工会培训及实施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 t="5453" b="5455"/>
          <a:stretch>
            <a:fillRect/>
          </a:stretch>
        </p:blipFill>
        <p:spPr bwMode="auto">
          <a:xfrm>
            <a:off x="1809751" y="1285861"/>
            <a:ext cx="4381500" cy="437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 l="13223" t="5952" r="2142" b="2765"/>
          <a:stretch>
            <a:fillRect/>
          </a:stretch>
        </p:blipFill>
        <p:spPr bwMode="auto">
          <a:xfrm>
            <a:off x="6953251" y="1214423"/>
            <a:ext cx="3619500" cy="44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5" name="矩形 4"/>
          <p:cNvSpPr/>
          <p:nvPr/>
        </p:nvSpPr>
        <p:spPr>
          <a:xfrm>
            <a:off x="1272205" y="333036"/>
            <a:ext cx="803465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技术和团队优势</a:t>
            </a:r>
            <a:r>
              <a:rPr lang="en-US" altLang="zh-CN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28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团队专家程教授同全总领导交流</a:t>
            </a:r>
            <a:endParaRPr lang="zh-CN" altLang="en-US" sz="2800" dirty="0"/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3001" y="1785938"/>
            <a:ext cx="857250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1" y="3643314"/>
            <a:ext cx="7397751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4" name="矩形 3"/>
          <p:cNvSpPr/>
          <p:nvPr/>
        </p:nvSpPr>
        <p:spPr>
          <a:xfrm>
            <a:off x="2238348" y="357166"/>
            <a:ext cx="789030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</a:rPr>
              <a:t>团队技术负责人：软件领域多项国家标准主要起草人</a:t>
            </a:r>
            <a:endParaRPr lang="zh-CN" altLang="en-US" sz="2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238216" y="1428736"/>
            <a:ext cx="9072626" cy="457200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2016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江西省教育工会系统直属单位工会信息化培训。</a:t>
            </a:r>
            <a:endParaRPr kumimoji="0" 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月，全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总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教科文卫体工会省市级工会主席培训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专题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讲座。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月，为中国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教科文卫体工会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做工会信息化推进情况汇报。</a:t>
            </a:r>
            <a:endParaRPr kumimoji="0" 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甘肃省教科文卫系统工会主席 互联网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工会培训班。</a:t>
            </a:r>
            <a:endParaRPr kumimoji="0" 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受邀为江苏驻南京高校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做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工会讲座。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月，受邀为安徽科教工会数所高校做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互联网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工会讲座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2019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月，四川省教科文卫工会系统工作年会，四川大学智慧工会项目作为重点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推荐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进行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经验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交流。</a:t>
            </a:r>
            <a:endParaRPr kumimoji="0" 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月，为甘肃省委机关工委、省直单位机关工委做工会工作培训讲座。 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月，北京市教育工会“智慧工会建设”专题调研工作，我司实施的中国农大智慧工会项目作为承接单位进行项目推荐。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defTabSz="9144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lang="zh-CN" altLang="en-US" sz="2000" dirty="0" smtClean="0"/>
              <a:t>月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，全总副主席专题调研我司实施的中国农大智慧工会项目。</a:t>
            </a:r>
            <a:endParaRPr kumimoji="0" 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1025524" y="314325"/>
            <a:ext cx="10642639" cy="615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89" tIns="60944" rIns="121889" bIns="60944">
            <a:spAutoFit/>
          </a:bodyPr>
          <a:lstStyle/>
          <a:p>
            <a:r>
              <a:rPr lang="zh-CN" altLang="en-US" sz="32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参加和举办的重要活动及会议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238250" y="1428750"/>
            <a:ext cx="9328785" cy="505079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全国各基层单位智慧工会项目建设；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228600" marR="0" lvl="0" indent="-22860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228600" marR="0" lvl="0" indent="-22860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全国各省、市、县级智慧工会项目建设；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228600" marR="0" lvl="0" indent="-22860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项目实施完成且免费质保期以后的项目维护；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228600" marR="0" lvl="0" indent="-22860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228600" marR="0" lvl="0" indent="-22860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建立长期的深度合作，提供各方面的工会精准化服务；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1025524" y="314325"/>
            <a:ext cx="10642639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89" tIns="60944" rIns="121889" bIns="60944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五、盈利模式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199515" y="1340485"/>
            <a:ext cx="9803765" cy="50863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1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、建立健全西南地区智慧工会本地化服务机制，不光是系统服务，更是对工会各项业务的支持服务，与工会共同发展；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2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、全面推进全国各级工会组织的智慧工会建设服务，工慧通负责整个西南地区市场；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3</a:t>
            </a: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、四川本地，当前已经与四川大学、华西医院、华西第二医院等合作服务多年，成都理工、西南财经正在商谈。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1025524" y="314325"/>
            <a:ext cx="10642639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89" tIns="60944" rIns="121889" bIns="60944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六、发展规划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263" y="3868738"/>
            <a:ext cx="61436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4829175"/>
            <a:ext cx="360045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6029"/>
          <a:stretch>
            <a:fillRect/>
          </a:stretch>
        </p:blipFill>
        <p:spPr bwMode="auto">
          <a:xfrm>
            <a:off x="0" y="2925763"/>
            <a:ext cx="44196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25" y="5445125"/>
            <a:ext cx="12239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2931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2938" y="0"/>
            <a:ext cx="3200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3"/>
          <p:cNvSpPr txBox="1"/>
          <p:nvPr/>
        </p:nvSpPr>
        <p:spPr>
          <a:xfrm>
            <a:off x="4655820" y="4801870"/>
            <a:ext cx="3478213" cy="912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335" b="1" spc="-20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感谢支持！</a:t>
            </a:r>
            <a:endParaRPr lang="zh-CN" altLang="en-US" sz="5335" b="1" spc="-20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945" name="矩形 47"/>
          <p:cNvSpPr>
            <a:spLocks noChangeArrowheads="1"/>
          </p:cNvSpPr>
          <p:nvPr/>
        </p:nvSpPr>
        <p:spPr bwMode="auto">
          <a:xfrm>
            <a:off x="3095625" y="3000375"/>
            <a:ext cx="8215313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/>
            <a:r>
              <a:rPr lang="zh-CN" altLang="en-US" sz="2800"/>
              <a:t>总部电话：</a:t>
            </a:r>
            <a:r>
              <a:rPr lang="en-US" altLang="zh-CN" sz="2800"/>
              <a:t> 010-88414471</a:t>
            </a:r>
            <a:r>
              <a:rPr lang="zh-CN" altLang="en-US" sz="2800"/>
              <a:t>、</a:t>
            </a:r>
            <a:r>
              <a:rPr lang="en-US" altLang="zh-CN" sz="2800"/>
              <a:t>68485929</a:t>
            </a:r>
            <a:endParaRPr lang="en-US" altLang="zh-CN" sz="2800"/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800"/>
              <a:t>支持热线：</a:t>
            </a:r>
            <a:r>
              <a:rPr lang="en-US" altLang="zh-CN" sz="2800"/>
              <a:t>4001886490</a:t>
            </a:r>
            <a:endParaRPr lang="en-US" altLang="zh-CN" sz="2800"/>
          </a:p>
          <a:p>
            <a:pPr lvl="1">
              <a:buFont typeface="Wingdings" panose="05000000000000000000" pitchFamily="2" charset="2"/>
              <a:buNone/>
            </a:pPr>
            <a:r>
              <a:rPr lang="zh-CN" altLang="en-US" sz="2800"/>
              <a:t>成都公司：</a:t>
            </a:r>
            <a:r>
              <a:rPr lang="en-US" altLang="zh-CN" sz="2800"/>
              <a:t>18893818436</a:t>
            </a:r>
            <a:endParaRPr lang="en-US" altLang="zh-CN" sz="2800"/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z="2800"/>
              <a:t>Email</a:t>
            </a:r>
            <a:r>
              <a:rPr lang="zh-CN" altLang="en-US" sz="2800"/>
              <a:t>：</a:t>
            </a:r>
            <a:r>
              <a:rPr lang="en-US" altLang="zh-CN" sz="2800"/>
              <a:t>yun@zkenet.com</a:t>
            </a:r>
            <a:endParaRPr lang="en-US" altLang="zh-CN" sz="2800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6426200" cy="612775"/>
          </a:xfrm>
          <a:prstGeom prst="rect">
            <a:avLst/>
          </a:prstGeom>
          <a:noFill/>
          <a:ln>
            <a:noFill/>
          </a:ln>
          <a:effectLst/>
        </p:spPr>
        <p:txBody>
          <a:bodyPr lIns="121889" tIns="60944" rIns="121889" bIns="60944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一、工会信息化建设的政策背景</a:t>
            </a:r>
            <a:endParaRPr lang="zh-CN" altLang="en-US" sz="3200" b="1" i="0" dirty="0">
              <a:solidFill>
                <a:srgbClr val="E6D688"/>
              </a:solidFill>
              <a:effectLst>
                <a:outerShdw blurRad="50800" dist="38100" dir="8100000" algn="tr" rotWithShape="0">
                  <a:prstClr val="black">
                    <a:alpha val="16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1420813" y="1516063"/>
            <a:ext cx="960437" cy="960437"/>
            <a:chOff x="3995936" y="1495374"/>
            <a:chExt cx="720080" cy="720080"/>
          </a:xfrm>
        </p:grpSpPr>
        <p:sp>
          <p:nvSpPr>
            <p:cNvPr id="9" name="椭圆 8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4007838" y="1532270"/>
              <a:ext cx="607010" cy="6236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8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1420813" y="3238500"/>
            <a:ext cx="960437" cy="960438"/>
            <a:chOff x="3995936" y="2786571"/>
            <a:chExt cx="720080" cy="720080"/>
          </a:xfrm>
        </p:grpSpPr>
        <p:sp>
          <p:nvSpPr>
            <p:cNvPr id="12" name="椭圆 11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007838" y="2860364"/>
              <a:ext cx="607010" cy="6236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prstClr val="white">
                      <a:lumMod val="9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800" kern="0" dirty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1409700" y="4975225"/>
            <a:ext cx="960438" cy="960438"/>
            <a:chOff x="3995936" y="4238236"/>
            <a:chExt cx="720080" cy="720080"/>
          </a:xfrm>
        </p:grpSpPr>
        <p:sp>
          <p:nvSpPr>
            <p:cNvPr id="15" name="椭圆 14"/>
            <p:cNvSpPr/>
            <p:nvPr/>
          </p:nvSpPr>
          <p:spPr>
            <a:xfrm>
              <a:off x="3995936" y="4238236"/>
              <a:ext cx="720080" cy="72008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solidFill>
                  <a:srgbClr val="07080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4031642" y="4309649"/>
              <a:ext cx="607009" cy="6236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8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2524100" y="3143248"/>
            <a:ext cx="8340759" cy="1532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中央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《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关于加强和改进党的群团工作的意见</a:t>
            </a:r>
            <a:r>
              <a:rPr lang="en-US" altLang="zh-CN" sz="2400" b="1" dirty="0">
                <a:latin typeface="宋体" panose="02010600030101010101" pitchFamily="2" charset="-122"/>
                <a:sym typeface="+mn-ea"/>
              </a:rPr>
              <a:t>》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：群团组织要进一步提高网上工作水平，打造网上网下相互促进、有机融合的群团工作新格局要求。</a:t>
            </a:r>
            <a:endParaRPr lang="zh-CN" altLang="zh-CN" sz="2400" b="1" dirty="0">
              <a:latin typeface="宋体" panose="02010600030101010101" pitchFamily="2" charset="-122"/>
              <a:sym typeface="+mn-lt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524100" y="5026895"/>
            <a:ext cx="891226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中国工会十七大会议：“构建智慧工会”写进中国工会章程！</a:t>
            </a:r>
            <a:endParaRPr lang="en-US" altLang="zh-CN" sz="2400" b="1" dirty="0">
              <a:latin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lang="zh-CN" altLang="en-US" sz="2400" b="1" dirty="0" smtClean="0">
                <a:latin typeface="宋体" panose="02010600030101010101" pitchFamily="2" charset="-122"/>
                <a:sym typeface="+mn-ea"/>
              </a:rPr>
              <a:t>中国工会十四五规划：推进智慧工会建设列为规划主要任务之一。</a:t>
            </a:r>
            <a:endParaRPr lang="en-US" altLang="zh-CN" sz="24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2524100" y="1397000"/>
            <a:ext cx="8269321" cy="20159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习近平总书记：要把网上工作作为工会联系职工、服务职工的重要平台，增强传播力、引导力、影响力。</a:t>
            </a:r>
            <a:endParaRPr lang="en-US" altLang="zh-CN" sz="2400" b="1" dirty="0">
              <a:latin typeface="宋体" panose="02010600030101010101" pitchFamily="2" charset="-122"/>
              <a:sym typeface="+mn-ea"/>
            </a:endParaRPr>
          </a:p>
          <a:p>
            <a:pPr>
              <a:spcBef>
                <a:spcPts val="600"/>
              </a:spcBef>
              <a:defRPr/>
            </a:pPr>
            <a:r>
              <a:rPr lang="zh-CN" altLang="en-US" sz="2400" b="1" dirty="0" smtClean="0">
                <a:latin typeface="宋体" panose="02010600030101010101" pitchFamily="2" charset="-122"/>
                <a:sym typeface="+mn-ea"/>
              </a:rPr>
              <a:t>全</a:t>
            </a:r>
            <a:r>
              <a:rPr lang="zh-CN" altLang="en-US" sz="2400" b="1" dirty="0">
                <a:latin typeface="宋体" panose="02010600030101010101" pitchFamily="2" charset="-122"/>
                <a:sym typeface="+mn-ea"/>
              </a:rPr>
              <a:t>总书记陈刚：加快推进智慧工会建设；建设工会网上服务平台，走好新时代网上群众路线。</a:t>
            </a:r>
            <a:endParaRPr lang="en-US" altLang="zh-CN" sz="2400" b="1" dirty="0">
              <a:latin typeface="宋体" panose="02010600030101010101" pitchFamily="2" charset="-122"/>
              <a:sym typeface="+mn-ea"/>
            </a:endParaRPr>
          </a:p>
          <a:p>
            <a:pPr>
              <a:defRPr/>
            </a:pPr>
            <a:endParaRPr lang="zh-CN" altLang="zh-CN" sz="2400" b="1" dirty="0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"/>
          <p:cNvGrpSpPr/>
          <p:nvPr/>
        </p:nvGrpSpPr>
        <p:grpSpPr bwMode="auto">
          <a:xfrm>
            <a:off x="407988" y="1628775"/>
            <a:ext cx="4610100" cy="2847975"/>
            <a:chOff x="2548" y="2814"/>
            <a:chExt cx="7259" cy="4486"/>
          </a:xfrm>
        </p:grpSpPr>
        <p:sp>
          <p:nvSpPr>
            <p:cNvPr id="49" name="矩形: 圆角 48"/>
            <p:cNvSpPr/>
            <p:nvPr/>
          </p:nvSpPr>
          <p:spPr>
            <a:xfrm>
              <a:off x="2548" y="2814"/>
              <a:ext cx="7259" cy="4486"/>
            </a:xfrm>
            <a:prstGeom prst="roundRect">
              <a:avLst>
                <a:gd name="adj" fmla="val 33401"/>
              </a:avLst>
            </a:prstGeom>
            <a:solidFill>
              <a:srgbClr val="C50000"/>
            </a:solidFill>
            <a:ln>
              <a:solidFill>
                <a:srgbClr val="E6D6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20" tIns="60960" rIns="121920" bIns="6096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15366" name="TextBox 2"/>
            <p:cNvSpPr txBox="1">
              <a:spLocks noChangeArrowheads="1"/>
            </p:cNvSpPr>
            <p:nvPr/>
          </p:nvSpPr>
          <p:spPr bwMode="auto">
            <a:xfrm>
              <a:off x="3293" y="3174"/>
              <a:ext cx="5214" cy="3941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</a:ln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基于工会业务和我单位工会工作开展情况，开发实现几十项业务功能系统，覆盖工会各项工作与会员服务。</a:t>
              </a:r>
              <a:endParaRPr lang="en-US" altLang="zh-CN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zh-CN" altLang="en-US" sz="20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支持电脑端和微信端平台</a:t>
              </a:r>
              <a:endParaRPr lang="zh-CN" altLang="en-US" sz="2000" dirty="0">
                <a:solidFill>
                  <a:srgbClr val="E6D688"/>
                </a:solidFill>
                <a:latin typeface="Calibri Light" panose="020F0302020204030204"/>
                <a:ea typeface="微软雅黑" panose="020B0503020204020204" pitchFamily="34" charset="-122"/>
                <a:sym typeface="+mn-lt"/>
              </a:endParaRPr>
            </a:p>
          </p:txBody>
        </p:sp>
      </p:grpSp>
      <p:pic>
        <p:nvPicPr>
          <p:cNvPr id="15363" name="图片 6" descr="xxdaxuongh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84688" y="785813"/>
            <a:ext cx="770731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十年专注智慧工会建设</a:t>
            </a:r>
            <a:endParaRPr lang="zh-CN" altLang="en-US"/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1"/>
          <a:srcRect t="15887"/>
          <a:stretch>
            <a:fillRect/>
          </a:stretch>
        </p:blipFill>
        <p:spPr bwMode="auto">
          <a:xfrm>
            <a:off x="1166778" y="1214422"/>
            <a:ext cx="937638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6426200" cy="612775"/>
          </a:xfrm>
          <a:prstGeom prst="rect">
            <a:avLst/>
          </a:prstGeom>
          <a:noFill/>
          <a:ln>
            <a:noFill/>
          </a:ln>
          <a:effectLst/>
        </p:spPr>
        <p:txBody>
          <a:bodyPr lIns="121889" tIns="60944" rIns="121889" bIns="60944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智慧工会平台</a:t>
            </a:r>
            <a:r>
              <a:rPr lang="en-US" altLang="zh-CN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—PC</a:t>
            </a:r>
            <a:r>
              <a:rPr lang="zh-CN" altLang="en-US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端管理系统</a:t>
            </a:r>
            <a:endParaRPr lang="zh-CN" altLang="en-US" sz="3200" b="1" i="0" dirty="0">
              <a:solidFill>
                <a:srgbClr val="E6D688"/>
              </a:solidFill>
              <a:effectLst>
                <a:outerShdw blurRad="50800" dist="38100" dir="8100000" algn="tr" rotWithShape="0">
                  <a:prstClr val="black">
                    <a:alpha val="16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b="1384"/>
          <a:stretch>
            <a:fillRect/>
          </a:stretch>
        </p:blipFill>
        <p:spPr bwMode="auto">
          <a:xfrm>
            <a:off x="839752" y="1341106"/>
            <a:ext cx="292893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6426200" cy="612775"/>
          </a:xfrm>
          <a:prstGeom prst="rect">
            <a:avLst/>
          </a:prstGeom>
          <a:noFill/>
          <a:ln>
            <a:noFill/>
          </a:ln>
          <a:effectLst/>
        </p:spPr>
        <p:txBody>
          <a:bodyPr lIns="121889" tIns="60944" rIns="121889" bIns="60944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智慧工会平台</a:t>
            </a:r>
            <a:r>
              <a:rPr lang="en-US" altLang="zh-CN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微信端系统</a:t>
            </a:r>
            <a:endParaRPr lang="zh-CN" altLang="en-US" sz="3200" b="1" i="0" dirty="0">
              <a:solidFill>
                <a:srgbClr val="E6D688"/>
              </a:solidFill>
              <a:effectLst>
                <a:outerShdw blurRad="50800" dist="38100" dir="8100000" algn="tr" rotWithShape="0">
                  <a:prstClr val="black">
                    <a:alpha val="16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20" y="1261110"/>
            <a:ext cx="3007360" cy="51695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470" y="1261110"/>
            <a:ext cx="3733165" cy="527939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6686550" cy="612775"/>
          </a:xfrm>
          <a:prstGeom prst="rect">
            <a:avLst/>
          </a:prstGeom>
          <a:noFill/>
          <a:ln>
            <a:noFill/>
          </a:ln>
          <a:effectLst/>
        </p:spPr>
        <p:txBody>
          <a:bodyPr lIns="121889" tIns="60944" rIns="121889" bIns="60944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二、智慧工会</a:t>
            </a:r>
            <a:r>
              <a:rPr lang="en-US" altLang="zh-CN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z="3200" b="1" i="0" dirty="0" smtClean="0">
                <a:solidFill>
                  <a:srgbClr val="E6D688"/>
                </a:solidFill>
                <a:effectLst>
                  <a:outerShdw blurRad="508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解决痛点</a:t>
            </a:r>
            <a:endParaRPr lang="zh-CN" altLang="en-US" sz="3200" b="1" i="0" dirty="0" smtClean="0">
              <a:solidFill>
                <a:srgbClr val="E6D688"/>
              </a:solidFill>
              <a:effectLst>
                <a:outerShdw blurRad="50800" dist="38100" dir="8100000" algn="tr" rotWithShape="0">
                  <a:prstClr val="black">
                    <a:alpha val="16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1463675" y="1516063"/>
            <a:ext cx="960438" cy="960437"/>
            <a:chOff x="3995936" y="1495374"/>
            <a:chExt cx="720080" cy="720080"/>
          </a:xfrm>
        </p:grpSpPr>
        <p:sp>
          <p:nvSpPr>
            <p:cNvPr id="9" name="椭圆 8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14"/>
            <p:cNvSpPr txBox="1"/>
            <p:nvPr/>
          </p:nvSpPr>
          <p:spPr>
            <a:xfrm>
              <a:off x="4007838" y="1532270"/>
              <a:ext cx="607009" cy="6236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48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10"/>
          <p:cNvGrpSpPr/>
          <p:nvPr/>
        </p:nvGrpSpPr>
        <p:grpSpPr bwMode="auto">
          <a:xfrm>
            <a:off x="1463675" y="3238500"/>
            <a:ext cx="960438" cy="960438"/>
            <a:chOff x="3995936" y="2786571"/>
            <a:chExt cx="720080" cy="720080"/>
          </a:xfrm>
        </p:grpSpPr>
        <p:sp>
          <p:nvSpPr>
            <p:cNvPr id="12" name="椭圆 11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007838" y="2860364"/>
              <a:ext cx="607009" cy="6236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prstClr val="white">
                      <a:lumMod val="95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4800" kern="0" dirty="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1452563" y="4975225"/>
            <a:ext cx="960437" cy="960438"/>
            <a:chOff x="3995936" y="4238236"/>
            <a:chExt cx="720080" cy="720080"/>
          </a:xfrm>
        </p:grpSpPr>
        <p:sp>
          <p:nvSpPr>
            <p:cNvPr id="15" name="椭圆 14"/>
            <p:cNvSpPr/>
            <p:nvPr/>
          </p:nvSpPr>
          <p:spPr>
            <a:xfrm>
              <a:off x="3995936" y="4238236"/>
              <a:ext cx="720080" cy="72008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 kern="0">
                <a:solidFill>
                  <a:srgbClr val="07080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4031642" y="4309649"/>
              <a:ext cx="607010" cy="6236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12185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kern="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4800" kern="0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TextBox 21"/>
          <p:cNvSpPr txBox="1"/>
          <p:nvPr/>
        </p:nvSpPr>
        <p:spPr bwMode="auto">
          <a:xfrm>
            <a:off x="2768600" y="1738630"/>
            <a:ext cx="8546465" cy="65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+mn-ea"/>
                <a:ea typeface="+mn-ea"/>
                <a:sym typeface="+mn-ea"/>
              </a:rPr>
              <a:t>从工会工作角度：人少事多，工作需要新技术支持。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19" name="TextBox 23"/>
          <p:cNvSpPr txBox="1"/>
          <p:nvPr/>
        </p:nvSpPr>
        <p:spPr bwMode="auto">
          <a:xfrm>
            <a:off x="2697480" y="3435350"/>
            <a:ext cx="8282305" cy="650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b="1" dirty="0">
                <a:latin typeface="+mn-ea"/>
                <a:ea typeface="+mn-ea"/>
                <a:sym typeface="+mn-ea"/>
              </a:rPr>
              <a:t>从服务会员角度：新技术将职工和工会联系更紧密。</a:t>
            </a:r>
            <a:endParaRPr lang="zh-CN" altLang="en-US" sz="2800" b="1" dirty="0">
              <a:latin typeface="+mn-ea"/>
              <a:ea typeface="+mn-ea"/>
              <a:sym typeface="+mn-ea"/>
            </a:endParaRPr>
          </a:p>
        </p:txBody>
      </p:sp>
      <p:sp>
        <p:nvSpPr>
          <p:cNvPr id="21" name="TextBox 25"/>
          <p:cNvSpPr txBox="1"/>
          <p:nvPr/>
        </p:nvSpPr>
        <p:spPr bwMode="auto">
          <a:xfrm>
            <a:off x="2768600" y="5157470"/>
            <a:ext cx="8140065" cy="121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800" b="1" dirty="0">
                <a:latin typeface="+mn-ea"/>
                <a:ea typeface="+mn-ea"/>
                <a:sym typeface="+mn-ea"/>
              </a:rPr>
              <a:t>工会信息化现状：当前落后太多，信息化基本为零。</a:t>
            </a:r>
            <a:endParaRPr lang="zh-CN" altLang="en-US" sz="2800" b="1" dirty="0">
              <a:latin typeface="+mn-ea"/>
              <a:ea typeface="+mn-ea"/>
            </a:endParaRPr>
          </a:p>
          <a:p>
            <a:pPr algn="l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800" b="1" dirty="0">
              <a:latin typeface="+mn-ea"/>
              <a:ea typeface="+mn-ea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692785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89" tIns="60944" rIns="121889" bIns="60944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三、智慧工会</a:t>
            </a:r>
            <a:r>
              <a:rPr lang="en-US" altLang="zh-CN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项目创新点</a:t>
            </a:r>
            <a:endParaRPr lang="zh-CN" altLang="en-US" sz="32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Text Box 552"/>
          <p:cNvSpPr txBox="1">
            <a:spLocks noChangeArrowheads="1"/>
          </p:cNvSpPr>
          <p:nvPr/>
        </p:nvSpPr>
        <p:spPr bwMode="auto">
          <a:xfrm>
            <a:off x="911860" y="1052830"/>
            <a:ext cx="10459720" cy="541401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sz="3600" dirty="0"/>
              <a:t>十年来服务了数百家工会单位的经验</a:t>
            </a:r>
            <a:r>
              <a:rPr lang="zh-CN" sz="3600" dirty="0">
                <a:sym typeface="+mn-ea"/>
              </a:rPr>
              <a:t>深度融合，并且在技术研发上的沉淀积累；</a:t>
            </a:r>
            <a:endParaRPr lang="zh-CN" sz="3600" dirty="0">
              <a:sym typeface="+mn-ea"/>
            </a:endParaRPr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zh-CN" altLang="zh-CN" sz="3600" dirty="0">
              <a:sym typeface="+mn-ea"/>
            </a:endParaRPr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3600" dirty="0"/>
              <a:t>需要持续不断的长期合作服务，且与各项工作深度绑定极不容易更换；</a:t>
            </a:r>
            <a:endParaRPr lang="en-US" altLang="zh-CN" sz="3600" dirty="0"/>
          </a:p>
          <a:p>
            <a:pPr marL="0" indent="0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en-US" altLang="zh-CN" sz="3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3600" dirty="0"/>
              <a:t>这个行业不像财务等行业有相对固定的标准，产品开发成本和难度极高；</a:t>
            </a:r>
            <a:endParaRPr lang="en-US" altLang="zh-CN" sz="3600" dirty="0"/>
          </a:p>
          <a:p>
            <a:pPr marL="762000" indent="-762000"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endParaRPr lang="en-US" altLang="zh-CN" sz="2600" dirty="0"/>
          </a:p>
          <a:p>
            <a:pPr marL="762000" indent="-762000">
              <a:defRPr/>
            </a:pPr>
            <a:endParaRPr lang="en-US" altLang="zh-CN" sz="2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809625" y="1643063"/>
            <a:ext cx="10614025" cy="4441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762000" indent="-7620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400" dirty="0">
                <a:latin typeface="宋体" panose="02010600030101010101" pitchFamily="2" charset="-122"/>
              </a:rPr>
              <a:t>公司研发总部在北京中关村，在南京、武汉、成都、西安、兰州设有分支机构。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400" dirty="0">
                <a:latin typeface="宋体" panose="02010600030101010101" pitchFamily="2" charset="-122"/>
              </a:rPr>
              <a:t>已经在全国超过</a:t>
            </a:r>
            <a:r>
              <a:rPr lang="en-US" altLang="zh-CN" sz="2400" dirty="0">
                <a:latin typeface="宋体" panose="02010600030101010101" pitchFamily="2" charset="-122"/>
              </a:rPr>
              <a:t>100</a:t>
            </a:r>
            <a:r>
              <a:rPr lang="zh-CN" altLang="en-US" sz="2400" dirty="0">
                <a:latin typeface="宋体" panose="02010600030101010101" pitchFamily="2" charset="-122"/>
              </a:rPr>
              <a:t>家高校、医院、国企、科研单位等各类工会组织实施，包括数十家</a:t>
            </a:r>
            <a:r>
              <a:rPr lang="en-US" altLang="zh-CN" sz="2400" dirty="0">
                <a:latin typeface="宋体" panose="02010600030101010101" pitchFamily="2" charset="-122"/>
              </a:rPr>
              <a:t>985/211</a:t>
            </a:r>
            <a:r>
              <a:rPr lang="zh-CN" altLang="en-US" sz="2400" dirty="0">
                <a:latin typeface="宋体" panose="02010600030101010101" pitchFamily="2" charset="-122"/>
              </a:rPr>
              <a:t>高校，行业内客户数量最多。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400" dirty="0">
                <a:latin typeface="宋体" panose="02010600030101010101" pitchFamily="2" charset="-122"/>
              </a:rPr>
              <a:t>受全总邀请为全国教科文卫体系统省市级工会主席培训班做互联网</a:t>
            </a:r>
            <a:r>
              <a:rPr lang="en-US" altLang="zh-CN" sz="2400" dirty="0">
                <a:latin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</a:rPr>
              <a:t>工会专题报告。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 marL="762000" indent="-7620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400" dirty="0">
                <a:latin typeface="宋体" panose="02010600030101010101" pitchFamily="2" charset="-122"/>
              </a:rPr>
              <a:t>受邀为甘肃、江西、江苏、安徽等多省做互联网</a:t>
            </a:r>
            <a:r>
              <a:rPr lang="en-US" altLang="zh-CN" sz="2400" dirty="0">
                <a:latin typeface="宋体" panose="02010600030101010101" pitchFamily="2" charset="-122"/>
              </a:rPr>
              <a:t>+</a:t>
            </a:r>
            <a:r>
              <a:rPr lang="zh-CN" altLang="en-US" sz="2400" dirty="0">
                <a:latin typeface="宋体" panose="02010600030101010101" pitchFamily="2" charset="-122"/>
              </a:rPr>
              <a:t>工会讲座或培训。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2400" dirty="0">
                <a:latin typeface="宋体" panose="02010600030101010101" pitchFamily="2" charset="-122"/>
              </a:rPr>
              <a:t>工会专家委员会：由中国劳动关系学院、陕西工运学院、</a:t>
            </a:r>
            <a:r>
              <a:rPr lang="zh-CN" altLang="en-US" sz="2400" dirty="0" smtClean="0">
                <a:latin typeface="宋体" panose="02010600030101010101" pitchFamily="2" charset="-122"/>
              </a:rPr>
              <a:t>甘肃工会干部学院的多位工会</a:t>
            </a:r>
            <a:r>
              <a:rPr lang="zh-CN" altLang="en-US" sz="2400" dirty="0">
                <a:latin typeface="宋体" panose="02010600030101010101" pitchFamily="2" charset="-122"/>
              </a:rPr>
              <a:t>专家教授和数位工会主席参与的工会专业顾问团队，共谋工会发展。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762000" indent="-762000" defTabSz="914400">
              <a:lnSpc>
                <a:spcPct val="90000"/>
              </a:lnSpc>
              <a:spcBef>
                <a:spcPts val="1000"/>
              </a:spcBef>
              <a:defRPr/>
            </a:pPr>
            <a:endParaRPr lang="zh-CN" altLang="en-US" sz="2400" dirty="0">
              <a:latin typeface="宋体" panose="02010600030101010101" pitchFamily="2" charset="-122"/>
              <a:ea typeface="+mn-ea"/>
            </a:endParaRPr>
          </a:p>
          <a:p>
            <a:pPr marL="762000" indent="-7620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zh-CN" altLang="en-US" sz="2400" dirty="0">
              <a:latin typeface="宋体" panose="02010600030101010101" pitchFamily="2" charset="-122"/>
              <a:ea typeface="+mn-ea"/>
            </a:endParaRPr>
          </a:p>
        </p:txBody>
      </p:sp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1025525" y="314325"/>
            <a:ext cx="780923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89" tIns="60944" rIns="121889" bIns="60944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四、技术和团队优势</a:t>
            </a:r>
            <a:r>
              <a:rPr lang="en-US" altLang="zh-CN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专注工会服务</a:t>
            </a:r>
            <a:r>
              <a:rPr lang="en-US" altLang="zh-CN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endParaRPr lang="zh-CN" altLang="en-US" sz="32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238250" y="1428750"/>
            <a:ext cx="10122535" cy="5050790"/>
          </a:xfrm>
          <a:prstGeom prst="rect">
            <a:avLst/>
          </a:prstGeom>
        </p:spPr>
        <p:txBody>
          <a:bodyPr/>
          <a:lstStyle/>
          <a:p>
            <a:pPr marL="0" marR="0" lvl="0" indent="-469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四川大学、</a:t>
            </a: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广西财经学院、广西医科大学、南方医科大学、</a:t>
            </a:r>
            <a:r>
              <a:rPr lang="zh-CN" altLang="en-US" sz="280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山东大学、西安交通大学、</a:t>
            </a: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中国人民公安大学、首都医科大学、中国传媒大学、南京医科大学、北京航空航天大学、中国农业大学、北京交通大学、兰州大学、北京建筑大学、湘潭大学、兰州理工大学、中南民族大学、陕西师范大学等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469900" marR="0" lvl="0" indent="-469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华西医院、华西口腔、华西妇幼医院、</a:t>
            </a: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北京医院、山东大学</a:t>
            </a: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附属医院、西安交通大学一附院、兰大二院等</a:t>
            </a:r>
            <a:endParaRPr lang="zh-CN" altLang="en-US" sz="2800" kern="0" noProof="0" dirty="0" smtClean="0">
              <a:ln>
                <a:noFill/>
              </a:ln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  <a:p>
            <a:pPr marL="469900" marR="0" lvl="0" indent="-46990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0" marR="0" lvl="0" indent="-4699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kern="0" noProof="0" dirty="0" smtClean="0">
                <a:ln>
                  <a:noFill/>
                </a:ln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sym typeface="+mn-ea"/>
              </a:rPr>
              <a:t>中国教科文卫工会、甘肃省教科文卫工会，江西省教育工会</a:t>
            </a: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  <a:p>
            <a:pPr marL="228600" marR="0" lvl="0" indent="-228600" algn="l" defTabSz="914400" rtl="0" eaLnBrk="0" latinLnBrk="0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</a:endParaRPr>
          </a:p>
        </p:txBody>
      </p:sp>
      <p:sp>
        <p:nvSpPr>
          <p:cNvPr id="3" name="Text Box 55"/>
          <p:cNvSpPr txBox="1">
            <a:spLocks noChangeArrowheads="1"/>
          </p:cNvSpPr>
          <p:nvPr/>
        </p:nvSpPr>
        <p:spPr bwMode="auto">
          <a:xfrm>
            <a:off x="1025524" y="314325"/>
            <a:ext cx="10642639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89" tIns="60944" rIns="121889" bIns="60944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四、技术和团队优势</a:t>
            </a:r>
            <a:r>
              <a:rPr lang="en-US" altLang="zh-CN" sz="32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实施服务数百家单位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UNIT_PLACING_PICTURE_USER_VIEWPORT" val="{&quot;height&quot;:8015,&quot;width&quot;:4612.499212598425}"/>
</p:tagLst>
</file>

<file path=ppt/tags/tag3.xml><?xml version="1.0" encoding="utf-8"?>
<p:tagLst xmlns:p="http://schemas.openxmlformats.org/presentationml/2006/main">
  <p:tag name="COMMONDATA" val="eyJoZGlkIjoiNzRkZmNjNmZhYWYzYzkxMGQ0NzY2YzAyMDAwMTNiYTUifQ=="/>
  <p:tag name="KSO_WPP_MARK_KEY" val="ac50b07c-19b5-4db8-a39f-83679b620d45"/>
</p:tagLst>
</file>

<file path=ppt/theme/theme1.xml><?xml version="1.0" encoding="utf-8"?>
<a:theme xmlns:a="http://schemas.openxmlformats.org/drawingml/2006/main" name="A000120141119A01PPBG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2128</Words>
  <Application>WPS 演示</Application>
  <PresentationFormat>自定义</PresentationFormat>
  <Paragraphs>158</Paragraphs>
  <Slides>19</Slides>
  <Notes>20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  <vt:variant>
        <vt:lpstr>自定义放映</vt:lpstr>
      </vt:variant>
      <vt:variant>
        <vt:i4>1</vt:i4>
      </vt:variant>
    </vt:vector>
  </HeadingPairs>
  <TitlesOfParts>
    <vt:vector size="30" baseType="lpstr">
      <vt:lpstr>Arial</vt:lpstr>
      <vt:lpstr>宋体</vt:lpstr>
      <vt:lpstr>Wingdings</vt:lpstr>
      <vt:lpstr>Calibri Light</vt:lpstr>
      <vt:lpstr>微软雅黑</vt:lpstr>
      <vt:lpstr>Calibri</vt:lpstr>
      <vt:lpstr>Arial Unicode MS</vt:lpstr>
      <vt:lpstr>华文宋体</vt:lpstr>
      <vt:lpstr>Calibri Light</vt:lpstr>
      <vt:lpstr>A000120141119A01PPBG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Company>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春秋视觉</dc:creator>
  <cp:lastModifiedBy>幸福愛＆努力</cp:lastModifiedBy>
  <cp:revision>566</cp:revision>
  <dcterms:created xsi:type="dcterms:W3CDTF">2015-01-11T16:45:00Z</dcterms:created>
  <dcterms:modified xsi:type="dcterms:W3CDTF">2022-11-18T06:53:31Z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KSORubyTemplateID">
    <vt:lpwstr>2</vt:lpwstr>
  </property>
  <property fmtid="{D5CDD505-2E9C-101B-9397-08002B2CF9AE}" pid="4" name="ICV">
    <vt:lpwstr>EBEAED790746487982A6BB0177B62272</vt:lpwstr>
  </property>
</Properties>
</file>