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wmf" ContentType="image/x-w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5"/>
  </p:handoutMasterIdLst>
  <p:sldIdLst>
    <p:sldId id="897" r:id="rId3"/>
    <p:sldId id="1120" r:id="rId4"/>
    <p:sldId id="1033" r:id="rId6"/>
    <p:sldId id="883" r:id="rId7"/>
    <p:sldId id="918" r:id="rId8"/>
    <p:sldId id="887" r:id="rId9"/>
    <p:sldId id="1008" r:id="rId10"/>
    <p:sldId id="974" r:id="rId11"/>
    <p:sldId id="928" r:id="rId12"/>
    <p:sldId id="932" r:id="rId13"/>
    <p:sldId id="891" r:id="rId14"/>
    <p:sldId id="1083" r:id="rId15"/>
    <p:sldId id="1113" r:id="rId16"/>
    <p:sldId id="1017" r:id="rId17"/>
    <p:sldId id="1138" r:id="rId18"/>
    <p:sldId id="1139" r:id="rId19"/>
    <p:sldId id="1077" r:id="rId20"/>
    <p:sldId id="954" r:id="rId21"/>
    <p:sldId id="1111" r:id="rId22"/>
    <p:sldId id="976" r:id="rId23"/>
    <p:sldId id="1119" r:id="rId24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lvl="0" indent="0" algn="l" defTabSz="6845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微软雅黑" panose="020B0503020204020204" pitchFamily="34" charset="-122"/>
        <a:ea typeface="宋体" panose="02010600030101010101" pitchFamily="2" charset="-122"/>
        <a:cs typeface="+mn-cs"/>
      </a:defRPr>
    </a:lvl1pPr>
    <a:lvl2pPr marL="342900" lvl="1" indent="114300" algn="l" defTabSz="6845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微软雅黑" panose="020B0503020204020204" pitchFamily="34" charset="-122"/>
        <a:ea typeface="宋体" panose="02010600030101010101" pitchFamily="2" charset="-122"/>
        <a:cs typeface="+mn-cs"/>
      </a:defRPr>
    </a:lvl2pPr>
    <a:lvl3pPr marL="685800" lvl="2" indent="228600" algn="l" defTabSz="6845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微软雅黑" panose="020B0503020204020204" pitchFamily="34" charset="-122"/>
        <a:ea typeface="宋体" panose="02010600030101010101" pitchFamily="2" charset="-122"/>
        <a:cs typeface="+mn-cs"/>
      </a:defRPr>
    </a:lvl3pPr>
    <a:lvl4pPr marL="1028700" lvl="3" indent="342900" algn="l" defTabSz="6845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微软雅黑" panose="020B0503020204020204" pitchFamily="34" charset="-122"/>
        <a:ea typeface="宋体" panose="02010600030101010101" pitchFamily="2" charset="-122"/>
        <a:cs typeface="+mn-cs"/>
      </a:defRPr>
    </a:lvl4pPr>
    <a:lvl5pPr marL="1371600" lvl="4" indent="457200" algn="l" defTabSz="6845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微软雅黑" panose="020B0503020204020204" pitchFamily="34" charset="-122"/>
        <a:ea typeface="宋体" panose="02010600030101010101" pitchFamily="2" charset="-122"/>
        <a:cs typeface="+mn-cs"/>
      </a:defRPr>
    </a:lvl5pPr>
    <a:lvl6pPr marL="2286000" lvl="5" indent="457200" algn="l" defTabSz="6845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微软雅黑" panose="020B0503020204020204" pitchFamily="34" charset="-122"/>
        <a:ea typeface="宋体" panose="02010600030101010101" pitchFamily="2" charset="-122"/>
        <a:cs typeface="+mn-cs"/>
      </a:defRPr>
    </a:lvl6pPr>
    <a:lvl7pPr marL="2743200" lvl="6" indent="457200" algn="l" defTabSz="6845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微软雅黑" panose="020B0503020204020204" pitchFamily="34" charset="-122"/>
        <a:ea typeface="宋体" panose="02010600030101010101" pitchFamily="2" charset="-122"/>
        <a:cs typeface="+mn-cs"/>
      </a:defRPr>
    </a:lvl7pPr>
    <a:lvl8pPr marL="3200400" lvl="7" indent="457200" algn="l" defTabSz="6845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微软雅黑" panose="020B0503020204020204" pitchFamily="34" charset="-122"/>
        <a:ea typeface="宋体" panose="02010600030101010101" pitchFamily="2" charset="-122"/>
        <a:cs typeface="+mn-cs"/>
      </a:defRPr>
    </a:lvl8pPr>
    <a:lvl9pPr marL="3657600" lvl="8" indent="457200" algn="l" defTabSz="68453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400" b="0" i="0" u="none" kern="1200" baseline="0">
        <a:solidFill>
          <a:schemeClr val="tx1"/>
        </a:solidFill>
        <a:latin typeface="微软雅黑" panose="020B0503020204020204" pitchFamily="34" charset="-122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showPr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0F21"/>
    <a:srgbClr val="D09E02"/>
    <a:srgbClr val="1E2731"/>
    <a:srgbClr val="B78B02"/>
    <a:srgbClr val="DEA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主题样式 2 - 强调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0" autoAdjust="0"/>
    <p:restoredTop sz="93625"/>
  </p:normalViewPr>
  <p:slideViewPr>
    <p:cSldViewPr snapToGrid="0" snapToObjects="1" showGuides="1">
      <p:cViewPr>
        <p:scale>
          <a:sx n="150" d="100"/>
          <a:sy n="150" d="100"/>
        </p:scale>
        <p:origin x="456" y="416"/>
      </p:cViewPr>
      <p:guideLst>
        <p:guide orient="horz" pos="2903"/>
        <p:guide orient="horz" pos="76"/>
        <p:guide pos="5286"/>
        <p:guide pos="2816"/>
        <p:guide pos="4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-2744" y="-84"/>
      </p:cViewPr>
      <p:guideLst>
        <p:guide orient="horz" pos="283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20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1500</c:v>
                </c:pt>
                <c:pt idx="1">
                  <c:v>5000</c:v>
                </c:pt>
                <c:pt idx="2">
                  <c:v>20000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484604"/>
        <c:axId val="735132561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税收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200</c:v>
                </c:pt>
                <c:pt idx="1">
                  <c:v>800</c:v>
                </c:pt>
                <c:pt idx="2">
                  <c:v>5000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484604"/>
        <c:axId val="735132561"/>
      </c:lineChart>
      <c:lineChart>
        <c:grouping val="stacked"/>
        <c:varyColors val="0"/>
        <c:ser>
          <c:idx val="2"/>
          <c:order val="2"/>
          <c:tx>
            <c:strRef>
              <c:f>Sheet1!#REF!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652501816"/>
        <c:axId val="826813205"/>
      </c:lineChart>
      <c:catAx>
        <c:axId val="1054846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35132561"/>
        <c:crosses val="autoZero"/>
        <c:auto val="1"/>
        <c:lblAlgn val="ctr"/>
        <c:lblOffset val="100"/>
        <c:noMultiLvlLbl val="0"/>
      </c:catAx>
      <c:valAx>
        <c:axId val="73513256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5484604"/>
        <c:crosses val="autoZero"/>
        <c:crossBetween val="between"/>
      </c:valAx>
      <c:catAx>
        <c:axId val="652501816"/>
        <c:scaling>
          <c:orientation val="minMax"/>
        </c:scaling>
        <c:delete val="1"/>
        <c:axPos val="b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26813205"/>
        <c:crosses val="autoZero"/>
        <c:auto val="1"/>
        <c:lblAlgn val="ctr"/>
        <c:lblOffset val="100"/>
        <c:noMultiLvlLbl val="0"/>
      </c:catAx>
      <c:valAx>
        <c:axId val="826813205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52501816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5" Type="http://schemas.openxmlformats.org/officeDocument/2006/relationships/image" Target="../media/image41.wmf"/><Relationship Id="rId4" Type="http://schemas.openxmlformats.org/officeDocument/2006/relationships/image" Target="../media/image40.wmf"/><Relationship Id="rId3" Type="http://schemas.openxmlformats.org/officeDocument/2006/relationships/image" Target="../media/image39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94CB2D-72F5-5C4E-93D3-E8E8F059BB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en-US" altLang="zh-CN" sz="1200" dirty="0">
                <a:latin typeface="Calibri" panose="020F0502020204030204" pitchFamily="34" charset="0"/>
              </a:rPr>
            </a:fld>
            <a:endParaRPr lang="en-US" altLang="zh-CN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aleway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aleway"/>
              </a:defRPr>
            </a:lvl1pPr>
          </a:lstStyle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C10EE1-B198-C942-8235-326C972CBB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342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342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Click to edit Master text styles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342900" marR="0" lvl="1" indent="0" algn="l" defTabSz="342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Second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685800" marR="0" lvl="2" indent="0" algn="l" defTabSz="342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Third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1028700" marR="0" lvl="3" indent="0" algn="l" defTabSz="342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Fourth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1371600" marR="0" lvl="4" indent="0" algn="l" defTabSz="342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Fifth level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aleway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en-US" altLang="zh-CN" sz="1200" dirty="0">
                <a:latin typeface="Raleway"/>
              </a:rPr>
            </a:fld>
            <a:endParaRPr lang="en-US" altLang="zh-CN" sz="1200" dirty="0">
              <a:latin typeface="Raleway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342265" rtl="0" eaLnBrk="1" latinLnBrk="0" hangingPunct="1">
      <a:defRPr sz="900" kern="1200">
        <a:solidFill>
          <a:schemeClr val="tx1"/>
        </a:solidFill>
        <a:latin typeface="Raleway"/>
        <a:ea typeface="+mn-ea"/>
        <a:cs typeface="+mn-cs"/>
      </a:defRPr>
    </a:lvl1pPr>
    <a:lvl2pPr marL="342900" algn="l" defTabSz="342265" rtl="0" eaLnBrk="1" latinLnBrk="0" hangingPunct="1">
      <a:defRPr sz="900" kern="1200">
        <a:solidFill>
          <a:schemeClr val="tx1"/>
        </a:solidFill>
        <a:latin typeface="Raleway"/>
        <a:ea typeface="+mn-ea"/>
        <a:cs typeface="+mn-cs"/>
      </a:defRPr>
    </a:lvl2pPr>
    <a:lvl3pPr marL="685800" algn="l" defTabSz="342265" rtl="0" eaLnBrk="1" latinLnBrk="0" hangingPunct="1">
      <a:defRPr sz="900" kern="1200">
        <a:solidFill>
          <a:schemeClr val="tx1"/>
        </a:solidFill>
        <a:latin typeface="Raleway"/>
        <a:ea typeface="+mn-ea"/>
        <a:cs typeface="+mn-cs"/>
      </a:defRPr>
    </a:lvl3pPr>
    <a:lvl4pPr marL="1028700" algn="l" defTabSz="342265" rtl="0" eaLnBrk="1" latinLnBrk="0" hangingPunct="1">
      <a:defRPr sz="900" kern="1200">
        <a:solidFill>
          <a:schemeClr val="tx1"/>
        </a:solidFill>
        <a:latin typeface="Raleway"/>
        <a:ea typeface="+mn-ea"/>
        <a:cs typeface="+mn-cs"/>
      </a:defRPr>
    </a:lvl4pPr>
    <a:lvl5pPr marL="1371600" algn="l" defTabSz="342265" rtl="0" eaLnBrk="1" latinLnBrk="0" hangingPunct="1">
      <a:defRPr sz="900" kern="1200">
        <a:solidFill>
          <a:schemeClr val="tx1"/>
        </a:solidFill>
        <a:latin typeface="Raleway"/>
        <a:ea typeface="+mn-ea"/>
        <a:cs typeface="+mn-cs"/>
      </a:defRPr>
    </a:lvl5pPr>
    <a:lvl6pPr marL="1713865" algn="l" defTabSz="3422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765" algn="l" defTabSz="3422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665" algn="l" defTabSz="3422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565" algn="l" defTabSz="3422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5602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7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6041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63490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30"/>
          <p:cNvSpPr/>
          <p:nvPr userDrawn="1"/>
        </p:nvSpPr>
        <p:spPr>
          <a:xfrm>
            <a:off x="8197850" y="4860925"/>
            <a:ext cx="131763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5" name="Freeform 38"/>
          <p:cNvSpPr/>
          <p:nvPr userDrawn="1"/>
        </p:nvSpPr>
        <p:spPr>
          <a:xfrm>
            <a:off x="8235950" y="4889500"/>
            <a:ext cx="47625" cy="80963"/>
          </a:xfrm>
          <a:custGeom>
            <a:avLst/>
            <a:gdLst/>
            <a:ahLst/>
            <a:cxnLst>
              <a:cxn ang="0">
                <a:pos x="43737" y="71789"/>
              </a:cxn>
              <a:cxn ang="0">
                <a:pos x="43737" y="71789"/>
              </a:cxn>
              <a:cxn ang="0">
                <a:pos x="43737" y="80939"/>
              </a:cxn>
              <a:cxn ang="0">
                <a:pos x="3421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213" y="3167"/>
              </a:cxn>
              <a:cxn ang="0">
                <a:pos x="43737" y="3167"/>
              </a:cxn>
              <a:cxn ang="0">
                <a:pos x="43737" y="12317"/>
              </a:cxn>
              <a:cxn ang="0">
                <a:pos x="15519" y="40470"/>
              </a:cxn>
              <a:cxn ang="0">
                <a:pos x="43737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6" name="Freeform 30"/>
          <p:cNvSpPr/>
          <p:nvPr userDrawn="1"/>
        </p:nvSpPr>
        <p:spPr>
          <a:xfrm>
            <a:off x="8355013" y="4860925"/>
            <a:ext cx="130175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7" name="Freeform 38"/>
          <p:cNvSpPr/>
          <p:nvPr userDrawn="1"/>
        </p:nvSpPr>
        <p:spPr>
          <a:xfrm flipH="1">
            <a:off x="8388350" y="4889500"/>
            <a:ext cx="47625" cy="80963"/>
          </a:xfrm>
          <a:custGeom>
            <a:avLst/>
            <a:gdLst/>
            <a:ahLst/>
            <a:cxnLst>
              <a:cxn ang="0">
                <a:pos x="43506" y="71789"/>
              </a:cxn>
              <a:cxn ang="0">
                <a:pos x="43506" y="71789"/>
              </a:cxn>
              <a:cxn ang="0">
                <a:pos x="43506" y="80939"/>
              </a:cxn>
              <a:cxn ang="0">
                <a:pos x="3403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033" y="3167"/>
              </a:cxn>
              <a:cxn ang="0">
                <a:pos x="43506" y="3167"/>
              </a:cxn>
              <a:cxn ang="0">
                <a:pos x="43506" y="12317"/>
              </a:cxn>
              <a:cxn ang="0">
                <a:pos x="15438" y="40470"/>
              </a:cxn>
              <a:cxn ang="0">
                <a:pos x="43506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ardrop 13"/>
          <p:cNvSpPr/>
          <p:nvPr/>
        </p:nvSpPr>
        <p:spPr>
          <a:xfrm>
            <a:off x="8656638" y="304800"/>
            <a:ext cx="266700" cy="266700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079" name="TextBox 11"/>
          <p:cNvSpPr txBox="1"/>
          <p:nvPr userDrawn="1"/>
        </p:nvSpPr>
        <p:spPr>
          <a:xfrm>
            <a:off x="8631238" y="307975"/>
            <a:ext cx="331787" cy="238125"/>
          </a:xfrm>
          <a:prstGeom prst="rect">
            <a:avLst/>
          </a:prstGeom>
          <a:noFill/>
          <a:ln w="9525">
            <a:noFill/>
          </a:ln>
        </p:spPr>
        <p:txBody>
          <a:bodyPr wrap="none" lIns="68566" tIns="34283" rIns="68566" bIns="34283">
            <a:spAutoFit/>
          </a:bodyPr>
          <a:lstStyle/>
          <a:p>
            <a:pPr lvl="0" algn="ctr">
              <a:buNone/>
            </a:pPr>
            <a:fld id="{9A0DB2DC-4C9A-4742-B13C-FB6460FD3503}" type="slidenum">
              <a:rPr lang="id-ID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Raleway Light"/>
              </a:rPr>
            </a:fld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Raleway Light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-mock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30"/>
          <p:cNvSpPr/>
          <p:nvPr userDrawn="1"/>
        </p:nvSpPr>
        <p:spPr>
          <a:xfrm>
            <a:off x="8197850" y="4860925"/>
            <a:ext cx="131763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1" name="Freeform 38"/>
          <p:cNvSpPr/>
          <p:nvPr userDrawn="1"/>
        </p:nvSpPr>
        <p:spPr>
          <a:xfrm>
            <a:off x="8235950" y="4889500"/>
            <a:ext cx="47625" cy="80963"/>
          </a:xfrm>
          <a:custGeom>
            <a:avLst/>
            <a:gdLst/>
            <a:ahLst/>
            <a:cxnLst>
              <a:cxn ang="0">
                <a:pos x="43737" y="71789"/>
              </a:cxn>
              <a:cxn ang="0">
                <a:pos x="43737" y="71789"/>
              </a:cxn>
              <a:cxn ang="0">
                <a:pos x="43737" y="80939"/>
              </a:cxn>
              <a:cxn ang="0">
                <a:pos x="3421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213" y="3167"/>
              </a:cxn>
              <a:cxn ang="0">
                <a:pos x="43737" y="3167"/>
              </a:cxn>
              <a:cxn ang="0">
                <a:pos x="43737" y="12317"/>
              </a:cxn>
              <a:cxn ang="0">
                <a:pos x="15519" y="40470"/>
              </a:cxn>
              <a:cxn ang="0">
                <a:pos x="43737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2" name="Freeform 30"/>
          <p:cNvSpPr/>
          <p:nvPr userDrawn="1"/>
        </p:nvSpPr>
        <p:spPr>
          <a:xfrm>
            <a:off x="8355013" y="4860925"/>
            <a:ext cx="130175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3" name="Freeform 38"/>
          <p:cNvSpPr/>
          <p:nvPr userDrawn="1"/>
        </p:nvSpPr>
        <p:spPr>
          <a:xfrm flipH="1">
            <a:off x="8388350" y="4889500"/>
            <a:ext cx="47625" cy="80963"/>
          </a:xfrm>
          <a:custGeom>
            <a:avLst/>
            <a:gdLst/>
            <a:ahLst/>
            <a:cxnLst>
              <a:cxn ang="0">
                <a:pos x="43506" y="71789"/>
              </a:cxn>
              <a:cxn ang="0">
                <a:pos x="43506" y="71789"/>
              </a:cxn>
              <a:cxn ang="0">
                <a:pos x="43506" y="80939"/>
              </a:cxn>
              <a:cxn ang="0">
                <a:pos x="3403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033" y="3167"/>
              </a:cxn>
              <a:cxn ang="0">
                <a:pos x="43506" y="3167"/>
              </a:cxn>
              <a:cxn ang="0">
                <a:pos x="43506" y="12317"/>
              </a:cxn>
              <a:cxn ang="0">
                <a:pos x="15438" y="40470"/>
              </a:cxn>
              <a:cxn ang="0">
                <a:pos x="43506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ardrop 15"/>
          <p:cNvSpPr/>
          <p:nvPr/>
        </p:nvSpPr>
        <p:spPr>
          <a:xfrm>
            <a:off x="8656638" y="304800"/>
            <a:ext cx="266700" cy="266700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2295" name="TextBox 11"/>
          <p:cNvSpPr txBox="1"/>
          <p:nvPr userDrawn="1"/>
        </p:nvSpPr>
        <p:spPr>
          <a:xfrm>
            <a:off x="8631238" y="307975"/>
            <a:ext cx="331787" cy="238125"/>
          </a:xfrm>
          <a:prstGeom prst="rect">
            <a:avLst/>
          </a:prstGeom>
          <a:noFill/>
          <a:ln w="9525">
            <a:noFill/>
          </a:ln>
        </p:spPr>
        <p:txBody>
          <a:bodyPr wrap="none" lIns="68566" tIns="34283" rIns="68566" bIns="34283">
            <a:spAutoFit/>
          </a:bodyPr>
          <a:lstStyle/>
          <a:p>
            <a:pPr lvl="0" algn="ctr">
              <a:buNone/>
            </a:pPr>
            <a:fld id="{9A0DB2DC-4C9A-4742-B13C-FB6460FD3503}" type="slidenum">
              <a:rPr lang="id-ID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Raleway Light"/>
              </a:rPr>
            </a:fld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Raleway Light"/>
            </a:endParaRP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618460" y="1585142"/>
            <a:ext cx="1522264" cy="2045886"/>
          </a:xfr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5026" y="1585142"/>
            <a:ext cx="1558946" cy="2045886"/>
          </a:xfr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938616" y="1586652"/>
            <a:ext cx="1559512" cy="2045886"/>
          </a:xfr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  <a:cs typeface="Raleway Light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Raleway Light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-La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20059" y="-30080"/>
            <a:ext cx="9186623" cy="5188619"/>
          </a:xfrm>
          <a:prstGeom prst="rect">
            <a:avLst/>
          </a:prstGeo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ea"/>
                <a:ea typeface="+mn-ea"/>
                <a:cs typeface="Raleway Light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Raleway Light"/>
            </a:endParaRP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Break-portfoli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08074" y="3003417"/>
            <a:ext cx="6366848" cy="2218410"/>
          </a:xfrm>
          <a:prstGeom prst="rect">
            <a:avLst/>
          </a:prstGeo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ea"/>
                <a:ea typeface="+mn-ea"/>
                <a:cs typeface="Raleway Light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Raleway Light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774427" y="-30079"/>
            <a:ext cx="5400495" cy="3050207"/>
          </a:xfrm>
          <a:prstGeom prst="rect">
            <a:avLst/>
          </a:prstGeo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ea"/>
                <a:ea typeface="+mn-ea"/>
                <a:cs typeface="Raleway Light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Raleway Light"/>
            </a:endParaRP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Break-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0026"/>
            <a:ext cx="9154030" cy="5188619"/>
          </a:xfrm>
          <a:prstGeom prst="rect">
            <a:avLst/>
          </a:prstGeo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  <a:latin typeface="+mn-ea"/>
                <a:ea typeface="+mn-ea"/>
                <a:cs typeface="Raleway Light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Raleway Light"/>
            </a:endParaRP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68566" tIns="34283" rIns="68566" bIns="34283" rtlCol="0" anchor="ctr"/>
          <a:lstStyle>
            <a:lvl1pPr>
              <a:defRPr/>
            </a:lvl1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5CFBE3-D521-4941-AA1A-49E29FB33595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68566" tIns="34283" rIns="68566" bIns="34283" rtlCol="0" anchor="ctr"/>
          <a:lstStyle>
            <a:lvl1pPr>
              <a:defRPr/>
            </a:lvl1pPr>
          </a:lstStyle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68566" tIns="34283" rIns="68566" bIns="34283" rtlCol="0" anchor="ctr"/>
          <a:lstStyle/>
          <a:p>
            <a:pPr algn="r">
              <a:buNone/>
            </a:pPr>
            <a:fld id="{9A0DB2DC-4C9A-4742-B13C-FB6460FD3503}" type="slidenum">
              <a:rPr lang="en-US" altLang="zh-CN" dirty="0">
                <a:latin typeface="Raleway"/>
              </a:rPr>
            </a:fld>
            <a:endParaRPr lang="en-US" altLang="zh-CN" dirty="0">
              <a:latin typeface="Raleway"/>
            </a:endParaRPr>
          </a:p>
        </p:txBody>
      </p:sp>
    </p:spTree>
  </p:cSld>
  <p:clrMapOvr>
    <a:masterClrMapping/>
  </p:clrMapOvr>
  <p:transition spd="slow" advClick="0" advTm="4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246585" y="789385"/>
            <a:ext cx="7262813" cy="1191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425054" y="304800"/>
            <a:ext cx="257175" cy="25717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25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859631" y="586979"/>
            <a:ext cx="252413" cy="25360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2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6" name="椭圆 4"/>
          <p:cNvSpPr/>
          <p:nvPr/>
        </p:nvSpPr>
        <p:spPr>
          <a:xfrm>
            <a:off x="572691" y="573881"/>
            <a:ext cx="305991" cy="30718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2225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2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7" name="椭圆 5"/>
          <p:cNvSpPr/>
          <p:nvPr/>
        </p:nvSpPr>
        <p:spPr>
          <a:xfrm>
            <a:off x="533400" y="277416"/>
            <a:ext cx="569119" cy="5691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2032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2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8" name="椭圆 6"/>
          <p:cNvSpPr/>
          <p:nvPr/>
        </p:nvSpPr>
        <p:spPr>
          <a:xfrm>
            <a:off x="1073944" y="277416"/>
            <a:ext cx="58341" cy="5834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9" name="椭圆 7"/>
          <p:cNvSpPr/>
          <p:nvPr/>
        </p:nvSpPr>
        <p:spPr>
          <a:xfrm>
            <a:off x="495300" y="717947"/>
            <a:ext cx="58341" cy="58341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5" name="标题 4"/>
          <p:cNvSpPr txBox="1">
            <a:spLocks noGrp="1"/>
          </p:cNvSpPr>
          <p:nvPr>
            <p:ph type="title"/>
          </p:nvPr>
        </p:nvSpPr>
        <p:spPr>
          <a:xfrm>
            <a:off x="1245870" y="409099"/>
            <a:ext cx="3306604" cy="319564"/>
          </a:xfrm>
          <a:prstGeom prst="rect">
            <a:avLst/>
          </a:prstGeom>
        </p:spPr>
        <p:txBody>
          <a:bodyPr wrap="square" lIns="90170" tIns="46990" rIns="90170" bIns="46990">
            <a:spAutoFit/>
          </a:bodyPr>
          <a:lstStyle>
            <a:lvl1pPr marL="0" marR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1800" b="0" i="0" u="none" strike="noStrike" kern="1200" cap="none" spc="0" normalizeH="0" baseline="0" noProof="1" dirty="0">
                <a:solidFill>
                  <a:schemeClr val="accent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-s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30"/>
          <p:cNvSpPr/>
          <p:nvPr userDrawn="1"/>
        </p:nvSpPr>
        <p:spPr>
          <a:xfrm>
            <a:off x="8197850" y="4860925"/>
            <a:ext cx="131763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3" name="Freeform 38"/>
          <p:cNvSpPr/>
          <p:nvPr userDrawn="1"/>
        </p:nvSpPr>
        <p:spPr>
          <a:xfrm>
            <a:off x="8235950" y="4889500"/>
            <a:ext cx="47625" cy="80963"/>
          </a:xfrm>
          <a:custGeom>
            <a:avLst/>
            <a:gdLst/>
            <a:ahLst/>
            <a:cxnLst>
              <a:cxn ang="0">
                <a:pos x="43737" y="71789"/>
              </a:cxn>
              <a:cxn ang="0">
                <a:pos x="43737" y="71789"/>
              </a:cxn>
              <a:cxn ang="0">
                <a:pos x="43737" y="80939"/>
              </a:cxn>
              <a:cxn ang="0">
                <a:pos x="3421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213" y="3167"/>
              </a:cxn>
              <a:cxn ang="0">
                <a:pos x="43737" y="3167"/>
              </a:cxn>
              <a:cxn ang="0">
                <a:pos x="43737" y="12317"/>
              </a:cxn>
              <a:cxn ang="0">
                <a:pos x="15519" y="40470"/>
              </a:cxn>
              <a:cxn ang="0">
                <a:pos x="43737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Freeform 30"/>
          <p:cNvSpPr/>
          <p:nvPr userDrawn="1"/>
        </p:nvSpPr>
        <p:spPr>
          <a:xfrm>
            <a:off x="8355013" y="4860925"/>
            <a:ext cx="130175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5" name="Freeform 38"/>
          <p:cNvSpPr/>
          <p:nvPr userDrawn="1"/>
        </p:nvSpPr>
        <p:spPr>
          <a:xfrm flipH="1">
            <a:off x="8388350" y="4889500"/>
            <a:ext cx="47625" cy="80963"/>
          </a:xfrm>
          <a:custGeom>
            <a:avLst/>
            <a:gdLst/>
            <a:ahLst/>
            <a:cxnLst>
              <a:cxn ang="0">
                <a:pos x="43506" y="71789"/>
              </a:cxn>
              <a:cxn ang="0">
                <a:pos x="43506" y="71789"/>
              </a:cxn>
              <a:cxn ang="0">
                <a:pos x="43506" y="80939"/>
              </a:cxn>
              <a:cxn ang="0">
                <a:pos x="3403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033" y="3167"/>
              </a:cxn>
              <a:cxn ang="0">
                <a:pos x="43506" y="3167"/>
              </a:cxn>
              <a:cxn ang="0">
                <a:pos x="43506" y="12317"/>
              </a:cxn>
              <a:cxn ang="0">
                <a:pos x="15438" y="40470"/>
              </a:cxn>
              <a:cxn ang="0">
                <a:pos x="43506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ardrop 14"/>
          <p:cNvSpPr/>
          <p:nvPr/>
        </p:nvSpPr>
        <p:spPr>
          <a:xfrm>
            <a:off x="8656638" y="304800"/>
            <a:ext cx="266700" cy="266700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127" name="TextBox 11"/>
          <p:cNvSpPr txBox="1"/>
          <p:nvPr userDrawn="1"/>
        </p:nvSpPr>
        <p:spPr>
          <a:xfrm>
            <a:off x="8631238" y="307975"/>
            <a:ext cx="331787" cy="238125"/>
          </a:xfrm>
          <a:prstGeom prst="rect">
            <a:avLst/>
          </a:prstGeom>
          <a:noFill/>
          <a:ln w="9525">
            <a:noFill/>
          </a:ln>
        </p:spPr>
        <p:txBody>
          <a:bodyPr wrap="none" lIns="68566" tIns="34283" rIns="68566" bIns="34283">
            <a:spAutoFit/>
          </a:bodyPr>
          <a:lstStyle/>
          <a:p>
            <a:pPr lvl="0" algn="ctr">
              <a:buNone/>
            </a:pPr>
            <a:fld id="{9A0DB2DC-4C9A-4742-B13C-FB6460FD3503}" type="slidenum">
              <a:rPr lang="id-ID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Raleway Light"/>
              </a:rPr>
            </a:fld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Raleway Light"/>
            </a:endParaRPr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4663107" y="2419350"/>
            <a:ext cx="3834811" cy="1975247"/>
          </a:xfr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1200">
                <a:latin typeface="+mn-ea"/>
                <a:ea typeface="+mn-ea"/>
                <a:cs typeface="Raleway Light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Raleway Light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with-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30"/>
          <p:cNvSpPr/>
          <p:nvPr userDrawn="1"/>
        </p:nvSpPr>
        <p:spPr>
          <a:xfrm>
            <a:off x="8197850" y="4860925"/>
            <a:ext cx="131763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7" name="Freeform 38"/>
          <p:cNvSpPr/>
          <p:nvPr userDrawn="1"/>
        </p:nvSpPr>
        <p:spPr>
          <a:xfrm>
            <a:off x="8235950" y="4889500"/>
            <a:ext cx="47625" cy="80963"/>
          </a:xfrm>
          <a:custGeom>
            <a:avLst/>
            <a:gdLst/>
            <a:ahLst/>
            <a:cxnLst>
              <a:cxn ang="0">
                <a:pos x="43737" y="71789"/>
              </a:cxn>
              <a:cxn ang="0">
                <a:pos x="43737" y="71789"/>
              </a:cxn>
              <a:cxn ang="0">
                <a:pos x="43737" y="80939"/>
              </a:cxn>
              <a:cxn ang="0">
                <a:pos x="3421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213" y="3167"/>
              </a:cxn>
              <a:cxn ang="0">
                <a:pos x="43737" y="3167"/>
              </a:cxn>
              <a:cxn ang="0">
                <a:pos x="43737" y="12317"/>
              </a:cxn>
              <a:cxn ang="0">
                <a:pos x="15519" y="40470"/>
              </a:cxn>
              <a:cxn ang="0">
                <a:pos x="43737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8" name="Freeform 30"/>
          <p:cNvSpPr/>
          <p:nvPr userDrawn="1"/>
        </p:nvSpPr>
        <p:spPr>
          <a:xfrm>
            <a:off x="8355013" y="4860925"/>
            <a:ext cx="130175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9" name="Freeform 38"/>
          <p:cNvSpPr/>
          <p:nvPr userDrawn="1"/>
        </p:nvSpPr>
        <p:spPr>
          <a:xfrm flipH="1">
            <a:off x="8388350" y="4889500"/>
            <a:ext cx="47625" cy="80963"/>
          </a:xfrm>
          <a:custGeom>
            <a:avLst/>
            <a:gdLst/>
            <a:ahLst/>
            <a:cxnLst>
              <a:cxn ang="0">
                <a:pos x="43506" y="71789"/>
              </a:cxn>
              <a:cxn ang="0">
                <a:pos x="43506" y="71789"/>
              </a:cxn>
              <a:cxn ang="0">
                <a:pos x="43506" y="80939"/>
              </a:cxn>
              <a:cxn ang="0">
                <a:pos x="3403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033" y="3167"/>
              </a:cxn>
              <a:cxn ang="0">
                <a:pos x="43506" y="3167"/>
              </a:cxn>
              <a:cxn ang="0">
                <a:pos x="43506" y="12317"/>
              </a:cxn>
              <a:cxn ang="0">
                <a:pos x="15438" y="40470"/>
              </a:cxn>
              <a:cxn ang="0">
                <a:pos x="43506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ardrop 17"/>
          <p:cNvSpPr/>
          <p:nvPr/>
        </p:nvSpPr>
        <p:spPr>
          <a:xfrm>
            <a:off x="8656638" y="304800"/>
            <a:ext cx="266700" cy="266700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151" name="TextBox 11"/>
          <p:cNvSpPr txBox="1"/>
          <p:nvPr userDrawn="1"/>
        </p:nvSpPr>
        <p:spPr>
          <a:xfrm>
            <a:off x="8631238" y="307975"/>
            <a:ext cx="331787" cy="238125"/>
          </a:xfrm>
          <a:prstGeom prst="rect">
            <a:avLst/>
          </a:prstGeom>
          <a:noFill/>
          <a:ln w="9525">
            <a:noFill/>
          </a:ln>
        </p:spPr>
        <p:txBody>
          <a:bodyPr wrap="none" lIns="68566" tIns="34283" rIns="68566" bIns="34283">
            <a:spAutoFit/>
          </a:bodyPr>
          <a:lstStyle/>
          <a:p>
            <a:pPr lvl="0" algn="ctr">
              <a:buNone/>
            </a:pPr>
            <a:fld id="{9A0DB2DC-4C9A-4742-B13C-FB6460FD3503}" type="slidenum">
              <a:rPr lang="id-ID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Raleway Light"/>
              </a:rPr>
            </a:fld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Raleway Light"/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48120" y="1476031"/>
            <a:ext cx="3788114" cy="2707136"/>
          </a:xfr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1200">
                <a:latin typeface="+mn-ea"/>
                <a:ea typeface="+mn-ea"/>
                <a:cs typeface="Raleway Light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Raleway Light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half-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4556454" y="-5013"/>
            <a:ext cx="4605097" cy="5159459"/>
          </a:xfr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1200">
                <a:latin typeface="+mn-ea"/>
                <a:ea typeface="+mn-ea"/>
                <a:cs typeface="Raleway Light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Raleway Light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30"/>
          <p:cNvSpPr/>
          <p:nvPr userDrawn="1"/>
        </p:nvSpPr>
        <p:spPr>
          <a:xfrm>
            <a:off x="8197850" y="4860925"/>
            <a:ext cx="131763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5" name="Freeform 38"/>
          <p:cNvSpPr/>
          <p:nvPr userDrawn="1"/>
        </p:nvSpPr>
        <p:spPr>
          <a:xfrm>
            <a:off x="8235950" y="4889500"/>
            <a:ext cx="47625" cy="80963"/>
          </a:xfrm>
          <a:custGeom>
            <a:avLst/>
            <a:gdLst/>
            <a:ahLst/>
            <a:cxnLst>
              <a:cxn ang="0">
                <a:pos x="43737" y="71789"/>
              </a:cxn>
              <a:cxn ang="0">
                <a:pos x="43737" y="71789"/>
              </a:cxn>
              <a:cxn ang="0">
                <a:pos x="43737" y="80939"/>
              </a:cxn>
              <a:cxn ang="0">
                <a:pos x="3421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213" y="3167"/>
              </a:cxn>
              <a:cxn ang="0">
                <a:pos x="43737" y="3167"/>
              </a:cxn>
              <a:cxn ang="0">
                <a:pos x="43737" y="12317"/>
              </a:cxn>
              <a:cxn ang="0">
                <a:pos x="15519" y="40470"/>
              </a:cxn>
              <a:cxn ang="0">
                <a:pos x="43737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6" name="Freeform 30"/>
          <p:cNvSpPr/>
          <p:nvPr userDrawn="1"/>
        </p:nvSpPr>
        <p:spPr>
          <a:xfrm>
            <a:off x="8355013" y="4860925"/>
            <a:ext cx="130175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7" name="Freeform 38"/>
          <p:cNvSpPr/>
          <p:nvPr userDrawn="1"/>
        </p:nvSpPr>
        <p:spPr>
          <a:xfrm flipH="1">
            <a:off x="8388350" y="4889500"/>
            <a:ext cx="47625" cy="80963"/>
          </a:xfrm>
          <a:custGeom>
            <a:avLst/>
            <a:gdLst/>
            <a:ahLst/>
            <a:cxnLst>
              <a:cxn ang="0">
                <a:pos x="43506" y="71789"/>
              </a:cxn>
              <a:cxn ang="0">
                <a:pos x="43506" y="71789"/>
              </a:cxn>
              <a:cxn ang="0">
                <a:pos x="43506" y="80939"/>
              </a:cxn>
              <a:cxn ang="0">
                <a:pos x="3403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033" y="3167"/>
              </a:cxn>
              <a:cxn ang="0">
                <a:pos x="43506" y="3167"/>
              </a:cxn>
              <a:cxn ang="0">
                <a:pos x="43506" y="12317"/>
              </a:cxn>
              <a:cxn ang="0">
                <a:pos x="15438" y="40470"/>
              </a:cxn>
              <a:cxn ang="0">
                <a:pos x="43506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ardrop 16"/>
          <p:cNvSpPr/>
          <p:nvPr/>
        </p:nvSpPr>
        <p:spPr>
          <a:xfrm>
            <a:off x="8656638" y="304800"/>
            <a:ext cx="266700" cy="266700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8199" name="TextBox 11"/>
          <p:cNvSpPr txBox="1"/>
          <p:nvPr userDrawn="1"/>
        </p:nvSpPr>
        <p:spPr>
          <a:xfrm>
            <a:off x="8631238" y="307975"/>
            <a:ext cx="331787" cy="238125"/>
          </a:xfrm>
          <a:prstGeom prst="rect">
            <a:avLst/>
          </a:prstGeom>
          <a:noFill/>
          <a:ln w="9525">
            <a:noFill/>
          </a:ln>
        </p:spPr>
        <p:txBody>
          <a:bodyPr wrap="none" lIns="68566" tIns="34283" rIns="68566" bIns="34283">
            <a:spAutoFit/>
          </a:bodyPr>
          <a:lstStyle/>
          <a:p>
            <a:pPr lvl="0" algn="ctr">
              <a:buNone/>
            </a:pPr>
            <a:fld id="{9A0DB2DC-4C9A-4742-B13C-FB6460FD3503}" type="slidenum">
              <a:rPr lang="id-ID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Raleway Light"/>
              </a:rPr>
            </a:fld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Raleway Light"/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832071" y="1352550"/>
            <a:ext cx="1600200" cy="1600200"/>
          </a:xfrm>
          <a:prstGeom prst="ellipse">
            <a:avLst/>
          </a:prstGeom>
        </p:spPr>
        <p:txBody>
          <a:bodyPr vert="horz" lIns="68566" tIns="34283" rIns="68566" bIns="34283" rtlCol="0">
            <a:normAutofit/>
          </a:bodyPr>
          <a:lstStyle>
            <a:lvl1pPr>
              <a:defRPr sz="1200">
                <a:latin typeface="+mn-ea"/>
                <a:ea typeface="+mn-ea"/>
              </a:defRPr>
            </a:lvl1pPr>
          </a:lstStyle>
          <a:p>
            <a:pPr marL="171450" marR="0" lvl="0" indent="-17145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2743200" y="1352550"/>
            <a:ext cx="1600200" cy="1600200"/>
          </a:xfrm>
          <a:prstGeom prst="ellipse">
            <a:avLst/>
          </a:prstGeom>
        </p:spPr>
        <p:txBody>
          <a:bodyPr vert="horz" lIns="68566" tIns="34283" rIns="68566" bIns="34283" rtlCol="0">
            <a:normAutofit/>
          </a:bodyPr>
          <a:lstStyle>
            <a:lvl1pPr>
              <a:defRPr sz="1200">
                <a:latin typeface="+mn-ea"/>
                <a:ea typeface="+mn-ea"/>
              </a:defRPr>
            </a:lvl1pPr>
          </a:lstStyle>
          <a:p>
            <a:pPr marL="171450" marR="0" lvl="0" indent="-17145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4572000" y="1352550"/>
            <a:ext cx="1600200" cy="1600200"/>
          </a:xfrm>
          <a:prstGeom prst="ellipse">
            <a:avLst/>
          </a:prstGeom>
        </p:spPr>
        <p:txBody>
          <a:bodyPr vert="horz" lIns="68566" tIns="34283" rIns="68566" bIns="34283" rtlCol="0">
            <a:normAutofit/>
          </a:bodyPr>
          <a:lstStyle>
            <a:lvl1pPr>
              <a:defRPr sz="1200">
                <a:latin typeface="+mn-ea"/>
                <a:ea typeface="+mn-ea"/>
              </a:defRPr>
            </a:lvl1pPr>
          </a:lstStyle>
          <a:p>
            <a:pPr marL="171450" marR="0" lvl="0" indent="-17145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6400800" y="1352550"/>
            <a:ext cx="1600200" cy="1600200"/>
          </a:xfrm>
          <a:prstGeom prst="ellipse">
            <a:avLst/>
          </a:prstGeom>
        </p:spPr>
        <p:txBody>
          <a:bodyPr vert="horz" lIns="68566" tIns="34283" rIns="68566" bIns="34283" rtlCol="0">
            <a:normAutofit/>
          </a:bodyPr>
          <a:lstStyle>
            <a:lvl1pPr>
              <a:defRPr sz="1200">
                <a:latin typeface="+mn-ea"/>
                <a:ea typeface="+mn-ea"/>
              </a:defRPr>
            </a:lvl1pPr>
          </a:lstStyle>
          <a:p>
            <a:pPr marL="171450" marR="0" lvl="0" indent="-17145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b Data Traff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6"/>
          <p:cNvSpPr txBox="1"/>
          <p:nvPr userDrawn="1"/>
        </p:nvSpPr>
        <p:spPr>
          <a:xfrm>
            <a:off x="8631238" y="307975"/>
            <a:ext cx="331787" cy="238125"/>
          </a:xfrm>
          <a:prstGeom prst="rect">
            <a:avLst/>
          </a:prstGeom>
          <a:noFill/>
          <a:ln w="9525">
            <a:noFill/>
          </a:ln>
        </p:spPr>
        <p:txBody>
          <a:bodyPr wrap="none" lIns="68566" tIns="34283" rIns="68566" bIns="34283">
            <a:spAutoFit/>
          </a:bodyPr>
          <a:lstStyle/>
          <a:p>
            <a:pPr lvl="0" algn="ctr">
              <a:buNone/>
            </a:pPr>
            <a:fld id="{9A0DB2DC-4C9A-4742-B13C-FB6460FD3503}" type="slidenum">
              <a:rPr lang="id-ID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Raleway Light"/>
              </a:rPr>
            </a:fld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Raleway Light"/>
            </a:endParaRPr>
          </a:p>
        </p:txBody>
      </p:sp>
      <p:sp>
        <p:nvSpPr>
          <p:cNvPr id="9219" name="Freeform 30"/>
          <p:cNvSpPr/>
          <p:nvPr userDrawn="1"/>
        </p:nvSpPr>
        <p:spPr>
          <a:xfrm>
            <a:off x="8255000" y="4918075"/>
            <a:ext cx="131763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0" name="Freeform 38"/>
          <p:cNvSpPr/>
          <p:nvPr userDrawn="1"/>
        </p:nvSpPr>
        <p:spPr>
          <a:xfrm>
            <a:off x="8293100" y="4946650"/>
            <a:ext cx="47625" cy="80963"/>
          </a:xfrm>
          <a:custGeom>
            <a:avLst/>
            <a:gdLst/>
            <a:ahLst/>
            <a:cxnLst>
              <a:cxn ang="0">
                <a:pos x="43737" y="71789"/>
              </a:cxn>
              <a:cxn ang="0">
                <a:pos x="43737" y="71789"/>
              </a:cxn>
              <a:cxn ang="0">
                <a:pos x="43737" y="80939"/>
              </a:cxn>
              <a:cxn ang="0">
                <a:pos x="3421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213" y="3167"/>
              </a:cxn>
              <a:cxn ang="0">
                <a:pos x="43737" y="3167"/>
              </a:cxn>
              <a:cxn ang="0">
                <a:pos x="43737" y="12317"/>
              </a:cxn>
              <a:cxn ang="0">
                <a:pos x="15519" y="40470"/>
              </a:cxn>
              <a:cxn ang="0">
                <a:pos x="43737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1" name="Freeform 30"/>
          <p:cNvSpPr/>
          <p:nvPr userDrawn="1"/>
        </p:nvSpPr>
        <p:spPr>
          <a:xfrm>
            <a:off x="8412163" y="4918075"/>
            <a:ext cx="130175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2" name="Freeform 38"/>
          <p:cNvSpPr/>
          <p:nvPr userDrawn="1"/>
        </p:nvSpPr>
        <p:spPr>
          <a:xfrm flipH="1">
            <a:off x="8445500" y="4946650"/>
            <a:ext cx="47625" cy="80963"/>
          </a:xfrm>
          <a:custGeom>
            <a:avLst/>
            <a:gdLst/>
            <a:ahLst/>
            <a:cxnLst>
              <a:cxn ang="0">
                <a:pos x="43506" y="71789"/>
              </a:cxn>
              <a:cxn ang="0">
                <a:pos x="43506" y="71789"/>
              </a:cxn>
              <a:cxn ang="0">
                <a:pos x="43506" y="80939"/>
              </a:cxn>
              <a:cxn ang="0">
                <a:pos x="3403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033" y="3167"/>
              </a:cxn>
              <a:cxn ang="0">
                <a:pos x="43506" y="3167"/>
              </a:cxn>
              <a:cxn ang="0">
                <a:pos x="43506" y="12317"/>
              </a:cxn>
              <a:cxn ang="0">
                <a:pos x="15438" y="40470"/>
              </a:cxn>
              <a:cxn ang="0">
                <a:pos x="43506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Teardrop 14"/>
          <p:cNvSpPr/>
          <p:nvPr/>
        </p:nvSpPr>
        <p:spPr>
          <a:xfrm>
            <a:off x="8713788" y="361950"/>
            <a:ext cx="266700" cy="266700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9224" name="TextBox 12"/>
          <p:cNvSpPr txBox="1"/>
          <p:nvPr userDrawn="1"/>
        </p:nvSpPr>
        <p:spPr>
          <a:xfrm>
            <a:off x="8688388" y="365125"/>
            <a:ext cx="331787" cy="238125"/>
          </a:xfrm>
          <a:prstGeom prst="rect">
            <a:avLst/>
          </a:prstGeom>
          <a:noFill/>
          <a:ln w="9525">
            <a:noFill/>
          </a:ln>
        </p:spPr>
        <p:txBody>
          <a:bodyPr wrap="none" lIns="68566" tIns="34283" rIns="68566" bIns="34283">
            <a:spAutoFit/>
          </a:bodyPr>
          <a:lstStyle/>
          <a:p>
            <a:pPr lvl="0" algn="ctr">
              <a:buNone/>
            </a:pPr>
            <a:fld id="{9A0DB2DC-4C9A-4742-B13C-FB6460FD3503}" type="slidenum">
              <a:rPr lang="id-ID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Raleway Light"/>
              </a:rPr>
            </a:fld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Raleway Light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768714" y="1847178"/>
            <a:ext cx="4722778" cy="2644455"/>
          </a:xfrm>
        </p:spPr>
        <p:txBody>
          <a:bodyPr vert="horz" lIns="68566" tIns="34283" rIns="68566" bIns="34283" rtlCol="0">
            <a:normAutofit/>
          </a:bodyPr>
          <a:lstStyle>
            <a:lvl1pPr>
              <a:defRPr sz="14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171450" marR="0" lvl="0" indent="-17145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Design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30"/>
          <p:cNvSpPr/>
          <p:nvPr userDrawn="1"/>
        </p:nvSpPr>
        <p:spPr>
          <a:xfrm>
            <a:off x="8197850" y="4860925"/>
            <a:ext cx="131763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3" name="Freeform 38"/>
          <p:cNvSpPr/>
          <p:nvPr userDrawn="1"/>
        </p:nvSpPr>
        <p:spPr>
          <a:xfrm>
            <a:off x="8235950" y="4889500"/>
            <a:ext cx="47625" cy="80963"/>
          </a:xfrm>
          <a:custGeom>
            <a:avLst/>
            <a:gdLst/>
            <a:ahLst/>
            <a:cxnLst>
              <a:cxn ang="0">
                <a:pos x="43737" y="71789"/>
              </a:cxn>
              <a:cxn ang="0">
                <a:pos x="43737" y="71789"/>
              </a:cxn>
              <a:cxn ang="0">
                <a:pos x="43737" y="80939"/>
              </a:cxn>
              <a:cxn ang="0">
                <a:pos x="3421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213" y="3167"/>
              </a:cxn>
              <a:cxn ang="0">
                <a:pos x="43737" y="3167"/>
              </a:cxn>
              <a:cxn ang="0">
                <a:pos x="43737" y="12317"/>
              </a:cxn>
              <a:cxn ang="0">
                <a:pos x="15519" y="40470"/>
              </a:cxn>
              <a:cxn ang="0">
                <a:pos x="43737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4" name="Freeform 30"/>
          <p:cNvSpPr/>
          <p:nvPr userDrawn="1"/>
        </p:nvSpPr>
        <p:spPr>
          <a:xfrm>
            <a:off x="8355013" y="4860925"/>
            <a:ext cx="130175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5" name="Freeform 38"/>
          <p:cNvSpPr/>
          <p:nvPr userDrawn="1"/>
        </p:nvSpPr>
        <p:spPr>
          <a:xfrm flipH="1">
            <a:off x="8388350" y="4889500"/>
            <a:ext cx="47625" cy="80963"/>
          </a:xfrm>
          <a:custGeom>
            <a:avLst/>
            <a:gdLst/>
            <a:ahLst/>
            <a:cxnLst>
              <a:cxn ang="0">
                <a:pos x="43506" y="71789"/>
              </a:cxn>
              <a:cxn ang="0">
                <a:pos x="43506" y="71789"/>
              </a:cxn>
              <a:cxn ang="0">
                <a:pos x="43506" y="80939"/>
              </a:cxn>
              <a:cxn ang="0">
                <a:pos x="3403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033" y="3167"/>
              </a:cxn>
              <a:cxn ang="0">
                <a:pos x="43506" y="3167"/>
              </a:cxn>
              <a:cxn ang="0">
                <a:pos x="43506" y="12317"/>
              </a:cxn>
              <a:cxn ang="0">
                <a:pos x="15438" y="40470"/>
              </a:cxn>
              <a:cxn ang="0">
                <a:pos x="43506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ardrop 13"/>
          <p:cNvSpPr/>
          <p:nvPr/>
        </p:nvSpPr>
        <p:spPr>
          <a:xfrm>
            <a:off x="8656638" y="304800"/>
            <a:ext cx="266700" cy="266700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247" name="TextBox 11"/>
          <p:cNvSpPr txBox="1"/>
          <p:nvPr userDrawn="1"/>
        </p:nvSpPr>
        <p:spPr>
          <a:xfrm>
            <a:off x="8631238" y="307975"/>
            <a:ext cx="331787" cy="238125"/>
          </a:xfrm>
          <a:prstGeom prst="rect">
            <a:avLst/>
          </a:prstGeom>
          <a:noFill/>
          <a:ln w="9525">
            <a:noFill/>
          </a:ln>
        </p:spPr>
        <p:txBody>
          <a:bodyPr wrap="none" lIns="68566" tIns="34283" rIns="68566" bIns="34283">
            <a:spAutoFit/>
          </a:bodyPr>
          <a:lstStyle/>
          <a:p>
            <a:pPr lvl="0" algn="ctr">
              <a:buNone/>
            </a:pPr>
            <a:fld id="{9A0DB2DC-4C9A-4742-B13C-FB6460FD3503}" type="slidenum">
              <a:rPr lang="id-ID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Raleway Light"/>
              </a:rPr>
            </a:fld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Raleway Light"/>
            </a:endParaRP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02922" y="1471017"/>
            <a:ext cx="2010894" cy="2658366"/>
          </a:xfr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800">
                <a:latin typeface="+mn-ea"/>
                <a:ea typeface="+mn-ea"/>
                <a:cs typeface="Raleway Light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Raleway Light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Design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30"/>
          <p:cNvSpPr/>
          <p:nvPr userDrawn="1"/>
        </p:nvSpPr>
        <p:spPr>
          <a:xfrm>
            <a:off x="8197850" y="4860925"/>
            <a:ext cx="131763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7" name="Freeform 38"/>
          <p:cNvSpPr/>
          <p:nvPr userDrawn="1"/>
        </p:nvSpPr>
        <p:spPr>
          <a:xfrm>
            <a:off x="8235950" y="4889500"/>
            <a:ext cx="47625" cy="80963"/>
          </a:xfrm>
          <a:custGeom>
            <a:avLst/>
            <a:gdLst/>
            <a:ahLst/>
            <a:cxnLst>
              <a:cxn ang="0">
                <a:pos x="43737" y="71789"/>
              </a:cxn>
              <a:cxn ang="0">
                <a:pos x="43737" y="71789"/>
              </a:cxn>
              <a:cxn ang="0">
                <a:pos x="43737" y="80939"/>
              </a:cxn>
              <a:cxn ang="0">
                <a:pos x="3421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213" y="3167"/>
              </a:cxn>
              <a:cxn ang="0">
                <a:pos x="43737" y="3167"/>
              </a:cxn>
              <a:cxn ang="0">
                <a:pos x="43737" y="12317"/>
              </a:cxn>
              <a:cxn ang="0">
                <a:pos x="15519" y="40470"/>
              </a:cxn>
              <a:cxn ang="0">
                <a:pos x="43737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8" name="Freeform 30"/>
          <p:cNvSpPr/>
          <p:nvPr userDrawn="1"/>
        </p:nvSpPr>
        <p:spPr>
          <a:xfrm>
            <a:off x="8355013" y="4860925"/>
            <a:ext cx="130175" cy="133350"/>
          </a:xfrm>
          <a:custGeom>
            <a:avLst/>
            <a:gdLst/>
            <a:ahLst/>
            <a:cxnLst>
              <a:cxn ang="0">
                <a:pos x="65719" y="0"/>
              </a:cxn>
              <a:cxn ang="0">
                <a:pos x="65719" y="0"/>
              </a:cxn>
              <a:cxn ang="0">
                <a:pos x="0" y="65528"/>
              </a:cxn>
              <a:cxn ang="0">
                <a:pos x="65719" y="133712"/>
              </a:cxn>
              <a:cxn ang="0">
                <a:pos x="131142" y="65528"/>
              </a:cxn>
              <a:cxn ang="0">
                <a:pos x="65719" y="0"/>
              </a:cxn>
            </a:cxnLst>
            <a:rect l="0" t="0" r="0" b="0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9" name="Freeform 38"/>
          <p:cNvSpPr/>
          <p:nvPr userDrawn="1"/>
        </p:nvSpPr>
        <p:spPr>
          <a:xfrm flipH="1">
            <a:off x="8388350" y="4889500"/>
            <a:ext cx="47625" cy="80963"/>
          </a:xfrm>
          <a:custGeom>
            <a:avLst/>
            <a:gdLst/>
            <a:ahLst/>
            <a:cxnLst>
              <a:cxn ang="0">
                <a:pos x="43506" y="71789"/>
              </a:cxn>
              <a:cxn ang="0">
                <a:pos x="43506" y="71789"/>
              </a:cxn>
              <a:cxn ang="0">
                <a:pos x="43506" y="80939"/>
              </a:cxn>
              <a:cxn ang="0">
                <a:pos x="34033" y="80939"/>
              </a:cxn>
              <a:cxn ang="0">
                <a:pos x="0" y="46804"/>
              </a:cxn>
              <a:cxn ang="0">
                <a:pos x="0" y="37654"/>
              </a:cxn>
              <a:cxn ang="0">
                <a:pos x="34033" y="3167"/>
              </a:cxn>
              <a:cxn ang="0">
                <a:pos x="43506" y="3167"/>
              </a:cxn>
              <a:cxn ang="0">
                <a:pos x="43506" y="12317"/>
              </a:cxn>
              <a:cxn ang="0">
                <a:pos x="15438" y="40470"/>
              </a:cxn>
              <a:cxn ang="0">
                <a:pos x="43506" y="71789"/>
              </a:cxn>
            </a:cxnLst>
            <a:rect l="0" t="0" r="0" b="0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ardrop 15"/>
          <p:cNvSpPr/>
          <p:nvPr/>
        </p:nvSpPr>
        <p:spPr>
          <a:xfrm>
            <a:off x="8656638" y="304800"/>
            <a:ext cx="266700" cy="266700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1271" name="TextBox 11"/>
          <p:cNvSpPr txBox="1"/>
          <p:nvPr userDrawn="1"/>
        </p:nvSpPr>
        <p:spPr>
          <a:xfrm>
            <a:off x="8631238" y="307975"/>
            <a:ext cx="331787" cy="238125"/>
          </a:xfrm>
          <a:prstGeom prst="rect">
            <a:avLst/>
          </a:prstGeom>
          <a:noFill/>
          <a:ln w="9525">
            <a:noFill/>
          </a:ln>
        </p:spPr>
        <p:txBody>
          <a:bodyPr wrap="none" lIns="68566" tIns="34283" rIns="68566" bIns="34283">
            <a:spAutoFit/>
          </a:bodyPr>
          <a:lstStyle/>
          <a:p>
            <a:pPr lvl="0" algn="ctr">
              <a:buNone/>
            </a:pPr>
            <a:fld id="{9A0DB2DC-4C9A-4742-B13C-FB6460FD3503}" type="slidenum">
              <a:rPr lang="id-ID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Raleway Light"/>
              </a:rPr>
            </a:fld>
            <a:endParaRPr lang="id-ID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Raleway Light"/>
            </a:endParaRP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968450" y="1815704"/>
            <a:ext cx="932668" cy="1665684"/>
          </a:xfr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096817" y="1815704"/>
            <a:ext cx="924166" cy="1665684"/>
          </a:xfr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63228" y="1815704"/>
            <a:ext cx="925257" cy="1665684"/>
          </a:xfrm>
        </p:spPr>
        <p:txBody>
          <a:bodyPr vert="horz" lIns="68566" tIns="34283" rIns="68566" bIns="34283" rtlCol="0"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lIns="68566" tIns="34283" rIns="68566" bIns="34283" anchor="ctr"/>
          <a:lstStyle/>
          <a:p>
            <a:pPr lvl="0"/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</a:ln>
        </p:spPr>
        <p:txBody>
          <a:bodyPr lIns="68566" tIns="34283" rIns="68566" bIns="34283"/>
          <a:lstStyle/>
          <a:p>
            <a:pPr lvl="0"/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68566" tIns="34283" rIns="68566" bIns="3428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68566" tIns="34283" rIns="68566" bIns="3428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68566" tIns="34283" rIns="68566" bIns="34283" rtlCol="0" anchor="ctr"/>
          <a:lstStyle>
            <a:lvl1pPr algn="r">
              <a:defRPr sz="900">
                <a:solidFill>
                  <a:srgbClr val="ABABAB"/>
                </a:solidFill>
                <a:latin typeface="Raleway"/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altLang="zh-CN" dirty="0">
                <a:ea typeface="微软雅黑" panose="020B0503020204020204" pitchFamily="34" charset="-122"/>
              </a:rPr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lang="en-US" sz="23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5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8572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12001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15430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18853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7.vml"/><Relationship Id="rId4" Type="http://schemas.openxmlformats.org/officeDocument/2006/relationships/slideLayout" Target="../slideLayouts/slideLayout14.xml"/><Relationship Id="rId3" Type="http://schemas.openxmlformats.org/officeDocument/2006/relationships/tags" Target="../tags/tag9.xml"/><Relationship Id="rId2" Type="http://schemas.openxmlformats.org/officeDocument/2006/relationships/image" Target="../media/image32.wmf"/><Relationship Id="rId1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8.vml"/><Relationship Id="rId7" Type="http://schemas.openxmlformats.org/officeDocument/2006/relationships/slideLayout" Target="../slideLayouts/slideLayout14.xml"/><Relationship Id="rId6" Type="http://schemas.openxmlformats.org/officeDocument/2006/relationships/tags" Target="../tags/tag12.x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7.bin"/><Relationship Id="rId3" Type="http://schemas.openxmlformats.org/officeDocument/2006/relationships/image" Target="../media/image34.jpeg"/><Relationship Id="rId2" Type="http://schemas.openxmlformats.org/officeDocument/2006/relationships/image" Target="../media/image33.wmf"/><Relationship Id="rId1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wmf"/><Relationship Id="rId8" Type="http://schemas.openxmlformats.org/officeDocument/2006/relationships/oleObject" Target="../embeddings/oleObject21.bin"/><Relationship Id="rId7" Type="http://schemas.openxmlformats.org/officeDocument/2006/relationships/image" Target="../media/image39.wmf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8.png"/><Relationship Id="rId4" Type="http://schemas.openxmlformats.org/officeDocument/2006/relationships/image" Target="../media/image37.wmf"/><Relationship Id="rId3" Type="http://schemas.openxmlformats.org/officeDocument/2006/relationships/oleObject" Target="../embeddings/oleObject19.bin"/><Relationship Id="rId2" Type="http://schemas.openxmlformats.org/officeDocument/2006/relationships/image" Target="../media/image36.wmf"/><Relationship Id="rId14" Type="http://schemas.openxmlformats.org/officeDocument/2006/relationships/vmlDrawing" Target="../drawings/vmlDrawing9.vml"/><Relationship Id="rId13" Type="http://schemas.openxmlformats.org/officeDocument/2006/relationships/slideLayout" Target="../slideLayouts/slideLayout14.xml"/><Relationship Id="rId12" Type="http://schemas.openxmlformats.org/officeDocument/2006/relationships/tags" Target="../tags/tag14.xml"/><Relationship Id="rId11" Type="http://schemas.openxmlformats.org/officeDocument/2006/relationships/image" Target="../media/image41.wmf"/><Relationship Id="rId10" Type="http://schemas.openxmlformats.org/officeDocument/2006/relationships/oleObject" Target="../embeddings/oleObject22.bin"/><Relationship Id="rId1" Type="http://schemas.openxmlformats.org/officeDocument/2006/relationships/oleObject" Target="../embeddings/oleObject18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vmlDrawing" Target="../drawings/vmlDrawing10.v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4.wmf"/><Relationship Id="rId2" Type="http://schemas.openxmlformats.org/officeDocument/2006/relationships/oleObject" Target="../embeddings/oleObject23.bin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6.xml"/><Relationship Id="rId1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24.wmf"/><Relationship Id="rId7" Type="http://schemas.openxmlformats.org/officeDocument/2006/relationships/oleObject" Target="../embeddings/oleObject25.bin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4.bin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1" Type="http://schemas.openxmlformats.org/officeDocument/2006/relationships/vmlDrawing" Target="../drawings/vmlDrawing11.v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8.png"/><Relationship Id="rId7" Type="http://schemas.openxmlformats.org/officeDocument/2006/relationships/image" Target="../media/image7.jpeg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4.wmf"/><Relationship Id="rId11" Type="http://schemas.openxmlformats.org/officeDocument/2006/relationships/notesSlide" Target="../notesSlides/notesSlide1.xml"/><Relationship Id="rId10" Type="http://schemas.openxmlformats.org/officeDocument/2006/relationships/vmlDrawing" Target="../drawings/vmlDrawing1.vml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7.png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tags" Target="../tags/tag1.xml"/><Relationship Id="rId7" Type="http://schemas.openxmlformats.org/officeDocument/2006/relationships/image" Target="../media/image12.wmf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3" Type="http://schemas.openxmlformats.org/officeDocument/2006/relationships/image" Target="../media/image10.wmf"/><Relationship Id="rId2" Type="http://schemas.openxmlformats.org/officeDocument/2006/relationships/oleObject" Target="../embeddings/oleObject4.bin"/><Relationship Id="rId10" Type="http://schemas.openxmlformats.org/officeDocument/2006/relationships/vmlDrawing" Target="../drawings/vmlDrawing2.v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.bin"/><Relationship Id="rId8" Type="http://schemas.openxmlformats.org/officeDocument/2006/relationships/image" Target="../media/image19.png"/><Relationship Id="rId7" Type="http://schemas.openxmlformats.org/officeDocument/2006/relationships/image" Target="../media/image18.wmf"/><Relationship Id="rId6" Type="http://schemas.openxmlformats.org/officeDocument/2006/relationships/oleObject" Target="../embeddings/oleObject7.bin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8" Type="http://schemas.openxmlformats.org/officeDocument/2006/relationships/vmlDrawing" Target="../drawings/vmlDrawing3.vml"/><Relationship Id="rId17" Type="http://schemas.openxmlformats.org/officeDocument/2006/relationships/slideLayout" Target="../slideLayouts/slideLayout14.xml"/><Relationship Id="rId16" Type="http://schemas.openxmlformats.org/officeDocument/2006/relationships/tags" Target="../tags/tag3.xml"/><Relationship Id="rId15" Type="http://schemas.openxmlformats.org/officeDocument/2006/relationships/image" Target="../media/image22.png"/><Relationship Id="rId14" Type="http://schemas.openxmlformats.org/officeDocument/2006/relationships/image" Target="../media/image21.wmf"/><Relationship Id="rId13" Type="http://schemas.openxmlformats.org/officeDocument/2006/relationships/oleObject" Target="../embeddings/oleObject11.bin"/><Relationship Id="rId12" Type="http://schemas.openxmlformats.org/officeDocument/2006/relationships/image" Target="../media/image20.png"/><Relationship Id="rId11" Type="http://schemas.openxmlformats.org/officeDocument/2006/relationships/oleObject" Target="../embeddings/oleObject10.bin"/><Relationship Id="rId10" Type="http://schemas.openxmlformats.org/officeDocument/2006/relationships/oleObject" Target="../embeddings/oleObject9.bin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4.xml"/><Relationship Id="rId3" Type="http://schemas.openxmlformats.org/officeDocument/2006/relationships/image" Target="../media/image15.png"/><Relationship Id="rId2" Type="http://schemas.openxmlformats.org/officeDocument/2006/relationships/image" Target="../media/image23.wmf"/><Relationship Id="rId1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6.xml"/><Relationship Id="rId3" Type="http://schemas.openxmlformats.org/officeDocument/2006/relationships/image" Target="../media/image24.wmf"/><Relationship Id="rId2" Type="http://schemas.openxmlformats.org/officeDocument/2006/relationships/oleObject" Target="../embeddings/oleObject13.bin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7.xml"/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zijin.net/wp-content/uploads/2019/07/5d2f2a5b5be0e70829bd4f50.jpg"/>
          <p:cNvPicPr>
            <a:picLocks noChangeAspect="1" noChangeArrowheads="1"/>
          </p:cNvPicPr>
          <p:nvPr/>
        </p:nvPicPr>
        <p:blipFill rotWithShape="1">
          <a:blip r:embed="rId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>
            <a:fillRect/>
          </a:stretch>
        </p:blipFill>
        <p:spPr bwMode="auto">
          <a:xfrm>
            <a:off x="-15167" y="-45720"/>
            <a:ext cx="915916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Box 2"/>
          <p:cNvSpPr txBox="1"/>
          <p:nvPr/>
        </p:nvSpPr>
        <p:spPr>
          <a:xfrm>
            <a:off x="1893618" y="1553733"/>
            <a:ext cx="5245100" cy="864870"/>
          </a:xfrm>
          <a:prstGeom prst="rect">
            <a:avLst/>
          </a:prstGeom>
          <a:noFill/>
          <a:ln w="9525">
            <a:noFill/>
          </a:ln>
        </p:spPr>
        <p:txBody>
          <a:bodyPr wrap="square" lIns="34290" tIns="17145" rIns="34290" bIns="17145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5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大数据智能有序充电平台</a:t>
            </a:r>
            <a:endParaRPr lang="zh-CN" altLang="en-US" sz="3600" b="1" dirty="0">
              <a:solidFill>
                <a:schemeClr val="accent5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2" name="TextBox 59"/>
          <p:cNvSpPr txBox="1"/>
          <p:nvPr/>
        </p:nvSpPr>
        <p:spPr>
          <a:xfrm>
            <a:off x="2042795" y="3209290"/>
            <a:ext cx="4946650" cy="157289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p>
            <a:pPr marR="0" algn="ctr" defTabSz="6851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en-US" altLang="zh-CN" sz="2000" b="1" noProof="0" dirty="0">
              <a:solidFill>
                <a:srgbClr val="000000"/>
              </a:solidFill>
              <a:latin typeface="+mn-ea"/>
              <a:ea typeface="+mn-ea"/>
              <a:cs typeface="FrankRuehl" panose="020E0503060101010101" pitchFamily="34" charset="-79"/>
            </a:endParaRPr>
          </a:p>
          <a:p>
            <a:pPr marR="0" algn="ctr" defTabSz="6851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b="1" noProof="0" dirty="0">
                <a:solidFill>
                  <a:srgbClr val="000000"/>
                </a:solidFill>
                <a:latin typeface="+mn-ea"/>
                <a:ea typeface="+mn-ea"/>
                <a:cs typeface="FrankRuehl" panose="020E0503060101010101" pitchFamily="34" charset="-79"/>
                <a:sym typeface="+mn-ea"/>
              </a:rPr>
              <a:t>高建</a:t>
            </a:r>
            <a:endParaRPr lang="zh-CN" altLang="en-US" sz="2000" b="1" noProof="0" dirty="0">
              <a:solidFill>
                <a:srgbClr val="000000"/>
              </a:solidFill>
              <a:latin typeface="+mn-ea"/>
              <a:ea typeface="+mn-ea"/>
              <a:cs typeface="FrankRuehl" panose="020E0503060101010101" pitchFamily="34" charset="-79"/>
              <a:sym typeface="+mn-ea"/>
            </a:endParaRPr>
          </a:p>
          <a:p>
            <a:pPr marR="0" algn="ctr" defTabSz="6851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en-US" altLang="zh-CN" sz="2000" b="1" noProof="0" dirty="0">
              <a:solidFill>
                <a:srgbClr val="000000"/>
              </a:solidFill>
              <a:latin typeface="+mn-ea"/>
              <a:ea typeface="+mn-ea"/>
              <a:cs typeface="FrankRuehl" panose="020E0503060101010101" pitchFamily="34" charset="-79"/>
            </a:endParaRPr>
          </a:p>
          <a:p>
            <a:pPr marR="0" algn="ctr" defTabSz="6851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2000" b="1" noProof="0" dirty="0">
                <a:solidFill>
                  <a:srgbClr val="000000"/>
                </a:solidFill>
                <a:latin typeface="+mn-ea"/>
                <a:ea typeface="+mn-ea"/>
                <a:cs typeface="FrankRuehl" panose="020E0503060101010101" pitchFamily="34" charset="-79"/>
              </a:rPr>
              <a:t>——</a:t>
            </a:r>
            <a:r>
              <a:rPr lang="zh-CN" altLang="en-US" sz="2000" b="1" noProof="0" dirty="0">
                <a:solidFill>
                  <a:srgbClr val="000000"/>
                </a:solidFill>
                <a:latin typeface="+mn-ea"/>
                <a:ea typeface="+mn-ea"/>
                <a:cs typeface="FrankRuehl" panose="020E0503060101010101" pitchFamily="34" charset="-79"/>
              </a:rPr>
              <a:t>乐米达新能源（上海）</a:t>
            </a: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+mn-ea"/>
                <a:ea typeface="+mn-ea"/>
                <a:cs typeface="FrankRuehl" panose="020E0503060101010101" pitchFamily="34" charset="-79"/>
              </a:rPr>
              <a:t>有限公司</a:t>
            </a:r>
            <a:r>
              <a:rPr kumimoji="0" lang="en-US" altLang="zh-CN" sz="2000" b="1" kern="1200" cap="none" spc="0" normalizeH="0" baseline="0" noProof="0" dirty="0">
                <a:solidFill>
                  <a:srgbClr val="000000"/>
                </a:solidFill>
                <a:latin typeface="+mn-ea"/>
                <a:ea typeface="+mn-ea"/>
                <a:cs typeface="FrankRuehl" panose="020E0503060101010101" pitchFamily="34" charset="-79"/>
              </a:rPr>
              <a:t>——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+mn-ea"/>
              <a:ea typeface="+mn-ea"/>
              <a:cs typeface="FrankRuehl" panose="020E0503060101010101" pitchFamily="34" charset="-79"/>
            </a:endParaRPr>
          </a:p>
          <a:p>
            <a:pPr marR="0" algn="ctr" defTabSz="68516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2000" b="1" noProof="0" dirty="0">
              <a:solidFill>
                <a:srgbClr val="000000"/>
              </a:solidFill>
              <a:latin typeface="+mn-ea"/>
              <a:ea typeface="+mn-ea"/>
              <a:cs typeface="FrankRuehl" panose="020E0503060101010101" pitchFamily="34" charset="-79"/>
              <a:sym typeface="+mn-ea"/>
            </a:endParaRPr>
          </a:p>
        </p:txBody>
      </p:sp>
      <p:pic>
        <p:nvPicPr>
          <p:cNvPr id="3" name="图片 2" descr="logo镂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" y="156845"/>
            <a:ext cx="1371600" cy="4927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-8142"/>
            <a:ext cx="1865525" cy="530225"/>
            <a:chOff x="0" y="284389"/>
            <a:chExt cx="1865525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0" y="284389"/>
              <a:ext cx="1686132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  <a:sym typeface="Arial" panose="020B0604020202020204" pitchFamily="34" charset="0"/>
                </a:rPr>
                <a:t>管理平台</a:t>
              </a: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751225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72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730412" y="4200525"/>
            <a:ext cx="1209044" cy="141690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-1826103" y="674816"/>
            <a:ext cx="3161037" cy="370448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55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4" name="圆角矩形 122"/>
          <p:cNvSpPr/>
          <p:nvPr/>
        </p:nvSpPr>
        <p:spPr>
          <a:xfrm>
            <a:off x="851059" y="683895"/>
            <a:ext cx="4601528" cy="585788"/>
          </a:xfrm>
          <a:prstGeom prst="roundRect">
            <a:avLst>
              <a:gd name="adj" fmla="val 18667"/>
            </a:avLst>
          </a:prstGeom>
          <a:solidFill>
            <a:schemeClr val="bg1"/>
          </a:solidFill>
          <a:ln w="349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zh-CN" altLang="en-US" b="1">
                <a:solidFill>
                  <a:srgbClr val="002060"/>
                </a:solidFill>
              </a:rPr>
              <a:t>后台可以监控充电桩状态，</a:t>
            </a:r>
            <a:endParaRPr kumimoji="1" lang="zh-CN" altLang="en-US" b="1">
              <a:solidFill>
                <a:srgbClr val="00206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zh-CN" altLang="en-US" b="1">
                <a:solidFill>
                  <a:srgbClr val="002060"/>
                </a:solidFill>
              </a:rPr>
              <a:t>管理充电站点，</a:t>
            </a:r>
            <a:endParaRPr kumimoji="1" lang="zh-CN" altLang="en-US" b="1">
              <a:solidFill>
                <a:srgbClr val="00206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zh-CN" altLang="en-US" b="1">
                <a:solidFill>
                  <a:srgbClr val="002060"/>
                </a:solidFill>
              </a:rPr>
              <a:t>设置付费信息，</a:t>
            </a:r>
            <a:endParaRPr kumimoji="1" lang="zh-CN" altLang="en-US" b="1">
              <a:solidFill>
                <a:srgbClr val="00206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zh-CN" altLang="en-US" b="1">
                <a:solidFill>
                  <a:srgbClr val="002060"/>
                </a:solidFill>
              </a:rPr>
              <a:t>管理代理商等</a:t>
            </a:r>
            <a:endParaRPr kumimoji="1" lang="zh-CN" altLang="en-US" b="1">
              <a:solidFill>
                <a:srgbClr val="002060"/>
              </a:solidFill>
            </a:endParaRPr>
          </a:p>
        </p:txBody>
      </p:sp>
      <p:graphicFrame>
        <p:nvGraphicFramePr>
          <p:cNvPr id="8" name="对象 7"/>
          <p:cNvGraphicFramePr/>
          <p:nvPr/>
        </p:nvGraphicFramePr>
        <p:xfrm>
          <a:off x="1061085" y="1497330"/>
          <a:ext cx="6294755" cy="3500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6940550" imgH="4318000" progId="Paint.Picture">
                  <p:embed/>
                </p:oleObj>
              </mc:Choice>
              <mc:Fallback>
                <p:oleObj name="" r:id="rId1" imgW="6940550" imgH="43180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61085" y="1497330"/>
                        <a:ext cx="6294755" cy="3500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-1" y="-8142"/>
            <a:ext cx="2064471" cy="530225"/>
            <a:chOff x="-1" y="284389"/>
            <a:chExt cx="2064471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-1" y="284389"/>
              <a:ext cx="1939457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  <a:sym typeface="Arial" panose="020B0604020202020204" pitchFamily="34" charset="0"/>
                </a:rPr>
                <a:t>第三方证明</a:t>
              </a: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950170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72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50" name="文本框 15"/>
          <p:cNvSpPr txBox="1"/>
          <p:nvPr/>
        </p:nvSpPr>
        <p:spPr>
          <a:xfrm>
            <a:off x="6759862" y="52696"/>
            <a:ext cx="180832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5"/>
                </a:solidFill>
                <a:latin typeface="+mn-ea"/>
                <a:ea typeface="+mn-ea"/>
                <a:sym typeface="+mn-ea"/>
              </a:rPr>
              <a:t>知识产权证明</a:t>
            </a:r>
            <a:endParaRPr lang="zh-CN" altLang="en-US" sz="2000" b="1" dirty="0">
              <a:solidFill>
                <a:schemeClr val="accent5"/>
              </a:solidFill>
              <a:latin typeface="+mn-ea"/>
              <a:ea typeface="+mn-ea"/>
              <a:sym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730412" y="4200525"/>
            <a:ext cx="1209044" cy="141690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-1826103" y="674816"/>
            <a:ext cx="3161037" cy="370448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55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graphicFrame>
        <p:nvGraphicFramePr>
          <p:cNvPr id="31" name="表格 30"/>
          <p:cNvGraphicFramePr/>
          <p:nvPr>
            <p:custDataLst>
              <p:tags r:id="rId1"/>
            </p:custDataLst>
          </p:nvPr>
        </p:nvGraphicFramePr>
        <p:xfrm>
          <a:off x="596144" y="986855"/>
          <a:ext cx="7469335" cy="2061134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2569087"/>
                <a:gridCol w="1328615"/>
                <a:gridCol w="2196123"/>
                <a:gridCol w="1375510"/>
              </a:tblGrid>
              <a:tr h="3160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 err="1">
                          <a:latin typeface="+mn-ea"/>
                          <a:ea typeface="+mn-ea"/>
                        </a:rPr>
                        <a:t>专利名</a:t>
                      </a:r>
                      <a:endParaRPr lang="en-US" altLang="en-US" sz="1200" b="1" dirty="0"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 err="1">
                          <a:latin typeface="+mn-ea"/>
                          <a:ea typeface="+mn-ea"/>
                        </a:rPr>
                        <a:t>专利类型</a:t>
                      </a:r>
                      <a:endParaRPr lang="en-US" altLang="en-US" sz="1200" b="1" dirty="0"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 err="1">
                          <a:latin typeface="+mn-ea"/>
                          <a:ea typeface="+mn-ea"/>
                        </a:rPr>
                        <a:t>专利号</a:t>
                      </a:r>
                      <a:r>
                        <a:rPr lang="en-US" sz="1200" b="1" dirty="0"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受理通知书</a:t>
                      </a:r>
                      <a:endParaRPr lang="zh-CN" altLang="en-US" sz="1200" b="1" dirty="0"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状态</a:t>
                      </a:r>
                      <a:endParaRPr lang="en-US" altLang="en-US" sz="1200" b="1" dirty="0"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rgbClr val="0070C0"/>
                    </a:solidFill>
                  </a:tcPr>
                </a:tc>
              </a:tr>
              <a:tr h="34021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一种单桩多枪交流充电系统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发明专利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201910729251.9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受理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</a:tr>
              <a:tr h="34021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一种电流监控管理系统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发明专利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201910729252.3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受理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</a:tr>
              <a:tr h="34021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一种多枪轮流充电控制方法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发明专利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201910728850.8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受理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</a:tr>
              <a:tr h="3842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一种充电桩的点流量调控系统及方法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发明专利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201912483090.5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受理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</a:tr>
              <a:tr h="34021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一种新型充电桩控制系统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发明专利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202010179619.X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受理</a:t>
                      </a:r>
                      <a:endParaRPr lang="en-US" altLang="en-US" sz="1200" b="1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等线" panose="02010600030101010101" charset="-122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0753" y="3524738"/>
            <a:ext cx="7264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000000"/>
                </a:solidFill>
                <a:latin typeface="+mn-ea"/>
                <a:ea typeface="+mn-ea"/>
              </a:rPr>
              <a:t>目前，该项目已申请了</a:t>
            </a:r>
            <a:r>
              <a:rPr lang="en-US" altLang="zh-CN" sz="1600" b="1" dirty="0">
                <a:solidFill>
                  <a:srgbClr val="000000"/>
                </a:solidFill>
                <a:latin typeface="+mn-ea"/>
                <a:ea typeface="+mn-ea"/>
              </a:rPr>
              <a:t>5</a:t>
            </a:r>
            <a:r>
              <a:rPr lang="zh-CN" altLang="en-US" sz="1600" b="1" dirty="0">
                <a:solidFill>
                  <a:srgbClr val="000000"/>
                </a:solidFill>
                <a:latin typeface="+mn-ea"/>
                <a:ea typeface="+mn-ea"/>
              </a:rPr>
              <a:t>件发明专利。</a:t>
            </a:r>
            <a:endParaRPr lang="zh-CN" altLang="en-US" sz="1600" b="1"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-1" y="-8142"/>
            <a:ext cx="2064471" cy="530225"/>
            <a:chOff x="-1" y="284389"/>
            <a:chExt cx="2064471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-1" y="284389"/>
              <a:ext cx="1939457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  <a:sym typeface="Arial" panose="020B0604020202020204" pitchFamily="34" charset="0"/>
                </a:rPr>
                <a:t>荣誉奖励</a:t>
              </a: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950170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72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730412" y="4200525"/>
            <a:ext cx="1209044" cy="141690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-1826103" y="674816"/>
            <a:ext cx="3161037" cy="370448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55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662680" y="732790"/>
            <a:ext cx="23850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2020</a:t>
            </a:r>
            <a:r>
              <a:rPr lang="zh-CN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温州全球精英创业大赛 </a:t>
            </a:r>
            <a:endParaRPr lang="zh-CN" b="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三等奖      </a:t>
            </a:r>
            <a:endParaRPr lang="zh-CN" altLang="en-US" b="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12" name="对象 11"/>
          <p:cNvGraphicFramePr/>
          <p:nvPr/>
        </p:nvGraphicFramePr>
        <p:xfrm>
          <a:off x="7239000" y="1311910"/>
          <a:ext cx="1475740" cy="340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1" imgW="1200150" imgH="3098800" progId="Paint.Picture">
                  <p:embed/>
                </p:oleObj>
              </mc:Choice>
              <mc:Fallback>
                <p:oleObj name="" r:id="rId1" imgW="1200150" imgH="309880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239000" y="1311910"/>
                        <a:ext cx="1475740" cy="3409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6988175" y="683260"/>
            <a:ext cx="25393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2020</a:t>
            </a:r>
            <a:r>
              <a:rPr lang="zh-CN" altLang="en-US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阿里巴巴诸神之战</a:t>
            </a:r>
            <a:endParaRPr lang="zh-CN" altLang="en-US" b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  <a:sym typeface="+mn-ea"/>
              </a:rPr>
              <a:t>最佳商业模式奖</a:t>
            </a:r>
            <a:endParaRPr lang="zh-CN" altLang="en-US" b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5440" y="683260"/>
            <a:ext cx="32270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2020</a:t>
            </a:r>
            <a:r>
              <a:rPr lang="zh-CN" altLang="en-US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江苏智能网联汽车创新创业大赛</a:t>
            </a:r>
            <a:r>
              <a:rPr lang="zh-CN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b="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二等奖      </a:t>
            </a:r>
            <a:endParaRPr lang="zh-CN" altLang="en-US" b="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图片 9" descr="cbda0d766b6e8917d97420b0e6c2b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845" y="1311910"/>
            <a:ext cx="2657475" cy="3545205"/>
          </a:xfrm>
          <a:prstGeom prst="rect">
            <a:avLst/>
          </a:prstGeom>
        </p:spPr>
      </p:pic>
      <p:graphicFrame>
        <p:nvGraphicFramePr>
          <p:cNvPr id="28" name="对象 27"/>
          <p:cNvGraphicFramePr/>
          <p:nvPr/>
        </p:nvGraphicFramePr>
        <p:xfrm>
          <a:off x="467360" y="1254760"/>
          <a:ext cx="2472055" cy="368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" name="" r:id="rId4" imgW="2470150" imgH="3683000" progId="Paint.Picture">
                  <p:embed/>
                </p:oleObj>
              </mc:Choice>
              <mc:Fallback>
                <p:oleObj name="" r:id="rId4" imgW="2470150" imgH="3683000" progId="Paint.Picture">
                  <p:embed/>
                  <p:pic>
                    <p:nvPicPr>
                      <p:cNvPr id="0" name="图片 2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360" y="1254760"/>
                        <a:ext cx="2472055" cy="368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0"/>
            <a:ext cx="1856105" cy="530225"/>
            <a:chOff x="-1" y="284389"/>
            <a:chExt cx="2064471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-1" y="284389"/>
              <a:ext cx="1867249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  <a:sym typeface="Arial" panose="020B0604020202020204" pitchFamily="34" charset="0"/>
                </a:rPr>
                <a:t>盈利模式</a:t>
              </a: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950170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72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730412" y="4200525"/>
            <a:ext cx="1209044" cy="141690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-1826104" y="674816"/>
            <a:ext cx="3161037" cy="370448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55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grpSp>
        <p:nvGrpSpPr>
          <p:cNvPr id="34820" name="组合 101"/>
          <p:cNvGrpSpPr/>
          <p:nvPr/>
        </p:nvGrpSpPr>
        <p:grpSpPr>
          <a:xfrm>
            <a:off x="3041650" y="1221740"/>
            <a:ext cx="3064510" cy="3002915"/>
            <a:chOff x="3381111" y="1250577"/>
            <a:chExt cx="5496957" cy="4986857"/>
          </a:xfrm>
        </p:grpSpPr>
        <p:grpSp>
          <p:nvGrpSpPr>
            <p:cNvPr id="60" name="组合 59"/>
            <p:cNvGrpSpPr/>
            <p:nvPr/>
          </p:nvGrpSpPr>
          <p:grpSpPr>
            <a:xfrm>
              <a:off x="5558254" y="1250577"/>
              <a:ext cx="1136713" cy="2099936"/>
              <a:chOff x="5713640" y="1481955"/>
              <a:chExt cx="998570" cy="1844735"/>
            </a:xfrm>
            <a:solidFill>
              <a:schemeClr val="tx1"/>
            </a:solidFill>
          </p:grpSpPr>
          <p:sp>
            <p:nvSpPr>
              <p:cNvPr id="61" name="任意多边形 60"/>
              <p:cNvSpPr/>
              <p:nvPr/>
            </p:nvSpPr>
            <p:spPr>
              <a:xfrm>
                <a:off x="5819757" y="1481955"/>
                <a:ext cx="786336" cy="1389283"/>
              </a:xfrm>
              <a:custGeom>
                <a:avLst/>
                <a:gdLst>
                  <a:gd name="connsiteX0" fmla="*/ 525401 w 525401"/>
                  <a:gd name="connsiteY0" fmla="*/ 1389281 h 1389281"/>
                  <a:gd name="connsiteX1" fmla="*/ 0 w 525401"/>
                  <a:gd name="connsiteY1" fmla="*/ 1389281 h 1389281"/>
                  <a:gd name="connsiteX2" fmla="*/ 262700 w 525401"/>
                  <a:gd name="connsiteY2" fmla="*/ 0 h 1389281"/>
                  <a:gd name="connsiteX3" fmla="*/ 525401 w 525401"/>
                  <a:gd name="connsiteY3" fmla="*/ 1389281 h 1389281"/>
                  <a:gd name="connsiteX0-1" fmla="*/ 617923 w 617923"/>
                  <a:gd name="connsiteY0-2" fmla="*/ 1389281 h 1389281"/>
                  <a:gd name="connsiteX1-3" fmla="*/ 92522 w 617923"/>
                  <a:gd name="connsiteY1-4" fmla="*/ 1389281 h 1389281"/>
                  <a:gd name="connsiteX2-5" fmla="*/ 355222 w 617923"/>
                  <a:gd name="connsiteY2-6" fmla="*/ 0 h 1389281"/>
                  <a:gd name="connsiteX3-7" fmla="*/ 617923 w 617923"/>
                  <a:gd name="connsiteY3-8" fmla="*/ 1389281 h 1389281"/>
                  <a:gd name="connsiteX0-9" fmla="*/ 632783 w 632783"/>
                  <a:gd name="connsiteY0-10" fmla="*/ 1389283 h 1389283"/>
                  <a:gd name="connsiteX1-11" fmla="*/ 107382 w 632783"/>
                  <a:gd name="connsiteY1-12" fmla="*/ 1389283 h 1389283"/>
                  <a:gd name="connsiteX2-13" fmla="*/ 370082 w 632783"/>
                  <a:gd name="connsiteY2-14" fmla="*/ 2 h 1389283"/>
                  <a:gd name="connsiteX3-15" fmla="*/ 632783 w 632783"/>
                  <a:gd name="connsiteY3-16" fmla="*/ 1389283 h 1389283"/>
                  <a:gd name="connsiteX0-17" fmla="*/ 656822 w 656822"/>
                  <a:gd name="connsiteY0-18" fmla="*/ 1389283 h 1389283"/>
                  <a:gd name="connsiteX1-19" fmla="*/ 131421 w 656822"/>
                  <a:gd name="connsiteY1-20" fmla="*/ 1389283 h 1389283"/>
                  <a:gd name="connsiteX2-21" fmla="*/ 394121 w 656822"/>
                  <a:gd name="connsiteY2-22" fmla="*/ 2 h 1389283"/>
                  <a:gd name="connsiteX3-23" fmla="*/ 656822 w 656822"/>
                  <a:gd name="connsiteY3-24" fmla="*/ 1389283 h 1389283"/>
                  <a:gd name="connsiteX0-25" fmla="*/ 656822 w 656822"/>
                  <a:gd name="connsiteY0-26" fmla="*/ 1389283 h 1389283"/>
                  <a:gd name="connsiteX1-27" fmla="*/ 131421 w 656822"/>
                  <a:gd name="connsiteY1-28" fmla="*/ 1389283 h 1389283"/>
                  <a:gd name="connsiteX2-29" fmla="*/ 394121 w 656822"/>
                  <a:gd name="connsiteY2-30" fmla="*/ 2 h 1389283"/>
                  <a:gd name="connsiteX3-31" fmla="*/ 656822 w 656822"/>
                  <a:gd name="connsiteY3-32" fmla="*/ 1389283 h 1389283"/>
                  <a:gd name="connsiteX0-33" fmla="*/ 656822 w 786336"/>
                  <a:gd name="connsiteY0-34" fmla="*/ 1389283 h 1389283"/>
                  <a:gd name="connsiteX1-35" fmla="*/ 131421 w 786336"/>
                  <a:gd name="connsiteY1-36" fmla="*/ 1389283 h 1389283"/>
                  <a:gd name="connsiteX2-37" fmla="*/ 394121 w 786336"/>
                  <a:gd name="connsiteY2-38" fmla="*/ 2 h 1389283"/>
                  <a:gd name="connsiteX3-39" fmla="*/ 656822 w 786336"/>
                  <a:gd name="connsiteY3-40" fmla="*/ 1389283 h 13892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786336" h="1389283">
                    <a:moveTo>
                      <a:pt x="656822" y="1389283"/>
                    </a:moveTo>
                    <a:lnTo>
                      <a:pt x="131421" y="1389283"/>
                    </a:lnTo>
                    <a:cubicBezTo>
                      <a:pt x="-210427" y="729163"/>
                      <a:pt x="200463" y="-1682"/>
                      <a:pt x="394121" y="2"/>
                    </a:cubicBezTo>
                    <a:cubicBezTo>
                      <a:pt x="562519" y="3370"/>
                      <a:pt x="1003721" y="724111"/>
                      <a:pt x="656822" y="1389283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任意多边形 61"/>
              <p:cNvSpPr/>
              <p:nvPr/>
            </p:nvSpPr>
            <p:spPr>
              <a:xfrm>
                <a:off x="5713640" y="2563070"/>
                <a:ext cx="201797" cy="550661"/>
              </a:xfrm>
              <a:custGeom>
                <a:avLst/>
                <a:gdLst>
                  <a:gd name="connsiteX0" fmla="*/ 136402 w 136402"/>
                  <a:gd name="connsiteY0" fmla="*/ 232389 h 550661"/>
                  <a:gd name="connsiteX1" fmla="*/ 0 w 136402"/>
                  <a:gd name="connsiteY1" fmla="*/ 550661 h 550661"/>
                  <a:gd name="connsiteX2" fmla="*/ 65675 w 136402"/>
                  <a:gd name="connsiteY2" fmla="*/ 0 h 550661"/>
                  <a:gd name="connsiteX3" fmla="*/ 136402 w 136402"/>
                  <a:gd name="connsiteY3" fmla="*/ 232389 h 550661"/>
                  <a:gd name="connsiteX0-1" fmla="*/ 186516 w 186516"/>
                  <a:gd name="connsiteY0-2" fmla="*/ 232389 h 550661"/>
                  <a:gd name="connsiteX1-3" fmla="*/ 50114 w 186516"/>
                  <a:gd name="connsiteY1-4" fmla="*/ 550661 h 550661"/>
                  <a:gd name="connsiteX2-5" fmla="*/ 115789 w 186516"/>
                  <a:gd name="connsiteY2-6" fmla="*/ 0 h 550661"/>
                  <a:gd name="connsiteX3-7" fmla="*/ 186516 w 186516"/>
                  <a:gd name="connsiteY3-8" fmla="*/ 232389 h 550661"/>
                  <a:gd name="connsiteX0-9" fmla="*/ 201797 w 201797"/>
                  <a:gd name="connsiteY0-10" fmla="*/ 232389 h 550661"/>
                  <a:gd name="connsiteX1-11" fmla="*/ 65395 w 201797"/>
                  <a:gd name="connsiteY1-12" fmla="*/ 550661 h 550661"/>
                  <a:gd name="connsiteX2-13" fmla="*/ 131070 w 201797"/>
                  <a:gd name="connsiteY2-14" fmla="*/ 0 h 550661"/>
                  <a:gd name="connsiteX3-15" fmla="*/ 201797 w 201797"/>
                  <a:gd name="connsiteY3-16" fmla="*/ 232389 h 550661"/>
                  <a:gd name="connsiteX0-17" fmla="*/ 201797 w 201797"/>
                  <a:gd name="connsiteY0-18" fmla="*/ 232389 h 550661"/>
                  <a:gd name="connsiteX1-19" fmla="*/ 65395 w 201797"/>
                  <a:gd name="connsiteY1-20" fmla="*/ 550661 h 550661"/>
                  <a:gd name="connsiteX2-21" fmla="*/ 131070 w 201797"/>
                  <a:gd name="connsiteY2-22" fmla="*/ 0 h 550661"/>
                  <a:gd name="connsiteX3-23" fmla="*/ 201797 w 201797"/>
                  <a:gd name="connsiteY3-24" fmla="*/ 232389 h 550661"/>
                  <a:gd name="connsiteX0-25" fmla="*/ 201797 w 201797"/>
                  <a:gd name="connsiteY0-26" fmla="*/ 232389 h 550661"/>
                  <a:gd name="connsiteX1-27" fmla="*/ 65395 w 201797"/>
                  <a:gd name="connsiteY1-28" fmla="*/ 550661 h 550661"/>
                  <a:gd name="connsiteX2-29" fmla="*/ 131070 w 201797"/>
                  <a:gd name="connsiteY2-30" fmla="*/ 0 h 550661"/>
                  <a:gd name="connsiteX3-31" fmla="*/ 201797 w 201797"/>
                  <a:gd name="connsiteY3-32" fmla="*/ 232389 h 55066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01797" h="550661">
                    <a:moveTo>
                      <a:pt x="201797" y="232389"/>
                    </a:moveTo>
                    <a:cubicBezTo>
                      <a:pt x="115915" y="242493"/>
                      <a:pt x="95707" y="414258"/>
                      <a:pt x="65395" y="550661"/>
                    </a:cubicBezTo>
                    <a:cubicBezTo>
                      <a:pt x="36768" y="488353"/>
                      <a:pt x="-97952" y="37048"/>
                      <a:pt x="131070" y="0"/>
                    </a:cubicBezTo>
                    <a:lnTo>
                      <a:pt x="201797" y="23238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任意多边形 62"/>
              <p:cNvSpPr/>
              <p:nvPr/>
            </p:nvSpPr>
            <p:spPr>
              <a:xfrm flipH="1">
                <a:off x="6510413" y="2563070"/>
                <a:ext cx="201797" cy="550661"/>
              </a:xfrm>
              <a:custGeom>
                <a:avLst/>
                <a:gdLst>
                  <a:gd name="connsiteX0" fmla="*/ 136402 w 136402"/>
                  <a:gd name="connsiteY0" fmla="*/ 232389 h 550661"/>
                  <a:gd name="connsiteX1" fmla="*/ 0 w 136402"/>
                  <a:gd name="connsiteY1" fmla="*/ 550661 h 550661"/>
                  <a:gd name="connsiteX2" fmla="*/ 65675 w 136402"/>
                  <a:gd name="connsiteY2" fmla="*/ 0 h 550661"/>
                  <a:gd name="connsiteX3" fmla="*/ 136402 w 136402"/>
                  <a:gd name="connsiteY3" fmla="*/ 232389 h 550661"/>
                  <a:gd name="connsiteX0-1" fmla="*/ 186516 w 186516"/>
                  <a:gd name="connsiteY0-2" fmla="*/ 232389 h 550661"/>
                  <a:gd name="connsiteX1-3" fmla="*/ 50114 w 186516"/>
                  <a:gd name="connsiteY1-4" fmla="*/ 550661 h 550661"/>
                  <a:gd name="connsiteX2-5" fmla="*/ 115789 w 186516"/>
                  <a:gd name="connsiteY2-6" fmla="*/ 0 h 550661"/>
                  <a:gd name="connsiteX3-7" fmla="*/ 186516 w 186516"/>
                  <a:gd name="connsiteY3-8" fmla="*/ 232389 h 550661"/>
                  <a:gd name="connsiteX0-9" fmla="*/ 201797 w 201797"/>
                  <a:gd name="connsiteY0-10" fmla="*/ 232389 h 550661"/>
                  <a:gd name="connsiteX1-11" fmla="*/ 65395 w 201797"/>
                  <a:gd name="connsiteY1-12" fmla="*/ 550661 h 550661"/>
                  <a:gd name="connsiteX2-13" fmla="*/ 131070 w 201797"/>
                  <a:gd name="connsiteY2-14" fmla="*/ 0 h 550661"/>
                  <a:gd name="connsiteX3-15" fmla="*/ 201797 w 201797"/>
                  <a:gd name="connsiteY3-16" fmla="*/ 232389 h 550661"/>
                  <a:gd name="connsiteX0-17" fmla="*/ 201797 w 201797"/>
                  <a:gd name="connsiteY0-18" fmla="*/ 232389 h 550661"/>
                  <a:gd name="connsiteX1-19" fmla="*/ 65395 w 201797"/>
                  <a:gd name="connsiteY1-20" fmla="*/ 550661 h 550661"/>
                  <a:gd name="connsiteX2-21" fmla="*/ 131070 w 201797"/>
                  <a:gd name="connsiteY2-22" fmla="*/ 0 h 550661"/>
                  <a:gd name="connsiteX3-23" fmla="*/ 201797 w 201797"/>
                  <a:gd name="connsiteY3-24" fmla="*/ 232389 h 550661"/>
                  <a:gd name="connsiteX0-25" fmla="*/ 201797 w 201797"/>
                  <a:gd name="connsiteY0-26" fmla="*/ 232389 h 550661"/>
                  <a:gd name="connsiteX1-27" fmla="*/ 65395 w 201797"/>
                  <a:gd name="connsiteY1-28" fmla="*/ 550661 h 550661"/>
                  <a:gd name="connsiteX2-29" fmla="*/ 131070 w 201797"/>
                  <a:gd name="connsiteY2-30" fmla="*/ 0 h 550661"/>
                  <a:gd name="connsiteX3-31" fmla="*/ 201797 w 201797"/>
                  <a:gd name="connsiteY3-32" fmla="*/ 232389 h 55066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01797" h="550661">
                    <a:moveTo>
                      <a:pt x="201797" y="232389"/>
                    </a:moveTo>
                    <a:cubicBezTo>
                      <a:pt x="115915" y="242493"/>
                      <a:pt x="95707" y="414258"/>
                      <a:pt x="65395" y="550661"/>
                    </a:cubicBezTo>
                    <a:cubicBezTo>
                      <a:pt x="36768" y="488353"/>
                      <a:pt x="-97952" y="37048"/>
                      <a:pt x="131070" y="0"/>
                    </a:cubicBezTo>
                    <a:lnTo>
                      <a:pt x="201797" y="23238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任意多边形 63"/>
              <p:cNvSpPr/>
              <p:nvPr/>
            </p:nvSpPr>
            <p:spPr>
              <a:xfrm>
                <a:off x="6001035" y="2962174"/>
                <a:ext cx="420031" cy="364516"/>
              </a:xfrm>
              <a:custGeom>
                <a:avLst/>
                <a:gdLst>
                  <a:gd name="connsiteX0" fmla="*/ 0 w 373843"/>
                  <a:gd name="connsiteY0" fmla="*/ 0 h 363739"/>
                  <a:gd name="connsiteX1" fmla="*/ 373843 w 373843"/>
                  <a:gd name="connsiteY1" fmla="*/ 0 h 363739"/>
                  <a:gd name="connsiteX2" fmla="*/ 358687 w 373843"/>
                  <a:gd name="connsiteY2" fmla="*/ 267753 h 363739"/>
                  <a:gd name="connsiteX3" fmla="*/ 287960 w 373843"/>
                  <a:gd name="connsiteY3" fmla="*/ 242493 h 363739"/>
                  <a:gd name="connsiteX4" fmla="*/ 186922 w 373843"/>
                  <a:gd name="connsiteY4" fmla="*/ 363739 h 363739"/>
                  <a:gd name="connsiteX5" fmla="*/ 85883 w 373843"/>
                  <a:gd name="connsiteY5" fmla="*/ 242493 h 363739"/>
                  <a:gd name="connsiteX6" fmla="*/ 15156 w 373843"/>
                  <a:gd name="connsiteY6" fmla="*/ 262701 h 363739"/>
                  <a:gd name="connsiteX7" fmla="*/ 0 w 373843"/>
                  <a:gd name="connsiteY7" fmla="*/ 0 h 363739"/>
                  <a:gd name="connsiteX0-1" fmla="*/ 6869 w 380712"/>
                  <a:gd name="connsiteY0-2" fmla="*/ 0 h 363739"/>
                  <a:gd name="connsiteX1-3" fmla="*/ 380712 w 380712"/>
                  <a:gd name="connsiteY1-4" fmla="*/ 0 h 363739"/>
                  <a:gd name="connsiteX2-5" fmla="*/ 365556 w 380712"/>
                  <a:gd name="connsiteY2-6" fmla="*/ 267753 h 363739"/>
                  <a:gd name="connsiteX3-7" fmla="*/ 294829 w 380712"/>
                  <a:gd name="connsiteY3-8" fmla="*/ 242493 h 363739"/>
                  <a:gd name="connsiteX4-9" fmla="*/ 193791 w 380712"/>
                  <a:gd name="connsiteY4-10" fmla="*/ 363739 h 363739"/>
                  <a:gd name="connsiteX5-11" fmla="*/ 92752 w 380712"/>
                  <a:gd name="connsiteY5-12" fmla="*/ 242493 h 363739"/>
                  <a:gd name="connsiteX6-13" fmla="*/ 22025 w 380712"/>
                  <a:gd name="connsiteY6-14" fmla="*/ 262701 h 363739"/>
                  <a:gd name="connsiteX7-15" fmla="*/ 6869 w 380712"/>
                  <a:gd name="connsiteY7-16" fmla="*/ 0 h 363739"/>
                  <a:gd name="connsiteX0-17" fmla="*/ 15316 w 389159"/>
                  <a:gd name="connsiteY0-18" fmla="*/ 0 h 363739"/>
                  <a:gd name="connsiteX1-19" fmla="*/ 389159 w 389159"/>
                  <a:gd name="connsiteY1-20" fmla="*/ 0 h 363739"/>
                  <a:gd name="connsiteX2-21" fmla="*/ 374003 w 389159"/>
                  <a:gd name="connsiteY2-22" fmla="*/ 267753 h 363739"/>
                  <a:gd name="connsiteX3-23" fmla="*/ 303276 w 389159"/>
                  <a:gd name="connsiteY3-24" fmla="*/ 242493 h 363739"/>
                  <a:gd name="connsiteX4-25" fmla="*/ 202238 w 389159"/>
                  <a:gd name="connsiteY4-26" fmla="*/ 363739 h 363739"/>
                  <a:gd name="connsiteX5-27" fmla="*/ 101199 w 389159"/>
                  <a:gd name="connsiteY5-28" fmla="*/ 242493 h 363739"/>
                  <a:gd name="connsiteX6-29" fmla="*/ 30472 w 389159"/>
                  <a:gd name="connsiteY6-30" fmla="*/ 262701 h 363739"/>
                  <a:gd name="connsiteX7-31" fmla="*/ 15316 w 389159"/>
                  <a:gd name="connsiteY7-32" fmla="*/ 0 h 363739"/>
                  <a:gd name="connsiteX0-33" fmla="*/ 15316 w 404714"/>
                  <a:gd name="connsiteY0-34" fmla="*/ 0 h 363739"/>
                  <a:gd name="connsiteX1-35" fmla="*/ 389159 w 404714"/>
                  <a:gd name="connsiteY1-36" fmla="*/ 0 h 363739"/>
                  <a:gd name="connsiteX2-37" fmla="*/ 374003 w 404714"/>
                  <a:gd name="connsiteY2-38" fmla="*/ 267753 h 363739"/>
                  <a:gd name="connsiteX3-39" fmla="*/ 303276 w 404714"/>
                  <a:gd name="connsiteY3-40" fmla="*/ 242493 h 363739"/>
                  <a:gd name="connsiteX4-41" fmla="*/ 202238 w 404714"/>
                  <a:gd name="connsiteY4-42" fmla="*/ 363739 h 363739"/>
                  <a:gd name="connsiteX5-43" fmla="*/ 101199 w 404714"/>
                  <a:gd name="connsiteY5-44" fmla="*/ 242493 h 363739"/>
                  <a:gd name="connsiteX6-45" fmla="*/ 30472 w 404714"/>
                  <a:gd name="connsiteY6-46" fmla="*/ 262701 h 363739"/>
                  <a:gd name="connsiteX7-47" fmla="*/ 15316 w 404714"/>
                  <a:gd name="connsiteY7-48" fmla="*/ 0 h 363739"/>
                  <a:gd name="connsiteX0-49" fmla="*/ 15316 w 414477"/>
                  <a:gd name="connsiteY0-50" fmla="*/ 0 h 363739"/>
                  <a:gd name="connsiteX1-51" fmla="*/ 389159 w 414477"/>
                  <a:gd name="connsiteY1-52" fmla="*/ 0 h 363739"/>
                  <a:gd name="connsiteX2-53" fmla="*/ 374003 w 414477"/>
                  <a:gd name="connsiteY2-54" fmla="*/ 267753 h 363739"/>
                  <a:gd name="connsiteX3-55" fmla="*/ 303276 w 414477"/>
                  <a:gd name="connsiteY3-56" fmla="*/ 242493 h 363739"/>
                  <a:gd name="connsiteX4-57" fmla="*/ 202238 w 414477"/>
                  <a:gd name="connsiteY4-58" fmla="*/ 363739 h 363739"/>
                  <a:gd name="connsiteX5-59" fmla="*/ 101199 w 414477"/>
                  <a:gd name="connsiteY5-60" fmla="*/ 242493 h 363739"/>
                  <a:gd name="connsiteX6-61" fmla="*/ 30472 w 414477"/>
                  <a:gd name="connsiteY6-62" fmla="*/ 262701 h 363739"/>
                  <a:gd name="connsiteX7-63" fmla="*/ 15316 w 414477"/>
                  <a:gd name="connsiteY7-64" fmla="*/ 0 h 363739"/>
                  <a:gd name="connsiteX0-65" fmla="*/ 15316 w 414477"/>
                  <a:gd name="connsiteY0-66" fmla="*/ 0 h 364516"/>
                  <a:gd name="connsiteX1-67" fmla="*/ 389159 w 414477"/>
                  <a:gd name="connsiteY1-68" fmla="*/ 0 h 364516"/>
                  <a:gd name="connsiteX2-69" fmla="*/ 374003 w 414477"/>
                  <a:gd name="connsiteY2-70" fmla="*/ 267753 h 364516"/>
                  <a:gd name="connsiteX3-71" fmla="*/ 303276 w 414477"/>
                  <a:gd name="connsiteY3-72" fmla="*/ 242493 h 364516"/>
                  <a:gd name="connsiteX4-73" fmla="*/ 202238 w 414477"/>
                  <a:gd name="connsiteY4-74" fmla="*/ 363739 h 364516"/>
                  <a:gd name="connsiteX5-75" fmla="*/ 101199 w 414477"/>
                  <a:gd name="connsiteY5-76" fmla="*/ 242493 h 364516"/>
                  <a:gd name="connsiteX6-77" fmla="*/ 30472 w 414477"/>
                  <a:gd name="connsiteY6-78" fmla="*/ 262701 h 364516"/>
                  <a:gd name="connsiteX7-79" fmla="*/ 15316 w 414477"/>
                  <a:gd name="connsiteY7-80" fmla="*/ 0 h 364516"/>
                  <a:gd name="connsiteX0-81" fmla="*/ 15316 w 414477"/>
                  <a:gd name="connsiteY0-82" fmla="*/ 0 h 364516"/>
                  <a:gd name="connsiteX1-83" fmla="*/ 389159 w 414477"/>
                  <a:gd name="connsiteY1-84" fmla="*/ 0 h 364516"/>
                  <a:gd name="connsiteX2-85" fmla="*/ 374003 w 414477"/>
                  <a:gd name="connsiteY2-86" fmla="*/ 267753 h 364516"/>
                  <a:gd name="connsiteX3-87" fmla="*/ 303276 w 414477"/>
                  <a:gd name="connsiteY3-88" fmla="*/ 242493 h 364516"/>
                  <a:gd name="connsiteX4-89" fmla="*/ 202238 w 414477"/>
                  <a:gd name="connsiteY4-90" fmla="*/ 363739 h 364516"/>
                  <a:gd name="connsiteX5-91" fmla="*/ 101199 w 414477"/>
                  <a:gd name="connsiteY5-92" fmla="*/ 242493 h 364516"/>
                  <a:gd name="connsiteX6-93" fmla="*/ 30472 w 414477"/>
                  <a:gd name="connsiteY6-94" fmla="*/ 262701 h 364516"/>
                  <a:gd name="connsiteX7-95" fmla="*/ 15316 w 414477"/>
                  <a:gd name="connsiteY7-96" fmla="*/ 0 h 364516"/>
                  <a:gd name="connsiteX0-97" fmla="*/ 20870 w 420031"/>
                  <a:gd name="connsiteY0-98" fmla="*/ 0 h 364516"/>
                  <a:gd name="connsiteX1-99" fmla="*/ 394713 w 420031"/>
                  <a:gd name="connsiteY1-100" fmla="*/ 0 h 364516"/>
                  <a:gd name="connsiteX2-101" fmla="*/ 379557 w 420031"/>
                  <a:gd name="connsiteY2-102" fmla="*/ 267753 h 364516"/>
                  <a:gd name="connsiteX3-103" fmla="*/ 308830 w 420031"/>
                  <a:gd name="connsiteY3-104" fmla="*/ 242493 h 364516"/>
                  <a:gd name="connsiteX4-105" fmla="*/ 207792 w 420031"/>
                  <a:gd name="connsiteY4-106" fmla="*/ 363739 h 364516"/>
                  <a:gd name="connsiteX5-107" fmla="*/ 106753 w 420031"/>
                  <a:gd name="connsiteY5-108" fmla="*/ 242493 h 364516"/>
                  <a:gd name="connsiteX6-109" fmla="*/ 36026 w 420031"/>
                  <a:gd name="connsiteY6-110" fmla="*/ 262701 h 364516"/>
                  <a:gd name="connsiteX7-111" fmla="*/ 20870 w 420031"/>
                  <a:gd name="connsiteY7-112" fmla="*/ 0 h 36451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20031" h="364516">
                    <a:moveTo>
                      <a:pt x="20870" y="0"/>
                    </a:moveTo>
                    <a:lnTo>
                      <a:pt x="394713" y="0"/>
                    </a:lnTo>
                    <a:cubicBezTo>
                      <a:pt x="435128" y="119563"/>
                      <a:pt x="425025" y="208813"/>
                      <a:pt x="379557" y="267753"/>
                    </a:cubicBezTo>
                    <a:lnTo>
                      <a:pt x="308830" y="242493"/>
                    </a:lnTo>
                    <a:cubicBezTo>
                      <a:pt x="275151" y="282908"/>
                      <a:pt x="271783" y="373843"/>
                      <a:pt x="207792" y="363739"/>
                    </a:cubicBezTo>
                    <a:cubicBezTo>
                      <a:pt x="158956" y="343532"/>
                      <a:pt x="140433" y="282908"/>
                      <a:pt x="106753" y="242493"/>
                    </a:cubicBezTo>
                    <a:lnTo>
                      <a:pt x="36026" y="262701"/>
                    </a:lnTo>
                    <a:cubicBezTo>
                      <a:pt x="-19545" y="215550"/>
                      <a:pt x="662" y="97671"/>
                      <a:pt x="20870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4827" name="组合 64"/>
            <p:cNvGrpSpPr/>
            <p:nvPr/>
          </p:nvGrpSpPr>
          <p:grpSpPr>
            <a:xfrm>
              <a:off x="4063151" y="3591163"/>
              <a:ext cx="4132877" cy="2646271"/>
              <a:chOff x="4063151" y="3591163"/>
              <a:chExt cx="4132877" cy="2646271"/>
            </a:xfrm>
          </p:grpSpPr>
          <p:grpSp>
            <p:nvGrpSpPr>
              <p:cNvPr id="34832" name="组合 17"/>
              <p:cNvGrpSpPr/>
              <p:nvPr/>
            </p:nvGrpSpPr>
            <p:grpSpPr>
              <a:xfrm>
                <a:off x="4063151" y="3591163"/>
                <a:ext cx="1730997" cy="1426203"/>
                <a:chOff x="4063151" y="3591163"/>
                <a:chExt cx="1730997" cy="1426203"/>
              </a:xfrm>
            </p:grpSpPr>
            <p:sp>
              <p:nvSpPr>
                <p:cNvPr id="83" name="任意多边形 82"/>
                <p:cNvSpPr/>
                <p:nvPr/>
              </p:nvSpPr>
              <p:spPr>
                <a:xfrm>
                  <a:off x="4063151" y="3591163"/>
                  <a:ext cx="1730997" cy="1426203"/>
                </a:xfrm>
                <a:custGeom>
                  <a:avLst/>
                  <a:gdLst>
                    <a:gd name="connsiteX0" fmla="*/ 1520632 w 1520632"/>
                    <a:gd name="connsiteY0" fmla="*/ 0 h 1252879"/>
                    <a:gd name="connsiteX1" fmla="*/ 0 w 1520632"/>
                    <a:gd name="connsiteY1" fmla="*/ 1252879 h 1252879"/>
                    <a:gd name="connsiteX0-1" fmla="*/ 1520632 w 1520632"/>
                    <a:gd name="connsiteY0-2" fmla="*/ 0 h 1252879"/>
                    <a:gd name="connsiteX1-3" fmla="*/ 0 w 1520632"/>
                    <a:gd name="connsiteY1-4" fmla="*/ 1252879 h 1252879"/>
                    <a:gd name="connsiteX0-5" fmla="*/ 1520632 w 1520632"/>
                    <a:gd name="connsiteY0-6" fmla="*/ 0 h 1252879"/>
                    <a:gd name="connsiteX1-7" fmla="*/ 0 w 1520632"/>
                    <a:gd name="connsiteY1-8" fmla="*/ 1252879 h 12528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520632" h="1252879">
                      <a:moveTo>
                        <a:pt x="1520632" y="0"/>
                      </a:moveTo>
                      <a:cubicBezTo>
                        <a:pt x="1271404" y="796521"/>
                        <a:pt x="314903" y="1183836"/>
                        <a:pt x="0" y="1252879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4" name="任意多边形 83"/>
                <p:cNvSpPr/>
                <p:nvPr/>
              </p:nvSpPr>
              <p:spPr>
                <a:xfrm>
                  <a:off x="5075296" y="4321516"/>
                  <a:ext cx="166774" cy="143771"/>
                </a:xfrm>
                <a:custGeom>
                  <a:avLst/>
                  <a:gdLst>
                    <a:gd name="connsiteX0" fmla="*/ 146506 w 146506"/>
                    <a:gd name="connsiteY0" fmla="*/ 0 h 126299"/>
                    <a:gd name="connsiteX1" fmla="*/ 0 w 146506"/>
                    <a:gd name="connsiteY1" fmla="*/ 126299 h 126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506" h="126299">
                      <a:moveTo>
                        <a:pt x="146506" y="0"/>
                      </a:moveTo>
                      <a:lnTo>
                        <a:pt x="0" y="126299"/>
                      </a:ln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5" name="任意多边形 84"/>
                <p:cNvSpPr/>
                <p:nvPr/>
              </p:nvSpPr>
              <p:spPr>
                <a:xfrm>
                  <a:off x="5277102" y="4295415"/>
                  <a:ext cx="166774" cy="143771"/>
                </a:xfrm>
                <a:custGeom>
                  <a:avLst/>
                  <a:gdLst>
                    <a:gd name="connsiteX0" fmla="*/ 146506 w 146506"/>
                    <a:gd name="connsiteY0" fmla="*/ 0 h 126299"/>
                    <a:gd name="connsiteX1" fmla="*/ 0 w 146506"/>
                    <a:gd name="connsiteY1" fmla="*/ 126299 h 126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506" h="126299">
                      <a:moveTo>
                        <a:pt x="146506" y="0"/>
                      </a:moveTo>
                      <a:lnTo>
                        <a:pt x="0" y="126299"/>
                      </a:ln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4833" name="组合 18"/>
              <p:cNvGrpSpPr/>
              <p:nvPr/>
            </p:nvGrpSpPr>
            <p:grpSpPr>
              <a:xfrm>
                <a:off x="5276574" y="3602665"/>
                <a:ext cx="804713" cy="2628124"/>
                <a:chOff x="5276574" y="3602665"/>
                <a:chExt cx="804713" cy="2628124"/>
              </a:xfrm>
            </p:grpSpPr>
            <p:sp>
              <p:nvSpPr>
                <p:cNvPr id="81" name="任意多边形 80"/>
                <p:cNvSpPr/>
                <p:nvPr/>
              </p:nvSpPr>
              <p:spPr>
                <a:xfrm>
                  <a:off x="5276574" y="3602665"/>
                  <a:ext cx="804713" cy="2628124"/>
                </a:xfrm>
                <a:custGeom>
                  <a:avLst/>
                  <a:gdLst>
                    <a:gd name="connsiteX0" fmla="*/ 616336 w 616336"/>
                    <a:gd name="connsiteY0" fmla="*/ 0 h 2308733"/>
                    <a:gd name="connsiteX1" fmla="*/ 0 w 616336"/>
                    <a:gd name="connsiteY1" fmla="*/ 2308733 h 2308733"/>
                    <a:gd name="connsiteX0-1" fmla="*/ 616336 w 616336"/>
                    <a:gd name="connsiteY0-2" fmla="*/ 0 h 2308733"/>
                    <a:gd name="connsiteX1-3" fmla="*/ 0 w 616336"/>
                    <a:gd name="connsiteY1-4" fmla="*/ 2308733 h 2308733"/>
                    <a:gd name="connsiteX0-5" fmla="*/ 616336 w 706918"/>
                    <a:gd name="connsiteY0-6" fmla="*/ 0 h 2308733"/>
                    <a:gd name="connsiteX1-7" fmla="*/ 0 w 706918"/>
                    <a:gd name="connsiteY1-8" fmla="*/ 2308733 h 230873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706918" h="2308733">
                      <a:moveTo>
                        <a:pt x="616336" y="0"/>
                      </a:moveTo>
                      <a:cubicBezTo>
                        <a:pt x="653384" y="542241"/>
                        <a:pt x="1008703" y="2125180"/>
                        <a:pt x="0" y="230873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>
                  <a:off x="6012680" y="4465287"/>
                  <a:ext cx="5751" cy="224281"/>
                </a:xfrm>
                <a:custGeom>
                  <a:avLst/>
                  <a:gdLst>
                    <a:gd name="connsiteX0" fmla="*/ 0 w 5052"/>
                    <a:gd name="connsiteY0" fmla="*/ 0 h 197025"/>
                    <a:gd name="connsiteX1" fmla="*/ 5052 w 5052"/>
                    <a:gd name="connsiteY1" fmla="*/ 197025 h 19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52" h="197025">
                      <a:moveTo>
                        <a:pt x="0" y="0"/>
                      </a:moveTo>
                      <a:lnTo>
                        <a:pt x="5052" y="197025"/>
                      </a:ln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4834" name="组合 19"/>
              <p:cNvGrpSpPr/>
              <p:nvPr/>
            </p:nvGrpSpPr>
            <p:grpSpPr>
              <a:xfrm>
                <a:off x="6465031" y="3597808"/>
                <a:ext cx="1730997" cy="1426203"/>
                <a:chOff x="6465031" y="3597808"/>
                <a:chExt cx="1730997" cy="1426203"/>
              </a:xfrm>
            </p:grpSpPr>
            <p:sp>
              <p:nvSpPr>
                <p:cNvPr id="78" name="任意多边形 77"/>
                <p:cNvSpPr/>
                <p:nvPr/>
              </p:nvSpPr>
              <p:spPr>
                <a:xfrm flipH="1">
                  <a:off x="6465031" y="3597808"/>
                  <a:ext cx="1730997" cy="1426203"/>
                </a:xfrm>
                <a:custGeom>
                  <a:avLst/>
                  <a:gdLst>
                    <a:gd name="connsiteX0" fmla="*/ 1520632 w 1520632"/>
                    <a:gd name="connsiteY0" fmla="*/ 0 h 1252879"/>
                    <a:gd name="connsiteX1" fmla="*/ 0 w 1520632"/>
                    <a:gd name="connsiteY1" fmla="*/ 1252879 h 1252879"/>
                    <a:gd name="connsiteX0-1" fmla="*/ 1520632 w 1520632"/>
                    <a:gd name="connsiteY0-2" fmla="*/ 0 h 1252879"/>
                    <a:gd name="connsiteX1-3" fmla="*/ 0 w 1520632"/>
                    <a:gd name="connsiteY1-4" fmla="*/ 1252879 h 1252879"/>
                    <a:gd name="connsiteX0-5" fmla="*/ 1520632 w 1520632"/>
                    <a:gd name="connsiteY0-6" fmla="*/ 0 h 1252879"/>
                    <a:gd name="connsiteX1-7" fmla="*/ 0 w 1520632"/>
                    <a:gd name="connsiteY1-8" fmla="*/ 1252879 h 12528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520632" h="1252879">
                      <a:moveTo>
                        <a:pt x="1520632" y="0"/>
                      </a:moveTo>
                      <a:cubicBezTo>
                        <a:pt x="1271404" y="796521"/>
                        <a:pt x="314903" y="1183836"/>
                        <a:pt x="0" y="1252879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9" name="任意多边形 78"/>
                <p:cNvSpPr/>
                <p:nvPr/>
              </p:nvSpPr>
              <p:spPr>
                <a:xfrm flipH="1">
                  <a:off x="7017109" y="4328162"/>
                  <a:ext cx="166774" cy="143771"/>
                </a:xfrm>
                <a:custGeom>
                  <a:avLst/>
                  <a:gdLst>
                    <a:gd name="connsiteX0" fmla="*/ 146506 w 146506"/>
                    <a:gd name="connsiteY0" fmla="*/ 0 h 126299"/>
                    <a:gd name="connsiteX1" fmla="*/ 0 w 146506"/>
                    <a:gd name="connsiteY1" fmla="*/ 126299 h 126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506" h="126299">
                      <a:moveTo>
                        <a:pt x="146506" y="0"/>
                      </a:moveTo>
                      <a:lnTo>
                        <a:pt x="0" y="126299"/>
                      </a:ln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" name="任意多边形 79"/>
                <p:cNvSpPr/>
                <p:nvPr/>
              </p:nvSpPr>
              <p:spPr>
                <a:xfrm flipH="1">
                  <a:off x="6815303" y="4302061"/>
                  <a:ext cx="166774" cy="143771"/>
                </a:xfrm>
                <a:custGeom>
                  <a:avLst/>
                  <a:gdLst>
                    <a:gd name="connsiteX0" fmla="*/ 146506 w 146506"/>
                    <a:gd name="connsiteY0" fmla="*/ 0 h 126299"/>
                    <a:gd name="connsiteX1" fmla="*/ 0 w 146506"/>
                    <a:gd name="connsiteY1" fmla="*/ 126299 h 126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506" h="126299">
                      <a:moveTo>
                        <a:pt x="146506" y="0"/>
                      </a:moveTo>
                      <a:lnTo>
                        <a:pt x="0" y="126299"/>
                      </a:ln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4835" name="组合 20"/>
              <p:cNvGrpSpPr/>
              <p:nvPr/>
            </p:nvGrpSpPr>
            <p:grpSpPr>
              <a:xfrm>
                <a:off x="6177892" y="3609310"/>
                <a:ext cx="804713" cy="2628124"/>
                <a:chOff x="6177892" y="3609310"/>
                <a:chExt cx="804713" cy="2628124"/>
              </a:xfrm>
            </p:grpSpPr>
            <p:sp>
              <p:nvSpPr>
                <p:cNvPr id="70" name="任意多边形 69"/>
                <p:cNvSpPr/>
                <p:nvPr/>
              </p:nvSpPr>
              <p:spPr>
                <a:xfrm flipH="1">
                  <a:off x="6177892" y="3609310"/>
                  <a:ext cx="804713" cy="2628124"/>
                </a:xfrm>
                <a:custGeom>
                  <a:avLst/>
                  <a:gdLst>
                    <a:gd name="connsiteX0" fmla="*/ 616336 w 616336"/>
                    <a:gd name="connsiteY0" fmla="*/ 0 h 2308733"/>
                    <a:gd name="connsiteX1" fmla="*/ 0 w 616336"/>
                    <a:gd name="connsiteY1" fmla="*/ 2308733 h 2308733"/>
                    <a:gd name="connsiteX0-1" fmla="*/ 616336 w 616336"/>
                    <a:gd name="connsiteY0-2" fmla="*/ 0 h 2308733"/>
                    <a:gd name="connsiteX1-3" fmla="*/ 0 w 616336"/>
                    <a:gd name="connsiteY1-4" fmla="*/ 2308733 h 2308733"/>
                    <a:gd name="connsiteX0-5" fmla="*/ 616336 w 706918"/>
                    <a:gd name="connsiteY0-6" fmla="*/ 0 h 2308733"/>
                    <a:gd name="connsiteX1-7" fmla="*/ 0 w 706918"/>
                    <a:gd name="connsiteY1-8" fmla="*/ 2308733 h 230873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706918" h="2308733">
                      <a:moveTo>
                        <a:pt x="616336" y="0"/>
                      </a:moveTo>
                      <a:cubicBezTo>
                        <a:pt x="653384" y="542241"/>
                        <a:pt x="1008703" y="2125180"/>
                        <a:pt x="0" y="230873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" name="任意多边形 1"/>
                <p:cNvSpPr/>
                <p:nvPr/>
              </p:nvSpPr>
              <p:spPr>
                <a:xfrm flipH="1">
                  <a:off x="6240748" y="4471933"/>
                  <a:ext cx="5751" cy="224281"/>
                </a:xfrm>
                <a:custGeom>
                  <a:avLst/>
                  <a:gdLst>
                    <a:gd name="connsiteX0" fmla="*/ 0 w 5052"/>
                    <a:gd name="connsiteY0" fmla="*/ 0 h 197025"/>
                    <a:gd name="connsiteX1" fmla="*/ 5052 w 5052"/>
                    <a:gd name="connsiteY1" fmla="*/ 197025 h 19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052" h="197025">
                      <a:moveTo>
                        <a:pt x="0" y="0"/>
                      </a:moveTo>
                      <a:lnTo>
                        <a:pt x="5052" y="197025"/>
                      </a:lnTo>
                    </a:path>
                  </a:pathLst>
                </a:custGeom>
                <a:noFill/>
                <a:ln w="12700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86" name="组合 85"/>
            <p:cNvGrpSpPr/>
            <p:nvPr/>
          </p:nvGrpSpPr>
          <p:grpSpPr>
            <a:xfrm>
              <a:off x="3381111" y="3619916"/>
              <a:ext cx="1331883" cy="1331883"/>
              <a:chOff x="3381111" y="3619916"/>
              <a:chExt cx="1331883" cy="1331883"/>
            </a:xfrm>
            <a:solidFill>
              <a:schemeClr val="tx1"/>
            </a:solidFill>
          </p:grpSpPr>
          <p:sp>
            <p:nvSpPr>
              <p:cNvPr id="87" name="椭圆 86"/>
              <p:cNvSpPr/>
              <p:nvPr/>
            </p:nvSpPr>
            <p:spPr>
              <a:xfrm>
                <a:off x="3381111" y="3619916"/>
                <a:ext cx="1331883" cy="1331883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8" name="文本框 33"/>
              <p:cNvSpPr txBox="1"/>
              <p:nvPr/>
            </p:nvSpPr>
            <p:spPr>
              <a:xfrm>
                <a:off x="3722626" y="4022266"/>
                <a:ext cx="610874" cy="559954"/>
              </a:xfrm>
              <a:prstGeom prst="rect">
                <a:avLst/>
              </a:prstGeom>
              <a:grpFill/>
              <a:effectLst/>
            </p:spPr>
            <p:txBody>
              <a:bodyPr wrap="square" rtlCol="0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CFCFC"/>
                    </a:solidFill>
                    <a:effectLst/>
                    <a:uLnTx/>
                    <a:uFillTx/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rPr>
                  <a:t>一</a:t>
                </a:r>
                <a:endPara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CFCFC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endParaRPr>
              </a:p>
            </p:txBody>
          </p:sp>
        </p:grpSp>
        <p:grpSp>
          <p:nvGrpSpPr>
            <p:cNvPr id="89" name="组合 88"/>
            <p:cNvGrpSpPr/>
            <p:nvPr/>
          </p:nvGrpSpPr>
          <p:grpSpPr>
            <a:xfrm>
              <a:off x="4549485" y="4828547"/>
              <a:ext cx="1331883" cy="1331883"/>
              <a:chOff x="4549485" y="4828547"/>
              <a:chExt cx="1331883" cy="1331883"/>
            </a:xfrm>
            <a:solidFill>
              <a:srgbClr val="FA9D1D"/>
            </a:solidFill>
          </p:grpSpPr>
          <p:sp>
            <p:nvSpPr>
              <p:cNvPr id="90" name="椭圆 89"/>
              <p:cNvSpPr/>
              <p:nvPr/>
            </p:nvSpPr>
            <p:spPr>
              <a:xfrm>
                <a:off x="4549485" y="4828547"/>
                <a:ext cx="1331883" cy="1331883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1" name="文本框 36"/>
              <p:cNvSpPr txBox="1"/>
              <p:nvPr/>
            </p:nvSpPr>
            <p:spPr>
              <a:xfrm>
                <a:off x="4912293" y="5208791"/>
                <a:ext cx="610874" cy="559954"/>
              </a:xfrm>
              <a:prstGeom prst="rect">
                <a:avLst/>
              </a:prstGeom>
              <a:grpFill/>
              <a:effectLst/>
            </p:spPr>
            <p:txBody>
              <a:bodyPr wrap="square" rtlCol="0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CFCFC"/>
                    </a:solidFill>
                    <a:effectLst/>
                    <a:uLnTx/>
                    <a:uFillTx/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rPr>
                  <a:t>二</a:t>
                </a:r>
                <a:endPara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CFCFC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endParaRPr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>
              <a:off x="6377810" y="4835192"/>
              <a:ext cx="1331883" cy="1331883"/>
              <a:chOff x="6377810" y="4835192"/>
              <a:chExt cx="1331883" cy="1331883"/>
            </a:xfrm>
            <a:solidFill>
              <a:schemeClr val="tx1"/>
            </a:solidFill>
          </p:grpSpPr>
          <p:sp>
            <p:nvSpPr>
              <p:cNvPr id="93" name="椭圆 92"/>
              <p:cNvSpPr/>
              <p:nvPr/>
            </p:nvSpPr>
            <p:spPr>
              <a:xfrm flipH="1">
                <a:off x="6377810" y="4835192"/>
                <a:ext cx="1331883" cy="1331883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4" name="文本框 39"/>
              <p:cNvSpPr txBox="1"/>
              <p:nvPr/>
            </p:nvSpPr>
            <p:spPr>
              <a:xfrm>
                <a:off x="6746966" y="5232183"/>
                <a:ext cx="610874" cy="559954"/>
              </a:xfrm>
              <a:prstGeom prst="rect">
                <a:avLst/>
              </a:prstGeom>
              <a:grpFill/>
              <a:effectLst/>
            </p:spPr>
            <p:txBody>
              <a:bodyPr wrap="square" rtlCol="0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CFCFC"/>
                    </a:solidFill>
                    <a:effectLst/>
                    <a:uLnTx/>
                    <a:uFillTx/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rPr>
                  <a:t>三</a:t>
                </a:r>
                <a:endPara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CFCFC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7546185" y="3626562"/>
              <a:ext cx="1331883" cy="1331883"/>
              <a:chOff x="7546185" y="3626562"/>
              <a:chExt cx="1331883" cy="1331883"/>
            </a:xfrm>
            <a:solidFill>
              <a:srgbClr val="FA9D1D"/>
            </a:solidFill>
          </p:grpSpPr>
          <p:sp>
            <p:nvSpPr>
              <p:cNvPr id="96" name="椭圆 95"/>
              <p:cNvSpPr/>
              <p:nvPr/>
            </p:nvSpPr>
            <p:spPr>
              <a:xfrm flipH="1">
                <a:off x="7546185" y="3626562"/>
                <a:ext cx="1331883" cy="1331883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文本框 42"/>
              <p:cNvSpPr txBox="1"/>
              <p:nvPr/>
            </p:nvSpPr>
            <p:spPr>
              <a:xfrm>
                <a:off x="7922499" y="4001051"/>
                <a:ext cx="610874" cy="559954"/>
              </a:xfrm>
              <a:prstGeom prst="rect">
                <a:avLst/>
              </a:prstGeom>
              <a:grpFill/>
              <a:effectLst/>
            </p:spPr>
            <p:txBody>
              <a:bodyPr wrap="square" rtlCol="0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CFCFC"/>
                    </a:solidFill>
                    <a:effectLst/>
                    <a:uLnTx/>
                    <a:uFillTx/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rPr>
                  <a:t>四</a:t>
                </a:r>
                <a:endPara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CFCFC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13995" y="3054985"/>
            <a:ext cx="30079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 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公司直接投资：在社区投资建设充电桩，开展运营。</a:t>
            </a:r>
            <a:endParaRPr lang="en-US" altLang="zh-CN" b="1" dirty="0">
              <a:solidFill>
                <a:srgbClr val="FF0000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4155" y="3811905"/>
            <a:ext cx="2987040" cy="8604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充电服务费：充电服务费0.4元每度电，每台桩每天服务5辆车，共充电10小时，充电70度电，每度电0.4元服务费，</a:t>
            </a:r>
            <a:r>
              <a:rPr lang="zh-CN" altLang="en-US" sz="1000" b="1" dirty="0">
                <a:solidFill>
                  <a:srgbClr val="FFC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每天每台桩服务费收益28元</a:t>
            </a:r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000" b="1" dirty="0">
              <a:solidFill>
                <a:schemeClr val="accent5">
                  <a:lumMod val="75000"/>
                </a:schemeClr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成本：</a:t>
            </a:r>
            <a:r>
              <a:rPr lang="en-US" altLang="zh-CN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2500</a:t>
            </a:r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元，安装费</a:t>
            </a:r>
            <a:r>
              <a:rPr lang="en-US" altLang="zh-CN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2500</a:t>
            </a:r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元，共</a:t>
            </a:r>
            <a:r>
              <a:rPr lang="en-US" altLang="zh-CN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5000</a:t>
            </a:r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元。</a:t>
            </a:r>
            <a:endParaRPr lang="zh-CN" altLang="en-US" sz="1000" b="1" dirty="0">
              <a:solidFill>
                <a:schemeClr val="accent5">
                  <a:lumMod val="75000"/>
                </a:schemeClr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25795" y="3605530"/>
            <a:ext cx="31127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</a:t>
            </a:r>
            <a:r>
              <a:rPr lang="zh-CN" b="1" dirty="0" err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面向个人车主，免费更换智能联网充电桩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 dirty="0">
              <a:solidFill>
                <a:srgbClr val="FF0000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24880" y="1567180"/>
            <a:ext cx="240855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 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新能源汽车销售以及车主增值服务：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面向社区销售新能源汽车，购车免费充电一年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汽车维修保养等增值服务。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11830" y="591185"/>
            <a:ext cx="4241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+mj-lt"/>
                <a:ea typeface="+mj-lt"/>
                <a:cs typeface="+mj-lt"/>
              </a:rPr>
              <a:t>刚需  市场大 </a:t>
            </a:r>
            <a:r>
              <a:rPr lang="zh-CN" altLang="en-US" sz="2800" b="1">
                <a:solidFill>
                  <a:srgbClr val="FF0000"/>
                </a:solidFill>
                <a:latin typeface="+mj-lt"/>
                <a:ea typeface="+mj-lt"/>
                <a:cs typeface="+mj-lt"/>
              </a:rPr>
              <a:t> 唯一性</a:t>
            </a:r>
            <a:endParaRPr lang="zh-CN" altLang="en-US" sz="2800" b="1">
              <a:solidFill>
                <a:srgbClr val="FF00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83965" y="111760"/>
            <a:ext cx="41770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打造车主服务平台，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比肩淘宝，微信的流量入口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4940" y="1544320"/>
            <a:ext cx="38309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 设备销售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：公共停车场以及新建楼盘。</a:t>
            </a:r>
            <a:endParaRPr lang="en-US" altLang="zh-CN" b="1" dirty="0">
              <a:solidFill>
                <a:srgbClr val="FF0000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4940" y="2060575"/>
            <a:ext cx="408241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 typeface="Wingdings" panose="05000000000000000000" charset="0"/>
            </a:pP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必须安装</a:t>
            </a:r>
            <a:r>
              <a:rPr lang="en-US" altLang="zh-CN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以上充电桩才能销售楼盘，预计销售市场会暴涨，本项目</a:t>
            </a:r>
            <a:r>
              <a:rPr lang="zh-CN" altLang="en-US" sz="1000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产品售价低，占用电容量少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两大</a:t>
            </a:r>
            <a:r>
              <a:rPr lang="zh-CN" altLang="en-US" sz="1000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绝对优势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，可以占领大部分市场。</a:t>
            </a:r>
            <a:endParaRPr lang="zh-CN" altLang="en-US" sz="10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buClrTx/>
              <a:buSzTx/>
              <a:buFont typeface="Wingdings" panose="05000000000000000000" charset="0"/>
            </a:pPr>
            <a:r>
              <a:rPr lang="zh-CN" altLang="en-US" sz="1000"/>
              <a:t>设备成本</a:t>
            </a:r>
            <a:r>
              <a:rPr lang="en-US" altLang="zh-CN" sz="1000"/>
              <a:t>2500</a:t>
            </a:r>
            <a:r>
              <a:rPr lang="zh-CN" altLang="en-US" sz="1000"/>
              <a:t>元，销售价格</a:t>
            </a:r>
            <a:r>
              <a:rPr lang="en-US" altLang="zh-CN" sz="1000"/>
              <a:t>8800</a:t>
            </a:r>
            <a:r>
              <a:rPr lang="zh-CN" altLang="en-US" sz="1000"/>
              <a:t>元。安装费另计。</a:t>
            </a:r>
            <a:endParaRPr lang="zh-CN" altLang="en-US" sz="1000"/>
          </a:p>
        </p:txBody>
      </p:sp>
      <p:sp>
        <p:nvSpPr>
          <p:cNvPr id="24" name="object 7"/>
          <p:cNvSpPr txBox="1"/>
          <p:nvPr/>
        </p:nvSpPr>
        <p:spPr>
          <a:xfrm>
            <a:off x="5662295" y="4127500"/>
            <a:ext cx="2771140" cy="10147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p>
            <a:pPr lvl="0" algn="l">
              <a:buClrTx/>
              <a:buSzTx/>
              <a:buFont typeface="Wingdings" panose="05000000000000000000" charset="0"/>
            </a:pP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个人收益</a:t>
            </a:r>
            <a:endParaRPr lang="zh-CN" altLang="en-US" sz="10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buClrTx/>
              <a:buSzTx/>
              <a:buFont typeface="Wingdings" panose="05000000000000000000" charset="0"/>
            </a:pP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充电桩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免费使用，免费终身维修</a:t>
            </a:r>
            <a:endParaRPr lang="zh-CN" altLang="en-US" sz="10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buClrTx/>
              <a:buSzTx/>
              <a:buFont typeface="Wingdings" panose="05000000000000000000" charset="0"/>
            </a:pP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临近车主充电，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服务费分成</a:t>
            </a:r>
            <a:endParaRPr lang="zh-CN" altLang="en-US" sz="10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buClrTx/>
              <a:buSzTx/>
              <a:buFont typeface="Wingdings" panose="05000000000000000000" charset="0"/>
            </a:pP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其他车主购车，可开充电桩证明，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收益分成</a:t>
            </a:r>
            <a:endParaRPr lang="zh-CN" altLang="en-US" sz="10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buClrTx/>
              <a:buSzTx/>
              <a:buFont typeface="Wingdings" panose="05000000000000000000" charset="0"/>
            </a:pP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介绍车主买车，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销售分成</a:t>
            </a:r>
            <a:endParaRPr lang="zh-CN" altLang="en-US" sz="10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buClrTx/>
              <a:buSzTx/>
              <a:buFont typeface="Wingdings" panose="05000000000000000000" charset="0"/>
            </a:pP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其他会员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增值服务</a:t>
            </a:r>
            <a:endParaRPr lang="zh-CN" altLang="en-US" sz="10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4630" y="3047365"/>
            <a:ext cx="30079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 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公司直接投资：在社区投资建设充电桩，开展运营。</a:t>
            </a:r>
            <a:endParaRPr lang="en-US" altLang="zh-CN" b="1" dirty="0">
              <a:solidFill>
                <a:srgbClr val="FF0000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4790" y="3804285"/>
            <a:ext cx="2987040" cy="8604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充电服务费：充电服务费0.4元每度电，每台桩每天服务5辆车，共充电10小时，充电70度电，每度电0.4元服务费，</a:t>
            </a:r>
            <a:r>
              <a:rPr lang="zh-CN" altLang="en-US" sz="1000" b="1" dirty="0">
                <a:solidFill>
                  <a:srgbClr val="FFC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每天每台桩服务费收益28元</a:t>
            </a:r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000" b="1" dirty="0">
              <a:solidFill>
                <a:schemeClr val="accent5">
                  <a:lumMod val="75000"/>
                </a:schemeClr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成本：</a:t>
            </a:r>
            <a:r>
              <a:rPr lang="en-US" altLang="zh-CN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2500</a:t>
            </a:r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元，安装费</a:t>
            </a:r>
            <a:r>
              <a:rPr lang="en-US" altLang="zh-CN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2500</a:t>
            </a:r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元，共</a:t>
            </a:r>
            <a:r>
              <a:rPr lang="en-US" altLang="zh-CN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5000</a:t>
            </a:r>
            <a:r>
              <a:rPr lang="zh-CN" altLang="en-US" sz="1000" b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元。</a:t>
            </a:r>
            <a:endParaRPr lang="zh-CN" altLang="en-US" sz="1000" b="1" dirty="0">
              <a:solidFill>
                <a:schemeClr val="accent5">
                  <a:lumMod val="75000"/>
                </a:schemeClr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5575" y="1536700"/>
            <a:ext cx="38309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 设备销售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：公共停车场以及新建楼盘。</a:t>
            </a:r>
            <a:endParaRPr lang="en-US" altLang="zh-CN" b="1" dirty="0">
              <a:solidFill>
                <a:srgbClr val="FF0000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5575" y="2052955"/>
            <a:ext cx="408241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 typeface="Wingdings" panose="05000000000000000000" charset="0"/>
            </a:pP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必须安装</a:t>
            </a:r>
            <a:r>
              <a:rPr lang="en-US" altLang="zh-CN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以上充电桩才能销售楼盘，预计销售市场会暴涨，本项目</a:t>
            </a:r>
            <a:r>
              <a:rPr lang="zh-CN" altLang="en-US" sz="1000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产品售价低，占用电容量少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两大</a:t>
            </a:r>
            <a:r>
              <a:rPr lang="zh-CN" altLang="en-US" sz="1000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绝对优势</a:t>
            </a:r>
            <a:r>
              <a:rPr lang="zh-CN" altLang="en-US" sz="10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，可以占领大部分市场。</a:t>
            </a:r>
            <a:endParaRPr lang="zh-CN" altLang="en-US" sz="10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buClrTx/>
              <a:buSzTx/>
              <a:buFont typeface="Wingdings" panose="05000000000000000000" charset="0"/>
            </a:pPr>
            <a:r>
              <a:rPr lang="zh-CN" altLang="en-US" sz="1000"/>
              <a:t>设备成本</a:t>
            </a:r>
            <a:r>
              <a:rPr lang="en-US" altLang="zh-CN" sz="1000"/>
              <a:t>2500</a:t>
            </a:r>
            <a:r>
              <a:rPr lang="zh-CN" altLang="en-US" sz="1000"/>
              <a:t>元，销售价格</a:t>
            </a:r>
            <a:r>
              <a:rPr lang="en-US" altLang="zh-CN" sz="1000"/>
              <a:t>8800</a:t>
            </a:r>
            <a:r>
              <a:rPr lang="zh-CN" altLang="en-US" sz="1000"/>
              <a:t>元。安装费另计。</a:t>
            </a:r>
            <a:endParaRPr lang="zh-CN" altLang="en-US" sz="10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0"/>
            <a:ext cx="2136140" cy="530225"/>
            <a:chOff x="-1" y="284389"/>
            <a:chExt cx="1965495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-1" y="284389"/>
              <a:ext cx="1824952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  <a:sym typeface="Arial" panose="020B0604020202020204" pitchFamily="34" charset="0"/>
                </a:rPr>
                <a:t>合作伙伴</a:t>
              </a:r>
              <a:endParaRPr lang="en-US" altLang="zh-CN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51194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72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730412" y="4200525"/>
            <a:ext cx="1209044" cy="141690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-1826104" y="674816"/>
            <a:ext cx="3161037" cy="370448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55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530225" y="675005"/>
          <a:ext cx="2160270" cy="1003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2686050" imgH="1193800" progId="Paint.Picture">
                  <p:embed/>
                </p:oleObj>
              </mc:Choice>
              <mc:Fallback>
                <p:oleObj name="" r:id="rId1" imgW="2686050" imgH="11938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30225" y="675005"/>
                        <a:ext cx="2160270" cy="1003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/>
          <p:nvPr/>
        </p:nvGraphicFramePr>
        <p:xfrm>
          <a:off x="859790" y="1802765"/>
          <a:ext cx="1500505" cy="1046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850900" imgH="679450" progId="Paint.Picture">
                  <p:embed/>
                </p:oleObj>
              </mc:Choice>
              <mc:Fallback>
                <p:oleObj name="" r:id="rId3" imgW="850900" imgH="6794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9790" y="1802765"/>
                        <a:ext cx="1500505" cy="1046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45" y="3135630"/>
            <a:ext cx="1830070" cy="878205"/>
          </a:xfrm>
          <a:prstGeom prst="rect">
            <a:avLst/>
          </a:prstGeom>
        </p:spPr>
      </p:pic>
      <p:graphicFrame>
        <p:nvGraphicFramePr>
          <p:cNvPr id="10" name="对象 9"/>
          <p:cNvGraphicFramePr/>
          <p:nvPr/>
        </p:nvGraphicFramePr>
        <p:xfrm>
          <a:off x="383540" y="4316095"/>
          <a:ext cx="2306955" cy="675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6" imgW="2546350" imgH="742950" progId="Paint.Picture">
                  <p:embed/>
                </p:oleObj>
              </mc:Choice>
              <mc:Fallback>
                <p:oleObj name="" r:id="rId6" imgW="2546350" imgH="74295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3540" y="4316095"/>
                        <a:ext cx="2306955" cy="675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/>
          <p:nvPr/>
        </p:nvGraphicFramePr>
        <p:xfrm>
          <a:off x="5482590" y="723265"/>
          <a:ext cx="3439160" cy="3290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" r:id="rId8" imgW="4171950" imgH="3378200" progId="Paint.Picture">
                  <p:embed/>
                </p:oleObj>
              </mc:Choice>
              <mc:Fallback>
                <p:oleObj name="" r:id="rId8" imgW="4171950" imgH="3378200" progId="Paint.Picture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82590" y="723265"/>
                        <a:ext cx="3439160" cy="3290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27"/>
          <p:cNvGraphicFramePr/>
          <p:nvPr/>
        </p:nvGraphicFramePr>
        <p:xfrm>
          <a:off x="2893695" y="739140"/>
          <a:ext cx="2588895" cy="357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" name="" r:id="rId10" imgW="2717800" imgH="3759200" progId="Paint.Picture">
                  <p:embed/>
                </p:oleObj>
              </mc:Choice>
              <mc:Fallback>
                <p:oleObj name="" r:id="rId10" imgW="2717800" imgH="3759200" progId="Paint.Picture">
                  <p:embed/>
                  <p:pic>
                    <p:nvPicPr>
                      <p:cNvPr id="0" name="图片 2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93695" y="739140"/>
                        <a:ext cx="2588895" cy="3576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AutoShape 2" descr="https://ss0.baidu.com/73x1bjeh1BF3odCf/it/u=1806346351,1539305168&amp;fm=96&amp;s=07A0782256459AAE7441604B030070B2"/>
          <p:cNvSpPr>
            <a:spLocks noChangeAspect="1"/>
          </p:cNvSpPr>
          <p:nvPr/>
        </p:nvSpPr>
        <p:spPr>
          <a:xfrm>
            <a:off x="116681" y="-108346"/>
            <a:ext cx="228600" cy="2286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/>
          <a:p>
            <a:pPr eaLnBrk="0" hangingPunct="0"/>
            <a:endParaRPr lang="zh-CN" altLang="en-US" sz="10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46"/>
          <p:cNvGrpSpPr/>
          <p:nvPr/>
        </p:nvGrpSpPr>
        <p:grpSpPr bwMode="auto">
          <a:xfrm>
            <a:off x="0" y="-8143"/>
            <a:ext cx="1692275" cy="530228"/>
            <a:chOff x="0" y="284389"/>
            <a:chExt cx="1692275" cy="529772"/>
          </a:xfrm>
          <a:solidFill>
            <a:schemeClr val="accent5">
              <a:lumMod val="75000"/>
            </a:schemeClr>
          </a:solidFill>
        </p:grpSpPr>
        <p:sp>
          <p:nvSpPr>
            <p:cNvPr id="21" name="矩形 20"/>
            <p:cNvSpPr/>
            <p:nvPr/>
          </p:nvSpPr>
          <p:spPr>
            <a:xfrm>
              <a:off x="0" y="284389"/>
              <a:ext cx="1511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strike="noStrike" noProof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收益分析</a:t>
              </a:r>
              <a:endParaRPr lang="zh-CN" altLang="en-US" sz="2400" b="1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577975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0" y="521494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6"/>
          <p:cNvGraphicFramePr/>
          <p:nvPr/>
        </p:nvGraphicFramePr>
        <p:xfrm>
          <a:off x="3932635" y="1110854"/>
          <a:ext cx="5077460" cy="3471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240"/>
                <a:gridCol w="796290"/>
                <a:gridCol w="533400"/>
                <a:gridCol w="531495"/>
                <a:gridCol w="650875"/>
                <a:gridCol w="839470"/>
                <a:gridCol w="532130"/>
                <a:gridCol w="543560"/>
              </a:tblGrid>
              <a:tr h="2432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理想状态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3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单枪功率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总枪数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服务费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补贴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充电时长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每天总收益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一年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年度总收益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2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0.6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0.2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9600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3504000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2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0.6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0.8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16800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6132000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常规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3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单枪功率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总枪数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服务费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补贴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充电时长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每天总收益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一年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年度总收益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0.6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0.2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5760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2102400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0.6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0.8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10080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3679200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2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促销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3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单枪功率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总枪数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服务费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补贴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充电时长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每天总收益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一年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年度总收益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2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0.4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0.2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7200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2628000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2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0.4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0.8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14400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365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5256000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34290" vert="horz" anchor="t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515" name="文本框 7"/>
          <p:cNvSpPr txBox="1"/>
          <p:nvPr/>
        </p:nvSpPr>
        <p:spPr>
          <a:xfrm>
            <a:off x="5183981" y="719138"/>
            <a:ext cx="3383280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</a:rPr>
              <a:t>预计收入（各种可能方案）</a:t>
            </a:r>
            <a:endParaRPr lang="zh-CN" altLang="en-US" sz="2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516" name="文本框 9"/>
          <p:cNvSpPr txBox="1"/>
          <p:nvPr/>
        </p:nvSpPr>
        <p:spPr>
          <a:xfrm>
            <a:off x="1127522" y="654844"/>
            <a:ext cx="1249680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</a:rPr>
              <a:t>投入明细</a:t>
            </a:r>
            <a:endParaRPr lang="zh-CN" altLang="en-US" sz="2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0025" y="1366838"/>
            <a:ext cx="3307556" cy="12452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l" fontAlgn="base"/>
            <a:r>
              <a:rPr lang="en-US" altLang="zh-CN" sz="1500" b="1" strike="noStrike" noProof="1" dirty="0" smtClean="0">
                <a:solidFill>
                  <a:srgbClr val="002060"/>
                </a:solidFill>
              </a:rPr>
              <a:t>120KW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双枪  </a:t>
            </a:r>
            <a:r>
              <a:rPr lang="en-US" altLang="zh-CN" sz="1500" b="1" strike="noStrike" noProof="1" dirty="0" smtClean="0">
                <a:solidFill>
                  <a:srgbClr val="002060"/>
                </a:solidFill>
              </a:rPr>
              <a:t>20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台 成本 </a:t>
            </a:r>
            <a:r>
              <a:rPr lang="en-US" altLang="zh-CN" sz="1500" b="1" strike="noStrike" noProof="1" dirty="0" smtClean="0">
                <a:solidFill>
                  <a:srgbClr val="002060"/>
                </a:solidFill>
              </a:rPr>
              <a:t>100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万建设费用</a:t>
            </a:r>
            <a:r>
              <a:rPr lang="en-US" altLang="zh-CN" sz="1500" b="1" strike="noStrike" noProof="1" dirty="0" smtClean="0">
                <a:solidFill>
                  <a:srgbClr val="002060"/>
                </a:solidFill>
              </a:rPr>
              <a:t>2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万每台 共</a:t>
            </a:r>
            <a:r>
              <a:rPr lang="en-US" altLang="zh-CN" sz="1500" b="1" strike="noStrike" noProof="1" dirty="0" smtClean="0">
                <a:solidFill>
                  <a:srgbClr val="002060"/>
                </a:solidFill>
              </a:rPr>
              <a:t>40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万，</a:t>
            </a:r>
            <a:endParaRPr lang="zh-CN" altLang="en-US" sz="1500" b="1" strike="noStrike" noProof="1" dirty="0" smtClean="0">
              <a:solidFill>
                <a:srgbClr val="002060"/>
              </a:solidFill>
            </a:endParaRPr>
          </a:p>
          <a:p>
            <a:pPr algn="l" fontAlgn="base"/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总投入 约</a:t>
            </a:r>
            <a:r>
              <a:rPr lang="en-US" altLang="zh-CN" sz="1500" b="1" strike="noStrike" noProof="1" dirty="0" smtClean="0">
                <a:solidFill>
                  <a:srgbClr val="FF0000"/>
                </a:solidFill>
              </a:rPr>
              <a:t>140</a:t>
            </a:r>
            <a:r>
              <a:rPr lang="zh-CN" altLang="en-US" sz="1500" b="1" strike="noStrike" noProof="1" dirty="0" smtClean="0">
                <a:solidFill>
                  <a:srgbClr val="FF0000"/>
                </a:solidFill>
              </a:rPr>
              <a:t>万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元，</a:t>
            </a:r>
            <a:endParaRPr lang="zh-CN" altLang="en-US" sz="1500" b="1" strike="noStrike" noProof="1" dirty="0" smtClean="0">
              <a:solidFill>
                <a:srgbClr val="002060"/>
              </a:solidFill>
            </a:endParaRPr>
          </a:p>
          <a:p>
            <a:pPr algn="l" fontAlgn="base"/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如果需要扩容，增加变压器，费用另算，大概增加</a:t>
            </a:r>
            <a:r>
              <a:rPr lang="en-US" altLang="zh-CN" sz="1500" b="1" strike="noStrike" noProof="1" dirty="0" smtClean="0">
                <a:solidFill>
                  <a:srgbClr val="002060"/>
                </a:solidFill>
              </a:rPr>
              <a:t>60%</a:t>
            </a:r>
            <a:endParaRPr lang="en-US" altLang="zh-CN" sz="1500" b="1" strike="noStrike" noProof="1" dirty="0" smtClean="0">
              <a:solidFill>
                <a:srgbClr val="00206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0025" y="3262313"/>
            <a:ext cx="3307556" cy="12452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l" fontAlgn="base"/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总收益  至少</a:t>
            </a:r>
            <a:r>
              <a:rPr lang="en-US" altLang="zh-CN" sz="1500" b="1" strike="noStrike" noProof="1" dirty="0" smtClean="0">
                <a:solidFill>
                  <a:srgbClr val="FF0000"/>
                </a:solidFill>
              </a:rPr>
              <a:t>210</a:t>
            </a:r>
            <a:r>
              <a:rPr lang="zh-CN" altLang="en-US" sz="1500" b="1" strike="noStrike" noProof="1" dirty="0" smtClean="0">
                <a:solidFill>
                  <a:srgbClr val="FF0000"/>
                </a:solidFill>
              </a:rPr>
              <a:t>万元每年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，最</a:t>
            </a:r>
            <a:r>
              <a:rPr lang="en-US" altLang="zh-CN" sz="1500" b="1" strike="noStrike" noProof="1" dirty="0" smtClean="0">
                <a:solidFill>
                  <a:srgbClr val="FF0000"/>
                </a:solidFill>
              </a:rPr>
              <a:t>613</a:t>
            </a:r>
            <a:r>
              <a:rPr lang="zh-CN" altLang="en-US" sz="1500" b="1" strike="noStrike" noProof="1" dirty="0" smtClean="0">
                <a:solidFill>
                  <a:srgbClr val="FF0000"/>
                </a:solidFill>
              </a:rPr>
              <a:t>万每年</a:t>
            </a:r>
            <a:endParaRPr lang="zh-CN" altLang="en-US" sz="1500" b="1" strike="noStrike" noProof="1" dirty="0" smtClean="0">
              <a:solidFill>
                <a:srgbClr val="002060"/>
              </a:solidFill>
            </a:endParaRPr>
          </a:p>
          <a:p>
            <a:pPr algn="l" fontAlgn="base"/>
            <a:endParaRPr lang="zh-CN" altLang="en-US" sz="1500" b="1" strike="noStrike" noProof="1" dirty="0" smtClean="0">
              <a:solidFill>
                <a:srgbClr val="002060"/>
              </a:solidFill>
            </a:endParaRPr>
          </a:p>
          <a:p>
            <a:pPr algn="l" fontAlgn="base"/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客户收益</a:t>
            </a:r>
            <a:r>
              <a:rPr lang="en-US" altLang="zh-CN" sz="1500" b="1" strike="noStrike" noProof="1" dirty="0" smtClean="0">
                <a:solidFill>
                  <a:srgbClr val="002060"/>
                </a:solidFill>
              </a:rPr>
              <a:t>60%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计算，</a:t>
            </a:r>
            <a:r>
              <a:rPr lang="zh-CN" altLang="en-US" sz="1500" b="1" strike="noStrike" noProof="1" dirty="0" smtClean="0">
                <a:solidFill>
                  <a:srgbClr val="FF0000"/>
                </a:solidFill>
              </a:rPr>
              <a:t>一年至少</a:t>
            </a:r>
            <a:r>
              <a:rPr lang="en-US" altLang="zh-CN" sz="1500" b="1" strike="noStrike" noProof="1" dirty="0" smtClean="0">
                <a:solidFill>
                  <a:srgbClr val="FF0000"/>
                </a:solidFill>
              </a:rPr>
              <a:t>120</a:t>
            </a:r>
            <a:r>
              <a:rPr lang="zh-CN" altLang="en-US" sz="1500" b="1" strike="noStrike" noProof="1" dirty="0" smtClean="0">
                <a:solidFill>
                  <a:srgbClr val="FF0000"/>
                </a:solidFill>
              </a:rPr>
              <a:t>万元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，</a:t>
            </a:r>
            <a:r>
              <a:rPr lang="en-US" altLang="zh-CN" sz="1500" b="1" strike="noStrike" noProof="1" dirty="0" smtClean="0">
                <a:solidFill>
                  <a:srgbClr val="FF0000"/>
                </a:solidFill>
              </a:rPr>
              <a:t>14</a:t>
            </a:r>
            <a:r>
              <a:rPr lang="zh-CN" altLang="en-US" sz="1500" b="1" strike="noStrike" noProof="1" dirty="0" smtClean="0">
                <a:solidFill>
                  <a:srgbClr val="FF0000"/>
                </a:solidFill>
              </a:rPr>
              <a:t>月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可回本</a:t>
            </a:r>
            <a:endParaRPr lang="zh-CN" altLang="en-US" sz="1500" b="1" strike="noStrike" noProof="1" dirty="0" smtClean="0">
              <a:solidFill>
                <a:srgbClr val="002060"/>
              </a:solidFill>
            </a:endParaRPr>
          </a:p>
        </p:txBody>
      </p:sp>
      <p:sp>
        <p:nvSpPr>
          <p:cNvPr id="59519" name="文本框 13"/>
          <p:cNvSpPr txBox="1"/>
          <p:nvPr/>
        </p:nvSpPr>
        <p:spPr>
          <a:xfrm>
            <a:off x="1577579" y="2870359"/>
            <a:ext cx="716280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2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520" name="标题 17"/>
          <p:cNvSpPr>
            <a:spLocks noGrp="1"/>
          </p:cNvSpPr>
          <p:nvPr>
            <p:ph type="title"/>
          </p:nvPr>
        </p:nvSpPr>
        <p:spPr>
          <a:xfrm>
            <a:off x="2859881" y="120253"/>
            <a:ext cx="5020866" cy="401955"/>
          </a:xfrm>
          <a:prstGeom prst="rect">
            <a:avLst/>
          </a:prstGeom>
          <a:noFill/>
          <a:ln>
            <a:noFill/>
          </a:ln>
        </p:spPr>
        <p:txBody>
          <a:bodyPr wrap="square" lIns="67627" tIns="35242" rIns="67627" bIns="35242" anchor="t">
            <a:spAutoFit/>
          </a:bodyPr>
          <a:p>
            <a:pPr defTabSz="914400"/>
            <a:r>
              <a:rPr lang="zh-CN" altLang="en-US" sz="2400" kern="1200" dirty="0">
                <a:latin typeface="+mj-lt"/>
                <a:ea typeface="+mj-ea"/>
                <a:cs typeface="+mj-cs"/>
              </a:rPr>
              <a:t>直流快充充电站投资收益分析</a:t>
            </a:r>
            <a:endParaRPr lang="zh-CN" altLang="en-US" sz="2400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5" name="AutoShape 2" descr="https://ss0.baidu.com/73x1bjeh1BF3odCf/it/u=1806346351,1539305168&amp;fm=96&amp;s=07A0782256459AAE7441604B030070B2"/>
          <p:cNvSpPr>
            <a:spLocks noChangeAspect="1"/>
          </p:cNvSpPr>
          <p:nvPr/>
        </p:nvSpPr>
        <p:spPr>
          <a:xfrm>
            <a:off x="116681" y="-108346"/>
            <a:ext cx="228600" cy="2286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/>
          <a:p>
            <a:pPr eaLnBrk="0" hangingPunct="0"/>
            <a:endParaRPr lang="zh-CN" altLang="en-US" sz="10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46"/>
          <p:cNvGrpSpPr/>
          <p:nvPr/>
        </p:nvGrpSpPr>
        <p:grpSpPr bwMode="auto">
          <a:xfrm>
            <a:off x="0" y="-8143"/>
            <a:ext cx="1692275" cy="530228"/>
            <a:chOff x="0" y="284389"/>
            <a:chExt cx="1692275" cy="529772"/>
          </a:xfrm>
          <a:solidFill>
            <a:schemeClr val="accent5">
              <a:lumMod val="75000"/>
            </a:schemeClr>
          </a:solidFill>
        </p:grpSpPr>
        <p:sp>
          <p:nvSpPr>
            <p:cNvPr id="21" name="矩形 20"/>
            <p:cNvSpPr/>
            <p:nvPr/>
          </p:nvSpPr>
          <p:spPr>
            <a:xfrm>
              <a:off x="0" y="284389"/>
              <a:ext cx="1511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strike="noStrike" noProof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收益分析</a:t>
              </a:r>
              <a:endParaRPr lang="zh-CN" altLang="en-US" sz="2400" b="1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577975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0" y="521494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68" name="文本框 9"/>
          <p:cNvSpPr txBox="1"/>
          <p:nvPr/>
        </p:nvSpPr>
        <p:spPr>
          <a:xfrm>
            <a:off x="1127522" y="654844"/>
            <a:ext cx="1249680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</a:rPr>
              <a:t>投入明细</a:t>
            </a:r>
            <a:endParaRPr lang="zh-CN" altLang="en-US" sz="2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0025" y="1095375"/>
            <a:ext cx="3825478" cy="553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l" fontAlgn="base"/>
            <a:r>
              <a:rPr lang="en-US" altLang="zh-CN" sz="1500" b="1" strike="noStrike" noProof="1" dirty="0" smtClean="0">
                <a:solidFill>
                  <a:srgbClr val="002060"/>
                </a:solidFill>
              </a:rPr>
              <a:t>7KW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单桩五枪 ，总投入 约</a:t>
            </a:r>
            <a:r>
              <a:rPr lang="en-US" altLang="zh-CN" sz="1500" b="1" strike="noStrike" noProof="1" dirty="0" smtClean="0">
                <a:solidFill>
                  <a:srgbClr val="FF0000"/>
                </a:solidFill>
              </a:rPr>
              <a:t>1</a:t>
            </a:r>
            <a:r>
              <a:rPr lang="zh-CN" altLang="en-US" sz="1500" b="1" strike="noStrike" noProof="1" dirty="0" smtClean="0">
                <a:solidFill>
                  <a:srgbClr val="FF0000"/>
                </a:solidFill>
              </a:rPr>
              <a:t>万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元，含建设安装费用</a:t>
            </a:r>
            <a:endParaRPr lang="zh-CN" altLang="en-US" sz="1500" b="1" strike="noStrike" noProof="1" dirty="0" smtClean="0">
              <a:solidFill>
                <a:srgbClr val="00206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0025" y="2276475"/>
            <a:ext cx="3825478" cy="21685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l" fontAlgn="base"/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每年总投入 约</a:t>
            </a:r>
            <a:r>
              <a:rPr lang="en-US" altLang="zh-CN" sz="1500" b="1" strike="noStrike" noProof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1.26</a:t>
            </a:r>
            <a:r>
              <a:rPr lang="zh-CN" altLang="en-US" sz="1500" b="1" strike="noStrike" noProof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元</a:t>
            </a:r>
            <a:endParaRPr lang="zh-CN" altLang="en-US" sz="1500" b="1" strike="noStrike" noProof="1" dirty="0" smtClean="0">
              <a:solidFill>
                <a:srgbClr val="002060"/>
              </a:solidFill>
            </a:endParaRPr>
          </a:p>
          <a:p>
            <a:pPr algn="l" fontAlgn="base"/>
            <a:endParaRPr lang="zh-CN" altLang="en-US" sz="1500" b="1" strike="noStrike" noProof="1" dirty="0" smtClean="0">
              <a:solidFill>
                <a:srgbClr val="002060"/>
              </a:solidFill>
            </a:endParaRPr>
          </a:p>
          <a:p>
            <a:pPr algn="l" fontAlgn="base"/>
            <a:r>
              <a:rPr lang="zh-CN" altLang="en-US" sz="1500" b="1" strike="noStrike" noProof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每天任意车辆充电，共充电10小时，充电70度电，每度电0.</a:t>
            </a:r>
            <a:r>
              <a:rPr lang="en-US" altLang="zh-CN" sz="1500" b="1" strike="noStrike" noProof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500" b="1" strike="noStrike" noProof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元服务费，</a:t>
            </a:r>
            <a:r>
              <a:rPr lang="zh-CN" altLang="en-US" sz="1500" b="1" strike="noStrike" noProof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每天每台桩服务费收益35元</a:t>
            </a:r>
            <a:r>
              <a:rPr lang="zh-CN" altLang="en-US" sz="1500" b="1" strike="noStrike" noProof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。一年按照360天计算总收入为</a:t>
            </a:r>
            <a:r>
              <a:rPr lang="en-US" altLang="zh-CN" sz="1500" b="1" strike="noStrike" noProof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12600</a:t>
            </a:r>
            <a:r>
              <a:rPr lang="zh-CN" altLang="en-US" sz="1500" b="1" strike="noStrike" noProof="1" dirty="0">
                <a:solidFill>
                  <a:schemeClr val="accent5">
                    <a:lumMod val="75000"/>
                  </a:schemeClr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zh-CN" altLang="en-US" sz="1500" b="1" strike="noStrike" noProof="1" dirty="0">
              <a:solidFill>
                <a:schemeClr val="accent5">
                  <a:lumMod val="75000"/>
                </a:schemeClr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base"/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投资收益</a:t>
            </a:r>
            <a:r>
              <a:rPr lang="en-US" altLang="zh-CN" sz="1500" b="1" strike="noStrike" noProof="1" dirty="0" smtClean="0">
                <a:solidFill>
                  <a:srgbClr val="002060"/>
                </a:solidFill>
              </a:rPr>
              <a:t>60%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计算，一年收益为</a:t>
            </a:r>
            <a:r>
              <a:rPr lang="en-US" altLang="zh-CN" sz="1500" b="1" strike="noStrike" noProof="1" dirty="0" smtClean="0">
                <a:solidFill>
                  <a:srgbClr val="FF0000"/>
                </a:solidFill>
              </a:rPr>
              <a:t>7560</a:t>
            </a:r>
            <a:r>
              <a:rPr lang="zh-CN" altLang="en-US" sz="1500" b="1" strike="noStrike" noProof="1" dirty="0" smtClean="0">
                <a:solidFill>
                  <a:srgbClr val="FF0000"/>
                </a:solidFill>
              </a:rPr>
              <a:t>元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，</a:t>
            </a:r>
            <a:r>
              <a:rPr lang="en-US" sz="1500" b="1" strike="noStrike" noProof="1" dirty="0" smtClean="0">
                <a:solidFill>
                  <a:srgbClr val="002060"/>
                </a:solidFill>
              </a:rPr>
              <a:t>476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天，</a:t>
            </a:r>
            <a:r>
              <a:rPr lang="en-US" altLang="zh-CN" sz="1500" b="1" strike="noStrike" noProof="1" dirty="0" smtClean="0">
                <a:solidFill>
                  <a:srgbClr val="FF0000"/>
                </a:solidFill>
              </a:rPr>
              <a:t>15</a:t>
            </a:r>
            <a:r>
              <a:rPr lang="zh-CN" altLang="en-US" sz="1500" b="1" strike="noStrike" noProof="1" dirty="0" smtClean="0">
                <a:solidFill>
                  <a:srgbClr val="FF0000"/>
                </a:solidFill>
              </a:rPr>
              <a:t>个月回本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，公司承诺若三年没有回本，公司赔偿并继续享有收益。合约</a:t>
            </a:r>
            <a:r>
              <a:rPr lang="en-US" altLang="zh-CN" sz="1500" b="1" strike="noStrike" noProof="1" dirty="0" smtClean="0">
                <a:solidFill>
                  <a:srgbClr val="002060"/>
                </a:solidFill>
              </a:rPr>
              <a:t>8</a:t>
            </a:r>
            <a:r>
              <a:rPr lang="zh-CN" altLang="en-US" sz="1500" b="1" strike="noStrike" noProof="1" dirty="0" smtClean="0">
                <a:solidFill>
                  <a:srgbClr val="002060"/>
                </a:solidFill>
              </a:rPr>
              <a:t>年。</a:t>
            </a:r>
            <a:endParaRPr lang="zh-CN" altLang="en-US" sz="1500" b="1" strike="noStrike" noProof="1" dirty="0" smtClean="0">
              <a:solidFill>
                <a:srgbClr val="002060"/>
              </a:solidFill>
            </a:endParaRPr>
          </a:p>
        </p:txBody>
      </p:sp>
      <p:sp>
        <p:nvSpPr>
          <p:cNvPr id="62471" name="文本框 13"/>
          <p:cNvSpPr txBox="1"/>
          <p:nvPr/>
        </p:nvSpPr>
        <p:spPr>
          <a:xfrm>
            <a:off x="1396604" y="1745456"/>
            <a:ext cx="716280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</a:rPr>
              <a:t>收入</a:t>
            </a:r>
            <a:endParaRPr lang="zh-CN" altLang="en-US" sz="21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472" name="标题 17"/>
          <p:cNvSpPr>
            <a:spLocks noGrp="1"/>
          </p:cNvSpPr>
          <p:nvPr>
            <p:ph type="title"/>
          </p:nvPr>
        </p:nvSpPr>
        <p:spPr>
          <a:xfrm>
            <a:off x="2859881" y="120253"/>
            <a:ext cx="5020866" cy="401955"/>
          </a:xfrm>
          <a:prstGeom prst="rect">
            <a:avLst/>
          </a:prstGeom>
          <a:noFill/>
          <a:ln>
            <a:noFill/>
          </a:ln>
        </p:spPr>
        <p:txBody>
          <a:bodyPr wrap="square" lIns="67627" tIns="35242" rIns="67627" bIns="35242" anchor="t">
            <a:spAutoFit/>
          </a:bodyPr>
          <a:p>
            <a:pPr defTabSz="914400"/>
            <a:r>
              <a:rPr lang="zh-CN" altLang="en-US" sz="2400" kern="1200" dirty="0">
                <a:latin typeface="+mj-lt"/>
                <a:ea typeface="+mj-ea"/>
                <a:cs typeface="+mj-cs"/>
              </a:rPr>
              <a:t>交流慢充充电站投资收益分析</a:t>
            </a:r>
            <a:endParaRPr lang="zh-CN" altLang="en-US" sz="2400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2473" name="对象 1"/>
          <p:cNvGraphicFramePr/>
          <p:nvPr>
            <p:custDataLst>
              <p:tags r:id="rId1"/>
            </p:custDataLst>
          </p:nvPr>
        </p:nvGraphicFramePr>
        <p:xfrm>
          <a:off x="4442222" y="1046560"/>
          <a:ext cx="4438650" cy="3170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2" imgW="4533900" imgH="2622550" progId="Paint.Picture">
                  <p:embed/>
                </p:oleObj>
              </mc:Choice>
              <mc:Fallback>
                <p:oleObj name="" r:id="rId2" imgW="4533900" imgH="2622550" progId="Paint.Picture">
                  <p:embed/>
                  <p:pic>
                    <p:nvPicPr>
                      <p:cNvPr id="0" name="图片 307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42222" y="1046560"/>
                        <a:ext cx="4438650" cy="317063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0"/>
            <a:ext cx="2136140" cy="530225"/>
            <a:chOff x="-1" y="284389"/>
            <a:chExt cx="1965495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-1" y="284389"/>
              <a:ext cx="1824952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  <a:sym typeface="Arial" panose="020B0604020202020204" pitchFamily="34" charset="0"/>
                </a:rPr>
                <a:t>销售预期</a:t>
              </a: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51194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72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730412" y="4200525"/>
            <a:ext cx="1209044" cy="141690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-1826104" y="674816"/>
            <a:ext cx="3161037" cy="370448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55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110519" y="830952"/>
            <a:ext cx="4266474" cy="12395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22885" indent="-222885" algn="just">
              <a:lnSpc>
                <a:spcPct val="120000"/>
              </a:lnSpc>
              <a:spcAft>
                <a:spcPts val="900"/>
              </a:spcAft>
              <a:buFont typeface="Wingdings" panose="05000000000000000000" pitchFamily="2" charset="2"/>
              <a:buChar char="p"/>
              <a:tabLst>
                <a:tab pos="232410" algn="l"/>
              </a:tabLst>
            </a:pPr>
            <a:r>
              <a:rPr lang="zh-CN" sz="1800" b="1" dirty="0" err="1">
                <a:solidFill>
                  <a:srgbClr val="0582B2"/>
                </a:solidFill>
                <a:ea typeface="微软雅黑" panose="020B0503020204020204" pitchFamily="34" charset="-122"/>
              </a:rPr>
              <a:t>三年</a:t>
            </a:r>
            <a:r>
              <a:rPr sz="1800" b="1" dirty="0" err="1">
                <a:solidFill>
                  <a:srgbClr val="0582B2"/>
                </a:solidFill>
                <a:ea typeface="微软雅黑" panose="020B0503020204020204" pitchFamily="34" charset="-122"/>
              </a:rPr>
              <a:t>财务预测</a:t>
            </a:r>
            <a:endParaRPr lang="en-US" sz="1800" b="1" dirty="0">
              <a:solidFill>
                <a:srgbClr val="0582B2"/>
              </a:solidFill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20000"/>
              </a:lnSpc>
              <a:spcAft>
                <a:spcPts val="900"/>
              </a:spcAft>
              <a:buFont typeface="Arial" panose="020B0604020202020204" pitchFamily="34" charset="0"/>
              <a:buChar char="•"/>
              <a:tabLst>
                <a:tab pos="232410" algn="l"/>
              </a:tabLst>
            </a:pPr>
            <a:r>
              <a:rPr lang="zh-CN" altLang="en-US" sz="1500" b="1" dirty="0">
                <a:solidFill>
                  <a:srgbClr val="000000"/>
                </a:solidFill>
                <a:cs typeface="微软雅黑" panose="020B0503020204020204" pitchFamily="34" charset="-122"/>
              </a:rPr>
              <a:t>累计实现销售收入</a:t>
            </a:r>
            <a:r>
              <a:rPr lang="en-US" altLang="zh-CN" sz="1500" b="1" dirty="0">
                <a:solidFill>
                  <a:srgbClr val="000000"/>
                </a:solidFill>
                <a:cs typeface="微软雅黑" panose="020B0503020204020204" pitchFamily="34" charset="-122"/>
              </a:rPr>
              <a:t>25500</a:t>
            </a:r>
            <a:r>
              <a:rPr lang="zh-CN" altLang="en-US" sz="1500" b="1" dirty="0">
                <a:solidFill>
                  <a:srgbClr val="000000"/>
                </a:solidFill>
                <a:cs typeface="微软雅黑" panose="020B0503020204020204" pitchFamily="34" charset="-122"/>
              </a:rPr>
              <a:t>万元，利税</a:t>
            </a:r>
            <a:r>
              <a:rPr lang="en-US" altLang="zh-CN" sz="1500" b="1" dirty="0">
                <a:solidFill>
                  <a:srgbClr val="000000"/>
                </a:solidFill>
                <a:cs typeface="微软雅黑" panose="020B0503020204020204" pitchFamily="34" charset="-122"/>
              </a:rPr>
              <a:t>5000</a:t>
            </a:r>
            <a:r>
              <a:rPr lang="zh-CN" altLang="en-US" sz="1500" b="1" dirty="0">
                <a:solidFill>
                  <a:srgbClr val="000000"/>
                </a:solidFill>
                <a:cs typeface="微软雅黑" panose="020B0503020204020204" pitchFamily="34" charset="-122"/>
              </a:rPr>
              <a:t>万元。</a:t>
            </a:r>
            <a:endParaRPr lang="zh-CN" altLang="en-US" sz="1500" b="1" dirty="0">
              <a:solidFill>
                <a:srgbClr val="000000"/>
              </a:solidFill>
              <a:cs typeface="微软雅黑" panose="020B0503020204020204" pitchFamily="34" charset="-122"/>
            </a:endParaRPr>
          </a:p>
          <a:p>
            <a:pPr marL="232410" indent="-222885" algn="just">
              <a:spcBef>
                <a:spcPts val="1250"/>
              </a:spcBef>
              <a:buFont typeface="Arial" panose="020B0604020202020204"/>
              <a:buChar char="•"/>
              <a:tabLst>
                <a:tab pos="231775" algn="l"/>
                <a:tab pos="232410" algn="l"/>
              </a:tabLst>
            </a:pPr>
            <a:endParaRPr sz="1500" dirty="0">
              <a:cs typeface="微软雅黑" panose="020B0503020204020204" pitchFamily="34" charset="-122"/>
            </a:endParaRPr>
          </a:p>
        </p:txBody>
      </p:sp>
      <p:sp>
        <p:nvSpPr>
          <p:cNvPr id="23" name="object 6"/>
          <p:cNvSpPr txBox="1"/>
          <p:nvPr/>
        </p:nvSpPr>
        <p:spPr>
          <a:xfrm>
            <a:off x="4633595" y="831215"/>
            <a:ext cx="4240530" cy="230314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22885" indent="-222885" algn="just">
              <a:lnSpc>
                <a:spcPct val="120000"/>
              </a:lnSpc>
              <a:spcAft>
                <a:spcPts val="900"/>
              </a:spcAft>
              <a:buFont typeface="Wingdings" panose="05000000000000000000" pitchFamily="2" charset="2"/>
              <a:buChar char="p"/>
              <a:tabLst>
                <a:tab pos="232410" algn="l"/>
              </a:tabLst>
            </a:pPr>
            <a:r>
              <a:rPr lang="zh-CN" sz="1800" b="1" dirty="0">
                <a:solidFill>
                  <a:srgbClr val="0582B2"/>
                </a:solidFill>
                <a:ea typeface="微软雅黑" panose="020B0503020204020204" pitchFamily="34" charset="-122"/>
              </a:rPr>
              <a:t>上海市公共停车场：</a:t>
            </a:r>
            <a:r>
              <a:rPr lang="en-US" altLang="zh-CN" sz="1800" b="1" dirty="0">
                <a:solidFill>
                  <a:srgbClr val="0582B2"/>
                </a:solidFill>
                <a:ea typeface="微软雅黑" panose="020B0503020204020204" pitchFamily="34" charset="-122"/>
              </a:rPr>
              <a:t>5</a:t>
            </a:r>
            <a:r>
              <a:rPr lang="zh-CN" altLang="en-US" sz="1800" b="1" dirty="0">
                <a:solidFill>
                  <a:srgbClr val="0582B2"/>
                </a:solidFill>
                <a:ea typeface="微软雅黑" panose="020B0503020204020204" pitchFamily="34" charset="-122"/>
              </a:rPr>
              <a:t>千万</a:t>
            </a:r>
            <a:endParaRPr sz="1800" b="1" dirty="0">
              <a:solidFill>
                <a:srgbClr val="0582B2"/>
              </a:solidFill>
              <a:ea typeface="微软雅黑" panose="020B0503020204020204" pitchFamily="34" charset="-122"/>
            </a:endParaRPr>
          </a:p>
          <a:p>
            <a:pPr marL="283845" indent="-274320" algn="just">
              <a:spcBef>
                <a:spcPts val="0"/>
              </a:spcBef>
              <a:buFont typeface="Arial" panose="020B0604020202020204"/>
              <a:buChar char="•"/>
              <a:tabLst>
                <a:tab pos="283210" algn="l"/>
                <a:tab pos="283845" algn="l"/>
              </a:tabLst>
            </a:pP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闵行区：公共停车场约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500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处：大多电容量不足，需要有序充电系统。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3-5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万元每个场所。 预计销售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2000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万以上。</a:t>
            </a:r>
            <a:endParaRPr lang="zh-CN" altLang="en-US" sz="15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marL="283845" indent="-274320" algn="just">
              <a:spcBef>
                <a:spcPts val="0"/>
              </a:spcBef>
              <a:buFont typeface="Arial" panose="020B0604020202020204"/>
              <a:buChar char="•"/>
              <a:tabLst>
                <a:tab pos="283210" algn="l"/>
                <a:tab pos="283845" algn="l"/>
              </a:tabLst>
            </a:pP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其他区：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2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千多停车场，至少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1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千多停车场只能安装有序充电系统。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  <a:sym typeface="+mn-ea"/>
              </a:rPr>
              <a:t>预计销售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  <a:sym typeface="+mn-ea"/>
              </a:rPr>
              <a:t>2000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  <a:sym typeface="+mn-ea"/>
              </a:rPr>
              <a:t>万以上。</a:t>
            </a:r>
            <a:endParaRPr lang="zh-CN" altLang="en-US" sz="15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marL="283845" indent="-274320" algn="just">
              <a:spcBef>
                <a:spcPts val="0"/>
              </a:spcBef>
              <a:buFont typeface="Arial" panose="020B0604020202020204"/>
              <a:buChar char="•"/>
              <a:tabLst>
                <a:tab pos="283210" algn="l"/>
                <a:tab pos="283845" algn="l"/>
              </a:tabLst>
            </a:pP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大型公共停车场：每个场地销售额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20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万以上，目标销售量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100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个以上。销售额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2000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万以上。</a:t>
            </a:r>
            <a:endParaRPr lang="zh-CN" altLang="en-US" sz="15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marL="283845" indent="-274320" algn="just">
              <a:spcBef>
                <a:spcPts val="0"/>
              </a:spcBef>
              <a:buFont typeface="Arial" panose="020B0604020202020204"/>
              <a:buChar char="•"/>
              <a:tabLst>
                <a:tab pos="283210" algn="l"/>
                <a:tab pos="283845" algn="l"/>
              </a:tabLst>
            </a:pPr>
            <a:endParaRPr lang="zh-CN" altLang="en-US" sz="15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object 66"/>
          <p:cNvSpPr/>
          <p:nvPr/>
        </p:nvSpPr>
        <p:spPr>
          <a:xfrm>
            <a:off x="4505335" y="674817"/>
            <a:ext cx="0" cy="4174331"/>
          </a:xfrm>
          <a:custGeom>
            <a:avLst/>
            <a:gdLst/>
            <a:ahLst/>
            <a:cxnLst/>
            <a:rect l="l" t="t" r="r" b="b"/>
            <a:pathLst>
              <a:path h="5565775">
                <a:moveTo>
                  <a:pt x="0" y="0"/>
                </a:moveTo>
                <a:lnTo>
                  <a:pt x="0" y="5565470"/>
                </a:lnTo>
              </a:path>
            </a:pathLst>
          </a:custGeom>
          <a:ln w="19050">
            <a:solidFill>
              <a:schemeClr val="tx2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矩形 25"/>
          <p:cNvSpPr/>
          <p:nvPr/>
        </p:nvSpPr>
        <p:spPr>
          <a:xfrm>
            <a:off x="4633595" y="3134098"/>
            <a:ext cx="4482498" cy="19011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22885" indent="-222885" algn="just">
              <a:lnSpc>
                <a:spcPct val="120000"/>
              </a:lnSpc>
              <a:spcAft>
                <a:spcPts val="900"/>
              </a:spcAft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rgbClr val="0582B2"/>
                </a:solidFill>
                <a:ea typeface="微软雅黑" panose="020B0503020204020204" pitchFamily="34" charset="-122"/>
              </a:rPr>
              <a:t>各地新建楼盘</a:t>
            </a:r>
            <a:endParaRPr lang="en-US" altLang="zh-CN" sz="1800" b="1" dirty="0">
              <a:solidFill>
                <a:srgbClr val="0582B2"/>
              </a:solidFill>
              <a:ea typeface="微软雅黑" panose="020B0503020204020204" pitchFamily="34" charset="-122"/>
            </a:endParaRPr>
          </a:p>
          <a:p>
            <a:pPr marL="222885" indent="-22288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各地陆续出台政策，新建楼盘必须安装充电桩才能销售，每个楼盘充电桩销售额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30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万左右，由于本产品价格低，电容量少，极具竞争力</a:t>
            </a:r>
            <a:endParaRPr lang="zh-CN" altLang="en-US" sz="15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marL="222885" indent="-222885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预计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2021-2022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年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每个城市销售量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300-500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个楼盘。</a:t>
            </a:r>
            <a:r>
              <a:rPr lang="en-US" altLang="zh-CN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50</a:t>
            </a:r>
            <a:r>
              <a:rPr lang="zh-CN" altLang="en-US" sz="1500" b="1" dirty="0">
                <a:solidFill>
                  <a:srgbClr val="000000"/>
                </a:solidFill>
                <a:ea typeface="微软雅黑" panose="020B0503020204020204" pitchFamily="34" charset="-122"/>
              </a:rPr>
              <a:t>个城市。</a:t>
            </a:r>
            <a:endParaRPr lang="zh-CN" altLang="en-US" sz="1500" b="1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graphicFrame>
        <p:nvGraphicFramePr>
          <p:cNvPr id="2" name="图表 1"/>
          <p:cNvGraphicFramePr/>
          <p:nvPr/>
        </p:nvGraphicFramePr>
        <p:xfrm>
          <a:off x="273685" y="1816100"/>
          <a:ext cx="3940810" cy="3065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" name="TextBox 15"/>
          <p:cNvSpPr txBox="1"/>
          <p:nvPr/>
        </p:nvSpPr>
        <p:spPr>
          <a:xfrm>
            <a:off x="2011680" y="93980"/>
            <a:ext cx="6985635" cy="64960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zh-CN" altLang="id-ID" sz="2000" b="1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上个季度业绩上海地区大约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100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套，</a:t>
            </a:r>
            <a:r>
              <a:rPr lang="en-US" altLang="zh-CN" sz="2000" b="1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260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万</a:t>
            </a:r>
            <a:endParaRPr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  <a:p>
            <a:pPr algn="ctr"/>
            <a:endParaRPr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2439670" y="675005"/>
            <a:ext cx="5273675" cy="341630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p>
            <a:pPr algn="ctr"/>
            <a:endParaRPr lang="zh-CN" altLang="en-US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0"/>
            <a:ext cx="1697990" cy="530225"/>
            <a:chOff x="-1" y="284389"/>
            <a:chExt cx="1965495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-1" y="284389"/>
              <a:ext cx="1824952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  <a:sym typeface="Arial" panose="020B0604020202020204" pitchFamily="34" charset="0"/>
                </a:rPr>
                <a:t>未来发展</a:t>
              </a: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51194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72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730412" y="4200525"/>
            <a:ext cx="1209044" cy="141690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-1826104" y="674816"/>
            <a:ext cx="3161037" cy="370448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55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grpSp>
        <p:nvGrpSpPr>
          <p:cNvPr id="3" name="Group 3"/>
          <p:cNvGrpSpPr/>
          <p:nvPr/>
        </p:nvGrpSpPr>
        <p:grpSpPr bwMode="auto">
          <a:xfrm>
            <a:off x="383540" y="2734945"/>
            <a:ext cx="8578850" cy="2112010"/>
            <a:chOff x="0" y="395"/>
            <a:chExt cx="10860" cy="3224"/>
          </a:xfrm>
        </p:grpSpPr>
        <p:sp>
          <p:nvSpPr>
            <p:cNvPr id="7" name="MH_SubTitle_1"/>
            <p:cNvSpPr>
              <a:spLocks noChangeArrowheads="1"/>
            </p:cNvSpPr>
            <p:nvPr/>
          </p:nvSpPr>
          <p:spPr bwMode="auto">
            <a:xfrm>
              <a:off x="0" y="395"/>
              <a:ext cx="3125" cy="1169"/>
            </a:xfrm>
            <a:custGeom>
              <a:avLst/>
              <a:gdLst>
                <a:gd name="T0" fmla="*/ 0 w 1674206"/>
                <a:gd name="T1" fmla="*/ 0 h 775493"/>
                <a:gd name="T2" fmla="*/ 0 w 1674206"/>
                <a:gd name="T3" fmla="*/ 0 h 775493"/>
                <a:gd name="T4" fmla="*/ 0 w 1674206"/>
                <a:gd name="T5" fmla="*/ 0 h 775493"/>
                <a:gd name="T6" fmla="*/ 0 w 1674206"/>
                <a:gd name="T7" fmla="*/ 0 h 775493"/>
                <a:gd name="T8" fmla="*/ 0 w 1674206"/>
                <a:gd name="T9" fmla="*/ 0 h 775493"/>
                <a:gd name="T10" fmla="*/ 0 w 1674206"/>
                <a:gd name="T11" fmla="*/ 0 h 775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74206"/>
                <a:gd name="T19" fmla="*/ 0 h 775493"/>
                <a:gd name="T20" fmla="*/ 1674206 w 1674206"/>
                <a:gd name="T21" fmla="*/ 775493 h 7754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miter lim="800000"/>
            </a:ln>
          </p:spPr>
          <p:txBody>
            <a:bodyPr lIns="405000" tIns="0" rIns="189000" bIns="0" anchor="ctr"/>
            <a:p>
              <a:pPr algn="ctr"/>
              <a:r>
                <a:rPr lang="zh-CN" altLang="en-US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</a:t>
              </a:r>
              <a:r>
                <a:rPr lang="zh-CN" altLang="en-US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MH_Text_1"/>
            <p:cNvSpPr txBox="1">
              <a:spLocks noChangeArrowheads="1"/>
            </p:cNvSpPr>
            <p:nvPr/>
          </p:nvSpPr>
          <p:spPr bwMode="auto">
            <a:xfrm>
              <a:off x="0" y="1823"/>
              <a:ext cx="2402" cy="1796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</a:ln>
          </p:spPr>
          <p:txBody>
            <a:bodyPr lIns="0" tIns="0" rIns="0" bIns="0"/>
            <a:p>
              <a:pPr marL="168910" lvl="1" indent="0" algn="l" eaLnBrk="0" fontAlgn="auto" hangingPunct="0">
                <a:lnSpc>
                  <a:spcPct val="150000"/>
                </a:lnSpc>
                <a:buNone/>
              </a:pP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PreA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融资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00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万，出让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10%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股份。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68910" lvl="1" indent="0" algn="l" eaLnBrk="0" fontAlgn="auto" hangingPunct="0">
                <a:lnSpc>
                  <a:spcPct val="150000"/>
                </a:lnSpc>
                <a:buNone/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合作多个城市销售安装三千台以上，收入千万元。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MH_SubTitle_2"/>
            <p:cNvSpPr>
              <a:spLocks noChangeArrowheads="1"/>
            </p:cNvSpPr>
            <p:nvPr/>
          </p:nvSpPr>
          <p:spPr bwMode="auto">
            <a:xfrm>
              <a:off x="2580" y="395"/>
              <a:ext cx="3123" cy="1169"/>
            </a:xfrm>
            <a:custGeom>
              <a:avLst/>
              <a:gdLst>
                <a:gd name="T0" fmla="*/ 0 w 1674206"/>
                <a:gd name="T1" fmla="*/ 0 h 775493"/>
                <a:gd name="T2" fmla="*/ 0 w 1674206"/>
                <a:gd name="T3" fmla="*/ 0 h 775493"/>
                <a:gd name="T4" fmla="*/ 0 w 1674206"/>
                <a:gd name="T5" fmla="*/ 0 h 775493"/>
                <a:gd name="T6" fmla="*/ 0 w 1674206"/>
                <a:gd name="T7" fmla="*/ 0 h 775493"/>
                <a:gd name="T8" fmla="*/ 0 w 1674206"/>
                <a:gd name="T9" fmla="*/ 0 h 775493"/>
                <a:gd name="T10" fmla="*/ 0 w 1674206"/>
                <a:gd name="T11" fmla="*/ 0 h 775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74206"/>
                <a:gd name="T19" fmla="*/ 0 h 775493"/>
                <a:gd name="T20" fmla="*/ 1674206 w 1674206"/>
                <a:gd name="T21" fmla="*/ 775493 h 7754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9525">
              <a:noFill/>
              <a:miter lim="800000"/>
            </a:ln>
          </p:spPr>
          <p:txBody>
            <a:bodyPr lIns="405000" tIns="0" rIns="189000" bIns="0" anchor="ctr"/>
            <a:p>
              <a:pPr algn="ctr"/>
              <a:r>
                <a:rPr lang="zh-CN" altLang="en-US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altLang="zh-CN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22</a:t>
              </a:r>
              <a:r>
                <a:rPr lang="zh-CN" altLang="en-US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MH_SubTitle_3"/>
            <p:cNvSpPr>
              <a:spLocks noChangeArrowheads="1"/>
            </p:cNvSpPr>
            <p:nvPr/>
          </p:nvSpPr>
          <p:spPr bwMode="auto">
            <a:xfrm>
              <a:off x="5158" y="395"/>
              <a:ext cx="3122" cy="1169"/>
            </a:xfrm>
            <a:custGeom>
              <a:avLst/>
              <a:gdLst>
                <a:gd name="T0" fmla="*/ 0 w 1674206"/>
                <a:gd name="T1" fmla="*/ 0 h 775493"/>
                <a:gd name="T2" fmla="*/ 0 w 1674206"/>
                <a:gd name="T3" fmla="*/ 0 h 775493"/>
                <a:gd name="T4" fmla="*/ 0 w 1674206"/>
                <a:gd name="T5" fmla="*/ 0 h 775493"/>
                <a:gd name="T6" fmla="*/ 0 w 1674206"/>
                <a:gd name="T7" fmla="*/ 0 h 775493"/>
                <a:gd name="T8" fmla="*/ 0 w 1674206"/>
                <a:gd name="T9" fmla="*/ 0 h 775493"/>
                <a:gd name="T10" fmla="*/ 0 w 1674206"/>
                <a:gd name="T11" fmla="*/ 0 h 775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74206"/>
                <a:gd name="T19" fmla="*/ 0 h 775493"/>
                <a:gd name="T20" fmla="*/ 1674206 w 1674206"/>
                <a:gd name="T21" fmla="*/ 775493 h 7754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noFill/>
              <a:miter lim="800000"/>
            </a:ln>
          </p:spPr>
          <p:txBody>
            <a:bodyPr lIns="405000" tIns="0" rIns="189000" bIns="0" anchor="ctr"/>
            <a:p>
              <a:pPr algn="ctr"/>
              <a:r>
                <a:rPr lang="zh-CN" altLang="en-US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altLang="zh-CN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23</a:t>
              </a:r>
              <a:r>
                <a:rPr lang="zh-CN" altLang="en-US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MH_SubTitle_4"/>
            <p:cNvSpPr>
              <a:spLocks noChangeArrowheads="1"/>
            </p:cNvSpPr>
            <p:nvPr/>
          </p:nvSpPr>
          <p:spPr bwMode="auto">
            <a:xfrm>
              <a:off x="7735" y="395"/>
              <a:ext cx="3125" cy="1169"/>
            </a:xfrm>
            <a:custGeom>
              <a:avLst/>
              <a:gdLst>
                <a:gd name="T0" fmla="*/ 0 w 1674206"/>
                <a:gd name="T1" fmla="*/ 0 h 775493"/>
                <a:gd name="T2" fmla="*/ 0 w 1674206"/>
                <a:gd name="T3" fmla="*/ 0 h 775493"/>
                <a:gd name="T4" fmla="*/ 0 w 1674206"/>
                <a:gd name="T5" fmla="*/ 0 h 775493"/>
                <a:gd name="T6" fmla="*/ 0 w 1674206"/>
                <a:gd name="T7" fmla="*/ 0 h 775493"/>
                <a:gd name="T8" fmla="*/ 0 w 1674206"/>
                <a:gd name="T9" fmla="*/ 0 h 775493"/>
                <a:gd name="T10" fmla="*/ 0 w 1674206"/>
                <a:gd name="T11" fmla="*/ 0 h 775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74206"/>
                <a:gd name="T19" fmla="*/ 0 h 775493"/>
                <a:gd name="T20" fmla="*/ 1674206 w 1674206"/>
                <a:gd name="T21" fmla="*/ 775493 h 7754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noFill/>
              <a:miter lim="800000"/>
            </a:ln>
          </p:spPr>
          <p:txBody>
            <a:bodyPr lIns="405000" tIns="0" rIns="189000" bIns="0" anchor="ctr"/>
            <a:p>
              <a:pPr algn="ctr"/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  <a:r>
                <a:rPr lang="en-US" altLang="zh-CN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12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MH_Text_1"/>
            <p:cNvSpPr txBox="1">
              <a:spLocks noChangeArrowheads="1"/>
            </p:cNvSpPr>
            <p:nvPr/>
          </p:nvSpPr>
          <p:spPr bwMode="auto">
            <a:xfrm>
              <a:off x="2494" y="1823"/>
              <a:ext cx="2671" cy="1796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</a:ln>
          </p:spPr>
          <p:txBody>
            <a:bodyPr lIns="0" tIns="0" rIns="0" bIns="0"/>
            <a:p>
              <a:pPr marL="168910" lvl="1" indent="0" algn="l" eaLnBrk="0" fontAlgn="auto" hangingPunct="0">
                <a:lnSpc>
                  <a:spcPct val="150000"/>
                </a:lnSpc>
                <a:buNone/>
              </a:pP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轮融资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5000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万，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全国推广，每个城市两千台以上，推广十个以上城市，销售充电桩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万台以上，收入上亿元。</a:t>
              </a:r>
              <a:endPara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MH_Text_1"/>
            <p:cNvSpPr txBox="1">
              <a:spLocks noChangeArrowheads="1"/>
            </p:cNvSpPr>
            <p:nvPr/>
          </p:nvSpPr>
          <p:spPr bwMode="auto">
            <a:xfrm>
              <a:off x="5276" y="1823"/>
              <a:ext cx="2801" cy="1796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</a:ln>
          </p:spPr>
          <p:txBody>
            <a:bodyPr lIns="0" tIns="0" rIns="0" bIns="0"/>
            <a:p>
              <a:pPr marL="168910" lvl="1" indent="0" algn="l" eaLnBrk="0" fontAlgn="auto" hangingPunct="0">
                <a:lnSpc>
                  <a:spcPct val="150000"/>
                </a:lnSpc>
                <a:buNone/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与充电桩厂家，运营商合作推广，覆盖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个以上城市，销售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万充电桩，实现销售收入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亿元。科创板上市。</a:t>
              </a:r>
              <a:endPara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MH_Text_1"/>
            <p:cNvSpPr txBox="1">
              <a:spLocks noChangeArrowheads="1"/>
            </p:cNvSpPr>
            <p:nvPr/>
          </p:nvSpPr>
          <p:spPr bwMode="auto">
            <a:xfrm>
              <a:off x="8189" y="1823"/>
              <a:ext cx="2480" cy="1796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</a:ln>
          </p:spPr>
          <p:txBody>
            <a:bodyPr lIns="0" tIns="0" rIns="0" bIns="0"/>
            <a:p>
              <a:pPr marL="168910" lvl="1" indent="0" algn="l" eaLnBrk="0" fontAlgn="auto" hangingPunct="0">
                <a:lnSpc>
                  <a:spcPct val="150000"/>
                </a:lnSpc>
                <a:buNone/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面向全国销售推广，争取覆盖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个以上城市，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68910" lvl="1" indent="0" algn="l" eaLnBrk="0" fontAlgn="auto" hangingPunct="0">
                <a:lnSpc>
                  <a:spcPct val="150000"/>
                </a:lnSpc>
                <a:buNone/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销售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万充电桩，</a:t>
              </a:r>
              <a:endPara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68910" lvl="1" indent="0" algn="l" eaLnBrk="0" fontAlgn="auto" hangingPunct="0">
                <a:lnSpc>
                  <a:spcPct val="150000"/>
                </a:lnSpc>
                <a:buNone/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实现销售收入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亿元。</a:t>
              </a:r>
              <a:endPara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553018" y="111760"/>
            <a:ext cx="468058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公司愿景： 打造车主用车养车，生活出行一体化服务平台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7193" y="530225"/>
            <a:ext cx="856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通过自主研发科技产品，解决未来会出现的问题，并拥有巨大的市场和用户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76705" y="1066800"/>
            <a:ext cx="6530975" cy="11988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marL="171450" lvl="0" indent="-171450" algn="l">
              <a:buClrTx/>
              <a:buSzTx/>
              <a:buFont typeface="Wingdings" panose="05000000000000000000" charset="0"/>
              <a:buChar char="l"/>
            </a:pPr>
            <a:r>
              <a:rPr lang="zh-CN" altLang="en-US" sz="12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核心产品： 汽车交直流充电桩，电瓶车充换电设备，动力电池监控管理系统。</a:t>
            </a:r>
            <a:endParaRPr lang="zh-CN" altLang="en-US" sz="12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l"/>
            </a:pPr>
            <a:r>
              <a:rPr lang="zh-CN" altLang="en-US" sz="12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本地示范落地，充电桩覆盖率全国第一，电动汽车销量全国第一，打造电动汽车生态圈</a:t>
            </a:r>
            <a:endParaRPr lang="zh-CN" altLang="en-US" sz="12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l"/>
            </a:pPr>
            <a:r>
              <a:rPr lang="zh-CN" altLang="en-US" sz="12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交流桩在多个城市落地示范运营，引领交流充电新模式，实现示范城市所有社区充电桩全面覆盖，推动电动汽车行业发展</a:t>
            </a:r>
            <a:endParaRPr lang="zh-CN" altLang="en-US" sz="12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lvl="0" indent="-171450" algn="l">
              <a:buClrTx/>
              <a:buSzTx/>
              <a:buFont typeface="Wingdings" panose="05000000000000000000" charset="0"/>
              <a:buChar char="l"/>
            </a:pPr>
            <a:r>
              <a:rPr lang="zh-CN" altLang="en-US" sz="12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预计</a:t>
            </a:r>
            <a:r>
              <a:rPr lang="en-US" altLang="zh-CN" sz="12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2021</a:t>
            </a:r>
            <a:r>
              <a:rPr lang="zh-CN" altLang="en-US" sz="12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年全国各地推出新政：必须安装</a:t>
            </a:r>
            <a:r>
              <a:rPr lang="en-US" altLang="zh-CN" sz="12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10%</a:t>
            </a:r>
            <a:r>
              <a:rPr lang="zh-CN" altLang="en-US" sz="12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以上充电桩才能销售楼盘，预计销售市场会暴涨，本项目</a:t>
            </a:r>
            <a:r>
              <a:rPr lang="zh-CN" altLang="en-US" sz="1200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产品售价低，占用电容量少</a:t>
            </a:r>
            <a:r>
              <a:rPr lang="zh-CN" altLang="en-US" sz="12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两大</a:t>
            </a:r>
            <a:r>
              <a:rPr lang="zh-CN" altLang="en-US" sz="1200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绝对优势</a:t>
            </a:r>
            <a:r>
              <a:rPr lang="zh-CN" altLang="en-US" sz="12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，可以占领大部分市场</a:t>
            </a:r>
            <a:endParaRPr lang="zh-CN" altLang="en-US" sz="1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0"/>
            <a:ext cx="1840230" cy="530225"/>
            <a:chOff x="-1" y="284389"/>
            <a:chExt cx="2064471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-1" y="284389"/>
              <a:ext cx="1900102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  <a:sym typeface="Arial" panose="020B0604020202020204" pitchFamily="34" charset="0"/>
                </a:rPr>
                <a:t>落地规划</a:t>
              </a: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950170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72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730412" y="4200525"/>
            <a:ext cx="1209044" cy="141690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-1826104" y="674816"/>
            <a:ext cx="3161037" cy="370448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55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510" y="675005"/>
            <a:ext cx="80791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场地支持：办公用房，一</a:t>
            </a:r>
            <a:r>
              <a:rPr lang="zh-CN" altLang="en-US" sz="1600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期厂房</a:t>
            </a:r>
            <a:r>
              <a:rPr lang="en-US" altLang="zh-CN" sz="1600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2000</a:t>
            </a:r>
            <a:r>
              <a:rPr lang="zh-CN" altLang="en-US" sz="1600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平，人才公寓</a:t>
            </a:r>
            <a:endParaRPr lang="zh-CN" altLang="en-US" sz="16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企业快速落地，并在两三个月内形成生产能力并供货</a:t>
            </a:r>
            <a:endParaRPr lang="zh-CN" altLang="en-US" sz="16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本地政策支持，破解现在各地存在的电容量不足，物业阻碍公共充电桩进入等问题</a:t>
            </a:r>
            <a:endParaRPr lang="zh-CN" altLang="en-US" sz="16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</a:t>
            </a:r>
            <a:r>
              <a:rPr lang="zh-CN" altLang="en-US" sz="1600" b="1" dirty="0">
                <a:solidFill>
                  <a:srgbClr val="FF0000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本地区示范运营，实现充电桩覆盖率全国第一，打造本地模式，并向全国复制</a:t>
            </a:r>
            <a:endParaRPr lang="zh-CN" altLang="en-US" sz="16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与本地建筑商合作，将产品推向全国</a:t>
            </a:r>
            <a:endParaRPr lang="zh-CN" altLang="en-US" sz="16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accent5"/>
                </a:solidFill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产品线不断完善，实现三年后销售额过亿，争取科创板上市</a:t>
            </a:r>
            <a:endParaRPr lang="zh-CN" altLang="en-US" sz="1600" b="1" dirty="0">
              <a:solidFill>
                <a:schemeClr val="accent5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1" descr="ff87c4ddac1dcfc7a3a06360b271ac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3745230"/>
            <a:ext cx="2047240" cy="1398270"/>
          </a:xfrm>
          <a:prstGeom prst="rect">
            <a:avLst/>
          </a:prstGeom>
        </p:spPr>
      </p:pic>
      <p:pic>
        <p:nvPicPr>
          <p:cNvPr id="10" name="图片 10" descr="3cbe703774a2f46063245a16530560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685" y="2326005"/>
            <a:ext cx="2147570" cy="1318895"/>
          </a:xfrm>
          <a:prstGeom prst="rect">
            <a:avLst/>
          </a:prstGeom>
        </p:spPr>
      </p:pic>
      <p:pic>
        <p:nvPicPr>
          <p:cNvPr id="4" name="图片 1" descr="e40b9429b4d202b3a64198e9a24c5f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385" y="3745230"/>
            <a:ext cx="2333625" cy="1286510"/>
          </a:xfrm>
          <a:prstGeom prst="rect">
            <a:avLst/>
          </a:prstGeom>
        </p:spPr>
      </p:pic>
      <p:graphicFrame>
        <p:nvGraphicFramePr>
          <p:cNvPr id="3" name="对象 2"/>
          <p:cNvGraphicFramePr/>
          <p:nvPr/>
        </p:nvGraphicFramePr>
        <p:xfrm>
          <a:off x="535940" y="2325370"/>
          <a:ext cx="2054860" cy="1319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4" imgW="1962150" imgH="1358900" progId="Paint.Picture">
                  <p:embed/>
                </p:oleObj>
              </mc:Choice>
              <mc:Fallback>
                <p:oleObj name="" r:id="rId4" imgW="1962150" imgH="135890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5940" y="2325370"/>
                        <a:ext cx="2054860" cy="1319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385" y="2372995"/>
            <a:ext cx="2431415" cy="122364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对象 4"/>
          <p:cNvGraphicFramePr/>
          <p:nvPr/>
        </p:nvGraphicFramePr>
        <p:xfrm>
          <a:off x="3242310" y="3744595"/>
          <a:ext cx="2306320" cy="1398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7" imgW="4533900" imgH="2622550" progId="Paint.Picture">
                  <p:embed/>
                </p:oleObj>
              </mc:Choice>
              <mc:Fallback>
                <p:oleObj name="" r:id="rId7" imgW="4533900" imgH="26225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42310" y="3744595"/>
                        <a:ext cx="2306320" cy="1398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AutoShape 2" descr="https://ss0.baidu.com/73x1bjeh1BF3odCf/it/u=1806346351,1539305168&amp;fm=96&amp;s=07A0782256459AAE7441604B030070B2"/>
          <p:cNvSpPr>
            <a:spLocks noChangeAspect="1"/>
          </p:cNvSpPr>
          <p:nvPr/>
        </p:nvSpPr>
        <p:spPr>
          <a:xfrm>
            <a:off x="116681" y="-108346"/>
            <a:ext cx="228600" cy="2286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/>
          <a:p>
            <a:pPr eaLnBrk="0" hangingPunct="0"/>
            <a:endParaRPr lang="zh-CN" altLang="en-US" sz="10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3853" y="-8334"/>
            <a:ext cx="4636294" cy="341630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noProof="1" dirty="0">
              <a:solidFill>
                <a:schemeClr val="tx2"/>
              </a:solidFill>
              <a:latin typeface="微软雅黑" panose="020B0503020204020204" pitchFamily="34" charset="-122"/>
              <a:ea typeface="Raleway"/>
            </a:endParaRPr>
          </a:p>
        </p:txBody>
      </p:sp>
      <p:grpSp>
        <p:nvGrpSpPr>
          <p:cNvPr id="20" name="组合 46"/>
          <p:cNvGrpSpPr/>
          <p:nvPr/>
        </p:nvGrpSpPr>
        <p:grpSpPr bwMode="auto">
          <a:xfrm>
            <a:off x="0" y="-8143"/>
            <a:ext cx="1692275" cy="530226"/>
            <a:chOff x="0" y="284389"/>
            <a:chExt cx="1692275" cy="529772"/>
          </a:xfrm>
          <a:solidFill>
            <a:schemeClr val="accent5">
              <a:lumMod val="75000"/>
            </a:schemeClr>
          </a:solidFill>
        </p:grpSpPr>
        <p:sp>
          <p:nvSpPr>
            <p:cNvPr id="21" name="矩形 20"/>
            <p:cNvSpPr/>
            <p:nvPr/>
          </p:nvSpPr>
          <p:spPr>
            <a:xfrm>
              <a:off x="0" y="284389"/>
              <a:ext cx="1511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strike="noStrike" noProof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核心团队</a:t>
              </a:r>
              <a:endParaRPr lang="zh-CN" altLang="en-US" sz="2400" b="1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577975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0" y="521494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圆角矩形 2"/>
          <p:cNvSpPr/>
          <p:nvPr/>
        </p:nvSpPr>
        <p:spPr>
          <a:xfrm>
            <a:off x="4074319" y="696516"/>
            <a:ext cx="1525191" cy="4364831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</a:defRPr>
            </a:lvl1pPr>
            <a:lvl2pPr marL="342900" lvl="1" indent="1143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2pPr>
            <a:lvl3pPr marL="685800" lvl="2" indent="2286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3pPr>
            <a:lvl4pPr marL="1028700" lvl="3" indent="3429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4pPr>
            <a:lvl5pPr marL="1371600" lvl="4" indent="4572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5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5709047" y="695325"/>
            <a:ext cx="1531144" cy="4379119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</a:defRPr>
            </a:lvl1pPr>
            <a:lvl2pPr marL="342900" lvl="1" indent="1143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2pPr>
            <a:lvl3pPr marL="685800" lvl="2" indent="2286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3pPr>
            <a:lvl4pPr marL="1028700" lvl="3" indent="3429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4pPr>
            <a:lvl5pPr marL="1371600" lvl="4" indent="4572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5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587" name="文本框 15"/>
          <p:cNvSpPr txBox="1"/>
          <p:nvPr/>
        </p:nvSpPr>
        <p:spPr>
          <a:xfrm>
            <a:off x="6120647" y="1888331"/>
            <a:ext cx="716280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余得水 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技术总监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588" name="文本框 9"/>
          <p:cNvSpPr txBox="1"/>
          <p:nvPr/>
        </p:nvSpPr>
        <p:spPr>
          <a:xfrm>
            <a:off x="5793581" y="2504361"/>
            <a:ext cx="118745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同济大学  硕士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2272904" y="684610"/>
            <a:ext cx="1672829" cy="4376738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</a:defRPr>
            </a:lvl1pPr>
            <a:lvl2pPr marL="342900" lvl="1" indent="1143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2pPr>
            <a:lvl3pPr marL="685800" lvl="2" indent="2286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3pPr>
            <a:lvl4pPr marL="1028700" lvl="3" indent="3429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4pPr>
            <a:lvl5pPr marL="1371600" lvl="4" indent="4572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5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326231" y="684610"/>
            <a:ext cx="1846660" cy="4376738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</a:defRPr>
            </a:lvl1pPr>
            <a:lvl2pPr marL="342900" lvl="1" indent="1143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2pPr>
            <a:lvl3pPr marL="685800" lvl="2" indent="2286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3pPr>
            <a:lvl4pPr marL="1028700" lvl="3" indent="3429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4pPr>
            <a:lvl5pPr marL="1371600" lvl="4" indent="4572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5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24593" name="对象 39"/>
          <p:cNvGraphicFramePr/>
          <p:nvPr/>
        </p:nvGraphicFramePr>
        <p:xfrm>
          <a:off x="2745581" y="717947"/>
          <a:ext cx="857250" cy="1103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996950" imgH="1320800" progId="Paint.Picture">
                  <p:embed/>
                </p:oleObj>
              </mc:Choice>
              <mc:Fallback>
                <p:oleObj name="" r:id="rId1" imgW="996950" imgH="132080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745581" y="717947"/>
                        <a:ext cx="857250" cy="110370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4" name="文本框 40"/>
          <p:cNvSpPr txBox="1"/>
          <p:nvPr/>
        </p:nvSpPr>
        <p:spPr>
          <a:xfrm>
            <a:off x="2521744" y="2412206"/>
            <a:ext cx="14239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荷兰艾因霍芬大学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机械工程博士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3" name="文本框 5"/>
          <p:cNvSpPr>
            <a:spLocks noChangeArrowheads="1"/>
          </p:cNvSpPr>
          <p:nvPr/>
        </p:nvSpPr>
        <p:spPr bwMode="auto">
          <a:xfrm>
            <a:off x="2331244" y="2850356"/>
            <a:ext cx="1614488" cy="148018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+mn-ea"/>
            </a:endParaRPr>
          </a:p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r>
              <a:rPr lang="en-US" altLang="zh-CN" sz="1050" dirty="0">
                <a:solidFill>
                  <a:srgbClr val="000000"/>
                </a:solidFill>
                <a:latin typeface="微软雅黑" panose="020B0503020204020204" pitchFamily="34" charset="-122"/>
                <a:sym typeface="+mn-ea"/>
              </a:rPr>
              <a:t>曾负责华为、荷兰汽车研究所、通用等汽车研发、企业管理等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+mn-ea"/>
            </a:endParaRPr>
          </a:p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+mn-ea"/>
            </a:endParaRPr>
          </a:p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r>
              <a:rPr lang="en-US" altLang="zh-CN" sz="1050" dirty="0">
                <a:solidFill>
                  <a:srgbClr val="000000"/>
                </a:solidFill>
                <a:latin typeface="微软雅黑" panose="020B0503020204020204" pitchFamily="34" charset="-122"/>
                <a:sym typeface="+mn-ea"/>
              </a:rPr>
              <a:t>投资人，负责融资，车辆资源整合，运营指导等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4596" name="文本框 43"/>
          <p:cNvSpPr txBox="1"/>
          <p:nvPr/>
        </p:nvSpPr>
        <p:spPr>
          <a:xfrm>
            <a:off x="408385" y="1888331"/>
            <a:ext cx="1718072" cy="575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/>
            <a:r>
              <a:rPr lang="zh-CN" altLang="en-US" sz="105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高建 创始人</a:t>
            </a:r>
            <a:endParaRPr lang="en-US" altLang="zh-CN" sz="105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105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上海交通大学硕士</a:t>
            </a:r>
            <a:endParaRPr lang="zh-CN" altLang="en-US" sz="105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/>
            <a:r>
              <a:rPr lang="en-US" altLang="zh-CN" sz="105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1979 </a:t>
            </a:r>
            <a:r>
              <a:rPr lang="zh-CN" altLang="en-US" sz="105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江苏沛县 中共党员</a:t>
            </a:r>
            <a:endParaRPr lang="zh-CN" altLang="en-US" sz="105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5"/>
          <p:cNvSpPr txBox="1">
            <a:spLocks noChangeArrowheads="1"/>
          </p:cNvSpPr>
          <p:nvPr/>
        </p:nvSpPr>
        <p:spPr bwMode="auto">
          <a:xfrm>
            <a:off x="247650" y="2440781"/>
            <a:ext cx="1974056" cy="2341880"/>
          </a:xfrm>
          <a:prstGeom prst="rect">
            <a:avLst/>
          </a:prstGeom>
          <a:noFill/>
          <a:ln w="6350">
            <a:noFill/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先后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多家世界五百强企业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zh-CN" altLang="en-US" sz="1050" b="1" i="0" u="none" strike="noStrike" kern="1200" cap="none" spc="0" normalizeH="0" baseline="0" noProof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新宋体" panose="02010609030101010101" charset="-122"/>
              </a:rPr>
              <a:t>德国</a:t>
            </a:r>
            <a:r>
              <a:rPr kumimoji="0" lang="en-US" altLang="zh-CN" sz="1050" b="1" i="0" u="none" strike="noStrike" kern="1200" cap="none" spc="0" normalizeH="0" baseline="0" noProof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新宋体" panose="02010609030101010101" charset="-122"/>
              </a:rPr>
              <a:t>BOSCH</a:t>
            </a:r>
            <a:r>
              <a:rPr kumimoji="0" lang="zh-CN" altLang="en-US" sz="1050" b="1" i="0" u="none" strike="noStrike" kern="1200" cap="none" spc="0" normalizeH="0" baseline="0" noProof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新宋体" panose="02010609030101010101" charset="-122"/>
              </a:rPr>
              <a:t>，英国里卡多，法国</a:t>
            </a:r>
            <a:r>
              <a:rPr kumimoji="0" lang="en-US" altLang="zh-CN" sz="1050" b="1" i="0" u="none" strike="noStrike" kern="1200" cap="none" spc="0" normalizeH="0" baseline="0" noProof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新宋体" panose="02010609030101010101" charset="-122"/>
              </a:rPr>
              <a:t>PSA,</a:t>
            </a:r>
            <a:r>
              <a:rPr kumimoji="0" lang="zh-CN" altLang="en-US" sz="1050" b="1" i="0" u="none" strike="noStrike" kern="1200" cap="none" spc="0" normalizeH="0" baseline="0" noProof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新宋体" panose="02010609030101010101" charset="-122"/>
              </a:rPr>
              <a:t>英国</a:t>
            </a:r>
            <a:r>
              <a:rPr kumimoji="0" lang="en-US" altLang="zh-CN" sz="1050" b="1" i="0" u="none" strike="noStrike" kern="1200" cap="none" spc="0" normalizeH="0" baseline="0" noProof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新宋体" panose="02010609030101010101" charset="-122"/>
              </a:rPr>
              <a:t>LMC</a:t>
            </a:r>
            <a:r>
              <a:rPr kumimoji="0" lang="zh-CN" altLang="en-US" sz="1050" b="1" i="0" u="none" strike="noStrike" kern="1200" cap="none" spc="0" normalizeH="0" baseline="0" noProof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新宋体" panose="02010609030101010101" charset="-122"/>
              </a:rPr>
              <a:t>等外资企业）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从事技术开发，项目管理，市场分析等</a:t>
            </a:r>
            <a:r>
              <a:rPr kumimoji="0" lang="zh-CN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</a:t>
            </a:r>
            <a:endParaRPr kumimoji="0" lang="en-US" altLang="zh-CN" sz="105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2016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全职创业，先后主持开发了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智能停车平台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 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车尊宝，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充电桩共享平台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乐充电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，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电动汽车分时租赁平台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-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乐米</a:t>
            </a:r>
            <a:r>
              <a:rPr kumimoji="0" lang="zh-CN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出行</a:t>
            </a:r>
            <a:endParaRPr kumimoji="0" lang="zh-CN" altLang="en-US" sz="105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4598" name="文本框 45"/>
          <p:cNvSpPr txBox="1"/>
          <p:nvPr/>
        </p:nvSpPr>
        <p:spPr>
          <a:xfrm>
            <a:off x="2272903" y="1890713"/>
            <a:ext cx="1801415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eaLnBrk="0" hangingPunct="0">
              <a:buSzTx/>
            </a:pPr>
            <a:r>
              <a:rPr lang="zh-CN" altLang="en-US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黄宁军</a:t>
            </a:r>
            <a:endParaRPr lang="zh-CN" altLang="en-US" sz="105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0" hangingPunct="0">
              <a:buSzTx/>
            </a:pPr>
            <a:r>
              <a:rPr lang="zh-CN" altLang="en-US" sz="10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运营总监</a:t>
            </a:r>
            <a:endParaRPr lang="zh-CN" altLang="en-US" sz="105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7366397" y="684610"/>
            <a:ext cx="1529954" cy="4376738"/>
          </a:xfrm>
          <a:prstGeom prst="roundRect">
            <a:avLst>
              <a:gd name="adj" fmla="val 634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</a:defRPr>
            </a:lvl1pPr>
            <a:lvl2pPr marL="342900" lvl="1" indent="1143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2pPr>
            <a:lvl3pPr marL="685800" lvl="2" indent="2286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3pPr>
            <a:lvl4pPr marL="1028700" lvl="3" indent="3429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4pPr>
            <a:lvl5pPr marL="1371600" lvl="4" indent="4572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300" b="0" i="0" u="none" kern="1200" baseline="0">
                <a:solidFill>
                  <a:schemeClr val="tx1"/>
                </a:solidFill>
                <a:latin typeface="Calibri Light" panose="020F0302020204030204" charset="-122"/>
                <a:ea typeface="微软雅黑 Light" panose="020B0502040204020203" pitchFamily="34" charset="-122"/>
                <a:cs typeface="+mn-cs"/>
              </a:defRPr>
            </a:lvl5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24600" name="对象 47"/>
          <p:cNvGraphicFramePr/>
          <p:nvPr/>
        </p:nvGraphicFramePr>
        <p:xfrm>
          <a:off x="7774781" y="733425"/>
          <a:ext cx="753666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3" imgW="1003300" imgH="1466850" progId="Paint.Picture">
                  <p:embed/>
                </p:oleObj>
              </mc:Choice>
              <mc:Fallback>
                <p:oleObj name="" r:id="rId3" imgW="1003300" imgH="1466850" progId="Paint.Picture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74781" y="733425"/>
                        <a:ext cx="753666" cy="11001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01" name="文本框 49"/>
          <p:cNvSpPr txBox="1"/>
          <p:nvPr/>
        </p:nvSpPr>
        <p:spPr>
          <a:xfrm>
            <a:off x="7228285" y="1910954"/>
            <a:ext cx="1801415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李兰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市场总监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602" name="文本框 50"/>
          <p:cNvSpPr txBox="1"/>
          <p:nvPr/>
        </p:nvSpPr>
        <p:spPr>
          <a:xfrm>
            <a:off x="7494429" y="2505075"/>
            <a:ext cx="14020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法国 ESIGELEC 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高等电力工程学院 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微软雅黑" panose="020B0503020204020204" pitchFamily="34" charset="-122"/>
              </a:rPr>
              <a:t>硕士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603" name="矩形 51"/>
          <p:cNvSpPr/>
          <p:nvPr/>
        </p:nvSpPr>
        <p:spPr bwMode="auto">
          <a:xfrm>
            <a:off x="7420531" y="3150156"/>
            <a:ext cx="1421606" cy="144780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r>
              <a:rPr lang="en-US" altLang="zh-CN" sz="1050" dirty="0">
                <a:solidFill>
                  <a:srgbClr val="0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多家汽车厂商项目管理工作经历，法雷奥，PSA等，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r>
              <a:rPr lang="en-US" altLang="zh-CN" sz="1050" dirty="0">
                <a:solidFill>
                  <a:srgbClr val="0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熟悉汽车行业，有广泛的行业资源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r>
              <a:rPr lang="en-US" altLang="zh-CN" sz="1050" dirty="0">
                <a:solidFill>
                  <a:srgbClr val="000000"/>
                </a:solidFill>
                <a:latin typeface="微软雅黑" panose="020B0503020204020204" pitchFamily="34" charset="-122"/>
                <a:sym typeface="微软雅黑" panose="020B0503020204020204" pitchFamily="34" charset="-122"/>
              </a:rPr>
              <a:t>负责项目管理，场地拓展，渠道管理，业务开拓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24604" name="对象 52"/>
          <p:cNvGraphicFramePr/>
          <p:nvPr/>
        </p:nvGraphicFramePr>
        <p:xfrm>
          <a:off x="782241" y="750094"/>
          <a:ext cx="9048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5" imgW="996950" imgH="1136650" progId="Paint.Picture">
                  <p:embed/>
                </p:oleObj>
              </mc:Choice>
              <mc:Fallback>
                <p:oleObj name="" r:id="rId5" imgW="996950" imgH="1136650" progId="Paint.Picture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2241" y="750094"/>
                        <a:ext cx="904875" cy="1066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-2147482624" descr="Luxiaohu_small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4839" y="755809"/>
            <a:ext cx="751046" cy="10777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4283393" y="1911191"/>
            <a:ext cx="972503" cy="41402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+mn-ea"/>
              </a:rPr>
              <a:t>卢小虎 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+mn-ea"/>
            </a:endParaRPr>
          </a:p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+mn-ea"/>
              </a:rPr>
              <a:t>项目总监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09972" y="2504880"/>
            <a:ext cx="1497330" cy="27559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algn="ctr" eaLnBrk="0" hangingPunct="0">
              <a:buClrTx/>
              <a:buSzTx/>
              <a:buFontTx/>
            </a:pPr>
            <a:r>
              <a:rPr lang="zh-CN" altLang="en-US" sz="1050" b="1" dirty="0">
                <a:solidFill>
                  <a:srgbClr val="002060"/>
                </a:solidFill>
                <a:ea typeface="微软雅黑" panose="020B0503020204020204" pitchFamily="34" charset="-122"/>
                <a:sym typeface="+mn-ea"/>
              </a:rPr>
              <a:t>上海交通大学  硕士</a:t>
            </a:r>
            <a:endParaRPr lang="zh-CN" altLang="en-US" sz="1050" b="1" dirty="0">
              <a:solidFill>
                <a:srgbClr val="002060"/>
              </a:solidFill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4162425" y="3061811"/>
            <a:ext cx="1350169" cy="12223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r>
              <a:rPr lang="en-US" altLang="zh-CN" sz="1050" dirty="0">
                <a:solidFill>
                  <a:srgbClr val="000000"/>
                </a:solidFill>
                <a:latin typeface="微软雅黑" panose="020B0503020204020204" pitchFamily="34" charset="-122"/>
                <a:sym typeface="+mn-ea"/>
              </a:rPr>
              <a:t>先后在里卡多工程（上海）技术有限公司，上海乘用车技术中心，上汽商用车技术中心从事新能源汽车动力系统开发。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5"/>
          <p:cNvSpPr>
            <a:spLocks noChangeArrowheads="1"/>
          </p:cNvSpPr>
          <p:nvPr/>
        </p:nvSpPr>
        <p:spPr bwMode="auto">
          <a:xfrm>
            <a:off x="5910739" y="2850356"/>
            <a:ext cx="1253490" cy="148018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+mn-ea"/>
            </a:endParaRPr>
          </a:p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r>
              <a:rPr lang="en-US" altLang="zh-CN" sz="1050" dirty="0">
                <a:solidFill>
                  <a:srgbClr val="000000"/>
                </a:solidFill>
                <a:latin typeface="微软雅黑" panose="020B0503020204020204" pitchFamily="34" charset="-122"/>
                <a:sym typeface="+mn-ea"/>
              </a:rPr>
              <a:t>曾任职标致雪铁龙，大众等汽车前瞻技术开发部电子开发主管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+mn-ea"/>
            </a:endParaRPr>
          </a:p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+mn-ea"/>
            </a:endParaRPr>
          </a:p>
          <a:p>
            <a:pPr marL="0" lvl="0" indent="-306705" algn="l" defTabSz="815975" eaLnBrk="0" hangingPunct="0">
              <a:spcBef>
                <a:spcPct val="20000"/>
              </a:spcBef>
              <a:buClrTx/>
              <a:buSzTx/>
              <a:buFontTx/>
            </a:pPr>
            <a:r>
              <a:rPr lang="en-US" altLang="zh-CN" sz="1050" dirty="0">
                <a:solidFill>
                  <a:srgbClr val="000000"/>
                </a:solidFill>
                <a:latin typeface="微软雅黑" panose="020B0503020204020204" pitchFamily="34" charset="-122"/>
                <a:sym typeface="+mn-ea"/>
              </a:rPr>
              <a:t>软硬件平台开发，技术团队管理等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625" y="817245"/>
            <a:ext cx="721519" cy="95488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 rot="2968493">
            <a:off x="5383532" y="256053"/>
            <a:ext cx="4928500" cy="6695253"/>
          </a:xfrm>
          <a:custGeom>
            <a:avLst/>
            <a:gdLst>
              <a:gd name="connsiteX0" fmla="*/ 0 w 6571333"/>
              <a:gd name="connsiteY0" fmla="*/ 846961 h 8927004"/>
              <a:gd name="connsiteX1" fmla="*/ 724016 w 6571333"/>
              <a:gd name="connsiteY1" fmla="*/ 0 h 8927004"/>
              <a:gd name="connsiteX2" fmla="*/ 6571333 w 6571333"/>
              <a:gd name="connsiteY2" fmla="*/ 4998514 h 8927004"/>
              <a:gd name="connsiteX3" fmla="*/ 3213105 w 6571333"/>
              <a:gd name="connsiteY3" fmla="*/ 8927004 h 8927004"/>
              <a:gd name="connsiteX4" fmla="*/ 0 w 6571333"/>
              <a:gd name="connsiteY4" fmla="*/ 8927004 h 892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333" h="8927004">
                <a:moveTo>
                  <a:pt x="0" y="846961"/>
                </a:moveTo>
                <a:lnTo>
                  <a:pt x="724016" y="0"/>
                </a:lnTo>
                <a:lnTo>
                  <a:pt x="6571333" y="4998514"/>
                </a:lnTo>
                <a:lnTo>
                  <a:pt x="3213105" y="8927004"/>
                </a:lnTo>
                <a:lnTo>
                  <a:pt x="0" y="8927004"/>
                </a:lnTo>
                <a:close/>
              </a:path>
            </a:pathLst>
          </a:custGeom>
          <a:solidFill>
            <a:schemeClr val="accent6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 b="1"/>
          </a:p>
        </p:txBody>
      </p:sp>
      <p:cxnSp>
        <p:nvCxnSpPr>
          <p:cNvPr id="9" name="直接连接符 8"/>
          <p:cNvCxnSpPr/>
          <p:nvPr/>
        </p:nvCxnSpPr>
        <p:spPr>
          <a:xfrm>
            <a:off x="6762029" y="4749906"/>
            <a:ext cx="2171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14410" y="336233"/>
            <a:ext cx="4738627" cy="1483910"/>
          </a:xfrm>
          <a:prstGeom prst="rect">
            <a:avLst/>
          </a:prstGeom>
        </p:spPr>
        <p:txBody>
          <a:bodyPr vert="horz" lIns="68580" tIns="34290" rIns="117876" bIns="34290" rtlCol="0"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乐米达新能源（上海）有限公司</a:t>
            </a:r>
            <a:endParaRPr kumimoji="0" lang="zh-CN" altLang="en-US" sz="1500" b="0" i="0" u="none" strike="noStrike" kern="1200" cap="none" spc="0" normalizeH="0" baseline="0" noProof="0" dirty="0" smtClean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地址：上海市虹桥路</a:t>
            </a:r>
            <a:r>
              <a:rPr kumimoji="0" lang="en-US" altLang="zh-CN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333</a:t>
            </a:r>
            <a:r>
              <a:rPr kumimoji="0" lang="zh-CN" alt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号交大科技园</a:t>
            </a:r>
            <a:r>
              <a:rPr kumimoji="0" lang="en-US" altLang="zh-CN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606</a:t>
            </a:r>
            <a:r>
              <a:rPr kumimoji="0" lang="zh-CN" alt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室</a:t>
            </a:r>
            <a:endParaRPr kumimoji="0" lang="zh-CN" altLang="en-US" sz="1500" b="0" i="0" u="none" strike="noStrike" kern="1200" cap="none" spc="0" normalizeH="0" baseline="0" noProof="0" dirty="0" smtClean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电话</a:t>
            </a:r>
            <a:r>
              <a:rPr kumimoji="0" lang="zh-CN" altLang="en-US" sz="1500" b="0" i="0" u="none" strike="noStrike" kern="1200" cap="none" spc="0" normalizeH="0" baseline="0" dirty="0" smtClean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：021-80370720</a:t>
            </a:r>
            <a:endParaRPr kumimoji="0" lang="zh-CN" altLang="en-US" sz="1500" b="0" i="0" u="none" strike="noStrike" kern="1200" cap="none" spc="0" normalizeH="0" baseline="0" dirty="0" smtClean="0">
              <a:solidFill>
                <a:srgbClr val="34343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0" i="0" u="none" strike="noStrike" kern="1200" cap="none" spc="0" normalizeH="0" baseline="0" dirty="0" smtClean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联系人：  </a:t>
            </a:r>
            <a:r>
              <a:rPr lang="zh-CN" altLang="en-US" sz="1500" dirty="0" smtClean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高建</a:t>
            </a:r>
            <a:endParaRPr lang="zh-CN" altLang="en-US" sz="1500" dirty="0" smtClean="0">
              <a:solidFill>
                <a:srgbClr val="34343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500" dirty="0" smtClean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手机微信：</a:t>
            </a:r>
            <a:r>
              <a:rPr kumimoji="0" lang="zh-CN" altLang="en-US" sz="1500" b="0" i="0" u="none" strike="noStrike" kern="1200" cap="none" spc="0" normalizeH="0" baseline="0" dirty="0" smtClean="0">
                <a:solidFill>
                  <a:srgbClr val="34343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 13917247630  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  <a:p>
            <a:pPr marL="228600" indent="-228600">
              <a:lnSpc>
                <a:spcPct val="80000"/>
              </a:lnSpc>
              <a:spcBef>
                <a:spcPts val="1000"/>
              </a:spcBef>
              <a:defRPr/>
            </a:pPr>
            <a:endParaRPr lang="en-US" altLang="zh-CN" sz="15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91815" y="1657985"/>
            <a:ext cx="4603115" cy="2861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zh-CN" altLang="en-US" sz="1500" b="1" dirty="0" smtClean="0">
                <a:solidFill>
                  <a:srgbClr val="002060"/>
                </a:solidFill>
              </a:rPr>
              <a:t>乐米达新能源注册资本</a:t>
            </a:r>
            <a:r>
              <a:rPr lang="en-US" altLang="zh-CN" sz="1500" b="1" dirty="0" smtClean="0">
                <a:solidFill>
                  <a:srgbClr val="002060"/>
                </a:solidFill>
              </a:rPr>
              <a:t>2000</a:t>
            </a:r>
            <a:r>
              <a:rPr lang="zh-CN" altLang="en-US" sz="1500" b="1" dirty="0" smtClean="0">
                <a:solidFill>
                  <a:srgbClr val="002060"/>
                </a:solidFill>
              </a:rPr>
              <a:t>万，</a:t>
            </a:r>
            <a:r>
              <a:rPr lang="en-US" altLang="zh-CN" sz="1500" b="1" dirty="0" smtClean="0">
                <a:solidFill>
                  <a:srgbClr val="002060"/>
                </a:solidFill>
              </a:rPr>
              <a:t>2016</a:t>
            </a:r>
            <a:r>
              <a:rPr lang="zh-CN" altLang="en-US" sz="1500" b="1" dirty="0" smtClean="0">
                <a:solidFill>
                  <a:srgbClr val="002060"/>
                </a:solidFill>
              </a:rPr>
              <a:t>年</a:t>
            </a:r>
            <a:r>
              <a:rPr lang="en-US" altLang="zh-CN" sz="1500" b="1" dirty="0" smtClean="0">
                <a:solidFill>
                  <a:srgbClr val="002060"/>
                </a:solidFill>
              </a:rPr>
              <a:t>9</a:t>
            </a:r>
            <a:r>
              <a:rPr lang="zh-CN" altLang="en-US" sz="1500" b="1" dirty="0" smtClean="0">
                <a:solidFill>
                  <a:srgbClr val="002060"/>
                </a:solidFill>
              </a:rPr>
              <a:t>月注册于上海浦东临港国家高新区，从事新能源汽车相关技术开发，分时共享平台开发运营，充电设施以及信息平台研发运营。</a:t>
            </a:r>
            <a:endParaRPr lang="zh-CN" altLang="en-US" sz="1500" b="1" dirty="0" smtClean="0">
              <a:solidFill>
                <a:srgbClr val="002060"/>
              </a:solidFill>
            </a:endParaRPr>
          </a:p>
          <a:p>
            <a:pPr algn="l"/>
            <a:r>
              <a:rPr lang="zh-CN" altLang="en-US" sz="1500" b="1" dirty="0" smtClean="0">
                <a:solidFill>
                  <a:srgbClr val="002060"/>
                </a:solidFill>
              </a:rPr>
              <a:t>目前开发的分时共享平台，充电桩监控平台，代理商管理平台以及</a:t>
            </a:r>
            <a:r>
              <a:rPr lang="en-US" altLang="zh-CN" sz="1500" b="1" dirty="0" smtClean="0">
                <a:solidFill>
                  <a:srgbClr val="002060"/>
                </a:solidFill>
              </a:rPr>
              <a:t>APP</a:t>
            </a:r>
            <a:r>
              <a:rPr lang="zh-CN" altLang="en-US" sz="1500" b="1" dirty="0" smtClean="0">
                <a:solidFill>
                  <a:srgbClr val="002060"/>
                </a:solidFill>
              </a:rPr>
              <a:t>在上海地区上线运行。公司团队具有丰富的产品开发经验和电力，汽车等市场开拓经验。</a:t>
            </a:r>
            <a:endParaRPr lang="zh-CN" altLang="en-US" sz="1500" b="1" dirty="0" smtClean="0">
              <a:solidFill>
                <a:srgbClr val="002060"/>
              </a:solidFill>
            </a:endParaRPr>
          </a:p>
          <a:p>
            <a:pPr algn="l"/>
            <a:r>
              <a:rPr lang="zh-CN" altLang="en-US" sz="1500" b="1" dirty="0" smtClean="0">
                <a:solidFill>
                  <a:srgbClr val="002060"/>
                </a:solidFill>
                <a:sym typeface="+mn-ea"/>
              </a:rPr>
              <a:t>乐米达以构建汽车生态链为发展方向，目前成立了</a:t>
            </a:r>
            <a:r>
              <a:rPr lang="en-US" altLang="zh-CN" sz="1500" b="1" dirty="0" smtClean="0">
                <a:solidFill>
                  <a:srgbClr val="002060"/>
                </a:solidFill>
                <a:sym typeface="+mn-ea"/>
              </a:rPr>
              <a:t>EVLab</a:t>
            </a:r>
            <a:r>
              <a:rPr lang="zh-CN" altLang="en-US" sz="1500" b="1" dirty="0" smtClean="0">
                <a:solidFill>
                  <a:srgbClr val="002060"/>
                </a:solidFill>
                <a:sym typeface="+mn-ea"/>
              </a:rPr>
              <a:t>项目部，专注汽车新科技应用推广，目前与北汽新能源，长安汽车，上海电咖等厂家合作汽车应用开发，与保集集团，绿亮集团，万达等合作产业园公共用车解决方案。</a:t>
            </a:r>
            <a:endParaRPr lang="zh-CN" altLang="en-US" sz="1500" b="1" dirty="0" smtClean="0">
              <a:solidFill>
                <a:srgbClr val="00206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4350" y="1820545"/>
            <a:ext cx="2385060" cy="3178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6"/>
    </mc:Choice>
    <mc:Fallback>
      <p:transition spd="slow" advTm="556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 rot="2968493">
            <a:off x="5383532" y="256053"/>
            <a:ext cx="4928500" cy="6695253"/>
          </a:xfrm>
          <a:custGeom>
            <a:avLst/>
            <a:gdLst>
              <a:gd name="connsiteX0" fmla="*/ 0 w 6571333"/>
              <a:gd name="connsiteY0" fmla="*/ 846961 h 8927004"/>
              <a:gd name="connsiteX1" fmla="*/ 724016 w 6571333"/>
              <a:gd name="connsiteY1" fmla="*/ 0 h 8927004"/>
              <a:gd name="connsiteX2" fmla="*/ 6571333 w 6571333"/>
              <a:gd name="connsiteY2" fmla="*/ 4998514 h 8927004"/>
              <a:gd name="connsiteX3" fmla="*/ 3213105 w 6571333"/>
              <a:gd name="connsiteY3" fmla="*/ 8927004 h 8927004"/>
              <a:gd name="connsiteX4" fmla="*/ 0 w 6571333"/>
              <a:gd name="connsiteY4" fmla="*/ 8927004 h 892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333" h="8927004">
                <a:moveTo>
                  <a:pt x="0" y="846961"/>
                </a:moveTo>
                <a:lnTo>
                  <a:pt x="724016" y="0"/>
                </a:lnTo>
                <a:lnTo>
                  <a:pt x="6571333" y="4998514"/>
                </a:lnTo>
                <a:lnTo>
                  <a:pt x="3213105" y="8927004"/>
                </a:lnTo>
                <a:lnTo>
                  <a:pt x="0" y="8927004"/>
                </a:lnTo>
                <a:close/>
              </a:path>
            </a:pathLst>
          </a:custGeom>
          <a:solidFill>
            <a:schemeClr val="accent6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50" b="1"/>
          </a:p>
        </p:txBody>
      </p:sp>
      <p:cxnSp>
        <p:nvCxnSpPr>
          <p:cNvPr id="9" name="直接连接符 8"/>
          <p:cNvCxnSpPr/>
          <p:nvPr/>
        </p:nvCxnSpPr>
        <p:spPr>
          <a:xfrm>
            <a:off x="6762029" y="4749906"/>
            <a:ext cx="2171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3009096" y="1931063"/>
            <a:ext cx="378206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 smtClean="0">
                <a:solidFill>
                  <a:srgbClr val="002060"/>
                </a:solidFill>
                <a:sym typeface="+mn-ea"/>
              </a:rPr>
              <a:t>Thanks!</a:t>
            </a:r>
            <a:endParaRPr lang="en-US" altLang="zh-CN" sz="7200" b="1" dirty="0" smtClean="0">
              <a:solidFill>
                <a:srgbClr val="00206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6"/>
    </mc:Choice>
    <mc:Fallback>
      <p:transition spd="slow" advTm="556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3" name="矩形 2"/>
          <p:cNvSpPr/>
          <p:nvPr/>
        </p:nvSpPr>
        <p:spPr>
          <a:xfrm>
            <a:off x="116840" y="556895"/>
            <a:ext cx="3088640" cy="4523105"/>
          </a:xfrm>
          <a:prstGeom prst="rect">
            <a:avLst/>
          </a:prstGeom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  <a:sym typeface="+mn-ea"/>
              </a:rPr>
              <a:t>2020</a:t>
            </a:r>
            <a:r>
              <a:rPr lang="zh-CN" altLang="en-US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  <a:sym typeface="+mn-ea"/>
              </a:rPr>
              <a:t>年</a:t>
            </a:r>
            <a:r>
              <a:rPr lang="en-US" altLang="zh-CN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  <a:sym typeface="+mn-ea"/>
              </a:rPr>
              <a:t>3</a:t>
            </a:r>
            <a:r>
              <a:rPr lang="zh-CN" altLang="en-US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  <a:sym typeface="+mn-ea"/>
              </a:rPr>
              <a:t>月初，</a:t>
            </a:r>
            <a:r>
              <a:rPr lang="zh-CN" altLang="en-US"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  <a:sym typeface="+mn-ea"/>
              </a:rPr>
              <a:t>中央提出新基建，其中包括充电桩建设。</a:t>
            </a:r>
            <a:endParaRPr lang="zh-CN" altLang="en-US" sz="1200" b="1" dirty="0">
              <a:solidFill>
                <a:srgbClr val="C00000"/>
              </a:solidFill>
              <a:latin typeface="+mn-ea"/>
              <a:cs typeface="华文中宋" panose="02010600040101010101" charset="-122"/>
              <a:sym typeface="+mn-ea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endParaRPr lang="zh-CN" altLang="en-US" sz="1200" b="1" dirty="0">
              <a:solidFill>
                <a:srgbClr val="C00000"/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2020</a:t>
            </a:r>
            <a:r>
              <a:rPr lang="zh-CN" altLang="en-US"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年</a:t>
            </a:r>
            <a:r>
              <a:rPr lang="en-US" altLang="zh-CN"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11</a:t>
            </a:r>
            <a:r>
              <a:rPr lang="zh-CN" altLang="en-US"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月</a:t>
            </a:r>
            <a:r>
              <a:rPr lang="en-US" altLang="zh-CN"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2</a:t>
            </a:r>
            <a:r>
              <a:rPr lang="zh-CN" altLang="en-US"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日</a:t>
            </a:r>
            <a:r>
              <a:rPr lang="zh-CN" altLang="en-US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国务院同意</a:t>
            </a: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工信部</a:t>
            </a:r>
            <a:r>
              <a:rPr lang="zh-CN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发布</a:t>
            </a: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《新能源汽车产业发展规划（2021-2035年）》</a:t>
            </a:r>
            <a:endParaRPr sz="1200" b="1" dirty="0">
              <a:solidFill>
                <a:schemeClr val="accent5">
                  <a:lumMod val="75000"/>
                </a:schemeClr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endParaRPr sz="1200" b="1" dirty="0">
              <a:solidFill>
                <a:schemeClr val="accent5">
                  <a:lumMod val="75000"/>
                </a:schemeClr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1 </a:t>
            </a: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依托“互联网+”智慧能源，提升</a:t>
            </a:r>
            <a:r>
              <a:rPr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智能化水平</a:t>
            </a:r>
            <a:endParaRPr sz="1200" b="1" dirty="0">
              <a:solidFill>
                <a:srgbClr val="C00000"/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endParaRPr sz="1200" b="1" dirty="0">
              <a:solidFill>
                <a:schemeClr val="accent5">
                  <a:lumMod val="75000"/>
                </a:schemeClr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2 </a:t>
            </a:r>
            <a:r>
              <a:rPr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适度超前、慢充为主</a:t>
            </a:r>
            <a:endParaRPr sz="1200" b="1" dirty="0">
              <a:solidFill>
                <a:srgbClr val="C00000"/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endParaRPr sz="1200" b="1" dirty="0">
              <a:solidFill>
                <a:schemeClr val="accent5">
                  <a:lumMod val="75000"/>
                </a:schemeClr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3 </a:t>
            </a: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加强智能</a:t>
            </a:r>
            <a:r>
              <a:rPr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有序充电</a:t>
            </a:r>
            <a:endParaRPr sz="1200" b="1" dirty="0">
              <a:solidFill>
                <a:srgbClr val="C00000"/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endParaRPr sz="1200" b="1" dirty="0">
              <a:solidFill>
                <a:schemeClr val="accent5">
                  <a:lumMod val="75000"/>
                </a:schemeClr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4 </a:t>
            </a: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提高</a:t>
            </a:r>
            <a:r>
              <a:rPr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充电便利性</a:t>
            </a:r>
            <a:endParaRPr sz="1200" b="1" dirty="0">
              <a:solidFill>
                <a:srgbClr val="C00000"/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endParaRPr sz="1200" b="1" dirty="0">
              <a:solidFill>
                <a:srgbClr val="C00000"/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5 </a:t>
            </a:r>
            <a:r>
              <a:rPr lang="zh-CN" altLang="en-US"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支持多车一桩，相邻车位共享</a:t>
            </a:r>
            <a:endParaRPr sz="1200" b="1" dirty="0">
              <a:solidFill>
                <a:srgbClr val="C00000"/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endParaRPr sz="1200" b="1" dirty="0">
              <a:solidFill>
                <a:schemeClr val="accent5">
                  <a:lumMod val="75000"/>
                </a:schemeClr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到2025年新能源汽车销量占汽车销量的</a:t>
            </a:r>
            <a:r>
              <a:rPr sz="1200" b="1" dirty="0">
                <a:solidFill>
                  <a:srgbClr val="C00000"/>
                </a:solidFill>
                <a:latin typeface="+mn-ea"/>
                <a:cs typeface="华文中宋" panose="02010600040101010101" charset="-122"/>
              </a:rPr>
              <a:t>25%</a:t>
            </a: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左右，保守预计新能源汽车销量700万辆左右。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2035</a:t>
            </a:r>
            <a:r>
              <a:rPr lang="zh-CN" altLang="en-US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年纯电动汽车成为主流。</a:t>
            </a:r>
            <a:endParaRPr lang="en-US" sz="1200" b="1" dirty="0">
              <a:solidFill>
                <a:schemeClr val="accent5">
                  <a:lumMod val="75000"/>
                </a:schemeClr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endParaRPr sz="1200" b="1" dirty="0">
              <a:solidFill>
                <a:schemeClr val="accent5">
                  <a:lumMod val="75000"/>
                </a:schemeClr>
              </a:solidFill>
              <a:latin typeface="+mn-ea"/>
              <a:cs typeface="华文中宋" panose="02010600040101010101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accent5">
                    <a:lumMod val="75000"/>
                  </a:schemeClr>
                </a:solidFill>
                <a:latin typeface="+mn-ea"/>
                <a:cs typeface="华文中宋" panose="02010600040101010101" charset="-122"/>
              </a:rPr>
              <a:t>充电桩智能化，并接入各地大数据局是必然趋势。</a:t>
            </a:r>
            <a:endParaRPr lang="zh-CN" altLang="en-US" sz="1200" b="1" dirty="0">
              <a:solidFill>
                <a:schemeClr val="accent5">
                  <a:lumMod val="75000"/>
                </a:schemeClr>
              </a:solidFill>
              <a:latin typeface="+mn-ea"/>
              <a:cs typeface="华文中宋" panose="02010600040101010101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Raleway"/>
            </a:endParaRPr>
          </a:p>
        </p:txBody>
      </p:sp>
      <p:grpSp>
        <p:nvGrpSpPr>
          <p:cNvPr id="11" name="组合 46"/>
          <p:cNvGrpSpPr/>
          <p:nvPr/>
        </p:nvGrpSpPr>
        <p:grpSpPr bwMode="auto">
          <a:xfrm>
            <a:off x="0" y="-8142"/>
            <a:ext cx="1692275" cy="530225"/>
            <a:chOff x="0" y="284389"/>
            <a:chExt cx="1692275" cy="529772"/>
          </a:xfrm>
        </p:grpSpPr>
        <p:sp>
          <p:nvSpPr>
            <p:cNvPr id="12" name="矩形 11"/>
            <p:cNvSpPr/>
            <p:nvPr/>
          </p:nvSpPr>
          <p:spPr>
            <a:xfrm>
              <a:off x="0" y="284389"/>
              <a:ext cx="1511300" cy="52977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行业背景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577975" y="284389"/>
              <a:ext cx="114300" cy="52977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8495" y="2337435"/>
            <a:ext cx="1998980" cy="1998980"/>
          </a:xfrm>
          <a:prstGeom prst="rect">
            <a:avLst/>
          </a:prstGeom>
        </p:spPr>
      </p:pic>
      <p:graphicFrame>
        <p:nvGraphicFramePr>
          <p:cNvPr id="5" name="对象 4"/>
          <p:cNvGraphicFramePr/>
          <p:nvPr/>
        </p:nvGraphicFramePr>
        <p:xfrm>
          <a:off x="7008495" y="337820"/>
          <a:ext cx="1905635" cy="180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2" imgW="2038350" imgH="1962150" progId="Paint.Picture">
                  <p:embed/>
                </p:oleObj>
              </mc:Choice>
              <mc:Fallback>
                <p:oleObj name="" r:id="rId2" imgW="2038350" imgH="19621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08495" y="337820"/>
                        <a:ext cx="1905635" cy="1804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/>
          <p:nvPr/>
        </p:nvGraphicFramePr>
        <p:xfrm>
          <a:off x="3205480" y="3218180"/>
          <a:ext cx="308991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4" imgW="3352800" imgH="1797050" progId="Paint.Picture">
                  <p:embed/>
                </p:oleObj>
              </mc:Choice>
              <mc:Fallback>
                <p:oleObj name="" r:id="rId4" imgW="3352800" imgH="1797050" progId="Paint.Picture">
                  <p:embed/>
                  <p:pic>
                    <p:nvPicPr>
                      <p:cNvPr id="0" name="图片 1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5480" y="3218180"/>
                        <a:ext cx="3089910" cy="173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/>
          <p:cNvGraphicFramePr/>
          <p:nvPr/>
        </p:nvGraphicFramePr>
        <p:xfrm>
          <a:off x="3205480" y="556895"/>
          <a:ext cx="3089910" cy="2661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" name="" r:id="rId6" imgW="3346450" imgH="2940050" progId="Paint.Picture">
                  <p:embed/>
                </p:oleObj>
              </mc:Choice>
              <mc:Fallback>
                <p:oleObj name="" r:id="rId6" imgW="3346450" imgH="2940050" progId="Paint.Picture">
                  <p:embed/>
                  <p:pic>
                    <p:nvPicPr>
                      <p:cNvPr id="0" name="图片 2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5480" y="556895"/>
                        <a:ext cx="3089910" cy="2661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Raleway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-8142"/>
            <a:ext cx="1692275" cy="530225"/>
            <a:chOff x="0" y="284389"/>
            <a:chExt cx="1692275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0" y="284389"/>
              <a:ext cx="1511300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行业痛点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77975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266700" y="992029"/>
            <a:ext cx="2162651" cy="65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痛点一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电容量不足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653665" y="879604"/>
            <a:ext cx="5900738" cy="829945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新能源汽车用户越来越多，每辆车安装一个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7KW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充电桩，小区电容量不够</a:t>
            </a:r>
            <a:r>
              <a:rPr lang="zh-CN" altLang="en-US" sz="12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endParaRPr lang="zh-CN" altLang="en-US" sz="12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新购买新能源汽车车主申请充电桩遭拒绝，</a:t>
            </a:r>
            <a:endParaRPr lang="zh-CN" altLang="en-US" sz="1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一是电容量有限，</a:t>
            </a:r>
            <a:endParaRPr lang="zh-CN" altLang="en-US" sz="1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1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二是没有足量电柜和空开去接线</a:t>
            </a:r>
            <a:endParaRPr lang="zh-CN" altLang="en-US" sz="1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84321" y="2554605"/>
            <a:ext cx="2162651" cy="65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痛点二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  <a:buNone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电容量浪费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593228" y="2460274"/>
            <a:ext cx="5901690" cy="829945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1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车子续航里程</a:t>
            </a: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公里左右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95%</a:t>
            </a:r>
            <a:r>
              <a:rPr lang="zh-CN" altLang="en-US" sz="1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以上车子每天行驶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30-50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公里</a:t>
            </a:r>
            <a:r>
              <a:rPr lang="en-US" altLang="zh-CN" sz="1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仅需补电</a:t>
            </a: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小时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一个桩占用七千瓦电容量，一天只用</a:t>
            </a:r>
            <a:r>
              <a:rPr lang="en-US" altLang="zh-CN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小时</a:t>
            </a:r>
            <a:endParaRPr lang="zh-CN" altLang="en-US" sz="12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200" b="1" dirty="0">
                <a:solidFill>
                  <a:schemeClr val="accent5"/>
                </a:solidFill>
                <a:sym typeface="+mn-ea"/>
              </a:rPr>
              <a:t>电容量翻倍           发电能力翻倍           电厂建设翻倍 </a:t>
            </a:r>
            <a:endParaRPr lang="zh-CN" altLang="en-US" sz="1200" b="1" dirty="0">
              <a:solidFill>
                <a:schemeClr val="accent5"/>
              </a:solidFill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200" b="1" dirty="0">
                <a:solidFill>
                  <a:schemeClr val="accent5"/>
                </a:solidFill>
                <a:sym typeface="+mn-ea"/>
              </a:rPr>
              <a:t>但是充电桩实际每天使用</a:t>
            </a:r>
            <a:r>
              <a:rPr lang="en-US" altLang="zh-CN" sz="1200" b="1" dirty="0">
                <a:solidFill>
                  <a:schemeClr val="accent5"/>
                </a:solidFill>
                <a:sym typeface="+mn-ea"/>
              </a:rPr>
              <a:t>1-2</a:t>
            </a:r>
            <a:r>
              <a:rPr lang="zh-CN" altLang="en-US" sz="1200" b="1" dirty="0">
                <a:solidFill>
                  <a:schemeClr val="accent5"/>
                </a:solidFill>
                <a:sym typeface="+mn-ea"/>
              </a:rPr>
              <a:t>小时</a:t>
            </a:r>
            <a:endParaRPr lang="zh-CN" altLang="en-US" sz="1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99561" y="4046220"/>
            <a:ext cx="2162651" cy="65055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痛点三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ctr">
              <a:buClrTx/>
              <a:buSzTx/>
              <a:buFontTx/>
              <a:buNone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危害电网系统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燕尾形箭头 25"/>
          <p:cNvSpPr/>
          <p:nvPr/>
        </p:nvSpPr>
        <p:spPr>
          <a:xfrm>
            <a:off x="3581877" y="2896940"/>
            <a:ext cx="213836" cy="995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28" name="燕尾形箭头 27"/>
          <p:cNvSpPr/>
          <p:nvPr/>
        </p:nvSpPr>
        <p:spPr>
          <a:xfrm>
            <a:off x="4957688" y="2912860"/>
            <a:ext cx="213836" cy="995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29" name="矩形 28"/>
          <p:cNvSpPr/>
          <p:nvPr/>
        </p:nvSpPr>
        <p:spPr>
          <a:xfrm>
            <a:off x="2653189" y="4026836"/>
            <a:ext cx="5901214" cy="645160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晚上</a:t>
            </a: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6-8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点下班同时充电，用电时间集中，造成用电尖峰</a:t>
            </a: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，危害电网系统</a:t>
            </a:r>
            <a:endParaRPr lang="en-US" altLang="zh-CN" sz="1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zh-CN" altLang="en-US" sz="12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多桩轮流充电，实现多车共用一桩，有序充电</a:t>
            </a:r>
            <a:endParaRPr lang="zh-CN" altLang="en-US" sz="1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Raleway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-8142"/>
            <a:ext cx="1692275" cy="530225"/>
            <a:chOff x="0" y="284389"/>
            <a:chExt cx="1692275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0" y="284389"/>
              <a:ext cx="1511300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系统方案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77975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>
            <a:off x="7910237" y="2745109"/>
            <a:ext cx="114109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accent5"/>
                </a:solidFill>
                <a:latin typeface="+mn-ea"/>
                <a:cs typeface="微软雅黑" panose="020B0503020204020204" pitchFamily="34" charset="-122"/>
              </a:rPr>
              <a:t>社区电力分配</a:t>
            </a:r>
            <a:endParaRPr lang="zh-CN" altLang="en-US" sz="1200" b="1" dirty="0">
              <a:solidFill>
                <a:schemeClr val="accent5"/>
              </a:solidFill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976999" y="1353964"/>
            <a:ext cx="10718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fontAlgn="auto">
              <a:buClrTx/>
              <a:buSzTx/>
              <a:buFont typeface="Arial" panose="020B0604020202020204" pitchFamily="34" charset="0"/>
            </a:pPr>
            <a:r>
              <a:rPr lang="zh-CN" altLang="en-US" sz="1200" b="1" dirty="0">
                <a:solidFill>
                  <a:schemeClr val="accent5"/>
                </a:solidFill>
                <a:latin typeface="+mn-ea"/>
                <a:cs typeface="微软雅黑" panose="020B0503020204020204" pitchFamily="34" charset="-122"/>
                <a:sym typeface="+mn-ea"/>
              </a:rPr>
              <a:t>充电云平台</a:t>
            </a:r>
            <a:endParaRPr lang="zh-CN" altLang="en-US" sz="1200" b="1" dirty="0">
              <a:solidFill>
                <a:schemeClr val="accent5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7935067" y="4664970"/>
            <a:ext cx="114109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fontAlgn="auto">
              <a:buClrTx/>
              <a:buSzTx/>
              <a:buFont typeface="Arial" panose="020B0604020202020204" pitchFamily="34" charset="0"/>
            </a:pPr>
            <a:r>
              <a:rPr lang="zh-CN" altLang="en-US" sz="1200" b="1" dirty="0">
                <a:solidFill>
                  <a:schemeClr val="accent5"/>
                </a:solidFill>
                <a:latin typeface="+mn-ea"/>
                <a:cs typeface="微软雅黑" panose="020B0503020204020204" pitchFamily="34" charset="-122"/>
                <a:sym typeface="+mn-ea"/>
              </a:rPr>
              <a:t>充  电  终  端</a:t>
            </a:r>
            <a:endParaRPr lang="zh-CN" altLang="en-US" sz="1200" b="1" dirty="0">
              <a:solidFill>
                <a:schemeClr val="accent5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7879058" y="3684893"/>
            <a:ext cx="114109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p>
            <a:pPr lvl="0" algn="l" fontAlgn="auto">
              <a:buClrTx/>
              <a:buSzTx/>
              <a:buFont typeface="Arial" panose="020B0604020202020204" pitchFamily="34" charset="0"/>
            </a:pPr>
            <a:r>
              <a:rPr lang="zh-CN" altLang="en-US" sz="1200" b="1" dirty="0">
                <a:solidFill>
                  <a:schemeClr val="accent5"/>
                </a:solidFill>
                <a:latin typeface="+mn-ea"/>
                <a:cs typeface="微软雅黑" panose="020B0503020204020204" pitchFamily="34" charset="-122"/>
                <a:sym typeface="+mn-ea"/>
              </a:rPr>
              <a:t>有序充电系统</a:t>
            </a:r>
            <a:endParaRPr lang="zh-CN" altLang="en-US" sz="1200" b="1" dirty="0">
              <a:solidFill>
                <a:schemeClr val="accent5"/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6680" y="4481830"/>
            <a:ext cx="8944610" cy="662305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75544" y="3518669"/>
            <a:ext cx="8944609" cy="623965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矩形 75"/>
          <p:cNvSpPr/>
          <p:nvPr/>
        </p:nvSpPr>
        <p:spPr>
          <a:xfrm>
            <a:off x="92856" y="2554365"/>
            <a:ext cx="8944609" cy="623965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100294" y="901777"/>
            <a:ext cx="8944609" cy="1378899"/>
          </a:xfrm>
          <a:prstGeom prst="rect">
            <a:avLst/>
          </a:prstGeom>
          <a:noFill/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Picture 24" descr="http://www.west263.com/cms/upload/image/20150202/142286188210823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95781" y="1703822"/>
            <a:ext cx="908209" cy="77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985" y="1490980"/>
            <a:ext cx="620395" cy="7753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638300"/>
            <a:ext cx="670560" cy="66548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85" y="889000"/>
            <a:ext cx="530225" cy="390525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6738240" y="1279750"/>
            <a:ext cx="868680" cy="229870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900" dirty="0" smtClean="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售后服务中心</a:t>
            </a:r>
            <a:endParaRPr lang="zh-CN" altLang="en-US" sz="900" dirty="0" smtClean="0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90" y="817880"/>
            <a:ext cx="474345" cy="37719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960" y="798830"/>
            <a:ext cx="459740" cy="365125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492914" y="1158969"/>
            <a:ext cx="982980" cy="229870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900" dirty="0" smtClean="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各省市监控平台</a:t>
            </a:r>
            <a:endParaRPr lang="zh-CN" altLang="en-US" sz="900" dirty="0" smtClean="0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805" y="798830"/>
            <a:ext cx="490855" cy="389890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4779409" y="1063054"/>
            <a:ext cx="1783080" cy="229870"/>
          </a:xfrm>
          <a:prstGeom prst="rect">
            <a:avLst/>
          </a:prstGeom>
        </p:spPr>
        <p:txBody>
          <a:bodyPr wrap="none">
            <a:spAutoFit/>
          </a:bodyPr>
          <a:p>
            <a:pPr lvl="0" algn="l">
              <a:buClrTx/>
              <a:buSzTx/>
              <a:buFontTx/>
            </a:pPr>
            <a:r>
              <a:rPr lang="zh-CN" altLang="en-US" sz="900" dirty="0" smtClean="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支付宝，小桔等第三方合作平台</a:t>
            </a:r>
            <a:endParaRPr lang="zh-CN" altLang="en-US" sz="900" dirty="0" smtClean="0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cxnSp>
        <p:nvCxnSpPr>
          <p:cNvPr id="46" name="直接箭头连接符 45"/>
          <p:cNvCxnSpPr>
            <a:endCxn id="38" idx="2"/>
          </p:cNvCxnSpPr>
          <p:nvPr/>
        </p:nvCxnSpPr>
        <p:spPr>
          <a:xfrm flipH="1" flipV="1">
            <a:off x="919480" y="1195070"/>
            <a:ext cx="2228850" cy="72136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 flipV="1">
            <a:off x="2125345" y="1062990"/>
            <a:ext cx="1136015" cy="85344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endCxn id="43" idx="2"/>
          </p:cNvCxnSpPr>
          <p:nvPr/>
        </p:nvCxnSpPr>
        <p:spPr>
          <a:xfrm flipV="1">
            <a:off x="4113530" y="1188720"/>
            <a:ext cx="1303020" cy="85979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>
            <a:stCxn id="15" idx="1"/>
            <a:endCxn id="30" idx="3"/>
          </p:cNvCxnSpPr>
          <p:nvPr/>
        </p:nvCxnSpPr>
        <p:spPr>
          <a:xfrm flipH="1" flipV="1">
            <a:off x="1559690" y="1970840"/>
            <a:ext cx="1736090" cy="12065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15" idx="3"/>
          </p:cNvCxnSpPr>
          <p:nvPr/>
        </p:nvCxnSpPr>
        <p:spPr>
          <a:xfrm>
            <a:off x="4203700" y="2091690"/>
            <a:ext cx="2595245" cy="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>
            <a:stCxn id="15" idx="3"/>
          </p:cNvCxnSpPr>
          <p:nvPr/>
        </p:nvCxnSpPr>
        <p:spPr>
          <a:xfrm flipV="1">
            <a:off x="4203700" y="1238250"/>
            <a:ext cx="2568575" cy="85344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上下箭头 51"/>
          <p:cNvSpPr/>
          <p:nvPr/>
        </p:nvSpPr>
        <p:spPr>
          <a:xfrm>
            <a:off x="3601720" y="2266315"/>
            <a:ext cx="226060" cy="3771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2689889" y="1051019"/>
            <a:ext cx="2183130" cy="41402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05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云平台对接</a:t>
            </a:r>
            <a:r>
              <a:rPr lang="zh-CN" altLang="en-US" sz="105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电力需求响应中心，</a:t>
            </a:r>
            <a:endParaRPr lang="zh-CN" altLang="en-US" sz="105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05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智能确定启停充电桩的时间和数量</a:t>
            </a:r>
            <a:endParaRPr lang="zh-CN" altLang="en-US" sz="105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54" name="对象 53"/>
          <p:cNvGraphicFramePr/>
          <p:nvPr/>
        </p:nvGraphicFramePr>
        <p:xfrm>
          <a:off x="488950" y="3509010"/>
          <a:ext cx="604520" cy="643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" name="" r:id="rId6" imgW="3403600" imgH="2578100" progId="Paint.Picture">
                  <p:embed/>
                </p:oleObj>
              </mc:Choice>
              <mc:Fallback>
                <p:oleObj name="" r:id="rId6" imgW="3403600" imgH="2578100" progId="Paint.Picture">
                  <p:embed/>
                  <p:pic>
                    <p:nvPicPr>
                      <p:cNvPr id="0" name="图片 4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8950" y="3509010"/>
                        <a:ext cx="604520" cy="643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" name="图片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715" y="2582545"/>
            <a:ext cx="656590" cy="471805"/>
          </a:xfrm>
          <a:prstGeom prst="rect">
            <a:avLst/>
          </a:prstGeom>
        </p:spPr>
      </p:pic>
      <p:graphicFrame>
        <p:nvGraphicFramePr>
          <p:cNvPr id="58" name="对象 57"/>
          <p:cNvGraphicFramePr/>
          <p:nvPr/>
        </p:nvGraphicFramePr>
        <p:xfrm>
          <a:off x="1363980" y="3509010"/>
          <a:ext cx="604520" cy="643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" name="" r:id="rId9" imgW="3403600" imgH="2578100" progId="Paint.Picture">
                  <p:embed/>
                </p:oleObj>
              </mc:Choice>
              <mc:Fallback>
                <p:oleObj name="" r:id="rId9" imgW="3403600" imgH="2578100" progId="Paint.Picture">
                  <p:embed/>
                  <p:pic>
                    <p:nvPicPr>
                      <p:cNvPr id="0" name="图片 4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3980" y="3509010"/>
                        <a:ext cx="604520" cy="643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对象 58"/>
          <p:cNvGraphicFramePr/>
          <p:nvPr/>
        </p:nvGraphicFramePr>
        <p:xfrm>
          <a:off x="2896870" y="3509010"/>
          <a:ext cx="604520" cy="643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" name="" r:id="rId10" imgW="3403600" imgH="2578100" progId="Paint.Picture">
                  <p:embed/>
                </p:oleObj>
              </mc:Choice>
              <mc:Fallback>
                <p:oleObj name="" r:id="rId10" imgW="3403600" imgH="2578100" progId="Paint.Picture">
                  <p:embed/>
                  <p:pic>
                    <p:nvPicPr>
                      <p:cNvPr id="0" name="图片 4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96870" y="3509010"/>
                        <a:ext cx="604520" cy="643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对象 60"/>
          <p:cNvGraphicFramePr/>
          <p:nvPr/>
        </p:nvGraphicFramePr>
        <p:xfrm>
          <a:off x="3669665" y="3509010"/>
          <a:ext cx="604520" cy="643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" name="" r:id="rId11" imgW="3403600" imgH="2578100" progId="Paint.Picture">
                  <p:embed/>
                </p:oleObj>
              </mc:Choice>
              <mc:Fallback>
                <p:oleObj name="" r:id="rId11" imgW="3403600" imgH="2578100" progId="Paint.Picture">
                  <p:embed/>
                  <p:pic>
                    <p:nvPicPr>
                      <p:cNvPr id="0" name="图片 4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69665" y="3509010"/>
                        <a:ext cx="604520" cy="643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图片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2165" y="521970"/>
            <a:ext cx="794385" cy="528955"/>
          </a:xfrm>
          <a:prstGeom prst="rect">
            <a:avLst/>
          </a:prstGeom>
        </p:spPr>
      </p:pic>
      <p:graphicFrame>
        <p:nvGraphicFramePr>
          <p:cNvPr id="66" name="对象 65"/>
          <p:cNvGraphicFramePr/>
          <p:nvPr/>
        </p:nvGraphicFramePr>
        <p:xfrm>
          <a:off x="3430905" y="2595880"/>
          <a:ext cx="738505" cy="47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" name="" r:id="rId13" imgW="1600200" imgH="1206500" progId="Paint.Picture">
                  <p:embed/>
                </p:oleObj>
              </mc:Choice>
              <mc:Fallback>
                <p:oleObj name="" r:id="rId13" imgW="1600200" imgH="1206500" progId="Paint.Picture">
                  <p:embed/>
                  <p:pic>
                    <p:nvPicPr>
                      <p:cNvPr id="0" name="图片 8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30905" y="2595880"/>
                        <a:ext cx="738505" cy="477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椭圆 78"/>
          <p:cNvSpPr/>
          <p:nvPr/>
        </p:nvSpPr>
        <p:spPr>
          <a:xfrm>
            <a:off x="6889750" y="2892425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6550" y="2643505"/>
            <a:ext cx="750570" cy="553085"/>
          </a:xfrm>
          <a:prstGeom prst="rect">
            <a:avLst/>
          </a:prstGeom>
        </p:spPr>
      </p:pic>
      <p:sp>
        <p:nvSpPr>
          <p:cNvPr id="101" name="椭圆 100"/>
          <p:cNvSpPr/>
          <p:nvPr/>
        </p:nvSpPr>
        <p:spPr>
          <a:xfrm>
            <a:off x="7199630" y="2892425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0" name="椭圆 109"/>
          <p:cNvSpPr/>
          <p:nvPr/>
        </p:nvSpPr>
        <p:spPr>
          <a:xfrm>
            <a:off x="7447915" y="2892425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1" name="椭圆 110"/>
          <p:cNvSpPr/>
          <p:nvPr/>
        </p:nvSpPr>
        <p:spPr>
          <a:xfrm>
            <a:off x="4565015" y="3720465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8" name="椭圆 117"/>
          <p:cNvSpPr/>
          <p:nvPr/>
        </p:nvSpPr>
        <p:spPr>
          <a:xfrm>
            <a:off x="4813935" y="3720465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2" name="椭圆 121"/>
          <p:cNvSpPr/>
          <p:nvPr/>
        </p:nvSpPr>
        <p:spPr>
          <a:xfrm>
            <a:off x="5083810" y="3737610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3" name="椭圆 122"/>
          <p:cNvSpPr/>
          <p:nvPr/>
        </p:nvSpPr>
        <p:spPr>
          <a:xfrm>
            <a:off x="2034540" y="3736340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4" name="椭圆 123"/>
          <p:cNvSpPr/>
          <p:nvPr/>
        </p:nvSpPr>
        <p:spPr>
          <a:xfrm>
            <a:off x="2275205" y="3728085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6" name="椭圆 125"/>
          <p:cNvSpPr/>
          <p:nvPr/>
        </p:nvSpPr>
        <p:spPr>
          <a:xfrm>
            <a:off x="2536825" y="3720465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7" name="图片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" y="4584065"/>
            <a:ext cx="366395" cy="457835"/>
          </a:xfrm>
          <a:prstGeom prst="rect">
            <a:avLst/>
          </a:prstGeom>
        </p:spPr>
      </p:pic>
      <p:pic>
        <p:nvPicPr>
          <p:cNvPr id="128" name="图片 1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95" y="4596130"/>
            <a:ext cx="366395" cy="457835"/>
          </a:xfrm>
          <a:prstGeom prst="rect">
            <a:avLst/>
          </a:prstGeom>
        </p:spPr>
      </p:pic>
      <p:pic>
        <p:nvPicPr>
          <p:cNvPr id="129" name="图片 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4596130"/>
            <a:ext cx="366395" cy="457835"/>
          </a:xfrm>
          <a:prstGeom prst="rect">
            <a:avLst/>
          </a:prstGeom>
        </p:spPr>
      </p:pic>
      <p:pic>
        <p:nvPicPr>
          <p:cNvPr id="130" name="图片 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90" y="4572000"/>
            <a:ext cx="366395" cy="457835"/>
          </a:xfrm>
          <a:prstGeom prst="rect">
            <a:avLst/>
          </a:prstGeom>
        </p:spPr>
      </p:pic>
      <p:sp>
        <p:nvSpPr>
          <p:cNvPr id="131" name="上下箭头 130"/>
          <p:cNvSpPr/>
          <p:nvPr/>
        </p:nvSpPr>
        <p:spPr>
          <a:xfrm rot="3540000">
            <a:off x="2640330" y="1662430"/>
            <a:ext cx="141605" cy="14097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2" name="上下箭头 131"/>
          <p:cNvSpPr/>
          <p:nvPr/>
        </p:nvSpPr>
        <p:spPr>
          <a:xfrm rot="18000000">
            <a:off x="4667250" y="1737995"/>
            <a:ext cx="170815" cy="1433830"/>
          </a:xfrm>
          <a:prstGeom prst="upDownArrow">
            <a:avLst>
              <a:gd name="adj1" fmla="val 3030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3" name="上下箭头 132"/>
          <p:cNvSpPr/>
          <p:nvPr/>
        </p:nvSpPr>
        <p:spPr>
          <a:xfrm rot="17160000">
            <a:off x="5783580" y="1093470"/>
            <a:ext cx="136525" cy="25749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4" name="上下箭头 133"/>
          <p:cNvSpPr/>
          <p:nvPr/>
        </p:nvSpPr>
        <p:spPr>
          <a:xfrm rot="3120000">
            <a:off x="1044575" y="2952750"/>
            <a:ext cx="171450" cy="5575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5" name="上下箭头 134"/>
          <p:cNvSpPr/>
          <p:nvPr/>
        </p:nvSpPr>
        <p:spPr>
          <a:xfrm>
            <a:off x="3602990" y="1430020"/>
            <a:ext cx="226060" cy="3771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6" name="直接箭头连接符 135"/>
          <p:cNvCxnSpPr/>
          <p:nvPr/>
        </p:nvCxnSpPr>
        <p:spPr>
          <a:xfrm flipH="1">
            <a:off x="699770" y="4152265"/>
            <a:ext cx="33020" cy="5581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箭头连接符 136"/>
          <p:cNvCxnSpPr/>
          <p:nvPr/>
        </p:nvCxnSpPr>
        <p:spPr>
          <a:xfrm>
            <a:off x="732790" y="4152265"/>
            <a:ext cx="423545" cy="5581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箭头连接符 137"/>
          <p:cNvCxnSpPr>
            <a:endCxn id="129" idx="0"/>
          </p:cNvCxnSpPr>
          <p:nvPr/>
        </p:nvCxnSpPr>
        <p:spPr>
          <a:xfrm>
            <a:off x="797560" y="4152265"/>
            <a:ext cx="789305" cy="4438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箭头连接符 138"/>
          <p:cNvCxnSpPr>
            <a:endCxn id="130" idx="0"/>
          </p:cNvCxnSpPr>
          <p:nvPr/>
        </p:nvCxnSpPr>
        <p:spPr>
          <a:xfrm>
            <a:off x="797560" y="4142740"/>
            <a:ext cx="1210945" cy="4292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" name="图片 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230" y="4596130"/>
            <a:ext cx="366395" cy="457835"/>
          </a:xfrm>
          <a:prstGeom prst="rect">
            <a:avLst/>
          </a:prstGeom>
        </p:spPr>
      </p:pic>
      <p:pic>
        <p:nvPicPr>
          <p:cNvPr id="141" name="图片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440" y="4622165"/>
            <a:ext cx="366395" cy="457835"/>
          </a:xfrm>
          <a:prstGeom prst="rect">
            <a:avLst/>
          </a:prstGeom>
        </p:spPr>
      </p:pic>
      <p:pic>
        <p:nvPicPr>
          <p:cNvPr id="142" name="图片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4630420"/>
            <a:ext cx="366395" cy="457835"/>
          </a:xfrm>
          <a:prstGeom prst="rect">
            <a:avLst/>
          </a:prstGeom>
        </p:spPr>
      </p:pic>
      <p:sp>
        <p:nvSpPr>
          <p:cNvPr id="144" name="上下箭头 143"/>
          <p:cNvSpPr/>
          <p:nvPr/>
        </p:nvSpPr>
        <p:spPr>
          <a:xfrm rot="3120000">
            <a:off x="3199130" y="2978150"/>
            <a:ext cx="171450" cy="5575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5" name="上下箭头 144"/>
          <p:cNvSpPr/>
          <p:nvPr/>
        </p:nvSpPr>
        <p:spPr>
          <a:xfrm>
            <a:off x="1645285" y="2977515"/>
            <a:ext cx="171450" cy="5575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6" name="上下箭头 145"/>
          <p:cNvSpPr/>
          <p:nvPr/>
        </p:nvSpPr>
        <p:spPr>
          <a:xfrm rot="19380000">
            <a:off x="2153285" y="3006090"/>
            <a:ext cx="171450" cy="5575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7" name="上下箭头 146"/>
          <p:cNvSpPr/>
          <p:nvPr/>
        </p:nvSpPr>
        <p:spPr>
          <a:xfrm>
            <a:off x="3727450" y="2992120"/>
            <a:ext cx="171450" cy="5575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8" name="上下箭头 147"/>
          <p:cNvSpPr/>
          <p:nvPr/>
        </p:nvSpPr>
        <p:spPr>
          <a:xfrm rot="19680000">
            <a:off x="4304030" y="3020695"/>
            <a:ext cx="171450" cy="55753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9" name="椭圆 148"/>
          <p:cNvSpPr/>
          <p:nvPr/>
        </p:nvSpPr>
        <p:spPr>
          <a:xfrm>
            <a:off x="4354195" y="4719955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0" name="椭圆 149"/>
          <p:cNvSpPr/>
          <p:nvPr/>
        </p:nvSpPr>
        <p:spPr>
          <a:xfrm>
            <a:off x="4603115" y="4719955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1" name="椭圆 150"/>
          <p:cNvSpPr/>
          <p:nvPr/>
        </p:nvSpPr>
        <p:spPr>
          <a:xfrm>
            <a:off x="4872990" y="4728845"/>
            <a:ext cx="158750" cy="1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2" name="矩形 151"/>
          <p:cNvSpPr/>
          <p:nvPr/>
        </p:nvSpPr>
        <p:spPr>
          <a:xfrm>
            <a:off x="5556250" y="33010"/>
            <a:ext cx="2610326" cy="5530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1500" b="1" dirty="0">
                <a:solidFill>
                  <a:schemeClr val="bg1"/>
                </a:solidFill>
                <a:latin typeface="+mn-ea"/>
                <a:cs typeface="微软雅黑" panose="020B0503020204020204" pitchFamily="34" charset="-122"/>
              </a:rPr>
              <a:t>解决充电难，我们是认真的！</a:t>
            </a:r>
            <a:endParaRPr lang="zh-CN" altLang="en-US" sz="1500" b="1" dirty="0">
              <a:solidFill>
                <a:schemeClr val="bg1"/>
              </a:solidFill>
              <a:latin typeface="+mn-ea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 sz="1500" b="1" dirty="0">
                <a:solidFill>
                  <a:schemeClr val="bg1"/>
                </a:solidFill>
                <a:latin typeface="+mn-ea"/>
                <a:cs typeface="微软雅黑" panose="020B0503020204020204" pitchFamily="34" charset="-122"/>
              </a:rPr>
              <a:t>蜂群技术，卓尔不凡</a:t>
            </a:r>
            <a:r>
              <a:rPr lang="zh-CN" altLang="en-US" sz="15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+mn-ea"/>
                <a:cs typeface="微软雅黑" panose="020B0503020204020204" pitchFamily="34" charset="-122"/>
              </a:rPr>
              <a:t>！</a:t>
            </a:r>
            <a:endParaRPr lang="zh-CN" altLang="en-US" sz="15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2996794" y="6286"/>
            <a:ext cx="1783080" cy="57594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1050" b="1" dirty="0">
                <a:solidFill>
                  <a:srgbClr val="000000"/>
                </a:solidFill>
                <a:latin typeface="+mn-ea"/>
                <a:ea typeface="+mn-ea"/>
              </a:rPr>
              <a:t>国家电网等运营平台</a:t>
            </a:r>
            <a:endParaRPr lang="zh-CN" altLang="en-US" sz="1050" b="1" dirty="0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zh-CN" altLang="en-US" sz="1050" b="1" dirty="0">
                <a:solidFill>
                  <a:srgbClr val="000000"/>
                </a:solidFill>
                <a:latin typeface="+mn-ea"/>
                <a:ea typeface="+mn-ea"/>
              </a:rPr>
              <a:t>以及智慧城市系统，</a:t>
            </a:r>
            <a:endParaRPr lang="zh-CN" altLang="en-US" sz="1050" b="1" dirty="0">
              <a:solidFill>
                <a:srgbClr val="000000"/>
              </a:solidFill>
              <a:latin typeface="+mn-ea"/>
              <a:ea typeface="+mn-ea"/>
            </a:endParaRPr>
          </a:p>
          <a:p>
            <a:r>
              <a:rPr lang="zh-CN" altLang="en-US" sz="1050" b="1" dirty="0">
                <a:solidFill>
                  <a:srgbClr val="000000"/>
                </a:solidFill>
                <a:latin typeface="+mn-ea"/>
                <a:ea typeface="+mn-ea"/>
              </a:rPr>
              <a:t>服从整个城市用电需求调配</a:t>
            </a:r>
            <a:endParaRPr lang="zh-CN" altLang="en-US" sz="1050" b="1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154" name="图片 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4564380"/>
            <a:ext cx="366395" cy="457835"/>
          </a:xfrm>
          <a:prstGeom prst="rect">
            <a:avLst/>
          </a:prstGeom>
        </p:spPr>
      </p:pic>
      <p:cxnSp>
        <p:nvCxnSpPr>
          <p:cNvPr id="155" name="直接箭头连接符 154"/>
          <p:cNvCxnSpPr>
            <a:endCxn id="154" idx="0"/>
          </p:cNvCxnSpPr>
          <p:nvPr/>
        </p:nvCxnSpPr>
        <p:spPr>
          <a:xfrm flipH="1">
            <a:off x="367665" y="4142740"/>
            <a:ext cx="365125" cy="4216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6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-8255"/>
            <a:ext cx="1823085" cy="560705"/>
            <a:chOff x="-1" y="284389"/>
            <a:chExt cx="1931233" cy="560179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-1" y="284389"/>
              <a:ext cx="1638475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  <a:sym typeface="Arial" panose="020B0604020202020204" pitchFamily="34" charset="0"/>
                </a:rPr>
                <a:t>关键技术</a:t>
              </a:r>
              <a:endParaRPr lang="en-US" altLang="zh-CN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16932" y="314796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15"/>
          <p:cNvSpPr txBox="1"/>
          <p:nvPr/>
        </p:nvSpPr>
        <p:spPr>
          <a:xfrm>
            <a:off x="6759862" y="70190"/>
            <a:ext cx="180832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 b="1" dirty="0">
                <a:solidFill>
                  <a:schemeClr val="accent5"/>
                </a:solidFill>
                <a:latin typeface="+mn-ea"/>
                <a:ea typeface="+mn-ea"/>
                <a:sym typeface="+mn-ea"/>
              </a:rPr>
              <a:t>有序充电系统</a:t>
            </a:r>
            <a:endParaRPr lang="zh-CN" altLang="en-US" sz="2000" b="1" dirty="0">
              <a:solidFill>
                <a:schemeClr val="accent5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71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72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graphicFrame>
        <p:nvGraphicFramePr>
          <p:cNvPr id="73" name="对象 72"/>
          <p:cNvGraphicFramePr/>
          <p:nvPr/>
        </p:nvGraphicFramePr>
        <p:xfrm>
          <a:off x="4622415" y="2388025"/>
          <a:ext cx="4178300" cy="2463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BMP 图像" r:id="rId1" imgW="12306300" imgH="6276975" progId="Paint.Picture">
                  <p:embed/>
                </p:oleObj>
              </mc:Choice>
              <mc:Fallback>
                <p:oleObj name="BMP 图像" r:id="rId1" imgW="12306300" imgH="6276975" progId="Paint.Picture">
                  <p:embed/>
                  <p:pic>
                    <p:nvPicPr>
                      <p:cNvPr id="0" name="图片 1641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622415" y="2388025"/>
                        <a:ext cx="4178300" cy="2463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文本框 8"/>
          <p:cNvSpPr txBox="1"/>
          <p:nvPr/>
        </p:nvSpPr>
        <p:spPr>
          <a:xfrm>
            <a:off x="4142105" y="552450"/>
            <a:ext cx="5001260" cy="1845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+mn-ea"/>
                <a:ea typeface="+mn-ea"/>
              </a:rPr>
              <a:t>一个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ea typeface="+mn-ea"/>
              </a:rPr>
              <a:t>7KW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ea typeface="+mn-ea"/>
              </a:rPr>
              <a:t>或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ea typeface="+mn-ea"/>
              </a:rPr>
              <a:t>14KW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ea typeface="+mn-ea"/>
              </a:rPr>
              <a:t>的充电系统，连接五个充电终端，分布在五个车位。车主停在任意车位，插上充电枪即可。系统对每辆车轮流充电</a:t>
            </a:r>
            <a:r>
              <a:rPr lang="en-US" altLang="zh-CN" b="1" dirty="0">
                <a:solidFill>
                  <a:schemeClr val="accent1"/>
                </a:solidFill>
                <a:latin typeface="+mn-ea"/>
                <a:ea typeface="+mn-ea"/>
              </a:rPr>
              <a:t>2-3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ea typeface="+mn-ea"/>
              </a:rPr>
              <a:t>小时。</a:t>
            </a:r>
            <a:endParaRPr lang="zh-CN" altLang="en-US" b="1" dirty="0">
              <a:solidFill>
                <a:schemeClr val="accent1"/>
              </a:solidFill>
              <a:latin typeface="+mn-ea"/>
              <a:ea typeface="+mn-ea"/>
            </a:endParaRPr>
          </a:p>
          <a:p>
            <a:endParaRPr lang="zh-CN" altLang="en-US" sz="1600" b="1" dirty="0">
              <a:solidFill>
                <a:schemeClr val="accent1"/>
              </a:solidFill>
              <a:latin typeface="+mn-ea"/>
              <a:ea typeface="+mn-ea"/>
            </a:endParaRPr>
          </a:p>
          <a:p>
            <a:r>
              <a:rPr lang="zh-CN" altLang="en-US" sz="1600" b="1" dirty="0">
                <a:solidFill>
                  <a:schemeClr val="accent1"/>
                </a:solidFill>
                <a:latin typeface="+mn-ea"/>
                <a:ea typeface="+mn-ea"/>
              </a:rPr>
              <a:t>系统</a:t>
            </a:r>
            <a:r>
              <a:rPr lang="zh-CN" altLang="en-US" sz="1600" b="1" dirty="0">
                <a:solidFill>
                  <a:schemeClr val="accent1"/>
                </a:solidFill>
                <a:latin typeface="+mn-ea"/>
                <a:ea typeface="+mn-ea"/>
              </a:rPr>
              <a:t>通过大数据分析对车主画像，利用最优算法确定：</a:t>
            </a:r>
            <a:endParaRPr lang="zh-CN" altLang="en-US" sz="1600" b="1" dirty="0">
              <a:solidFill>
                <a:schemeClr val="accent1"/>
              </a:solidFill>
              <a:latin typeface="+mn-ea"/>
              <a:ea typeface="+mn-ea"/>
            </a:endParaRPr>
          </a:p>
          <a:p>
            <a:endParaRPr lang="zh-CN" altLang="en-US" sz="1600" b="1" dirty="0">
              <a:solidFill>
                <a:schemeClr val="accent1"/>
              </a:solidFill>
              <a:latin typeface="+mn-ea"/>
              <a:ea typeface="+mn-ea"/>
            </a:endParaRPr>
          </a:p>
          <a:p>
            <a:r>
              <a:rPr lang="zh-CN" altLang="en-US" sz="2400" b="1" dirty="0">
                <a:solidFill>
                  <a:schemeClr val="accent1"/>
                </a:solidFill>
                <a:latin typeface="+mn-ea"/>
                <a:ea typeface="+mn-ea"/>
              </a:rPr>
              <a:t>充电次序  充电功率  充电时长</a:t>
            </a:r>
            <a:endParaRPr lang="zh-CN" altLang="en-US" sz="2400" b="1" dirty="0">
              <a:solidFill>
                <a:schemeClr val="accent1"/>
              </a:solidFill>
              <a:latin typeface="+mn-ea"/>
              <a:ea typeface="+mn-ea"/>
            </a:endParaRPr>
          </a:p>
        </p:txBody>
      </p:sp>
      <p:sp>
        <p:nvSpPr>
          <p:cNvPr id="75" name="文本框 60"/>
          <p:cNvSpPr txBox="1"/>
          <p:nvPr/>
        </p:nvSpPr>
        <p:spPr>
          <a:xfrm>
            <a:off x="117143" y="873376"/>
            <a:ext cx="3943350" cy="923330"/>
          </a:xfrm>
          <a:prstGeom prst="rect">
            <a:avLst/>
          </a:prstGeom>
          <a:noFill/>
          <a:ln w="19050">
            <a:solidFill>
              <a:schemeClr val="accent5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indent="-171450" fontAlgn="auto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1200" b="1" dirty="0">
                <a:solidFill>
                  <a:schemeClr val="accent5"/>
                </a:solidFill>
                <a:latin typeface="+mn-ea"/>
                <a:ea typeface="+mn-ea"/>
              </a:rPr>
              <a:t>AI</a:t>
            </a:r>
            <a:r>
              <a:rPr lang="zh-CN" altLang="en-US" sz="1200" b="1" dirty="0">
                <a:solidFill>
                  <a:schemeClr val="accent5"/>
                </a:solidFill>
                <a:latin typeface="+mn-ea"/>
                <a:ea typeface="+mn-ea"/>
              </a:rPr>
              <a:t>智能充电：大数据自动控制，无感充电</a:t>
            </a:r>
            <a:endParaRPr lang="zh-CN" altLang="en-US" sz="1200" b="1" dirty="0">
              <a:solidFill>
                <a:schemeClr val="accent5"/>
              </a:solidFill>
              <a:latin typeface="+mn-ea"/>
              <a:ea typeface="+mn-ea"/>
            </a:endParaRPr>
          </a:p>
          <a:p>
            <a:pPr indent="-171450" fontAlgn="auto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200" b="1" dirty="0">
                <a:solidFill>
                  <a:srgbClr val="FFC000"/>
                </a:solidFill>
                <a:latin typeface="+mn-ea"/>
                <a:ea typeface="+mn-ea"/>
              </a:rPr>
              <a:t>紧急充电</a:t>
            </a:r>
            <a:r>
              <a:rPr lang="zh-CN" altLang="en-US" sz="1200" b="1" dirty="0">
                <a:solidFill>
                  <a:schemeClr val="accent5"/>
                </a:solidFill>
                <a:latin typeface="+mn-ea"/>
                <a:ea typeface="+mn-ea"/>
              </a:rPr>
              <a:t>：请求紧急充电（收费）且时长小于</a:t>
            </a:r>
            <a:r>
              <a:rPr lang="en-US" altLang="zh-CN" sz="1200" b="1" dirty="0">
                <a:solidFill>
                  <a:schemeClr val="accent5"/>
                </a:solidFill>
                <a:latin typeface="+mn-ea"/>
                <a:ea typeface="+mn-ea"/>
              </a:rPr>
              <a:t>2</a:t>
            </a:r>
            <a:r>
              <a:rPr lang="zh-CN" altLang="en-US" sz="1200" b="1" dirty="0">
                <a:solidFill>
                  <a:schemeClr val="accent5"/>
                </a:solidFill>
                <a:latin typeface="+mn-ea"/>
                <a:ea typeface="+mn-ea"/>
              </a:rPr>
              <a:t>小时</a:t>
            </a:r>
            <a:endParaRPr lang="zh-CN" altLang="en-US" sz="1200" b="1" dirty="0">
              <a:solidFill>
                <a:schemeClr val="accent5"/>
              </a:solidFill>
              <a:latin typeface="+mn-ea"/>
              <a:ea typeface="+mn-ea"/>
            </a:endParaRPr>
          </a:p>
          <a:p>
            <a:pPr indent="-171450" fontAlgn="auto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200" b="1" dirty="0">
                <a:solidFill>
                  <a:srgbClr val="FFC000"/>
                </a:solidFill>
                <a:latin typeface="+mn-ea"/>
                <a:ea typeface="+mn-ea"/>
              </a:rPr>
              <a:t>满电充电</a:t>
            </a:r>
            <a:r>
              <a:rPr lang="zh-CN" altLang="en-US" sz="1200" b="1" dirty="0">
                <a:solidFill>
                  <a:schemeClr val="accent1"/>
                </a:solidFill>
                <a:latin typeface="+mn-ea"/>
                <a:ea typeface="+mn-ea"/>
                <a:sym typeface="+mn-ea"/>
              </a:rPr>
              <a:t>：</a:t>
            </a:r>
            <a:r>
              <a:rPr lang="zh-CN" altLang="en-US" sz="1200" b="1" dirty="0">
                <a:solidFill>
                  <a:schemeClr val="tx2"/>
                </a:solidFill>
                <a:latin typeface="+mn-ea"/>
                <a:ea typeface="+mn-ea"/>
                <a:sym typeface="+mn-ea"/>
              </a:rPr>
              <a:t>请求满电充电（收费）且充满为止</a:t>
            </a:r>
            <a:endParaRPr lang="zh-CN" altLang="en-US" sz="1200" b="1" dirty="0">
              <a:solidFill>
                <a:schemeClr val="tx2"/>
              </a:solidFill>
              <a:latin typeface="+mn-ea"/>
              <a:ea typeface="+mn-ea"/>
              <a:sym typeface="+mn-ea"/>
            </a:endParaRP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320" y="3734765"/>
            <a:ext cx="457200" cy="454025"/>
          </a:xfrm>
          <a:prstGeom prst="rect">
            <a:avLst/>
          </a:prstGeom>
        </p:spPr>
      </p:pic>
      <p:grpSp>
        <p:nvGrpSpPr>
          <p:cNvPr id="77" name="组合 10"/>
          <p:cNvGrpSpPr/>
          <p:nvPr/>
        </p:nvGrpSpPr>
        <p:grpSpPr>
          <a:xfrm>
            <a:off x="1672205" y="3298520"/>
            <a:ext cx="1303655" cy="1274445"/>
            <a:chOff x="5144009" y="1990659"/>
            <a:chExt cx="3411600" cy="3411600"/>
          </a:xfrm>
        </p:grpSpPr>
        <p:sp>
          <p:nvSpPr>
            <p:cNvPr id="78" name="椭圆 77"/>
            <p:cNvSpPr/>
            <p:nvPr/>
          </p:nvSpPr>
          <p:spPr>
            <a:xfrm>
              <a:off x="6201683" y="1990659"/>
              <a:ext cx="1296251" cy="3411600"/>
            </a:xfrm>
            <a:prstGeom prst="ellipse">
              <a:avLst/>
            </a:prstGeom>
            <a:noFill/>
            <a:ln w="635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 rot="3600000">
              <a:off x="6201684" y="1969192"/>
              <a:ext cx="1296251" cy="3411600"/>
            </a:xfrm>
            <a:prstGeom prst="ellipse">
              <a:avLst/>
            </a:prstGeom>
            <a:noFill/>
            <a:ln w="635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 rot="18000000" flipH="1">
              <a:off x="6201684" y="1971235"/>
              <a:ext cx="1296251" cy="3411600"/>
            </a:xfrm>
            <a:prstGeom prst="ellipse">
              <a:avLst/>
            </a:prstGeom>
            <a:noFill/>
            <a:ln w="635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7033065" y="2142778"/>
              <a:ext cx="345050" cy="345050"/>
            </a:xfrm>
            <a:prstGeom prst="ellipse">
              <a:avLst/>
            </a:prstGeom>
            <a:solidFill>
              <a:srgbClr val="F165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7762209" y="4512846"/>
              <a:ext cx="345050" cy="345050"/>
            </a:xfrm>
            <a:prstGeom prst="ellipse">
              <a:avLst/>
            </a:prstGeom>
            <a:solidFill>
              <a:srgbClr val="25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5694016" y="4509088"/>
              <a:ext cx="345050" cy="345050"/>
            </a:xfrm>
            <a:prstGeom prst="ellipse">
              <a:avLst/>
            </a:prstGeom>
            <a:solidFill>
              <a:srgbClr val="F165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>
              <a:off x="6397116" y="3222300"/>
              <a:ext cx="905384" cy="905384"/>
            </a:xfrm>
            <a:prstGeom prst="ellipse">
              <a:avLst/>
            </a:prstGeom>
            <a:solidFill>
              <a:srgbClr val="F9F9F9"/>
            </a:solidFill>
            <a:ln w="22225">
              <a:gradFill>
                <a:gsLst>
                  <a:gs pos="0">
                    <a:schemeClr val="bg1"/>
                  </a:gs>
                  <a:gs pos="100000">
                    <a:srgbClr val="EAEAEA"/>
                  </a:gs>
                </a:gsLst>
                <a:lin ang="5400000" scaled="1"/>
              </a:gradFill>
            </a:ln>
            <a:effectLst>
              <a:outerShdw blurRad="101600" dist="50800" dir="5400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grpSp>
          <p:nvGrpSpPr>
            <p:cNvPr id="85" name="组合 44"/>
            <p:cNvGrpSpPr/>
            <p:nvPr/>
          </p:nvGrpSpPr>
          <p:grpSpPr>
            <a:xfrm>
              <a:off x="6658929" y="3445142"/>
              <a:ext cx="400558" cy="459701"/>
              <a:chOff x="2733098" y="4187405"/>
              <a:chExt cx="484675" cy="556238"/>
            </a:xfrm>
            <a:solidFill>
              <a:srgbClr val="254061"/>
            </a:solidFill>
          </p:grpSpPr>
          <p:sp>
            <p:nvSpPr>
              <p:cNvPr id="86" name="Oval 302"/>
              <p:cNvSpPr>
                <a:spLocks noChangeArrowheads="1"/>
              </p:cNvSpPr>
              <p:nvPr/>
            </p:nvSpPr>
            <p:spPr bwMode="auto">
              <a:xfrm>
                <a:off x="2849117" y="4187405"/>
                <a:ext cx="84574" cy="10734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87" name="Freeform 303"/>
              <p:cNvSpPr>
                <a:spLocks noEditPoints="1"/>
              </p:cNvSpPr>
              <p:nvPr/>
            </p:nvSpPr>
            <p:spPr bwMode="auto">
              <a:xfrm>
                <a:off x="2733098" y="4304508"/>
                <a:ext cx="310105" cy="439135"/>
              </a:xfrm>
              <a:custGeom>
                <a:avLst/>
                <a:gdLst>
                  <a:gd name="T0" fmla="*/ 121 w 121"/>
                  <a:gd name="T1" fmla="*/ 26 h 171"/>
                  <a:gd name="T2" fmla="*/ 120 w 121"/>
                  <a:gd name="T3" fmla="*/ 26 h 171"/>
                  <a:gd name="T4" fmla="*/ 114 w 121"/>
                  <a:gd name="T5" fmla="*/ 21 h 171"/>
                  <a:gd name="T6" fmla="*/ 90 w 121"/>
                  <a:gd name="T7" fmla="*/ 3 h 171"/>
                  <a:gd name="T8" fmla="*/ 84 w 121"/>
                  <a:gd name="T9" fmla="*/ 1 h 171"/>
                  <a:gd name="T10" fmla="*/ 76 w 121"/>
                  <a:gd name="T11" fmla="*/ 1 h 171"/>
                  <a:gd name="T12" fmla="*/ 74 w 121"/>
                  <a:gd name="T13" fmla="*/ 11 h 171"/>
                  <a:gd name="T14" fmla="*/ 67 w 121"/>
                  <a:gd name="T15" fmla="*/ 42 h 171"/>
                  <a:gd name="T16" fmla="*/ 67 w 121"/>
                  <a:gd name="T17" fmla="*/ 7 h 171"/>
                  <a:gd name="T18" fmla="*/ 58 w 121"/>
                  <a:gd name="T19" fmla="*/ 0 h 171"/>
                  <a:gd name="T20" fmla="*/ 58 w 121"/>
                  <a:gd name="T21" fmla="*/ 9 h 171"/>
                  <a:gd name="T22" fmla="*/ 45 w 121"/>
                  <a:gd name="T23" fmla="*/ 18 h 171"/>
                  <a:gd name="T24" fmla="*/ 40 w 121"/>
                  <a:gd name="T25" fmla="*/ 7 h 171"/>
                  <a:gd name="T26" fmla="*/ 47 w 121"/>
                  <a:gd name="T27" fmla="*/ 0 h 171"/>
                  <a:gd name="T28" fmla="*/ 38 w 121"/>
                  <a:gd name="T29" fmla="*/ 1 h 171"/>
                  <a:gd name="T30" fmla="*/ 3 w 121"/>
                  <a:gd name="T31" fmla="*/ 35 h 171"/>
                  <a:gd name="T32" fmla="*/ 3 w 121"/>
                  <a:gd name="T33" fmla="*/ 36 h 171"/>
                  <a:gd name="T34" fmla="*/ 1 w 121"/>
                  <a:gd name="T35" fmla="*/ 48 h 171"/>
                  <a:gd name="T36" fmla="*/ 2 w 121"/>
                  <a:gd name="T37" fmla="*/ 48 h 171"/>
                  <a:gd name="T38" fmla="*/ 2 w 121"/>
                  <a:gd name="T39" fmla="*/ 50 h 171"/>
                  <a:gd name="T40" fmla="*/ 6 w 121"/>
                  <a:gd name="T41" fmla="*/ 57 h 171"/>
                  <a:gd name="T42" fmla="*/ 20 w 121"/>
                  <a:gd name="T43" fmla="*/ 85 h 171"/>
                  <a:gd name="T44" fmla="*/ 33 w 121"/>
                  <a:gd name="T45" fmla="*/ 90 h 171"/>
                  <a:gd name="T46" fmla="*/ 35 w 121"/>
                  <a:gd name="T47" fmla="*/ 90 h 171"/>
                  <a:gd name="T48" fmla="*/ 60 w 121"/>
                  <a:gd name="T49" fmla="*/ 171 h 171"/>
                  <a:gd name="T50" fmla="*/ 56 w 121"/>
                  <a:gd name="T51" fmla="*/ 110 h 171"/>
                  <a:gd name="T52" fmla="*/ 89 w 121"/>
                  <a:gd name="T53" fmla="*/ 33 h 171"/>
                  <a:gd name="T54" fmla="*/ 93 w 121"/>
                  <a:gd name="T55" fmla="*/ 31 h 171"/>
                  <a:gd name="T56" fmla="*/ 75 w 121"/>
                  <a:gd name="T57" fmla="*/ 45 h 171"/>
                  <a:gd name="T58" fmla="*/ 89 w 121"/>
                  <a:gd name="T59" fmla="*/ 33 h 171"/>
                  <a:gd name="T60" fmla="*/ 30 w 121"/>
                  <a:gd name="T61" fmla="*/ 55 h 171"/>
                  <a:gd name="T62" fmla="*/ 24 w 121"/>
                  <a:gd name="T63" fmla="*/ 44 h 171"/>
                  <a:gd name="T64" fmla="*/ 33 w 121"/>
                  <a:gd name="T65" fmla="*/ 6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1" h="171">
                    <a:moveTo>
                      <a:pt x="120" y="42"/>
                    </a:moveTo>
                    <a:cubicBezTo>
                      <a:pt x="120" y="35"/>
                      <a:pt x="121" y="24"/>
                      <a:pt x="121" y="26"/>
                    </a:cubicBezTo>
                    <a:cubicBezTo>
                      <a:pt x="121" y="26"/>
                      <a:pt x="121" y="26"/>
                      <a:pt x="121" y="26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4" y="21"/>
                      <a:pt x="114" y="21"/>
                      <a:pt x="114" y="21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88" y="2"/>
                      <a:pt x="86" y="1"/>
                      <a:pt x="84" y="1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1" y="1"/>
                      <a:pt x="78" y="1"/>
                      <a:pt x="76" y="0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8" y="18"/>
                      <a:pt x="78" y="18"/>
                      <a:pt x="78" y="18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5" y="1"/>
                      <a:pt x="42" y="1"/>
                      <a:pt x="39" y="1"/>
                    </a:cubicBezTo>
                    <a:cubicBezTo>
                      <a:pt x="39" y="1"/>
                      <a:pt x="39" y="1"/>
                      <a:pt x="38" y="1"/>
                    </a:cubicBezTo>
                    <a:cubicBezTo>
                      <a:pt x="36" y="2"/>
                      <a:pt x="33" y="3"/>
                      <a:pt x="31" y="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0" y="60"/>
                      <a:pt x="2" y="4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4" y="82"/>
                      <a:pt x="29" y="80"/>
                      <a:pt x="33" y="78"/>
                    </a:cubicBezTo>
                    <a:cubicBezTo>
                      <a:pt x="33" y="82"/>
                      <a:pt x="33" y="86"/>
                      <a:pt x="33" y="90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3" y="90"/>
                      <a:pt x="34" y="90"/>
                      <a:pt x="35" y="90"/>
                    </a:cubicBezTo>
                    <a:cubicBezTo>
                      <a:pt x="37" y="171"/>
                      <a:pt x="37" y="171"/>
                      <a:pt x="37" y="171"/>
                    </a:cubicBezTo>
                    <a:cubicBezTo>
                      <a:pt x="60" y="171"/>
                      <a:pt x="60" y="171"/>
                      <a:pt x="60" y="171"/>
                    </a:cubicBezTo>
                    <a:cubicBezTo>
                      <a:pt x="61" y="161"/>
                      <a:pt x="61" y="148"/>
                      <a:pt x="61" y="134"/>
                    </a:cubicBezTo>
                    <a:cubicBezTo>
                      <a:pt x="58" y="127"/>
                      <a:pt x="56" y="118"/>
                      <a:pt x="56" y="110"/>
                    </a:cubicBezTo>
                    <a:cubicBezTo>
                      <a:pt x="56" y="74"/>
                      <a:pt x="84" y="44"/>
                      <a:pt x="120" y="42"/>
                    </a:cubicBezTo>
                    <a:close/>
                    <a:moveTo>
                      <a:pt x="89" y="33"/>
                    </a:moveTo>
                    <a:cubicBezTo>
                      <a:pt x="89" y="31"/>
                      <a:pt x="89" y="29"/>
                      <a:pt x="89" y="27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4" y="42"/>
                      <a:pt x="74" y="42"/>
                      <a:pt x="74" y="42"/>
                    </a:cubicBezTo>
                    <a:lnTo>
                      <a:pt x="89" y="33"/>
                    </a:lnTo>
                    <a:close/>
                    <a:moveTo>
                      <a:pt x="33" y="60"/>
                    </a:moveTo>
                    <a:cubicBezTo>
                      <a:pt x="30" y="55"/>
                      <a:pt x="30" y="55"/>
                      <a:pt x="30" y="5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41"/>
                      <a:pt x="33" y="50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88" name="Freeform 304"/>
              <p:cNvSpPr/>
              <p:nvPr/>
            </p:nvSpPr>
            <p:spPr bwMode="auto">
              <a:xfrm>
                <a:off x="2897909" y="4668827"/>
                <a:ext cx="60720" cy="74816"/>
              </a:xfrm>
              <a:custGeom>
                <a:avLst/>
                <a:gdLst>
                  <a:gd name="T0" fmla="*/ 0 w 24"/>
                  <a:gd name="T1" fmla="*/ 0 h 29"/>
                  <a:gd name="T2" fmla="*/ 1 w 24"/>
                  <a:gd name="T3" fmla="*/ 29 h 29"/>
                  <a:gd name="T4" fmla="*/ 24 w 24"/>
                  <a:gd name="T5" fmla="*/ 29 h 29"/>
                  <a:gd name="T6" fmla="*/ 24 w 24"/>
                  <a:gd name="T7" fmla="*/ 26 h 29"/>
                  <a:gd name="T8" fmla="*/ 0 w 24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9">
                    <a:moveTo>
                      <a:pt x="0" y="0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4" y="27"/>
                      <a:pt x="24" y="26"/>
                    </a:cubicBezTo>
                    <a:cubicBezTo>
                      <a:pt x="14" y="19"/>
                      <a:pt x="6" y="1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89" name="Freeform 305"/>
              <p:cNvSpPr/>
              <p:nvPr/>
            </p:nvSpPr>
            <p:spPr bwMode="auto">
              <a:xfrm>
                <a:off x="3035614" y="4422694"/>
                <a:ext cx="54214" cy="41203"/>
              </a:xfrm>
              <a:custGeom>
                <a:avLst/>
                <a:gdLst>
                  <a:gd name="T0" fmla="*/ 43 w 50"/>
                  <a:gd name="T1" fmla="*/ 0 h 38"/>
                  <a:gd name="T2" fmla="*/ 36 w 50"/>
                  <a:gd name="T3" fmla="*/ 0 h 38"/>
                  <a:gd name="T4" fmla="*/ 14 w 50"/>
                  <a:gd name="T5" fmla="*/ 0 h 38"/>
                  <a:gd name="T6" fmla="*/ 7 w 50"/>
                  <a:gd name="T7" fmla="*/ 0 h 38"/>
                  <a:gd name="T8" fmla="*/ 0 w 50"/>
                  <a:gd name="T9" fmla="*/ 38 h 38"/>
                  <a:gd name="T10" fmla="*/ 14 w 50"/>
                  <a:gd name="T11" fmla="*/ 38 h 38"/>
                  <a:gd name="T12" fmla="*/ 36 w 50"/>
                  <a:gd name="T13" fmla="*/ 38 h 38"/>
                  <a:gd name="T14" fmla="*/ 50 w 50"/>
                  <a:gd name="T15" fmla="*/ 38 h 38"/>
                  <a:gd name="T16" fmla="*/ 43 w 50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38">
                    <a:moveTo>
                      <a:pt x="43" y="0"/>
                    </a:moveTo>
                    <a:lnTo>
                      <a:pt x="36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38"/>
                    </a:lnTo>
                    <a:lnTo>
                      <a:pt x="14" y="38"/>
                    </a:lnTo>
                    <a:lnTo>
                      <a:pt x="36" y="38"/>
                    </a:lnTo>
                    <a:lnTo>
                      <a:pt x="50" y="38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90" name="Freeform 306"/>
              <p:cNvSpPr/>
              <p:nvPr/>
            </p:nvSpPr>
            <p:spPr bwMode="auto">
              <a:xfrm>
                <a:off x="2964051" y="4430285"/>
                <a:ext cx="61805" cy="59636"/>
              </a:xfrm>
              <a:custGeom>
                <a:avLst/>
                <a:gdLst>
                  <a:gd name="T0" fmla="*/ 33 w 57"/>
                  <a:gd name="T1" fmla="*/ 0 h 55"/>
                  <a:gd name="T2" fmla="*/ 26 w 57"/>
                  <a:gd name="T3" fmla="*/ 5 h 55"/>
                  <a:gd name="T4" fmla="*/ 7 w 57"/>
                  <a:gd name="T5" fmla="*/ 14 h 55"/>
                  <a:gd name="T6" fmla="*/ 0 w 57"/>
                  <a:gd name="T7" fmla="*/ 19 h 55"/>
                  <a:gd name="T8" fmla="*/ 14 w 57"/>
                  <a:gd name="T9" fmla="*/ 55 h 55"/>
                  <a:gd name="T10" fmla="*/ 28 w 57"/>
                  <a:gd name="T11" fmla="*/ 47 h 55"/>
                  <a:gd name="T12" fmla="*/ 45 w 57"/>
                  <a:gd name="T13" fmla="*/ 38 h 55"/>
                  <a:gd name="T14" fmla="*/ 57 w 57"/>
                  <a:gd name="T15" fmla="*/ 31 h 55"/>
                  <a:gd name="T16" fmla="*/ 33 w 57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33" y="0"/>
                    </a:moveTo>
                    <a:lnTo>
                      <a:pt x="26" y="5"/>
                    </a:lnTo>
                    <a:lnTo>
                      <a:pt x="7" y="14"/>
                    </a:lnTo>
                    <a:lnTo>
                      <a:pt x="0" y="19"/>
                    </a:lnTo>
                    <a:lnTo>
                      <a:pt x="14" y="55"/>
                    </a:lnTo>
                    <a:lnTo>
                      <a:pt x="28" y="47"/>
                    </a:lnTo>
                    <a:lnTo>
                      <a:pt x="45" y="38"/>
                    </a:lnTo>
                    <a:lnTo>
                      <a:pt x="57" y="31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91" name="Freeform 307"/>
              <p:cNvSpPr/>
              <p:nvPr/>
            </p:nvSpPr>
            <p:spPr bwMode="auto">
              <a:xfrm>
                <a:off x="2909837" y="4479077"/>
                <a:ext cx="61805" cy="61805"/>
              </a:xfrm>
              <a:custGeom>
                <a:avLst/>
                <a:gdLst>
                  <a:gd name="T0" fmla="*/ 19 w 57"/>
                  <a:gd name="T1" fmla="*/ 0 h 57"/>
                  <a:gd name="T2" fmla="*/ 15 w 57"/>
                  <a:gd name="T3" fmla="*/ 7 h 57"/>
                  <a:gd name="T4" fmla="*/ 5 w 57"/>
                  <a:gd name="T5" fmla="*/ 26 h 57"/>
                  <a:gd name="T6" fmla="*/ 0 w 57"/>
                  <a:gd name="T7" fmla="*/ 33 h 57"/>
                  <a:gd name="T8" fmla="*/ 31 w 57"/>
                  <a:gd name="T9" fmla="*/ 57 h 57"/>
                  <a:gd name="T10" fmla="*/ 38 w 57"/>
                  <a:gd name="T11" fmla="*/ 45 h 57"/>
                  <a:gd name="T12" fmla="*/ 50 w 57"/>
                  <a:gd name="T13" fmla="*/ 26 h 57"/>
                  <a:gd name="T14" fmla="*/ 57 w 57"/>
                  <a:gd name="T15" fmla="*/ 14 h 57"/>
                  <a:gd name="T16" fmla="*/ 19 w 57"/>
                  <a:gd name="T17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7">
                    <a:moveTo>
                      <a:pt x="19" y="0"/>
                    </a:moveTo>
                    <a:lnTo>
                      <a:pt x="15" y="7"/>
                    </a:lnTo>
                    <a:lnTo>
                      <a:pt x="5" y="26"/>
                    </a:lnTo>
                    <a:lnTo>
                      <a:pt x="0" y="33"/>
                    </a:lnTo>
                    <a:lnTo>
                      <a:pt x="31" y="57"/>
                    </a:lnTo>
                    <a:lnTo>
                      <a:pt x="38" y="45"/>
                    </a:lnTo>
                    <a:lnTo>
                      <a:pt x="50" y="26"/>
                    </a:lnTo>
                    <a:lnTo>
                      <a:pt x="57" y="14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92" name="Freeform 308"/>
              <p:cNvSpPr/>
              <p:nvPr/>
            </p:nvSpPr>
            <p:spPr bwMode="auto">
              <a:xfrm>
                <a:off x="2897909" y="4550640"/>
                <a:ext cx="40119" cy="52046"/>
              </a:xfrm>
              <a:custGeom>
                <a:avLst/>
                <a:gdLst>
                  <a:gd name="T0" fmla="*/ 0 w 37"/>
                  <a:gd name="T1" fmla="*/ 5 h 48"/>
                  <a:gd name="T2" fmla="*/ 0 w 37"/>
                  <a:gd name="T3" fmla="*/ 14 h 48"/>
                  <a:gd name="T4" fmla="*/ 0 w 37"/>
                  <a:gd name="T5" fmla="*/ 33 h 48"/>
                  <a:gd name="T6" fmla="*/ 0 w 37"/>
                  <a:gd name="T7" fmla="*/ 43 h 48"/>
                  <a:gd name="T8" fmla="*/ 37 w 37"/>
                  <a:gd name="T9" fmla="*/ 48 h 48"/>
                  <a:gd name="T10" fmla="*/ 37 w 37"/>
                  <a:gd name="T11" fmla="*/ 33 h 48"/>
                  <a:gd name="T12" fmla="*/ 37 w 37"/>
                  <a:gd name="T13" fmla="*/ 14 h 48"/>
                  <a:gd name="T14" fmla="*/ 37 w 37"/>
                  <a:gd name="T15" fmla="*/ 0 h 48"/>
                  <a:gd name="T16" fmla="*/ 0 w 37"/>
                  <a:gd name="T1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48">
                    <a:moveTo>
                      <a:pt x="0" y="5"/>
                    </a:moveTo>
                    <a:lnTo>
                      <a:pt x="0" y="14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37" y="48"/>
                    </a:lnTo>
                    <a:lnTo>
                      <a:pt x="37" y="33"/>
                    </a:lnTo>
                    <a:lnTo>
                      <a:pt x="37" y="14"/>
                    </a:lnTo>
                    <a:lnTo>
                      <a:pt x="37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93" name="Freeform 309"/>
              <p:cNvSpPr/>
              <p:nvPr/>
            </p:nvSpPr>
            <p:spPr bwMode="auto">
              <a:xfrm>
                <a:off x="2905500" y="4612444"/>
                <a:ext cx="58551" cy="61805"/>
              </a:xfrm>
              <a:custGeom>
                <a:avLst/>
                <a:gdLst>
                  <a:gd name="T0" fmla="*/ 0 w 54"/>
                  <a:gd name="T1" fmla="*/ 26 h 57"/>
                  <a:gd name="T2" fmla="*/ 4 w 54"/>
                  <a:gd name="T3" fmla="*/ 33 h 57"/>
                  <a:gd name="T4" fmla="*/ 14 w 54"/>
                  <a:gd name="T5" fmla="*/ 50 h 57"/>
                  <a:gd name="T6" fmla="*/ 19 w 54"/>
                  <a:gd name="T7" fmla="*/ 57 h 57"/>
                  <a:gd name="T8" fmla="*/ 54 w 54"/>
                  <a:gd name="T9" fmla="*/ 43 h 57"/>
                  <a:gd name="T10" fmla="*/ 47 w 54"/>
                  <a:gd name="T11" fmla="*/ 31 h 57"/>
                  <a:gd name="T12" fmla="*/ 37 w 54"/>
                  <a:gd name="T13" fmla="*/ 14 h 57"/>
                  <a:gd name="T14" fmla="*/ 30 w 54"/>
                  <a:gd name="T15" fmla="*/ 0 h 57"/>
                  <a:gd name="T16" fmla="*/ 0 w 54"/>
                  <a:gd name="T17" fmla="*/ 2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7">
                    <a:moveTo>
                      <a:pt x="0" y="26"/>
                    </a:moveTo>
                    <a:lnTo>
                      <a:pt x="4" y="33"/>
                    </a:lnTo>
                    <a:lnTo>
                      <a:pt x="14" y="50"/>
                    </a:lnTo>
                    <a:lnTo>
                      <a:pt x="19" y="57"/>
                    </a:lnTo>
                    <a:lnTo>
                      <a:pt x="54" y="43"/>
                    </a:lnTo>
                    <a:lnTo>
                      <a:pt x="47" y="31"/>
                    </a:lnTo>
                    <a:lnTo>
                      <a:pt x="37" y="14"/>
                    </a:lnTo>
                    <a:lnTo>
                      <a:pt x="30" y="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94" name="Freeform 310"/>
              <p:cNvSpPr/>
              <p:nvPr/>
            </p:nvSpPr>
            <p:spPr bwMode="auto">
              <a:xfrm>
                <a:off x="2954292" y="4668827"/>
                <a:ext cx="60720" cy="58551"/>
              </a:xfrm>
              <a:custGeom>
                <a:avLst/>
                <a:gdLst>
                  <a:gd name="T0" fmla="*/ 0 w 56"/>
                  <a:gd name="T1" fmla="*/ 35 h 54"/>
                  <a:gd name="T2" fmla="*/ 7 w 56"/>
                  <a:gd name="T3" fmla="*/ 40 h 54"/>
                  <a:gd name="T4" fmla="*/ 26 w 56"/>
                  <a:gd name="T5" fmla="*/ 50 h 54"/>
                  <a:gd name="T6" fmla="*/ 30 w 56"/>
                  <a:gd name="T7" fmla="*/ 54 h 54"/>
                  <a:gd name="T8" fmla="*/ 56 w 56"/>
                  <a:gd name="T9" fmla="*/ 24 h 54"/>
                  <a:gd name="T10" fmla="*/ 45 w 56"/>
                  <a:gd name="T11" fmla="*/ 17 h 54"/>
                  <a:gd name="T12" fmla="*/ 26 w 56"/>
                  <a:gd name="T13" fmla="*/ 7 h 54"/>
                  <a:gd name="T14" fmla="*/ 14 w 56"/>
                  <a:gd name="T15" fmla="*/ 0 h 54"/>
                  <a:gd name="T16" fmla="*/ 0 w 56"/>
                  <a:gd name="T17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4">
                    <a:moveTo>
                      <a:pt x="0" y="35"/>
                    </a:moveTo>
                    <a:lnTo>
                      <a:pt x="7" y="40"/>
                    </a:lnTo>
                    <a:lnTo>
                      <a:pt x="26" y="50"/>
                    </a:lnTo>
                    <a:lnTo>
                      <a:pt x="30" y="54"/>
                    </a:lnTo>
                    <a:lnTo>
                      <a:pt x="56" y="24"/>
                    </a:lnTo>
                    <a:lnTo>
                      <a:pt x="45" y="17"/>
                    </a:lnTo>
                    <a:lnTo>
                      <a:pt x="26" y="7"/>
                    </a:lnTo>
                    <a:lnTo>
                      <a:pt x="14" y="0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95" name="Freeform 311"/>
              <p:cNvSpPr/>
              <p:nvPr/>
            </p:nvSpPr>
            <p:spPr bwMode="auto">
              <a:xfrm>
                <a:off x="3022602" y="4699187"/>
                <a:ext cx="54214" cy="44456"/>
              </a:xfrm>
              <a:custGeom>
                <a:avLst/>
                <a:gdLst>
                  <a:gd name="T0" fmla="*/ 8 w 50"/>
                  <a:gd name="T1" fmla="*/ 41 h 41"/>
                  <a:gd name="T2" fmla="*/ 15 w 50"/>
                  <a:gd name="T3" fmla="*/ 41 h 41"/>
                  <a:gd name="T4" fmla="*/ 36 w 50"/>
                  <a:gd name="T5" fmla="*/ 41 h 41"/>
                  <a:gd name="T6" fmla="*/ 43 w 50"/>
                  <a:gd name="T7" fmla="*/ 41 h 41"/>
                  <a:gd name="T8" fmla="*/ 50 w 50"/>
                  <a:gd name="T9" fmla="*/ 0 h 41"/>
                  <a:gd name="T10" fmla="*/ 36 w 50"/>
                  <a:gd name="T11" fmla="*/ 0 h 41"/>
                  <a:gd name="T12" fmla="*/ 15 w 50"/>
                  <a:gd name="T13" fmla="*/ 0 h 41"/>
                  <a:gd name="T14" fmla="*/ 0 w 50"/>
                  <a:gd name="T15" fmla="*/ 0 h 41"/>
                  <a:gd name="T16" fmla="*/ 8 w 50"/>
                  <a:gd name="T1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1">
                    <a:moveTo>
                      <a:pt x="8" y="41"/>
                    </a:moveTo>
                    <a:lnTo>
                      <a:pt x="15" y="41"/>
                    </a:lnTo>
                    <a:lnTo>
                      <a:pt x="36" y="41"/>
                    </a:lnTo>
                    <a:lnTo>
                      <a:pt x="43" y="41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8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96" name="Freeform 312"/>
              <p:cNvSpPr/>
              <p:nvPr/>
            </p:nvSpPr>
            <p:spPr bwMode="auto">
              <a:xfrm>
                <a:off x="3087659" y="4674248"/>
                <a:ext cx="60720" cy="58551"/>
              </a:xfrm>
              <a:custGeom>
                <a:avLst/>
                <a:gdLst>
                  <a:gd name="T0" fmla="*/ 26 w 56"/>
                  <a:gd name="T1" fmla="*/ 54 h 54"/>
                  <a:gd name="T2" fmla="*/ 30 w 56"/>
                  <a:gd name="T3" fmla="*/ 52 h 54"/>
                  <a:gd name="T4" fmla="*/ 49 w 56"/>
                  <a:gd name="T5" fmla="*/ 40 h 54"/>
                  <a:gd name="T6" fmla="*/ 56 w 56"/>
                  <a:gd name="T7" fmla="*/ 38 h 54"/>
                  <a:gd name="T8" fmla="*/ 42 w 56"/>
                  <a:gd name="T9" fmla="*/ 0 h 54"/>
                  <a:gd name="T10" fmla="*/ 30 w 56"/>
                  <a:gd name="T11" fmla="*/ 7 h 54"/>
                  <a:gd name="T12" fmla="*/ 11 w 56"/>
                  <a:gd name="T13" fmla="*/ 19 h 54"/>
                  <a:gd name="T14" fmla="*/ 0 w 56"/>
                  <a:gd name="T15" fmla="*/ 26 h 54"/>
                  <a:gd name="T16" fmla="*/ 26 w 56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4">
                    <a:moveTo>
                      <a:pt x="26" y="54"/>
                    </a:moveTo>
                    <a:lnTo>
                      <a:pt x="30" y="52"/>
                    </a:lnTo>
                    <a:lnTo>
                      <a:pt x="49" y="40"/>
                    </a:lnTo>
                    <a:lnTo>
                      <a:pt x="56" y="38"/>
                    </a:lnTo>
                    <a:lnTo>
                      <a:pt x="42" y="0"/>
                    </a:lnTo>
                    <a:lnTo>
                      <a:pt x="30" y="7"/>
                    </a:lnTo>
                    <a:lnTo>
                      <a:pt x="11" y="19"/>
                    </a:lnTo>
                    <a:lnTo>
                      <a:pt x="0" y="26"/>
                    </a:lnTo>
                    <a:lnTo>
                      <a:pt x="26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97" name="Freeform 313"/>
              <p:cNvSpPr/>
              <p:nvPr/>
            </p:nvSpPr>
            <p:spPr bwMode="auto">
              <a:xfrm>
                <a:off x="3144042" y="4625456"/>
                <a:ext cx="58551" cy="58551"/>
              </a:xfrm>
              <a:custGeom>
                <a:avLst/>
                <a:gdLst>
                  <a:gd name="T0" fmla="*/ 35 w 54"/>
                  <a:gd name="T1" fmla="*/ 54 h 54"/>
                  <a:gd name="T2" fmla="*/ 40 w 54"/>
                  <a:gd name="T3" fmla="*/ 47 h 54"/>
                  <a:gd name="T4" fmla="*/ 49 w 54"/>
                  <a:gd name="T5" fmla="*/ 31 h 54"/>
                  <a:gd name="T6" fmla="*/ 54 w 54"/>
                  <a:gd name="T7" fmla="*/ 23 h 54"/>
                  <a:gd name="T8" fmla="*/ 23 w 54"/>
                  <a:gd name="T9" fmla="*/ 0 h 54"/>
                  <a:gd name="T10" fmla="*/ 16 w 54"/>
                  <a:gd name="T11" fmla="*/ 12 h 54"/>
                  <a:gd name="T12" fmla="*/ 7 w 54"/>
                  <a:gd name="T13" fmla="*/ 28 h 54"/>
                  <a:gd name="T14" fmla="*/ 0 w 54"/>
                  <a:gd name="T15" fmla="*/ 40 h 54"/>
                  <a:gd name="T16" fmla="*/ 35 w 54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4">
                    <a:moveTo>
                      <a:pt x="35" y="54"/>
                    </a:moveTo>
                    <a:lnTo>
                      <a:pt x="40" y="47"/>
                    </a:lnTo>
                    <a:lnTo>
                      <a:pt x="49" y="31"/>
                    </a:lnTo>
                    <a:lnTo>
                      <a:pt x="54" y="23"/>
                    </a:lnTo>
                    <a:lnTo>
                      <a:pt x="23" y="0"/>
                    </a:lnTo>
                    <a:lnTo>
                      <a:pt x="16" y="12"/>
                    </a:lnTo>
                    <a:lnTo>
                      <a:pt x="7" y="28"/>
                    </a:lnTo>
                    <a:lnTo>
                      <a:pt x="0" y="40"/>
                    </a:lnTo>
                    <a:lnTo>
                      <a:pt x="35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98" name="Freeform 314"/>
              <p:cNvSpPr/>
              <p:nvPr/>
            </p:nvSpPr>
            <p:spPr bwMode="auto">
              <a:xfrm>
                <a:off x="3174402" y="4563651"/>
                <a:ext cx="43371" cy="50962"/>
              </a:xfrm>
              <a:custGeom>
                <a:avLst/>
                <a:gdLst>
                  <a:gd name="T0" fmla="*/ 40 w 40"/>
                  <a:gd name="T1" fmla="*/ 43 h 47"/>
                  <a:gd name="T2" fmla="*/ 40 w 40"/>
                  <a:gd name="T3" fmla="*/ 33 h 47"/>
                  <a:gd name="T4" fmla="*/ 40 w 40"/>
                  <a:gd name="T5" fmla="*/ 14 h 47"/>
                  <a:gd name="T6" fmla="*/ 40 w 40"/>
                  <a:gd name="T7" fmla="*/ 5 h 47"/>
                  <a:gd name="T8" fmla="*/ 0 w 40"/>
                  <a:gd name="T9" fmla="*/ 0 h 47"/>
                  <a:gd name="T10" fmla="*/ 0 w 40"/>
                  <a:gd name="T11" fmla="*/ 14 h 47"/>
                  <a:gd name="T12" fmla="*/ 0 w 40"/>
                  <a:gd name="T13" fmla="*/ 33 h 47"/>
                  <a:gd name="T14" fmla="*/ 0 w 40"/>
                  <a:gd name="T15" fmla="*/ 47 h 47"/>
                  <a:gd name="T16" fmla="*/ 40 w 40"/>
                  <a:gd name="T17" fmla="*/ 4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47">
                    <a:moveTo>
                      <a:pt x="40" y="43"/>
                    </a:moveTo>
                    <a:lnTo>
                      <a:pt x="40" y="33"/>
                    </a:lnTo>
                    <a:lnTo>
                      <a:pt x="40" y="14"/>
                    </a:lnTo>
                    <a:lnTo>
                      <a:pt x="40" y="5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3"/>
                    </a:lnTo>
                    <a:lnTo>
                      <a:pt x="0" y="47"/>
                    </a:lnTo>
                    <a:lnTo>
                      <a:pt x="4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99" name="Freeform 315"/>
              <p:cNvSpPr/>
              <p:nvPr/>
            </p:nvSpPr>
            <p:spPr bwMode="auto">
              <a:xfrm>
                <a:off x="3148379" y="4492088"/>
                <a:ext cx="59636" cy="58551"/>
              </a:xfrm>
              <a:custGeom>
                <a:avLst/>
                <a:gdLst>
                  <a:gd name="T0" fmla="*/ 55 w 55"/>
                  <a:gd name="T1" fmla="*/ 31 h 54"/>
                  <a:gd name="T2" fmla="*/ 52 w 55"/>
                  <a:gd name="T3" fmla="*/ 24 h 54"/>
                  <a:gd name="T4" fmla="*/ 40 w 55"/>
                  <a:gd name="T5" fmla="*/ 7 h 54"/>
                  <a:gd name="T6" fmla="*/ 38 w 55"/>
                  <a:gd name="T7" fmla="*/ 0 h 54"/>
                  <a:gd name="T8" fmla="*/ 0 w 55"/>
                  <a:gd name="T9" fmla="*/ 14 h 54"/>
                  <a:gd name="T10" fmla="*/ 7 w 55"/>
                  <a:gd name="T11" fmla="*/ 26 h 54"/>
                  <a:gd name="T12" fmla="*/ 17 w 55"/>
                  <a:gd name="T13" fmla="*/ 42 h 54"/>
                  <a:gd name="T14" fmla="*/ 24 w 55"/>
                  <a:gd name="T15" fmla="*/ 54 h 54"/>
                  <a:gd name="T16" fmla="*/ 55 w 55"/>
                  <a:gd name="T17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54">
                    <a:moveTo>
                      <a:pt x="55" y="31"/>
                    </a:moveTo>
                    <a:lnTo>
                      <a:pt x="52" y="24"/>
                    </a:lnTo>
                    <a:lnTo>
                      <a:pt x="40" y="7"/>
                    </a:lnTo>
                    <a:lnTo>
                      <a:pt x="38" y="0"/>
                    </a:lnTo>
                    <a:lnTo>
                      <a:pt x="0" y="14"/>
                    </a:lnTo>
                    <a:lnTo>
                      <a:pt x="7" y="26"/>
                    </a:lnTo>
                    <a:lnTo>
                      <a:pt x="17" y="42"/>
                    </a:lnTo>
                    <a:lnTo>
                      <a:pt x="24" y="54"/>
                    </a:lnTo>
                    <a:lnTo>
                      <a:pt x="5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100" name="Freeform 316"/>
              <p:cNvSpPr/>
              <p:nvPr/>
            </p:nvSpPr>
            <p:spPr bwMode="auto">
              <a:xfrm>
                <a:off x="3097418" y="4437874"/>
                <a:ext cx="61805" cy="59636"/>
              </a:xfrm>
              <a:custGeom>
                <a:avLst/>
                <a:gdLst>
                  <a:gd name="T0" fmla="*/ 57 w 57"/>
                  <a:gd name="T1" fmla="*/ 17 h 55"/>
                  <a:gd name="T2" fmla="*/ 50 w 57"/>
                  <a:gd name="T3" fmla="*/ 14 h 55"/>
                  <a:gd name="T4" fmla="*/ 33 w 57"/>
                  <a:gd name="T5" fmla="*/ 3 h 55"/>
                  <a:gd name="T6" fmla="*/ 26 w 57"/>
                  <a:gd name="T7" fmla="*/ 0 h 55"/>
                  <a:gd name="T8" fmla="*/ 0 w 57"/>
                  <a:gd name="T9" fmla="*/ 31 h 55"/>
                  <a:gd name="T10" fmla="*/ 14 w 57"/>
                  <a:gd name="T11" fmla="*/ 38 h 55"/>
                  <a:gd name="T12" fmla="*/ 31 w 57"/>
                  <a:gd name="T13" fmla="*/ 48 h 55"/>
                  <a:gd name="T14" fmla="*/ 43 w 57"/>
                  <a:gd name="T15" fmla="*/ 55 h 55"/>
                  <a:gd name="T16" fmla="*/ 57 w 57"/>
                  <a:gd name="T17" fmla="*/ 1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57" y="17"/>
                    </a:moveTo>
                    <a:lnTo>
                      <a:pt x="50" y="14"/>
                    </a:lnTo>
                    <a:lnTo>
                      <a:pt x="33" y="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14" y="38"/>
                    </a:lnTo>
                    <a:lnTo>
                      <a:pt x="31" y="48"/>
                    </a:lnTo>
                    <a:lnTo>
                      <a:pt x="43" y="55"/>
                    </a:lnTo>
                    <a:lnTo>
                      <a:pt x="57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101" name="Freeform 317"/>
              <p:cNvSpPr>
                <a:spLocks noEditPoints="1"/>
              </p:cNvSpPr>
              <p:nvPr/>
            </p:nvSpPr>
            <p:spPr bwMode="auto">
              <a:xfrm>
                <a:off x="2926101" y="4448717"/>
                <a:ext cx="263481" cy="266734"/>
              </a:xfrm>
              <a:custGeom>
                <a:avLst/>
                <a:gdLst>
                  <a:gd name="T0" fmla="*/ 51 w 103"/>
                  <a:gd name="T1" fmla="*/ 104 h 104"/>
                  <a:gd name="T2" fmla="*/ 0 w 103"/>
                  <a:gd name="T3" fmla="*/ 52 h 104"/>
                  <a:gd name="T4" fmla="*/ 51 w 103"/>
                  <a:gd name="T5" fmla="*/ 0 h 104"/>
                  <a:gd name="T6" fmla="*/ 103 w 103"/>
                  <a:gd name="T7" fmla="*/ 52 h 104"/>
                  <a:gd name="T8" fmla="*/ 51 w 103"/>
                  <a:gd name="T9" fmla="*/ 104 h 104"/>
                  <a:gd name="T10" fmla="*/ 51 w 103"/>
                  <a:gd name="T11" fmla="*/ 16 h 104"/>
                  <a:gd name="T12" fmla="*/ 15 w 103"/>
                  <a:gd name="T13" fmla="*/ 52 h 104"/>
                  <a:gd name="T14" fmla="*/ 51 w 103"/>
                  <a:gd name="T15" fmla="*/ 89 h 104"/>
                  <a:gd name="T16" fmla="*/ 87 w 103"/>
                  <a:gd name="T17" fmla="*/ 52 h 104"/>
                  <a:gd name="T18" fmla="*/ 51 w 103"/>
                  <a:gd name="T19" fmla="*/ 1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104">
                    <a:moveTo>
                      <a:pt x="51" y="104"/>
                    </a:moveTo>
                    <a:cubicBezTo>
                      <a:pt x="23" y="104"/>
                      <a:pt x="0" y="81"/>
                      <a:pt x="0" y="52"/>
                    </a:cubicBezTo>
                    <a:cubicBezTo>
                      <a:pt x="0" y="24"/>
                      <a:pt x="23" y="0"/>
                      <a:pt x="51" y="0"/>
                    </a:cubicBezTo>
                    <a:cubicBezTo>
                      <a:pt x="80" y="0"/>
                      <a:pt x="103" y="24"/>
                      <a:pt x="103" y="52"/>
                    </a:cubicBezTo>
                    <a:cubicBezTo>
                      <a:pt x="103" y="81"/>
                      <a:pt x="80" y="104"/>
                      <a:pt x="51" y="104"/>
                    </a:cubicBezTo>
                    <a:close/>
                    <a:moveTo>
                      <a:pt x="51" y="16"/>
                    </a:moveTo>
                    <a:cubicBezTo>
                      <a:pt x="31" y="16"/>
                      <a:pt x="15" y="32"/>
                      <a:pt x="15" y="52"/>
                    </a:cubicBezTo>
                    <a:cubicBezTo>
                      <a:pt x="15" y="73"/>
                      <a:pt x="31" y="89"/>
                      <a:pt x="51" y="89"/>
                    </a:cubicBezTo>
                    <a:cubicBezTo>
                      <a:pt x="71" y="89"/>
                      <a:pt x="87" y="73"/>
                      <a:pt x="87" y="52"/>
                    </a:cubicBezTo>
                    <a:cubicBezTo>
                      <a:pt x="87" y="32"/>
                      <a:pt x="71" y="16"/>
                      <a:pt x="5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102" name="Oval 318"/>
              <p:cNvSpPr>
                <a:spLocks noChangeArrowheads="1"/>
              </p:cNvSpPr>
              <p:nvPr/>
            </p:nvSpPr>
            <p:spPr bwMode="auto">
              <a:xfrm>
                <a:off x="2999832" y="4525702"/>
                <a:ext cx="112766" cy="11276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3" name="文本框 10"/>
          <p:cNvSpPr txBox="1"/>
          <p:nvPr/>
        </p:nvSpPr>
        <p:spPr>
          <a:xfrm>
            <a:off x="802255" y="3048330"/>
            <a:ext cx="12496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rPr>
              <a:t>日常行驶里程</a:t>
            </a:r>
            <a:endParaRPr lang="zh-CN" altLang="en-US">
              <a:latin typeface="+mn-ea"/>
              <a:ea typeface="+mn-ea"/>
            </a:endParaRPr>
          </a:p>
        </p:txBody>
      </p:sp>
      <p:sp>
        <p:nvSpPr>
          <p:cNvPr id="104" name="文本框 35"/>
          <p:cNvSpPr txBox="1"/>
          <p:nvPr/>
        </p:nvSpPr>
        <p:spPr>
          <a:xfrm>
            <a:off x="154555" y="3452190"/>
            <a:ext cx="16052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rPr>
              <a:t>每天开始充电时间</a:t>
            </a:r>
            <a:endParaRPr lang="zh-CN" altLang="en-US">
              <a:latin typeface="+mn-ea"/>
              <a:ea typeface="+mn-ea"/>
            </a:endParaRPr>
          </a:p>
        </p:txBody>
      </p:sp>
      <p:sp>
        <p:nvSpPr>
          <p:cNvPr id="105" name="文本框 37"/>
          <p:cNvSpPr txBox="1"/>
          <p:nvPr/>
        </p:nvSpPr>
        <p:spPr>
          <a:xfrm>
            <a:off x="-23245" y="3917010"/>
            <a:ext cx="17830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rPr>
              <a:t>每天离开充电站时间</a:t>
            </a:r>
            <a:endParaRPr lang="zh-CN" altLang="en-US">
              <a:latin typeface="+mn-ea"/>
              <a:ea typeface="+mn-ea"/>
            </a:endParaRPr>
          </a:p>
        </p:txBody>
      </p:sp>
      <p:sp>
        <p:nvSpPr>
          <p:cNvPr id="106" name="文本框 38"/>
          <p:cNvSpPr txBox="1"/>
          <p:nvPr/>
        </p:nvSpPr>
        <p:spPr>
          <a:xfrm>
            <a:off x="2712335" y="3085160"/>
            <a:ext cx="12496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rPr>
              <a:t>加急充电习惯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07" name="文本框 40"/>
          <p:cNvSpPr txBox="1"/>
          <p:nvPr/>
        </p:nvSpPr>
        <p:spPr>
          <a:xfrm>
            <a:off x="2972050" y="3452190"/>
            <a:ext cx="12496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rPr>
              <a:t>每周充电频次</a:t>
            </a:r>
            <a:endParaRPr lang="zh-CN" altLang="en-US">
              <a:latin typeface="+mn-ea"/>
              <a:ea typeface="+mn-ea"/>
            </a:endParaRPr>
          </a:p>
        </p:txBody>
      </p:sp>
      <p:sp>
        <p:nvSpPr>
          <p:cNvPr id="108" name="文本框 41"/>
          <p:cNvSpPr txBox="1"/>
          <p:nvPr/>
        </p:nvSpPr>
        <p:spPr>
          <a:xfrm>
            <a:off x="3009515" y="3882085"/>
            <a:ext cx="10718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rPr>
              <a:t>电池总容量</a:t>
            </a:r>
            <a:endParaRPr lang="zh-CN" altLang="en-US">
              <a:latin typeface="+mn-ea"/>
              <a:ea typeface="+mn-ea"/>
            </a:endParaRPr>
          </a:p>
        </p:txBody>
      </p:sp>
      <p:sp>
        <p:nvSpPr>
          <p:cNvPr id="109" name="文本框 42"/>
          <p:cNvSpPr txBox="1"/>
          <p:nvPr/>
        </p:nvSpPr>
        <p:spPr>
          <a:xfrm>
            <a:off x="2857115" y="4301820"/>
            <a:ext cx="16052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rPr>
              <a:t>车载电机充电功率</a:t>
            </a:r>
            <a:endParaRPr lang="zh-CN" altLang="en-US">
              <a:latin typeface="+mn-ea"/>
              <a:ea typeface="+mn-ea"/>
            </a:endParaRPr>
          </a:p>
        </p:txBody>
      </p:sp>
      <p:sp>
        <p:nvSpPr>
          <p:cNvPr id="110" name="文本框 43"/>
          <p:cNvSpPr txBox="1"/>
          <p:nvPr/>
        </p:nvSpPr>
        <p:spPr>
          <a:xfrm>
            <a:off x="616200" y="4301820"/>
            <a:ext cx="126619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rPr>
              <a:t>电池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rPr>
              <a:t>SOC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  <a:cs typeface="微软雅黑" panose="020B0503020204020204" pitchFamily="34" charset="-122"/>
                <a:sym typeface="+mn-ea"/>
              </a:rPr>
              <a:t>变化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+mn-ea"/>
              <a:ea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9230" y="2241550"/>
            <a:ext cx="368617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ct val="100000"/>
              </a:lnSpc>
            </a:pPr>
            <a:r>
              <a:rPr lang="zh-CN" altLang="en-US" sz="1000" b="1" dirty="0">
                <a:solidFill>
                  <a:schemeClr val="accent1"/>
                </a:solidFill>
                <a:sym typeface="+mn-ea"/>
              </a:rPr>
              <a:t>有的人晚上六点回家，九点会出门，优先充电</a:t>
            </a:r>
            <a:endParaRPr lang="zh-CN" altLang="en-US" sz="1000" b="1" dirty="0">
              <a:solidFill>
                <a:schemeClr val="accent1"/>
              </a:solidFill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zh-CN" altLang="en-US" sz="1000" b="1" dirty="0">
              <a:solidFill>
                <a:schemeClr val="accent1"/>
              </a:solidFill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000" b="1" dirty="0">
                <a:solidFill>
                  <a:schemeClr val="accent1"/>
                </a:solidFill>
                <a:sym typeface="+mn-ea"/>
              </a:rPr>
              <a:t>有的人一天开</a:t>
            </a:r>
            <a:r>
              <a:rPr lang="en-US" altLang="zh-CN" sz="1000" b="1" dirty="0">
                <a:solidFill>
                  <a:schemeClr val="accent1"/>
                </a:solidFill>
                <a:sym typeface="+mn-ea"/>
              </a:rPr>
              <a:t>20</a:t>
            </a:r>
            <a:r>
              <a:rPr lang="zh-CN" altLang="en-US" sz="1000" b="1" dirty="0">
                <a:solidFill>
                  <a:schemeClr val="accent1"/>
                </a:solidFill>
                <a:sym typeface="+mn-ea"/>
              </a:rPr>
              <a:t>公里，有的人一天开</a:t>
            </a:r>
            <a:r>
              <a:rPr lang="en-US" altLang="zh-CN" sz="1000" b="1" dirty="0">
                <a:solidFill>
                  <a:schemeClr val="accent1"/>
                </a:solidFill>
                <a:sym typeface="+mn-ea"/>
              </a:rPr>
              <a:t>80</a:t>
            </a:r>
            <a:r>
              <a:rPr lang="zh-CN" altLang="en-US" sz="1000" b="1" dirty="0">
                <a:solidFill>
                  <a:schemeClr val="accent1"/>
                </a:solidFill>
                <a:sym typeface="+mn-ea"/>
              </a:rPr>
              <a:t>公里，充电时长就不同</a:t>
            </a:r>
            <a:endParaRPr lang="zh-CN" altLang="en-US" sz="1000" b="1" dirty="0">
              <a:solidFill>
                <a:schemeClr val="accent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Raleway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-8255"/>
            <a:ext cx="2105660" cy="530225"/>
            <a:chOff x="0" y="284389"/>
            <a:chExt cx="1692275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0" y="284389"/>
              <a:ext cx="1511300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交流充电桩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77975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对象 1"/>
          <p:cNvGraphicFramePr/>
          <p:nvPr>
            <p:custDataLst>
              <p:tags r:id="rId1"/>
            </p:custDataLst>
          </p:nvPr>
        </p:nvGraphicFramePr>
        <p:xfrm>
          <a:off x="2312670" y="1066800"/>
          <a:ext cx="4519295" cy="3169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2" imgW="4533900" imgH="2622550" progId="Paint.Picture">
                  <p:embed/>
                </p:oleObj>
              </mc:Choice>
              <mc:Fallback>
                <p:oleObj name="" r:id="rId2" imgW="4533900" imgH="26225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2670" y="1066800"/>
                        <a:ext cx="4519295" cy="3169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微软雅黑" panose="020B0503020204020204" pitchFamily="34" charset="-122"/>
              <a:ea typeface="Raleway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-8255"/>
            <a:ext cx="2390140" cy="530225"/>
            <a:chOff x="0" y="284389"/>
            <a:chExt cx="1692275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0" y="284389"/>
              <a:ext cx="1511300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最佳充电方案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77975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对象 5"/>
          <p:cNvGraphicFramePr/>
          <p:nvPr/>
        </p:nvGraphicFramePr>
        <p:xfrm>
          <a:off x="345440" y="684530"/>
          <a:ext cx="2748915" cy="4059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" r:id="rId1" imgW="1936750" imgH="2876550" progId="Paint.Picture">
                  <p:embed/>
                </p:oleObj>
              </mc:Choice>
              <mc:Fallback>
                <p:oleObj name="" r:id="rId1" imgW="1936750" imgH="28765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5440" y="684530"/>
                        <a:ext cx="2748915" cy="4059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本框 23"/>
          <p:cNvSpPr txBox="1"/>
          <p:nvPr/>
        </p:nvSpPr>
        <p:spPr>
          <a:xfrm>
            <a:off x="4508868" y="635000"/>
            <a:ext cx="4027170" cy="13220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4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华文中宋" panose="02010600040101010101" charset="-122"/>
                <a:ea typeface="华文中宋" panose="02010600040101010101" charset="-122"/>
              </a:rPr>
              <a:t>和加油站说再见</a:t>
            </a:r>
            <a:endParaRPr lang="zh-CN" altLang="en-US" sz="40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4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华文中宋" panose="02010600040101010101" charset="-122"/>
                <a:ea typeface="华文中宋" panose="02010600040101010101" charset="-122"/>
              </a:rPr>
              <a:t>和充电站说拜拜</a:t>
            </a:r>
            <a:endParaRPr lang="zh-CN" altLang="en-US" sz="40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95" y="2466975"/>
            <a:ext cx="4709160" cy="17424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35844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4250" y="-8509"/>
            <a:ext cx="4635500" cy="346075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/>
            <a:endParaRPr lang="id-ID" altLang="zh-CN" sz="2000" b="1" dirty="0">
              <a:solidFill>
                <a:schemeClr val="tx2"/>
              </a:solidFill>
              <a:latin typeface="+mn-ea"/>
              <a:ea typeface="+mn-ea"/>
            </a:endParaRPr>
          </a:p>
        </p:txBody>
      </p:sp>
      <p:grpSp>
        <p:nvGrpSpPr>
          <p:cNvPr id="17" name="组合 46"/>
          <p:cNvGrpSpPr/>
          <p:nvPr/>
        </p:nvGrpSpPr>
        <p:grpSpPr bwMode="auto">
          <a:xfrm>
            <a:off x="0" y="-8142"/>
            <a:ext cx="1865525" cy="530225"/>
            <a:chOff x="0" y="284389"/>
            <a:chExt cx="1865525" cy="529772"/>
          </a:xfrm>
          <a:solidFill>
            <a:schemeClr val="accent5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0" y="284389"/>
              <a:ext cx="1686132" cy="529772"/>
            </a:xfrm>
            <a:prstGeom prst="rect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+mn-ea"/>
                  <a:sym typeface="Arial" panose="020B0604020202020204" pitchFamily="34" charset="0"/>
                </a:rPr>
                <a:t>用户平台</a:t>
              </a: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751225" y="284389"/>
              <a:ext cx="114300" cy="5297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0" y="522083"/>
            <a:ext cx="9144000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72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5503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730412" y="4200525"/>
            <a:ext cx="1209044" cy="141690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-1826103" y="674816"/>
            <a:ext cx="3161037" cy="3704482"/>
          </a:xfrm>
          <a:prstGeom prst="line">
            <a:avLst/>
          </a:prstGeom>
          <a:ln w="2540">
            <a:solidFill>
              <a:srgbClr val="D76739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utoShape 2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55" name="AutoShape 4" descr="http://img2.imgtn.bdimg.com/it/u=2479076909,2461551037&amp;fm=21&amp;gp=0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619862" y="1345449"/>
            <a:ext cx="7974479" cy="4143995"/>
            <a:chOff x="460100" y="1152459"/>
            <a:chExt cx="8181855" cy="3991041"/>
          </a:xfrm>
        </p:grpSpPr>
        <p:cxnSp>
          <p:nvCxnSpPr>
            <p:cNvPr id="57" name="直线连接符 65"/>
            <p:cNvCxnSpPr/>
            <p:nvPr/>
          </p:nvCxnSpPr>
          <p:spPr>
            <a:xfrm>
              <a:off x="2161310" y="2704765"/>
              <a:ext cx="0" cy="2438735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线连接符 86"/>
            <p:cNvCxnSpPr/>
            <p:nvPr/>
          </p:nvCxnSpPr>
          <p:spPr>
            <a:xfrm>
              <a:off x="3744695" y="2704765"/>
              <a:ext cx="0" cy="2438735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线连接符 87"/>
            <p:cNvCxnSpPr/>
            <p:nvPr/>
          </p:nvCxnSpPr>
          <p:spPr>
            <a:xfrm>
              <a:off x="5328081" y="2704765"/>
              <a:ext cx="0" cy="2438735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线连接符 96"/>
            <p:cNvCxnSpPr/>
            <p:nvPr/>
          </p:nvCxnSpPr>
          <p:spPr>
            <a:xfrm>
              <a:off x="6911467" y="2704765"/>
              <a:ext cx="0" cy="2438735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组合 60"/>
            <p:cNvGrpSpPr/>
            <p:nvPr/>
          </p:nvGrpSpPr>
          <p:grpSpPr>
            <a:xfrm>
              <a:off x="460100" y="1152459"/>
              <a:ext cx="8181855" cy="3605270"/>
              <a:chOff x="460100" y="1152459"/>
              <a:chExt cx="8181855" cy="3605270"/>
            </a:xfrm>
          </p:grpSpPr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3437" y="1253015"/>
                <a:ext cx="583624" cy="583624"/>
              </a:xfrm>
              <a:prstGeom prst="rect">
                <a:avLst/>
              </a:prstGeom>
            </p:spPr>
          </p:pic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5154" y="1159755"/>
                <a:ext cx="641668" cy="641668"/>
              </a:xfrm>
              <a:prstGeom prst="rect">
                <a:avLst/>
              </a:prstGeom>
            </p:spPr>
          </p:pic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7589" y="1326449"/>
                <a:ext cx="440863" cy="440863"/>
              </a:xfrm>
              <a:prstGeom prst="rect">
                <a:avLst/>
              </a:prstGeom>
            </p:spPr>
          </p:pic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9610" y="1297582"/>
                <a:ext cx="494488" cy="494488"/>
              </a:xfrm>
              <a:prstGeom prst="rect">
                <a:avLst/>
              </a:prstGeom>
            </p:spPr>
          </p:pic>
          <p:pic>
            <p:nvPicPr>
              <p:cNvPr id="66" name="图片 6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7878" y="1152459"/>
                <a:ext cx="788843" cy="788843"/>
              </a:xfrm>
              <a:prstGeom prst="rect">
                <a:avLst/>
              </a:prstGeom>
            </p:spPr>
          </p:pic>
          <p:cxnSp>
            <p:nvCxnSpPr>
              <p:cNvPr id="67" name="直线箭头连接符 11"/>
              <p:cNvCxnSpPr>
                <a:stCxn id="65" idx="3"/>
                <a:endCxn id="64" idx="1"/>
              </p:cNvCxnSpPr>
              <p:nvPr/>
            </p:nvCxnSpPr>
            <p:spPr>
              <a:xfrm>
                <a:off x="1554098" y="1544827"/>
                <a:ext cx="1133491" cy="2054"/>
              </a:xfrm>
              <a:prstGeom prst="straightConnector1">
                <a:avLst/>
              </a:prstGeom>
              <a:ln w="254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线箭头连接符 35"/>
              <p:cNvCxnSpPr>
                <a:stCxn id="64" idx="3"/>
              </p:cNvCxnSpPr>
              <p:nvPr/>
            </p:nvCxnSpPr>
            <p:spPr>
              <a:xfrm>
                <a:off x="3128451" y="1546880"/>
                <a:ext cx="861667" cy="0"/>
              </a:xfrm>
              <a:prstGeom prst="straightConnector1">
                <a:avLst/>
              </a:prstGeom>
              <a:ln w="254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线箭头连接符 76"/>
              <p:cNvCxnSpPr>
                <a:endCxn id="62" idx="1"/>
              </p:cNvCxnSpPr>
              <p:nvPr/>
            </p:nvCxnSpPr>
            <p:spPr>
              <a:xfrm>
                <a:off x="5034191" y="1544827"/>
                <a:ext cx="789246" cy="0"/>
              </a:xfrm>
              <a:prstGeom prst="straightConnector1">
                <a:avLst/>
              </a:prstGeom>
              <a:ln w="254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线箭头连接符 78"/>
              <p:cNvCxnSpPr/>
              <p:nvPr/>
            </p:nvCxnSpPr>
            <p:spPr>
              <a:xfrm flipV="1">
                <a:off x="6462663" y="1546881"/>
                <a:ext cx="835279" cy="650"/>
              </a:xfrm>
              <a:prstGeom prst="straightConnector1">
                <a:avLst/>
              </a:prstGeom>
              <a:ln w="2540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文本框 114"/>
              <p:cNvSpPr txBox="1"/>
              <p:nvPr/>
            </p:nvSpPr>
            <p:spPr>
              <a:xfrm>
                <a:off x="557978" y="1948423"/>
                <a:ext cx="1518532" cy="24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latin typeface="+mn-ea"/>
                    <a:ea typeface="+mn-ea"/>
                    <a:cs typeface="黑体" panose="02010609060101010101" charset="-122"/>
                  </a:rPr>
                  <a:t>电动汽车用户</a:t>
                </a:r>
                <a:endParaRPr kumimoji="1" lang="zh-CN" altLang="en-US" sz="1050" b="1" dirty="0"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12" name="文本框 115"/>
              <p:cNvSpPr txBox="1"/>
              <p:nvPr/>
            </p:nvSpPr>
            <p:spPr>
              <a:xfrm>
                <a:off x="2204127" y="1923665"/>
                <a:ext cx="1518532" cy="24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latin typeface="+mn-ea"/>
                    <a:ea typeface="+mn-ea"/>
                    <a:cs typeface="黑体" panose="02010609060101010101" charset="-122"/>
                  </a:rPr>
                  <a:t>充电</a:t>
                </a:r>
                <a:r>
                  <a:rPr kumimoji="1" lang="en-US" altLang="zh-CN" sz="1050" b="1" dirty="0">
                    <a:latin typeface="+mn-ea"/>
                    <a:ea typeface="+mn-ea"/>
                    <a:cs typeface="黑体" panose="02010609060101010101" charset="-122"/>
                  </a:rPr>
                  <a:t>APP</a:t>
                </a:r>
                <a:endParaRPr kumimoji="1" lang="zh-CN" altLang="en-US" sz="1050" b="1" dirty="0"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13" name="文本框 116"/>
              <p:cNvSpPr txBox="1"/>
              <p:nvPr/>
            </p:nvSpPr>
            <p:spPr>
              <a:xfrm>
                <a:off x="3767112" y="1923664"/>
                <a:ext cx="1518532" cy="24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latin typeface="+mn-ea"/>
                    <a:ea typeface="+mn-ea"/>
                    <a:cs typeface="黑体" panose="02010609060101010101" charset="-122"/>
                  </a:rPr>
                  <a:t>智能充电管理系统</a:t>
                </a:r>
                <a:endParaRPr kumimoji="1" lang="zh-CN" altLang="en-US" sz="1050" b="1" dirty="0"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14" name="文本框 117"/>
              <p:cNvSpPr txBox="1"/>
              <p:nvPr/>
            </p:nvSpPr>
            <p:spPr>
              <a:xfrm>
                <a:off x="5350497" y="1923663"/>
                <a:ext cx="1518532" cy="24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>
                    <a:latin typeface="+mn-ea"/>
                    <a:ea typeface="+mn-ea"/>
                    <a:cs typeface="黑体" panose="02010609060101010101" charset="-122"/>
                  </a:rPr>
                  <a:t>智能充电桩</a:t>
                </a:r>
                <a:endParaRPr kumimoji="1" lang="zh-CN" altLang="en-US" sz="1050" b="1" dirty="0"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15" name="文本框 118"/>
              <p:cNvSpPr txBox="1"/>
              <p:nvPr/>
            </p:nvSpPr>
            <p:spPr>
              <a:xfrm>
                <a:off x="7123423" y="1923663"/>
                <a:ext cx="1518532" cy="24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latin typeface="+mn-ea"/>
                    <a:ea typeface="+mn-ea"/>
                    <a:cs typeface="黑体" panose="02010609060101010101" charset="-122"/>
                  </a:rPr>
                  <a:t>电动汽车</a:t>
                </a:r>
                <a:endParaRPr kumimoji="1" lang="zh-CN" altLang="en-US" sz="1050" b="1" dirty="0"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16" name="圆角矩形 94"/>
              <p:cNvSpPr/>
              <p:nvPr/>
            </p:nvSpPr>
            <p:spPr>
              <a:xfrm>
                <a:off x="588345" y="2903441"/>
                <a:ext cx="1322777" cy="472237"/>
              </a:xfrm>
              <a:prstGeom prst="roundRect">
                <a:avLst>
                  <a:gd name="adj" fmla="val 18667"/>
                </a:avLst>
              </a:prstGeom>
              <a:noFill/>
              <a:ln w="539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50">
                  <a:latin typeface="+mn-ea"/>
                </a:endParaRPr>
              </a:p>
            </p:txBody>
          </p:sp>
          <p:sp>
            <p:nvSpPr>
              <p:cNvPr id="117" name="文本框 120"/>
              <p:cNvSpPr txBox="1"/>
              <p:nvPr/>
            </p:nvSpPr>
            <p:spPr>
              <a:xfrm>
                <a:off x="460100" y="3012072"/>
                <a:ext cx="1518532" cy="24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latin typeface="+mn-ea"/>
                    <a:ea typeface="+mn-ea"/>
                    <a:cs typeface="黑体" panose="02010609060101010101" charset="-122"/>
                  </a:rPr>
                  <a:t>成为乐充电用户</a:t>
                </a:r>
                <a:endParaRPr kumimoji="1" lang="zh-CN" altLang="en-US" sz="1050" b="1" dirty="0"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18" name="圆角矩形 110"/>
              <p:cNvSpPr/>
              <p:nvPr/>
            </p:nvSpPr>
            <p:spPr>
              <a:xfrm>
                <a:off x="2420483" y="2887228"/>
                <a:ext cx="1074024" cy="472237"/>
              </a:xfrm>
              <a:prstGeom prst="roundRect">
                <a:avLst>
                  <a:gd name="adj" fmla="val 18667"/>
                </a:avLst>
              </a:prstGeom>
              <a:noFill/>
              <a:ln w="539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50">
                  <a:latin typeface="+mn-ea"/>
                </a:endParaRPr>
              </a:p>
            </p:txBody>
          </p:sp>
          <p:sp>
            <p:nvSpPr>
              <p:cNvPr id="119" name="文本框 122"/>
              <p:cNvSpPr txBox="1"/>
              <p:nvPr/>
            </p:nvSpPr>
            <p:spPr>
              <a:xfrm>
                <a:off x="2194362" y="3018438"/>
                <a:ext cx="1518532" cy="24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solidFill>
                      <a:srgbClr val="C00000"/>
                    </a:solidFill>
                    <a:latin typeface="+mn-ea"/>
                    <a:ea typeface="+mn-ea"/>
                    <a:cs typeface="黑体" panose="02010609060101010101" charset="-122"/>
                  </a:rPr>
                  <a:t>登记车辆信息</a:t>
                </a:r>
                <a:endParaRPr kumimoji="1" lang="zh-CN" altLang="en-US" sz="1050" b="1" dirty="0">
                  <a:solidFill>
                    <a:srgbClr val="C00000"/>
                  </a:solidFill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20" name="圆角矩形 112"/>
              <p:cNvSpPr/>
              <p:nvPr/>
            </p:nvSpPr>
            <p:spPr>
              <a:xfrm>
                <a:off x="2416241" y="3768270"/>
                <a:ext cx="1074024" cy="472237"/>
              </a:xfrm>
              <a:prstGeom prst="roundRect">
                <a:avLst>
                  <a:gd name="adj" fmla="val 18667"/>
                </a:avLst>
              </a:prstGeom>
              <a:noFill/>
              <a:ln w="539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50">
                  <a:latin typeface="+mn-ea"/>
                </a:endParaRPr>
              </a:p>
            </p:txBody>
          </p:sp>
          <p:sp>
            <p:nvSpPr>
              <p:cNvPr id="121" name="文本框 124"/>
              <p:cNvSpPr txBox="1"/>
              <p:nvPr/>
            </p:nvSpPr>
            <p:spPr>
              <a:xfrm>
                <a:off x="2194362" y="3890453"/>
                <a:ext cx="1518532" cy="24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solidFill>
                      <a:srgbClr val="C00000"/>
                    </a:solidFill>
                    <a:latin typeface="+mn-ea"/>
                    <a:ea typeface="+mn-ea"/>
                    <a:cs typeface="黑体" panose="02010609060101010101" charset="-122"/>
                  </a:rPr>
                  <a:t>插枪自动充电</a:t>
                </a:r>
                <a:endParaRPr kumimoji="1" lang="zh-CN" altLang="en-US" sz="1050" b="1" dirty="0">
                  <a:solidFill>
                    <a:srgbClr val="C00000"/>
                  </a:solidFill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22" name="文本框 125"/>
              <p:cNvSpPr txBox="1"/>
              <p:nvPr/>
            </p:nvSpPr>
            <p:spPr>
              <a:xfrm>
                <a:off x="3788328" y="3838346"/>
                <a:ext cx="1518532" cy="39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latin typeface="+mn-ea"/>
                    <a:ea typeface="+mn-ea"/>
                    <a:cs typeface="黑体" panose="02010609060101010101" charset="-122"/>
                  </a:rPr>
                  <a:t>充电桩根据大数据</a:t>
                </a:r>
                <a:endParaRPr kumimoji="1" lang="zh-CN" altLang="en-US" sz="1050" b="1" dirty="0">
                  <a:latin typeface="+mn-ea"/>
                  <a:ea typeface="+mn-ea"/>
                  <a:cs typeface="黑体" panose="02010609060101010101" charset="-122"/>
                </a:endParaRPr>
              </a:p>
              <a:p>
                <a:pPr algn="ctr"/>
                <a:r>
                  <a:rPr kumimoji="1" lang="zh-CN" altLang="en-US" sz="1050" b="1" dirty="0">
                    <a:latin typeface="+mn-ea"/>
                    <a:ea typeface="+mn-ea"/>
                    <a:cs typeface="黑体" panose="02010609060101010101" charset="-122"/>
                  </a:rPr>
                  <a:t>匹配充电次序</a:t>
                </a:r>
                <a:endParaRPr kumimoji="1" lang="zh-CN" altLang="en-US" sz="1050" b="1" dirty="0"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23" name="圆角矩形 116"/>
              <p:cNvSpPr/>
              <p:nvPr/>
            </p:nvSpPr>
            <p:spPr>
              <a:xfrm>
                <a:off x="5710817" y="3768270"/>
                <a:ext cx="1031726" cy="472237"/>
              </a:xfrm>
              <a:prstGeom prst="roundRect">
                <a:avLst>
                  <a:gd name="adj" fmla="val 18667"/>
                </a:avLst>
              </a:prstGeom>
              <a:noFill/>
              <a:ln w="539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50">
                  <a:latin typeface="+mn-ea"/>
                </a:endParaRPr>
              </a:p>
            </p:txBody>
          </p:sp>
          <p:sp>
            <p:nvSpPr>
              <p:cNvPr id="124" name="文本框 127"/>
              <p:cNvSpPr txBox="1"/>
              <p:nvPr/>
            </p:nvSpPr>
            <p:spPr>
              <a:xfrm>
                <a:off x="5404738" y="3888969"/>
                <a:ext cx="1518532" cy="24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latin typeface="+mn-ea"/>
                    <a:ea typeface="+mn-ea"/>
                    <a:cs typeface="黑体" panose="02010609060101010101" charset="-122"/>
                  </a:rPr>
                  <a:t>开始充电</a:t>
                </a:r>
                <a:endParaRPr kumimoji="1" lang="zh-CN" altLang="en-US" sz="1050" b="1" dirty="0"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25" name="圆角矩形 118"/>
              <p:cNvSpPr/>
              <p:nvPr/>
            </p:nvSpPr>
            <p:spPr>
              <a:xfrm>
                <a:off x="7297941" y="3768270"/>
                <a:ext cx="1175690" cy="472237"/>
              </a:xfrm>
              <a:prstGeom prst="roundRect">
                <a:avLst>
                  <a:gd name="adj" fmla="val 18667"/>
                </a:avLst>
              </a:prstGeom>
              <a:noFill/>
              <a:ln w="539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50">
                  <a:latin typeface="+mn-ea"/>
                </a:endParaRPr>
              </a:p>
            </p:txBody>
          </p:sp>
          <p:sp>
            <p:nvSpPr>
              <p:cNvPr id="126" name="文本框 129"/>
              <p:cNvSpPr txBox="1"/>
              <p:nvPr/>
            </p:nvSpPr>
            <p:spPr>
              <a:xfrm>
                <a:off x="7052976" y="3888970"/>
                <a:ext cx="1518532" cy="24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latin typeface="+mn-ea"/>
                    <a:ea typeface="+mn-ea"/>
                    <a:cs typeface="黑体" panose="02010609060101010101" charset="-122"/>
                  </a:rPr>
                  <a:t>自动结算</a:t>
                </a:r>
                <a:endParaRPr kumimoji="1" lang="zh-CN" altLang="en-US" sz="1050" b="1" dirty="0"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28" name="文本框 131"/>
              <p:cNvSpPr txBox="1"/>
              <p:nvPr/>
            </p:nvSpPr>
            <p:spPr>
              <a:xfrm>
                <a:off x="3864341" y="4291561"/>
                <a:ext cx="1518532" cy="398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solidFill>
                      <a:schemeClr val="tx2"/>
                    </a:solidFill>
                    <a:latin typeface="+mn-ea"/>
                    <a:ea typeface="+mn-ea"/>
                    <a:cs typeface="黑体" panose="02010609060101010101" charset="-122"/>
                  </a:rPr>
                  <a:t>如果需要紧急补电，打开</a:t>
                </a:r>
                <a:r>
                  <a:rPr kumimoji="1" lang="en-US" altLang="zh-CN" sz="1050" b="1" dirty="0">
                    <a:solidFill>
                      <a:schemeClr val="tx2"/>
                    </a:solidFill>
                    <a:latin typeface="+mn-ea"/>
                    <a:ea typeface="+mn-ea"/>
                    <a:cs typeface="黑体" panose="02010609060101010101" charset="-122"/>
                  </a:rPr>
                  <a:t>APP</a:t>
                </a:r>
                <a:r>
                  <a:rPr kumimoji="1" lang="zh-CN" altLang="en-US" sz="1050" b="1" dirty="0">
                    <a:solidFill>
                      <a:schemeClr val="tx2"/>
                    </a:solidFill>
                    <a:latin typeface="+mn-ea"/>
                    <a:ea typeface="+mn-ea"/>
                    <a:cs typeface="黑体" panose="02010609060101010101" charset="-122"/>
                  </a:rPr>
                  <a:t>，交</a:t>
                </a:r>
                <a:r>
                  <a:rPr kumimoji="1" lang="zh-CN" altLang="en-US" sz="1050" b="1" dirty="0">
                    <a:solidFill>
                      <a:srgbClr val="C00000"/>
                    </a:solidFill>
                    <a:latin typeface="+mn-ea"/>
                    <a:ea typeface="+mn-ea"/>
                    <a:cs typeface="黑体" panose="02010609060101010101" charset="-122"/>
                  </a:rPr>
                  <a:t>加急费</a:t>
                </a:r>
                <a:endParaRPr kumimoji="1" lang="zh-CN" altLang="en-US" sz="1050" b="1" dirty="0">
                  <a:solidFill>
                    <a:srgbClr val="C00000"/>
                  </a:solidFill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sp>
            <p:nvSpPr>
              <p:cNvPr id="129" name="圆角矩形 122"/>
              <p:cNvSpPr/>
              <p:nvPr/>
            </p:nvSpPr>
            <p:spPr>
              <a:xfrm>
                <a:off x="634921" y="3524559"/>
                <a:ext cx="1322777" cy="472237"/>
              </a:xfrm>
              <a:prstGeom prst="roundRect">
                <a:avLst>
                  <a:gd name="adj" fmla="val 18667"/>
                </a:avLst>
              </a:prstGeom>
              <a:solidFill>
                <a:schemeClr val="bg1"/>
              </a:solidFill>
              <a:ln w="349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50">
                  <a:latin typeface="+mn-ea"/>
                </a:endParaRPr>
              </a:p>
            </p:txBody>
          </p:sp>
          <p:sp>
            <p:nvSpPr>
              <p:cNvPr id="130" name="文本框 133"/>
              <p:cNvSpPr txBox="1"/>
              <p:nvPr/>
            </p:nvSpPr>
            <p:spPr>
              <a:xfrm>
                <a:off x="480917" y="3456990"/>
                <a:ext cx="1518532" cy="243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z="1050" b="1" dirty="0">
                    <a:solidFill>
                      <a:schemeClr val="tx2"/>
                    </a:solidFill>
                    <a:latin typeface="+mn-ea"/>
                    <a:ea typeface="+mn-ea"/>
                    <a:cs typeface="黑体" panose="02010609060101010101" charset="-122"/>
                  </a:rPr>
                  <a:t>查看充电进度</a:t>
                </a:r>
                <a:endParaRPr kumimoji="1" lang="zh-CN" altLang="en-US" sz="1050" b="1" dirty="0">
                  <a:solidFill>
                    <a:schemeClr val="tx2"/>
                  </a:solidFill>
                  <a:latin typeface="+mn-ea"/>
                  <a:ea typeface="+mn-ea"/>
                  <a:cs typeface="黑体" panose="02010609060101010101" charset="-122"/>
                </a:endParaRPr>
              </a:p>
            </p:txBody>
          </p:sp>
          <p:cxnSp>
            <p:nvCxnSpPr>
              <p:cNvPr id="131" name="直线箭头连接符 124"/>
              <p:cNvCxnSpPr/>
              <p:nvPr/>
            </p:nvCxnSpPr>
            <p:spPr>
              <a:xfrm flipV="1">
                <a:off x="1903967" y="3139558"/>
                <a:ext cx="527097" cy="2"/>
              </a:xfrm>
              <a:prstGeom prst="straightConnector1">
                <a:avLst/>
              </a:prstGeom>
              <a:noFill/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线箭头连接符 129"/>
              <p:cNvCxnSpPr>
                <a:stCxn id="118" idx="2"/>
                <a:endCxn id="120" idx="0"/>
              </p:cNvCxnSpPr>
              <p:nvPr/>
            </p:nvCxnSpPr>
            <p:spPr>
              <a:xfrm flipH="1">
                <a:off x="2953253" y="3359465"/>
                <a:ext cx="4242" cy="408806"/>
              </a:xfrm>
              <a:prstGeom prst="straightConnector1">
                <a:avLst/>
              </a:prstGeom>
              <a:noFill/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线箭头连接符 133"/>
              <p:cNvCxnSpPr/>
              <p:nvPr/>
            </p:nvCxnSpPr>
            <p:spPr>
              <a:xfrm flipV="1">
                <a:off x="3487352" y="4004387"/>
                <a:ext cx="429221" cy="1"/>
              </a:xfrm>
              <a:prstGeom prst="straightConnector1">
                <a:avLst/>
              </a:prstGeom>
              <a:noFill/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线箭头连接符 137"/>
              <p:cNvCxnSpPr/>
              <p:nvPr/>
            </p:nvCxnSpPr>
            <p:spPr>
              <a:xfrm>
                <a:off x="5287461" y="4004387"/>
                <a:ext cx="399302" cy="0"/>
              </a:xfrm>
              <a:prstGeom prst="straightConnector1">
                <a:avLst/>
              </a:prstGeom>
              <a:noFill/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线箭头连接符 140"/>
              <p:cNvCxnSpPr/>
              <p:nvPr/>
            </p:nvCxnSpPr>
            <p:spPr>
              <a:xfrm>
                <a:off x="6774615" y="4004387"/>
                <a:ext cx="480476" cy="1"/>
              </a:xfrm>
              <a:prstGeom prst="straightConnector1">
                <a:avLst/>
              </a:prstGeom>
              <a:noFill/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线箭头连接符 144"/>
              <p:cNvCxnSpPr/>
              <p:nvPr/>
            </p:nvCxnSpPr>
            <p:spPr>
              <a:xfrm flipH="1">
                <a:off x="4547594" y="4240983"/>
                <a:ext cx="34290" cy="204788"/>
              </a:xfrm>
              <a:prstGeom prst="straightConnector1">
                <a:avLst/>
              </a:prstGeom>
              <a:noFill/>
              <a:ln w="25400">
                <a:solidFill>
                  <a:schemeClr val="bg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肘形连接符 150"/>
              <p:cNvCxnSpPr>
                <a:stCxn id="125" idx="2"/>
              </p:cNvCxnSpPr>
              <p:nvPr/>
            </p:nvCxnSpPr>
            <p:spPr>
              <a:xfrm rot="5400000">
                <a:off x="6341960" y="3137901"/>
                <a:ext cx="441220" cy="2646433"/>
              </a:xfrm>
              <a:prstGeom prst="bentConnector2">
                <a:avLst/>
              </a:prstGeom>
              <a:noFill/>
              <a:ln w="19050">
                <a:solidFill>
                  <a:schemeClr val="bg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肘形连接符 163"/>
              <p:cNvCxnSpPr/>
              <p:nvPr/>
            </p:nvCxnSpPr>
            <p:spPr>
              <a:xfrm>
                <a:off x="3068248" y="4237252"/>
                <a:ext cx="825911" cy="444476"/>
              </a:xfrm>
              <a:prstGeom prst="bentConnector3">
                <a:avLst>
                  <a:gd name="adj1" fmla="val 880"/>
                </a:avLst>
              </a:prstGeom>
              <a:noFill/>
              <a:ln w="19050">
                <a:solidFill>
                  <a:schemeClr val="bg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矩形 139"/>
              <p:cNvSpPr/>
              <p:nvPr/>
            </p:nvSpPr>
            <p:spPr>
              <a:xfrm>
                <a:off x="1466655" y="2274963"/>
                <a:ext cx="3057044" cy="360062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rgbClr val="76D6FF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b="1" dirty="0">
                    <a:solidFill>
                      <a:schemeClr val="bg1"/>
                    </a:solidFill>
                    <a:latin typeface="+mn-ea"/>
                  </a:rPr>
                  <a:t>智能管理</a:t>
                </a:r>
                <a:endParaRPr kumimoji="1" lang="zh-CN" altLang="en-US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41" name="矩形 140"/>
              <p:cNvSpPr/>
              <p:nvPr/>
            </p:nvSpPr>
            <p:spPr>
              <a:xfrm>
                <a:off x="4531468" y="2274962"/>
                <a:ext cx="3057044" cy="36716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600" b="1" dirty="0">
                    <a:solidFill>
                      <a:schemeClr val="bg1"/>
                    </a:solidFill>
                    <a:latin typeface="+mn-ea"/>
                  </a:rPr>
                  <a:t>充电场景</a:t>
                </a:r>
                <a:endParaRPr kumimoji="1" lang="zh-CN" altLang="en-US" sz="16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42" name="圆角矩形 114"/>
              <p:cNvSpPr/>
              <p:nvPr/>
            </p:nvSpPr>
            <p:spPr>
              <a:xfrm>
                <a:off x="3916711" y="3768500"/>
                <a:ext cx="1390174" cy="472440"/>
              </a:xfrm>
              <a:prstGeom prst="roundRect">
                <a:avLst>
                  <a:gd name="adj" fmla="val 18667"/>
                </a:avLst>
              </a:prstGeom>
              <a:noFill/>
              <a:ln w="539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050">
                  <a:latin typeface="+mn-ea"/>
                </a:endParaRPr>
              </a:p>
            </p:txBody>
          </p:sp>
          <p:sp>
            <p:nvSpPr>
              <p:cNvPr id="143" name="圆角矩形 122"/>
              <p:cNvSpPr/>
              <p:nvPr/>
            </p:nvSpPr>
            <p:spPr>
              <a:xfrm>
                <a:off x="1772972" y="4171941"/>
                <a:ext cx="1964799" cy="585788"/>
              </a:xfrm>
              <a:prstGeom prst="roundRect">
                <a:avLst>
                  <a:gd name="adj" fmla="val 18667"/>
                </a:avLst>
              </a:prstGeom>
              <a:noFill/>
              <a:ln w="34925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sz="1050" b="1" dirty="0">
                    <a:solidFill>
                      <a:schemeClr val="tx2"/>
                    </a:solidFill>
                    <a:latin typeface="+mn-ea"/>
                    <a:cs typeface="黑体" panose="02010609060101010101" charset="-122"/>
                  </a:rPr>
                  <a:t>可以手机选择停车位置，不同位置充电次序可能不同</a:t>
                </a:r>
                <a:endParaRPr kumimoji="1" lang="zh-CN" altLang="en-US" sz="1050" b="1" dirty="0">
                  <a:solidFill>
                    <a:schemeClr val="tx2"/>
                  </a:solidFill>
                  <a:latin typeface="+mn-ea"/>
                  <a:cs typeface="黑体" panose="02010609060101010101" charset="-122"/>
                </a:endParaRPr>
              </a:p>
            </p:txBody>
          </p:sp>
        </p:grpSp>
      </p:grpSp>
      <p:sp>
        <p:nvSpPr>
          <p:cNvPr id="144" name="圆角矩形 122"/>
          <p:cNvSpPr/>
          <p:nvPr/>
        </p:nvSpPr>
        <p:spPr>
          <a:xfrm>
            <a:off x="564584" y="676192"/>
            <a:ext cx="7983472" cy="585788"/>
          </a:xfrm>
          <a:prstGeom prst="roundRect">
            <a:avLst>
              <a:gd name="adj" fmla="val 18667"/>
            </a:avLst>
          </a:prstGeom>
          <a:noFill/>
          <a:ln w="349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l">
              <a:buFont typeface="Wingdings" panose="05000000000000000000" pitchFamily="2" charset="2"/>
              <a:buChar char="p"/>
            </a:pPr>
            <a:r>
              <a:rPr kumimoji="1" lang="zh-CN" altLang="en-US" sz="1200" b="1" dirty="0">
                <a:solidFill>
                  <a:schemeClr val="accent5"/>
                </a:solidFill>
                <a:latin typeface="+mn-ea"/>
              </a:rPr>
              <a:t>三套系统，统一后台管理控制</a:t>
            </a:r>
            <a:endParaRPr kumimoji="1" lang="zh-CN" altLang="en-US" sz="1200" b="1" dirty="0">
              <a:solidFill>
                <a:schemeClr val="accent5"/>
              </a:solidFill>
              <a:latin typeface="+mn-ea"/>
            </a:endParaRPr>
          </a:p>
          <a:p>
            <a:pPr marL="171450" indent="-171450" algn="l">
              <a:buFont typeface="Wingdings" panose="05000000000000000000" pitchFamily="2" charset="2"/>
              <a:buChar char="p"/>
            </a:pPr>
            <a:r>
              <a:rPr kumimoji="1" lang="zh-CN" altLang="en-US" sz="1200" b="1" dirty="0">
                <a:solidFill>
                  <a:schemeClr val="accent5"/>
                </a:solidFill>
                <a:latin typeface="+mn-ea"/>
              </a:rPr>
              <a:t>避免用电尖峰对国家电网伤害</a:t>
            </a:r>
            <a:endParaRPr kumimoji="1" lang="zh-CN" altLang="en-US" sz="1200" b="1" dirty="0">
              <a:solidFill>
                <a:schemeClr val="accent5"/>
              </a:solidFill>
              <a:latin typeface="+mn-ea"/>
            </a:endParaRPr>
          </a:p>
          <a:p>
            <a:pPr marL="171450" indent="-171450" algn="l">
              <a:buFont typeface="Wingdings" panose="05000000000000000000" pitchFamily="2" charset="2"/>
              <a:buChar char="p"/>
            </a:pPr>
            <a:r>
              <a:rPr kumimoji="1" lang="zh-CN" altLang="en-US" sz="1200" b="1" dirty="0">
                <a:solidFill>
                  <a:schemeClr val="accent5"/>
                </a:solidFill>
                <a:latin typeface="+mn-ea"/>
              </a:rPr>
              <a:t>全国统一标准，统一接口</a:t>
            </a:r>
            <a:endParaRPr kumimoji="1" lang="zh-CN" altLang="en-US" sz="1200" b="1" dirty="0">
              <a:solidFill>
                <a:schemeClr val="accent5"/>
              </a:solidFill>
              <a:latin typeface="+mn-ea"/>
            </a:endParaRPr>
          </a:p>
          <a:p>
            <a:pPr marL="171450" indent="-171450" algn="l">
              <a:buFont typeface="Wingdings" panose="05000000000000000000" pitchFamily="2" charset="2"/>
              <a:buChar char="p"/>
            </a:pPr>
            <a:r>
              <a:rPr kumimoji="1" lang="zh-CN" altLang="en-US" sz="1200" b="1" dirty="0">
                <a:solidFill>
                  <a:schemeClr val="accent5"/>
                </a:solidFill>
                <a:latin typeface="+mn-ea"/>
                <a:sym typeface="+mn-ea"/>
              </a:rPr>
              <a:t>满足</a:t>
            </a:r>
            <a:r>
              <a:rPr kumimoji="1" lang="en-US" altLang="zh-CN" sz="1200" b="1" dirty="0">
                <a:solidFill>
                  <a:schemeClr val="accent5"/>
                </a:solidFill>
                <a:latin typeface="+mn-ea"/>
                <a:sym typeface="+mn-ea"/>
              </a:rPr>
              <a:t>95%</a:t>
            </a:r>
            <a:r>
              <a:rPr kumimoji="1" lang="zh-CN" altLang="en-US" sz="1200" b="1" dirty="0">
                <a:solidFill>
                  <a:schemeClr val="accent5"/>
                </a:solidFill>
                <a:latin typeface="+mn-ea"/>
                <a:sym typeface="+mn-ea"/>
              </a:rPr>
              <a:t>以上充电需求，个别充电很多，可到其他公共充电桩，形成互补</a:t>
            </a:r>
            <a:endParaRPr kumimoji="1" lang="zh-CN" altLang="en-US" sz="1200" b="1" dirty="0">
              <a:solidFill>
                <a:schemeClr val="accent5"/>
              </a:solidFill>
              <a:latin typeface="+mn-ea"/>
            </a:endParaRPr>
          </a:p>
        </p:txBody>
      </p:sp>
    </p:spTree>
    <p:custDataLst>
      <p:tags r:id="rId6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numdgm"/>
</p:tagLst>
</file>

<file path=ppt/tags/tag10.xml><?xml version="1.0" encoding="utf-8"?>
<p:tagLst xmlns:p="http://schemas.openxmlformats.org/presentationml/2006/main">
  <p:tag name="KSO_WM_UNIT_TABLE_BEAUTIFY" val="smartTable{afefb921-939e-47b3-8f79-0eebd053fbbb}"/>
</p:tagLst>
</file>

<file path=ppt/tags/tag11.xml><?xml version="1.0" encoding="utf-8"?>
<p:tagLst xmlns:p="http://schemas.openxmlformats.org/presentationml/2006/main">
  <p:tag name="KSO_WM_SLIDE_MODEL_TYPE" val="numdgm"/>
</p:tagLst>
</file>

<file path=ppt/tags/tag12.xml><?xml version="1.0" encoding="utf-8"?>
<p:tagLst xmlns:p="http://schemas.openxmlformats.org/presentationml/2006/main">
  <p:tag name="KSO_WM_SLIDE_MODEL_TYPE" val="numdgm"/>
</p:tagLst>
</file>

<file path=ppt/tags/tag13.xml><?xml version="1.0" encoding="utf-8"?>
<p:tagLst xmlns:p="http://schemas.openxmlformats.org/presentationml/2006/main">
  <p:tag name="KSO_WM_SLIDE_MODEL_TYPE" val="numdgm"/>
</p:tagLst>
</file>

<file path=ppt/tags/tag14.xml><?xml version="1.0" encoding="utf-8"?>
<p:tagLst xmlns:p="http://schemas.openxmlformats.org/presentationml/2006/main">
  <p:tag name="KSO_WM_SLIDE_MODEL_TYPE" val="numdgm"/>
</p:tagLst>
</file>

<file path=ppt/tags/tag15.xml><?xml version="1.0" encoding="utf-8"?>
<p:tagLst xmlns:p="http://schemas.openxmlformats.org/presentationml/2006/main">
  <p:tag name="KSO_WM_UNIT_PLACING_PICTURE_USER_VIEWPORT" val="{&quot;height&quot;:2203,&quot;width&quot;:3632}"/>
</p:tagLst>
</file>

<file path=ppt/tags/tag16.xml><?xml version="1.0" encoding="utf-8"?>
<p:tagLst xmlns:p="http://schemas.openxmlformats.org/presentationml/2006/main">
  <p:tag name="KSO_WM_SLIDE_MODEL_TYPE" val="numdgm"/>
</p:tagLst>
</file>

<file path=ppt/tags/tag17.xml><?xml version="1.0" encoding="utf-8"?>
<p:tagLst xmlns:p="http://schemas.openxmlformats.org/presentationml/2006/main">
  <p:tag name="KSO_WM_SLIDE_MODEL_TYPE" val="numdgm"/>
</p:tagLst>
</file>

<file path=ppt/tags/tag18.xml><?xml version="1.0" encoding="utf-8"?>
<p:tagLst xmlns:p="http://schemas.openxmlformats.org/presentationml/2006/main">
  <p:tag name="KSO_WM_SLIDE_MODEL_TYPE" val="numdgm"/>
</p:tagLst>
</file>

<file path=ppt/tags/tag19.xml><?xml version="1.0" encoding="utf-8"?>
<p:tagLst xmlns:p="http://schemas.openxmlformats.org/presentationml/2006/main">
  <p:tag name="KSO_WM_UNIT_PLACING_PICTURE_USER_VIEWPORT" val="{&quot;height&quot;:6802,&quot;width&quot;:5104}"/>
</p:tagLst>
</file>

<file path=ppt/tags/tag2.xml><?xml version="1.0" encoding="utf-8"?>
<p:tagLst xmlns:p="http://schemas.openxmlformats.org/presentationml/2006/main">
  <p:tag name="KSO_WM_SLIDE_MODEL_TYPE" val="numdgm"/>
</p:tagLst>
</file>

<file path=ppt/tags/tag20.xml><?xml version="1.0" encoding="utf-8"?>
<p:tagLst xmlns:p="http://schemas.openxmlformats.org/presentationml/2006/main">
  <p:tag name="KSO_WM_DOC_GUID" val="{0eee35e2-a923-49c2-80ee-96f8784e9959}"/>
</p:tagLst>
</file>

<file path=ppt/tags/tag3.xml><?xml version="1.0" encoding="utf-8"?>
<p:tagLst xmlns:p="http://schemas.openxmlformats.org/presentationml/2006/main">
  <p:tag name="KSO_WM_SLIDE_MODEL_TYPE" val="numdgm"/>
</p:tagLst>
</file>

<file path=ppt/tags/tag4.xml><?xml version="1.0" encoding="utf-8"?>
<p:tagLst xmlns:p="http://schemas.openxmlformats.org/presentationml/2006/main">
  <p:tag name="KSO_WM_SLIDE_MODEL_TYPE" val="numdgm"/>
</p:tagLst>
</file>

<file path=ppt/tags/tag5.xml><?xml version="1.0" encoding="utf-8"?>
<p:tagLst xmlns:p="http://schemas.openxmlformats.org/presentationml/2006/main">
  <p:tag name="KSO_WM_UNIT_PLACING_PICTURE_USER_VIEWPORT" val="{&quot;height&quot;:2203,&quot;width&quot;:3632}"/>
</p:tagLst>
</file>

<file path=ppt/tags/tag6.xml><?xml version="1.0" encoding="utf-8"?>
<p:tagLst xmlns:p="http://schemas.openxmlformats.org/presentationml/2006/main">
  <p:tag name="KSO_WM_SLIDE_MODEL_TYPE" val="numdgm"/>
</p:tagLst>
</file>

<file path=ppt/tags/tag7.xml><?xml version="1.0" encoding="utf-8"?>
<p:tagLst xmlns:p="http://schemas.openxmlformats.org/presentationml/2006/main">
  <p:tag name="KSO_WM_SLIDE_MODEL_TYPE" val="numdgm"/>
</p:tagLst>
</file>

<file path=ppt/tags/tag8.xml><?xml version="1.0" encoding="utf-8"?>
<p:tagLst xmlns:p="http://schemas.openxmlformats.org/presentationml/2006/main">
  <p:tag name="KSO_WM_SLIDE_MODEL_TYPE" val="numdgm"/>
</p:tagLst>
</file>

<file path=ppt/tags/tag9.xml><?xml version="1.0" encoding="utf-8"?>
<p:tagLst xmlns:p="http://schemas.openxmlformats.org/presentationml/2006/main">
  <p:tag name="KSO_WM_SLIDE_MODEL_TYPE" val="numdgm"/>
</p:tagLst>
</file>

<file path=ppt/theme/theme1.xml><?xml version="1.0" encoding="utf-8"?>
<a:theme xmlns:a="http://schemas.openxmlformats.org/drawingml/2006/main" name="Default Theme">
  <a:themeElements>
    <a:clrScheme name="自定义 57">
      <a:dk1>
        <a:srgbClr val="7E7E7E"/>
      </a:dk1>
      <a:lt1>
        <a:srgbClr val="FFFFFF"/>
      </a:lt1>
      <a:dk2>
        <a:srgbClr val="0070C0"/>
      </a:dk2>
      <a:lt2>
        <a:srgbClr val="FFFFFF"/>
      </a:lt2>
      <a:accent1>
        <a:srgbClr val="C42A13"/>
      </a:accent1>
      <a:accent2>
        <a:srgbClr val="F9711C"/>
      </a:accent2>
      <a:accent3>
        <a:srgbClr val="92AF27"/>
      </a:accent3>
      <a:accent4>
        <a:srgbClr val="38B28A"/>
      </a:accent4>
      <a:accent5>
        <a:srgbClr val="16749F"/>
      </a:accent5>
      <a:accent6>
        <a:srgbClr val="82AAD2"/>
      </a:accent6>
      <a:hlink>
        <a:srgbClr val="F33B48"/>
      </a:hlink>
      <a:folHlink>
        <a:srgbClr val="FFC00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0</TotalTime>
  <Words>4443</Words>
  <Application>WPS 演示</Application>
  <PresentationFormat>全屏显示(16:9)</PresentationFormat>
  <Paragraphs>582</Paragraphs>
  <Slides>21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25</vt:i4>
      </vt:variant>
      <vt:variant>
        <vt:lpstr>幻灯片标题</vt:lpstr>
      </vt:variant>
      <vt:variant>
        <vt:i4>21</vt:i4>
      </vt:variant>
    </vt:vector>
  </HeadingPairs>
  <TitlesOfParts>
    <vt:vector size="69" baseType="lpstr">
      <vt:lpstr>Arial</vt:lpstr>
      <vt:lpstr>宋体</vt:lpstr>
      <vt:lpstr>Wingdings</vt:lpstr>
      <vt:lpstr>微软雅黑</vt:lpstr>
      <vt:lpstr>Raleway</vt:lpstr>
      <vt:lpstr>Segoe Print</vt:lpstr>
      <vt:lpstr>Raleway</vt:lpstr>
      <vt:lpstr>Lato</vt:lpstr>
      <vt:lpstr>Raleway Light</vt:lpstr>
      <vt:lpstr>Calibri</vt:lpstr>
      <vt:lpstr>FrankRuehl</vt:lpstr>
      <vt:lpstr>Calibri Light</vt:lpstr>
      <vt:lpstr>微软雅黑 Light</vt:lpstr>
      <vt:lpstr>新宋体</vt:lpstr>
      <vt:lpstr>华文中宋</vt:lpstr>
      <vt:lpstr>黑体</vt:lpstr>
      <vt:lpstr>Arial Unicode MS</vt:lpstr>
      <vt:lpstr>等线</vt:lpstr>
      <vt:lpstr>Calibri</vt:lpstr>
      <vt:lpstr>幼圆</vt:lpstr>
      <vt:lpstr>Wingdings</vt:lpstr>
      <vt:lpstr>Arial</vt:lpstr>
      <vt:lpstr>Default Theme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直流快充充电站投资收益分析</vt:lpstr>
      <vt:lpstr>交流慢充充电站投资收益分析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amdin</dc:creator>
  <cp:lastModifiedBy>高建新号13917247630</cp:lastModifiedBy>
  <cp:revision>2355</cp:revision>
  <dcterms:created xsi:type="dcterms:W3CDTF">2014-11-12T21:47:00Z</dcterms:created>
  <dcterms:modified xsi:type="dcterms:W3CDTF">2021-08-13T04:17:47Z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