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6" r:id="rId4"/>
    <p:sldId id="275" r:id="rId5"/>
    <p:sldId id="288" r:id="rId6"/>
    <p:sldId id="278" r:id="rId7"/>
    <p:sldId id="283" r:id="rId8"/>
    <p:sldId id="261" r:id="rId9"/>
    <p:sldId id="262" r:id="rId10"/>
    <p:sldId id="280" r:id="rId11"/>
    <p:sldId id="285" r:id="rId12"/>
    <p:sldId id="290" r:id="rId13"/>
    <p:sldId id="279" r:id="rId14"/>
    <p:sldId id="263" r:id="rId15"/>
    <p:sldId id="264" r:id="rId16"/>
    <p:sldId id="268" r:id="rId17"/>
    <p:sldId id="269" r:id="rId18"/>
    <p:sldId id="281" r:id="rId19"/>
    <p:sldId id="289" r:id="rId20"/>
    <p:sldId id="282" r:id="rId21"/>
    <p:sldId id="274" r:id="rId22"/>
  </p:sldIdLst>
  <p:sldSz cx="12192000" cy="6858000"/>
  <p:notesSz cx="12192000" cy="685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1">
          <p15:clr>
            <a:srgbClr val="A4A3A4"/>
          </p15:clr>
        </p15:guide>
        <p15:guide id="2" pos="200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YMAN" initials="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487B"/>
    <a:srgbClr val="A36F4E"/>
    <a:srgbClr val="F0F9FE"/>
    <a:srgbClr val="843C0B"/>
    <a:srgbClr val="3667A9"/>
    <a:srgbClr val="41719C"/>
    <a:srgbClr val="080808"/>
    <a:srgbClr val="A97554"/>
    <a:srgbClr val="1F4E79"/>
    <a:srgbClr val="A97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52"/>
    <p:restoredTop sz="94670"/>
  </p:normalViewPr>
  <p:slideViewPr>
    <p:cSldViewPr>
      <p:cViewPr varScale="1">
        <p:scale>
          <a:sx n="107" d="100"/>
          <a:sy n="107" d="100"/>
        </p:scale>
        <p:origin x="192" y="384"/>
      </p:cViewPr>
      <p:guideLst>
        <p:guide orient="horz" pos="2881"/>
        <p:guide pos="20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iushuyi/Desktop/02&#27861;&#20848;&#26364;bp/2024-2028&#38144;&#37327;&#25910;&#20837;&#2227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销售目标（架）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Sheet1!$B$1:$F$1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36</c:v>
                </c:pt>
                <c:pt idx="1">
                  <c:v>56</c:v>
                </c:pt>
                <c:pt idx="2">
                  <c:v>230</c:v>
                </c:pt>
                <c:pt idx="3">
                  <c:v>860</c:v>
                </c:pt>
                <c:pt idx="4">
                  <c:v>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05-9742-9937-1D82F513CB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03010623"/>
        <c:axId val="1403107743"/>
      </c:barChart>
      <c:barChart>
        <c:barDir val="col"/>
        <c:grouping val="clustere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市场预计销售收入（万元）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Sheet1!$B$1:$F$1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4140</c:v>
                </c:pt>
                <c:pt idx="1">
                  <c:v>14260</c:v>
                </c:pt>
                <c:pt idx="2">
                  <c:v>50600</c:v>
                </c:pt>
                <c:pt idx="3">
                  <c:v>174150</c:v>
                </c:pt>
                <c:pt idx="4">
                  <c:v>453600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05-9742-9937-1D82F513CB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2"/>
        <c:overlap val="-37"/>
        <c:axId val="1477921967"/>
        <c:axId val="1272308527"/>
      </c:barChart>
      <c:catAx>
        <c:axId val="1403010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03107743"/>
        <c:crosses val="autoZero"/>
        <c:auto val="1"/>
        <c:lblAlgn val="ctr"/>
        <c:lblOffset val="100"/>
        <c:noMultiLvlLbl val="0"/>
      </c:catAx>
      <c:valAx>
        <c:axId val="1403107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03010623"/>
        <c:crosses val="autoZero"/>
        <c:crossBetween val="between"/>
      </c:valAx>
      <c:valAx>
        <c:axId val="1272308527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77921967"/>
        <c:crosses val="max"/>
        <c:crossBetween val="between"/>
      </c:valAx>
      <c:catAx>
        <c:axId val="14779219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230852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149964233186"/>
          <c:y val="2.2599616261284001E-2"/>
          <c:w val="0.519535726203326"/>
          <c:h val="0.944756493583527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融资需求及资金用途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9AEF-6948-9797-A47CE96ACF3E}"/>
              </c:ext>
            </c:extLst>
          </c:dPt>
          <c:dPt>
            <c:idx val="1"/>
            <c:bubble3D val="0"/>
            <c:spPr>
              <a:solidFill>
                <a:srgbClr val="5B7C9A"/>
              </a:solidFill>
            </c:spPr>
            <c:extLst>
              <c:ext xmlns:c16="http://schemas.microsoft.com/office/drawing/2014/chart" uri="{C3380CC4-5D6E-409C-BE32-E72D297353CC}">
                <c16:uniqueId val="{00000002-9AEF-6948-9797-A47CE96ACF3E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3-9AEF-6948-9797-A47CE96ACF3E}"/>
              </c:ext>
            </c:extLst>
          </c:dPt>
          <c:cat>
            <c:strRef>
              <c:f>Sheet1!$A$2:$A$4</c:f>
              <c:strCache>
                <c:ptCount val="3"/>
                <c:pt idx="0">
                  <c:v>产品研发</c:v>
                </c:pt>
                <c:pt idx="1">
                  <c:v>团队建设</c:v>
                </c:pt>
                <c:pt idx="2">
                  <c:v>日常运营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500</c:v>
                </c:pt>
                <c:pt idx="1">
                  <c:v>440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EF-6948-9797-A47CE96ACF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60"/>
      </c:doughnutChart>
    </c:plotArea>
    <c:plotVisOnly val="1"/>
    <c:dispBlanksAs val="zero"/>
    <c:showDLblsOverMax val="0"/>
  </c:chart>
  <c:txPr>
    <a:bodyPr/>
    <a:lstStyle/>
    <a:p>
      <a:pPr>
        <a:defRPr lang="zh-CN" sz="1800"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pPr>
      <a:endParaRPr lang="zh-CN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0.22088</cdr:x>
      <cdr:y>0.32771</cdr:y>
    </cdr:from>
    <cdr:to>
      <cdr:x>0.7289</cdr:x>
      <cdr:y>0.77836</cdr:y>
    </cdr:to>
    <cdr:sp macro="" textlink="">
      <cdr:nvSpPr>
        <cdr:cNvPr id="2" name="矩形 1"/>
        <cdr:cNvSpPr/>
      </cdr:nvSpPr>
      <cdr:spPr>
        <a:xfrm xmlns:a="http://schemas.openxmlformats.org/drawingml/2006/main">
          <a:off x="942095" y="1181578"/>
          <a:ext cx="2166733" cy="16248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45720" tIns="45720" rIns="45720" bIns="45720" rtlCol="0" anchor="t" anchorCtr="0">
          <a:normAutofit/>
        </a:bodyPr>
        <a:lstStyle xmlns:a="http://schemas.openxmlformats.org/drawingml/2006/main"/>
        <a:p xmlns:a="http://schemas.openxmlformats.org/drawingml/2006/main">
          <a:pPr algn="ctr">
            <a:lnSpc>
              <a:spcPts val="2000"/>
            </a:lnSpc>
          </a:pPr>
          <a:r>
            <a:rPr lang="en-US" altLang="zh-CN" sz="1200" dirty="0">
              <a:latin typeface="宋体" panose="02010600030101010101" pitchFamily="2" charset="-122"/>
              <a:ea typeface="宋体" panose="02010600030101010101" pitchFamily="2" charset="-122"/>
            </a:rPr>
            <a:t>A</a:t>
          </a:r>
          <a:r>
            <a:rPr lang="zh-CN" altLang="en-US" sz="1200" dirty="0">
              <a:latin typeface="宋体" panose="02010600030101010101" pitchFamily="2" charset="-122"/>
              <a:ea typeface="宋体" panose="02010600030101010101" pitchFamily="2" charset="-122"/>
            </a:rPr>
            <a:t>轮融资</a:t>
          </a:r>
          <a:endParaRPr lang="en-US" altLang="zh-CN" sz="1200" dirty="0">
            <a:latin typeface="宋体" panose="02010600030101010101" pitchFamily="2" charset="-122"/>
            <a:ea typeface="宋体" panose="02010600030101010101" pitchFamily="2" charset="-122"/>
          </a:endParaRPr>
        </a:p>
        <a:p xmlns:a="http://schemas.openxmlformats.org/drawingml/2006/main">
          <a:pPr algn="ctr">
            <a:lnSpc>
              <a:spcPts val="2000"/>
            </a:lnSpc>
            <a:spcBef>
              <a:spcPts val="600"/>
            </a:spcBef>
          </a:pPr>
          <a:r>
            <a:rPr lang="zh-CN" altLang="en-US" sz="1200" dirty="0">
              <a:latin typeface="宋体" panose="02010600030101010101" pitchFamily="2" charset="-122"/>
              <a:ea typeface="宋体" panose="02010600030101010101" pitchFamily="2" charset="-122"/>
            </a:rPr>
            <a:t>本轮预计融资</a:t>
          </a:r>
          <a:endParaRPr lang="en-US" altLang="zh-CN" sz="1200" dirty="0">
            <a:latin typeface="宋体" panose="02010600030101010101" pitchFamily="2" charset="-122"/>
            <a:ea typeface="宋体" panose="02010600030101010101" pitchFamily="2" charset="-122"/>
          </a:endParaRPr>
        </a:p>
        <a:p xmlns:a="http://schemas.openxmlformats.org/drawingml/2006/main">
          <a:pPr algn="ctr">
            <a:lnSpc>
              <a:spcPts val="2500"/>
            </a:lnSpc>
          </a:pPr>
          <a:r>
            <a:rPr lang="en-US" altLang="zh-CN" sz="18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rPr>
            <a:t>1000</a:t>
          </a:r>
          <a:r>
            <a:rPr lang="zh-CN" altLang="en-US" sz="18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rPr>
            <a:t>万</a:t>
          </a:r>
          <a:endParaRPr lang="en-US" altLang="zh-CN" sz="1800" b="1" dirty="0">
            <a:solidFill>
              <a:schemeClr val="accent1">
                <a:lumMod val="75000"/>
              </a:schemeClr>
            </a:solidFill>
            <a:latin typeface="宋体" panose="02010600030101010101" pitchFamily="2" charset="-122"/>
            <a:ea typeface="宋体" panose="02010600030101010101" pitchFamily="2" charset="-122"/>
          </a:endParaRPr>
        </a:p>
        <a:p xmlns:a="http://schemas.openxmlformats.org/drawingml/2006/main">
          <a:pPr algn="ctr">
            <a:lnSpc>
              <a:spcPts val="2000"/>
            </a:lnSpc>
          </a:pPr>
          <a:r>
            <a:rPr lang="zh-CN" altLang="en-US" sz="1200" dirty="0">
              <a:latin typeface="宋体" panose="02010600030101010101" pitchFamily="2" charset="-122"/>
              <a:ea typeface="宋体" panose="02010600030101010101" pitchFamily="2" charset="-122"/>
            </a:rPr>
            <a:t>人民币</a:t>
          </a:r>
        </a:p>
      </cdr:txBody>
    </cdr:sp>
  </cdr:relSizeAnchor>
  <cdr:relSizeAnchor xmlns:cdr="http://schemas.openxmlformats.org/drawingml/2006/chartDrawing">
    <cdr:from>
      <cdr:x>0.31378</cdr:x>
      <cdr:y>0.41008</cdr:y>
    </cdr:from>
    <cdr:to>
      <cdr:x>0.63599</cdr:x>
      <cdr:y>0.41888</cdr:y>
    </cdr:to>
    <cdr:sp macro="" textlink="">
      <cdr:nvSpPr>
        <cdr:cNvPr id="3" name="减号 2"/>
        <cdr:cNvSpPr/>
      </cdr:nvSpPr>
      <cdr:spPr>
        <a:xfrm xmlns:a="http://schemas.openxmlformats.org/drawingml/2006/main">
          <a:off x="1338329" y="1478557"/>
          <a:ext cx="1374265" cy="31729"/>
        </a:xfrm>
        <a:prstGeom xmlns:a="http://schemas.openxmlformats.org/drawingml/2006/main" prst="mathMinus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vert="horz" wrap="none" lIns="45720" tIns="45720" rIns="45720" bIns="45720" anchor="t" anchorCtr="0">
          <a:normAutofit/>
        </a:bodyPr>
        <a:lstStyle xmlns:a="http://schemas.openxmlformats.org/drawingml/2006/main"/>
        <a:p xmlns:a="http://schemas.openxmlformats.org/drawingml/2006/main">
          <a:endParaRPr lang="zh-CN"/>
        </a:p>
      </cdr:txBody>
    </cdr:sp>
  </cdr:relSizeAnchor>
  <cdr:relSizeAnchor xmlns:cdr="http://schemas.openxmlformats.org/drawingml/2006/chartDrawing">
    <cdr:from>
      <cdr:x>0.71099</cdr:x>
      <cdr:y>0.23468</cdr:y>
    </cdr:from>
    <cdr:to>
      <cdr:x>0.93461</cdr:x>
      <cdr:y>0.45628</cdr:y>
    </cdr:to>
    <cdr:sp macro="" textlink="">
      <cdr:nvSpPr>
        <cdr:cNvPr id="4" name="矩形 3"/>
        <cdr:cNvSpPr/>
      </cdr:nvSpPr>
      <cdr:spPr>
        <a:xfrm xmlns:a="http://schemas.openxmlformats.org/drawingml/2006/main">
          <a:off x="3032473" y="846154"/>
          <a:ext cx="953767" cy="7989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45720" tIns="45720" rIns="45720" bIns="45720" rtlCol="0" anchor="t" anchorCtr="0">
          <a:normAutofit/>
        </a:bodyPr>
        <a:lstStyle xmlns:a="http://schemas.openxmlformats.org/drawingml/2006/main"/>
        <a:p xmlns:a="http://schemas.openxmlformats.org/drawingml/2006/main">
          <a:pPr>
            <a:spcAft>
              <a:spcPts val="1200"/>
            </a:spcAft>
          </a:pPr>
          <a:r>
            <a:rPr lang="en-US" altLang="zh-CN" sz="1600" dirty="0">
              <a:latin typeface="宋体" panose="02010600030101010101" pitchFamily="2" charset="-122"/>
              <a:ea typeface="宋体" panose="02010600030101010101" pitchFamily="2" charset="-122"/>
            </a:rPr>
            <a:t>500</a:t>
          </a:r>
          <a:r>
            <a:rPr lang="zh-CN" altLang="en-US" sz="1200" dirty="0">
              <a:latin typeface="宋体" panose="02010600030101010101" pitchFamily="2" charset="-122"/>
              <a:ea typeface="宋体" panose="02010600030101010101" pitchFamily="2" charset="-122"/>
            </a:rPr>
            <a:t>万</a:t>
          </a:r>
          <a:endParaRPr lang="en-US" altLang="zh-CN" sz="1200" dirty="0">
            <a:latin typeface="宋体" panose="02010600030101010101" pitchFamily="2" charset="-122"/>
            <a:ea typeface="宋体" panose="02010600030101010101" pitchFamily="2" charset="-122"/>
          </a:endParaRPr>
        </a:p>
        <a:p xmlns:a="http://schemas.openxmlformats.org/drawingml/2006/main">
          <a:pPr>
            <a:spcAft>
              <a:spcPts val="1200"/>
            </a:spcAft>
          </a:pPr>
          <a:r>
            <a:rPr lang="zh-CN" altLang="en-US" sz="1200" dirty="0">
              <a:latin typeface="宋体" panose="02010600030101010101" pitchFamily="2" charset="-122"/>
              <a:ea typeface="宋体" panose="02010600030101010101" pitchFamily="2" charset="-122"/>
            </a:rPr>
            <a:t>产品研发</a:t>
          </a:r>
        </a:p>
      </cdr:txBody>
    </cdr:sp>
  </cdr:relSizeAnchor>
  <cdr:relSizeAnchor xmlns:cdr="http://schemas.openxmlformats.org/drawingml/2006/chartDrawing">
    <cdr:from>
      <cdr:x>0.7154</cdr:x>
      <cdr:y>0.33541</cdr:y>
    </cdr:from>
    <cdr:to>
      <cdr:x>0.86154</cdr:x>
      <cdr:y>0.34421</cdr:y>
    </cdr:to>
    <cdr:sp macro="" textlink="">
      <cdr:nvSpPr>
        <cdr:cNvPr id="5" name="减号 4"/>
        <cdr:cNvSpPr/>
      </cdr:nvSpPr>
      <cdr:spPr>
        <a:xfrm xmlns:a="http://schemas.openxmlformats.org/drawingml/2006/main">
          <a:off x="3051283" y="1209328"/>
          <a:ext cx="623305" cy="31728"/>
        </a:xfrm>
        <a:prstGeom xmlns:a="http://schemas.openxmlformats.org/drawingml/2006/main" prst="mathMinus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vert="horz" wrap="none" lIns="45720" tIns="45720" rIns="45720" bIns="45720" anchor="t" anchorCtr="0">
          <a:normAutofit/>
        </a:bodyPr>
        <a:lstStyle xmlns:a="http://schemas.openxmlformats.org/drawingml/2006/main"/>
        <a:p xmlns:a="http://schemas.openxmlformats.org/drawingml/2006/main">
          <a:endParaRPr lang="zh-CN"/>
        </a:p>
      </cdr:txBody>
    </cdr:sp>
  </cdr:relSizeAnchor>
  <cdr:relSizeAnchor xmlns:cdr="http://schemas.openxmlformats.org/drawingml/2006/chartDrawing">
    <cdr:from>
      <cdr:x>0.70672</cdr:x>
      <cdr:y>0.56408</cdr:y>
    </cdr:from>
    <cdr:to>
      <cdr:x>0.97833</cdr:x>
      <cdr:y>0.78198</cdr:y>
    </cdr:to>
    <cdr:sp macro="" textlink="">
      <cdr:nvSpPr>
        <cdr:cNvPr id="6" name="矩形 5"/>
        <cdr:cNvSpPr/>
      </cdr:nvSpPr>
      <cdr:spPr>
        <a:xfrm xmlns:a="http://schemas.openxmlformats.org/drawingml/2006/main">
          <a:off x="2864929" y="1891606"/>
          <a:ext cx="1101071" cy="7307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45720" tIns="45720" rIns="45720" bIns="45720" rtlCol="0" anchor="t" anchorCtr="0">
          <a:normAutofit/>
        </a:bodyPr>
        <a:lstStyle xmlns:a="http://schemas.openxmlformats.org/drawingml/2006/main"/>
        <a:p xmlns:a="http://schemas.openxmlformats.org/drawingml/2006/main">
          <a:pPr>
            <a:spcAft>
              <a:spcPts val="1200"/>
            </a:spcAft>
          </a:pPr>
          <a:r>
            <a:rPr lang="en-US" altLang="zh-CN" sz="1600" dirty="0">
              <a:latin typeface="宋体" panose="02010600030101010101" pitchFamily="2" charset="-122"/>
              <a:ea typeface="宋体" panose="02010600030101010101" pitchFamily="2" charset="-122"/>
            </a:rPr>
            <a:t>440</a:t>
          </a:r>
          <a:r>
            <a:rPr lang="zh-CN" altLang="en-US" sz="1200" dirty="0">
              <a:latin typeface="宋体" panose="02010600030101010101" pitchFamily="2" charset="-122"/>
              <a:ea typeface="宋体" panose="02010600030101010101" pitchFamily="2" charset="-122"/>
            </a:rPr>
            <a:t>万</a:t>
          </a:r>
          <a:endParaRPr lang="en-US" altLang="zh-CN" sz="1200" dirty="0">
            <a:latin typeface="宋体" panose="02010600030101010101" pitchFamily="2" charset="-122"/>
            <a:ea typeface="宋体" panose="02010600030101010101" pitchFamily="2" charset="-122"/>
          </a:endParaRPr>
        </a:p>
        <a:p xmlns:a="http://schemas.openxmlformats.org/drawingml/2006/main">
          <a:pPr>
            <a:spcAft>
              <a:spcPts val="1200"/>
            </a:spcAft>
          </a:pPr>
          <a:r>
            <a:rPr lang="zh-CN" altLang="en-US" sz="1200" dirty="0">
              <a:latin typeface="宋体" panose="02010600030101010101" pitchFamily="2" charset="-122"/>
              <a:ea typeface="宋体" panose="02010600030101010101" pitchFamily="2" charset="-122"/>
            </a:rPr>
            <a:t>设备及工资</a:t>
          </a:r>
        </a:p>
      </cdr:txBody>
    </cdr:sp>
  </cdr:relSizeAnchor>
  <cdr:relSizeAnchor xmlns:cdr="http://schemas.openxmlformats.org/drawingml/2006/chartDrawing">
    <cdr:from>
      <cdr:x>0.71125</cdr:x>
      <cdr:y>0.66123</cdr:y>
    </cdr:from>
    <cdr:to>
      <cdr:x>0.85738</cdr:x>
      <cdr:y>0.67003</cdr:y>
    </cdr:to>
    <cdr:sp macro="" textlink="">
      <cdr:nvSpPr>
        <cdr:cNvPr id="7" name="减号 6"/>
        <cdr:cNvSpPr/>
      </cdr:nvSpPr>
      <cdr:spPr>
        <a:xfrm xmlns:a="http://schemas.openxmlformats.org/drawingml/2006/main">
          <a:off x="3033569" y="2384058"/>
          <a:ext cx="623262" cy="31729"/>
        </a:xfrm>
        <a:prstGeom xmlns:a="http://schemas.openxmlformats.org/drawingml/2006/main" prst="mathMinus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="horz" wrap="none" lIns="45720" tIns="45720" rIns="45720" bIns="45720" anchor="t" anchorCtr="0">
          <a:normAutofit/>
        </a:bodyPr>
        <a:lstStyle xmlns:a="http://schemas.openxmlformats.org/drawingml/2006/main"/>
        <a:p xmlns:a="http://schemas.openxmlformats.org/drawingml/2006/main">
          <a:endParaRPr lang="zh-CN"/>
        </a:p>
      </cdr:txBody>
    </cdr:sp>
  </cdr:relSizeAnchor>
  <cdr:relSizeAnchor xmlns:cdr="http://schemas.openxmlformats.org/drawingml/2006/chartDrawing">
    <cdr:from>
      <cdr:x>0.03627</cdr:x>
      <cdr:y>0.4756</cdr:y>
    </cdr:from>
    <cdr:to>
      <cdr:x>0.27987</cdr:x>
      <cdr:y>0.67855</cdr:y>
    </cdr:to>
    <cdr:sp macro="" textlink="">
      <cdr:nvSpPr>
        <cdr:cNvPr id="8" name="矩形 7"/>
        <cdr:cNvSpPr/>
      </cdr:nvSpPr>
      <cdr:spPr>
        <a:xfrm xmlns:a="http://schemas.openxmlformats.org/drawingml/2006/main">
          <a:off x="154705" y="1714796"/>
          <a:ext cx="1038986" cy="7317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45720" tIns="45720" rIns="45720" bIns="45720" rtlCol="0" anchor="t" anchorCtr="0">
          <a:normAutofit/>
        </a:bodyPr>
        <a:lstStyle xmlns:a="http://schemas.openxmlformats.org/drawingml/2006/main"/>
        <a:p xmlns:a="http://schemas.openxmlformats.org/drawingml/2006/main">
          <a:pPr>
            <a:spcAft>
              <a:spcPts val="1200"/>
            </a:spcAft>
          </a:pPr>
          <a:r>
            <a:rPr lang="en-US" altLang="zh-CN" sz="1600" dirty="0">
              <a:latin typeface="宋体" panose="02010600030101010101" pitchFamily="2" charset="-122"/>
              <a:ea typeface="宋体" panose="02010600030101010101" pitchFamily="2" charset="-122"/>
            </a:rPr>
            <a:t>60</a:t>
          </a:r>
          <a:r>
            <a:rPr lang="zh-CN" altLang="en-US" sz="1200" dirty="0">
              <a:latin typeface="宋体" panose="02010600030101010101" pitchFamily="2" charset="-122"/>
              <a:ea typeface="宋体" panose="02010600030101010101" pitchFamily="2" charset="-122"/>
            </a:rPr>
            <a:t>万</a:t>
          </a:r>
          <a:endParaRPr lang="en-US" altLang="zh-CN" sz="1200" dirty="0">
            <a:latin typeface="宋体" panose="02010600030101010101" pitchFamily="2" charset="-122"/>
            <a:ea typeface="宋体" panose="02010600030101010101" pitchFamily="2" charset="-122"/>
          </a:endParaRPr>
        </a:p>
        <a:p xmlns:a="http://schemas.openxmlformats.org/drawingml/2006/main">
          <a:pPr>
            <a:spcAft>
              <a:spcPts val="1200"/>
            </a:spcAft>
          </a:pPr>
          <a:r>
            <a:rPr lang="zh-CN" altLang="en-US" sz="1200" dirty="0">
              <a:latin typeface="宋体" panose="02010600030101010101" pitchFamily="2" charset="-122"/>
              <a:ea typeface="宋体" panose="02010600030101010101" pitchFamily="2" charset="-122"/>
            </a:rPr>
            <a:t>流动资金</a:t>
          </a:r>
        </a:p>
      </cdr:txBody>
    </cdr:sp>
  </cdr:relSizeAnchor>
  <cdr:relSizeAnchor xmlns:cdr="http://schemas.openxmlformats.org/drawingml/2006/chartDrawing">
    <cdr:from>
      <cdr:x>0.03969</cdr:x>
      <cdr:y>0.57264</cdr:y>
    </cdr:from>
    <cdr:to>
      <cdr:x>0.18583</cdr:x>
      <cdr:y>0.58144</cdr:y>
    </cdr:to>
    <cdr:sp macro="" textlink="">
      <cdr:nvSpPr>
        <cdr:cNvPr id="9" name="减号 8"/>
        <cdr:cNvSpPr/>
      </cdr:nvSpPr>
      <cdr:spPr>
        <a:xfrm xmlns:a="http://schemas.openxmlformats.org/drawingml/2006/main">
          <a:off x="169280" y="2064668"/>
          <a:ext cx="623305" cy="31729"/>
        </a:xfrm>
        <a:prstGeom xmlns:a="http://schemas.openxmlformats.org/drawingml/2006/main" prst="mathMinus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="horz" wrap="none" lIns="45720" tIns="45720" rIns="45720" bIns="45720" anchor="t" anchorCtr="0">
          <a:normAutofit/>
        </a:bodyPr>
        <a:lstStyle xmlns:a="http://schemas.openxmlformats.org/drawingml/2006/main"/>
        <a:p xmlns:a="http://schemas.openxmlformats.org/drawingml/2006/main">
          <a:endParaRPr lang="zh-CN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2021/5/14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产品应用页面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31000-9408-426B-B873-D4C066E48AF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31000-9408-426B-B873-D4C066E48AF8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58156" y="742315"/>
            <a:ext cx="3075686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7888" y="1789938"/>
            <a:ext cx="11336223" cy="2573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jasonwu332@qq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96967" y="1104900"/>
            <a:ext cx="7495540" cy="5753100"/>
          </a:xfrm>
          <a:custGeom>
            <a:avLst/>
            <a:gdLst/>
            <a:ahLst/>
            <a:cxnLst/>
            <a:rect l="l" t="t" r="r" b="b"/>
            <a:pathLst>
              <a:path w="7495540" h="5753100">
                <a:moveTo>
                  <a:pt x="4810221" y="63500"/>
                </a:moveTo>
                <a:lnTo>
                  <a:pt x="3298445" y="63500"/>
                </a:lnTo>
                <a:lnTo>
                  <a:pt x="3161877" y="101600"/>
                </a:lnTo>
                <a:lnTo>
                  <a:pt x="3116731" y="101600"/>
                </a:lnTo>
                <a:lnTo>
                  <a:pt x="2762801" y="203200"/>
                </a:lnTo>
                <a:lnTo>
                  <a:pt x="2719510" y="228600"/>
                </a:lnTo>
                <a:lnTo>
                  <a:pt x="2590981" y="266700"/>
                </a:lnTo>
                <a:lnTo>
                  <a:pt x="2548596" y="292100"/>
                </a:lnTo>
                <a:lnTo>
                  <a:pt x="2464531" y="317500"/>
                </a:lnTo>
                <a:lnTo>
                  <a:pt x="2422858" y="342900"/>
                </a:lnTo>
                <a:lnTo>
                  <a:pt x="2381428" y="355600"/>
                </a:lnTo>
                <a:lnTo>
                  <a:pt x="2340244" y="381000"/>
                </a:lnTo>
                <a:lnTo>
                  <a:pt x="2299310" y="393700"/>
                </a:lnTo>
                <a:lnTo>
                  <a:pt x="2258629" y="419100"/>
                </a:lnTo>
                <a:lnTo>
                  <a:pt x="2218204" y="431800"/>
                </a:lnTo>
                <a:lnTo>
                  <a:pt x="2138133" y="482600"/>
                </a:lnTo>
                <a:lnTo>
                  <a:pt x="2098494" y="495300"/>
                </a:lnTo>
                <a:lnTo>
                  <a:pt x="1942651" y="596900"/>
                </a:lnTo>
                <a:lnTo>
                  <a:pt x="1904384" y="609600"/>
                </a:lnTo>
                <a:lnTo>
                  <a:pt x="1828705" y="660400"/>
                </a:lnTo>
                <a:lnTo>
                  <a:pt x="1717370" y="736600"/>
                </a:lnTo>
                <a:lnTo>
                  <a:pt x="1608728" y="812800"/>
                </a:lnTo>
                <a:lnTo>
                  <a:pt x="1573127" y="850900"/>
                </a:lnTo>
                <a:lnTo>
                  <a:pt x="1502865" y="901700"/>
                </a:lnTo>
                <a:lnTo>
                  <a:pt x="1433874" y="952500"/>
                </a:lnTo>
                <a:lnTo>
                  <a:pt x="1399863" y="990600"/>
                </a:lnTo>
                <a:lnTo>
                  <a:pt x="1332826" y="1041400"/>
                </a:lnTo>
                <a:lnTo>
                  <a:pt x="1299807" y="1079500"/>
                </a:lnTo>
                <a:lnTo>
                  <a:pt x="1267124" y="1104900"/>
                </a:lnTo>
                <a:lnTo>
                  <a:pt x="1234781" y="1143000"/>
                </a:lnTo>
                <a:lnTo>
                  <a:pt x="1202780" y="1168400"/>
                </a:lnTo>
                <a:lnTo>
                  <a:pt x="1171126" y="1206500"/>
                </a:lnTo>
                <a:lnTo>
                  <a:pt x="1139821" y="1231900"/>
                </a:lnTo>
                <a:lnTo>
                  <a:pt x="1108867" y="1270000"/>
                </a:lnTo>
                <a:lnTo>
                  <a:pt x="1078270" y="1295400"/>
                </a:lnTo>
                <a:lnTo>
                  <a:pt x="1048030" y="1333500"/>
                </a:lnTo>
                <a:lnTo>
                  <a:pt x="1018152" y="1358900"/>
                </a:lnTo>
                <a:lnTo>
                  <a:pt x="988638" y="1397000"/>
                </a:lnTo>
                <a:lnTo>
                  <a:pt x="959493" y="1435100"/>
                </a:lnTo>
                <a:lnTo>
                  <a:pt x="930718" y="1473200"/>
                </a:lnTo>
                <a:lnTo>
                  <a:pt x="902317" y="1498600"/>
                </a:lnTo>
                <a:lnTo>
                  <a:pt x="874292" y="1536700"/>
                </a:lnTo>
                <a:lnTo>
                  <a:pt x="846648" y="1574800"/>
                </a:lnTo>
                <a:lnTo>
                  <a:pt x="819388" y="1612900"/>
                </a:lnTo>
                <a:lnTo>
                  <a:pt x="792513" y="1638300"/>
                </a:lnTo>
                <a:lnTo>
                  <a:pt x="766028" y="1676400"/>
                </a:lnTo>
                <a:lnTo>
                  <a:pt x="739936" y="1714500"/>
                </a:lnTo>
                <a:lnTo>
                  <a:pt x="714239" y="1752600"/>
                </a:lnTo>
                <a:lnTo>
                  <a:pt x="688941" y="1790700"/>
                </a:lnTo>
                <a:lnTo>
                  <a:pt x="664045" y="1828800"/>
                </a:lnTo>
                <a:lnTo>
                  <a:pt x="639554" y="1866900"/>
                </a:lnTo>
                <a:lnTo>
                  <a:pt x="615471" y="1905000"/>
                </a:lnTo>
                <a:lnTo>
                  <a:pt x="591799" y="1943100"/>
                </a:lnTo>
                <a:lnTo>
                  <a:pt x="568541" y="1981200"/>
                </a:lnTo>
                <a:lnTo>
                  <a:pt x="545701" y="2019300"/>
                </a:lnTo>
                <a:lnTo>
                  <a:pt x="523281" y="2057400"/>
                </a:lnTo>
                <a:lnTo>
                  <a:pt x="501285" y="2095500"/>
                </a:lnTo>
                <a:lnTo>
                  <a:pt x="479716" y="2133600"/>
                </a:lnTo>
                <a:lnTo>
                  <a:pt x="458576" y="2171700"/>
                </a:lnTo>
                <a:lnTo>
                  <a:pt x="437870" y="2222500"/>
                </a:lnTo>
                <a:lnTo>
                  <a:pt x="417599" y="2260600"/>
                </a:lnTo>
                <a:lnTo>
                  <a:pt x="397768" y="2298700"/>
                </a:lnTo>
                <a:lnTo>
                  <a:pt x="378379" y="2336800"/>
                </a:lnTo>
                <a:lnTo>
                  <a:pt x="359435" y="2374900"/>
                </a:lnTo>
                <a:lnTo>
                  <a:pt x="340940" y="2425700"/>
                </a:lnTo>
                <a:lnTo>
                  <a:pt x="322896" y="2463800"/>
                </a:lnTo>
                <a:lnTo>
                  <a:pt x="305307" y="2501900"/>
                </a:lnTo>
                <a:lnTo>
                  <a:pt x="288176" y="2552700"/>
                </a:lnTo>
                <a:lnTo>
                  <a:pt x="271505" y="2590800"/>
                </a:lnTo>
                <a:lnTo>
                  <a:pt x="255299" y="2628900"/>
                </a:lnTo>
                <a:lnTo>
                  <a:pt x="239560" y="2679700"/>
                </a:lnTo>
                <a:lnTo>
                  <a:pt x="224291" y="2717800"/>
                </a:lnTo>
                <a:lnTo>
                  <a:pt x="209495" y="2755900"/>
                </a:lnTo>
                <a:lnTo>
                  <a:pt x="195176" y="2806700"/>
                </a:lnTo>
                <a:lnTo>
                  <a:pt x="181336" y="2844800"/>
                </a:lnTo>
                <a:lnTo>
                  <a:pt x="167979" y="2895600"/>
                </a:lnTo>
                <a:lnTo>
                  <a:pt x="155108" y="2933700"/>
                </a:lnTo>
                <a:lnTo>
                  <a:pt x="142725" y="2984500"/>
                </a:lnTo>
                <a:lnTo>
                  <a:pt x="130835" y="3022600"/>
                </a:lnTo>
                <a:lnTo>
                  <a:pt x="119439" y="3073400"/>
                </a:lnTo>
                <a:lnTo>
                  <a:pt x="108542" y="3111500"/>
                </a:lnTo>
                <a:lnTo>
                  <a:pt x="98146" y="3162300"/>
                </a:lnTo>
                <a:lnTo>
                  <a:pt x="88254" y="3200400"/>
                </a:lnTo>
                <a:lnTo>
                  <a:pt x="78870" y="3251200"/>
                </a:lnTo>
                <a:lnTo>
                  <a:pt x="69997" y="3302000"/>
                </a:lnTo>
                <a:lnTo>
                  <a:pt x="61637" y="3340100"/>
                </a:lnTo>
                <a:lnTo>
                  <a:pt x="53794" y="3390900"/>
                </a:lnTo>
                <a:lnTo>
                  <a:pt x="46471" y="3441700"/>
                </a:lnTo>
                <a:lnTo>
                  <a:pt x="39671" y="3479800"/>
                </a:lnTo>
                <a:lnTo>
                  <a:pt x="33397" y="3530600"/>
                </a:lnTo>
                <a:lnTo>
                  <a:pt x="27653" y="3581400"/>
                </a:lnTo>
                <a:lnTo>
                  <a:pt x="22441" y="3619500"/>
                </a:lnTo>
                <a:lnTo>
                  <a:pt x="17764" y="3670300"/>
                </a:lnTo>
                <a:lnTo>
                  <a:pt x="13626" y="3721100"/>
                </a:lnTo>
                <a:lnTo>
                  <a:pt x="10029" y="3759200"/>
                </a:lnTo>
                <a:lnTo>
                  <a:pt x="6978" y="3810000"/>
                </a:lnTo>
                <a:lnTo>
                  <a:pt x="4474" y="3860800"/>
                </a:lnTo>
                <a:lnTo>
                  <a:pt x="2521" y="3911600"/>
                </a:lnTo>
                <a:lnTo>
                  <a:pt x="1122" y="3949700"/>
                </a:lnTo>
                <a:lnTo>
                  <a:pt x="281" y="4000500"/>
                </a:lnTo>
                <a:lnTo>
                  <a:pt x="0" y="4051300"/>
                </a:lnTo>
                <a:lnTo>
                  <a:pt x="331" y="4102100"/>
                </a:lnTo>
                <a:lnTo>
                  <a:pt x="1323" y="4152900"/>
                </a:lnTo>
                <a:lnTo>
                  <a:pt x="2972" y="4203700"/>
                </a:lnTo>
                <a:lnTo>
                  <a:pt x="5273" y="4254500"/>
                </a:lnTo>
                <a:lnTo>
                  <a:pt x="8223" y="4318000"/>
                </a:lnTo>
                <a:lnTo>
                  <a:pt x="11817" y="4368800"/>
                </a:lnTo>
                <a:lnTo>
                  <a:pt x="16052" y="4419600"/>
                </a:lnTo>
                <a:lnTo>
                  <a:pt x="20923" y="4470400"/>
                </a:lnTo>
                <a:lnTo>
                  <a:pt x="26426" y="4521200"/>
                </a:lnTo>
                <a:lnTo>
                  <a:pt x="32559" y="4572000"/>
                </a:lnTo>
                <a:lnTo>
                  <a:pt x="39316" y="4622800"/>
                </a:lnTo>
                <a:lnTo>
                  <a:pt x="46693" y="4673600"/>
                </a:lnTo>
                <a:lnTo>
                  <a:pt x="54687" y="4724400"/>
                </a:lnTo>
                <a:lnTo>
                  <a:pt x="63293" y="4775200"/>
                </a:lnTo>
                <a:lnTo>
                  <a:pt x="72508" y="4813300"/>
                </a:lnTo>
                <a:lnTo>
                  <a:pt x="82327" y="4864100"/>
                </a:lnTo>
                <a:lnTo>
                  <a:pt x="92747" y="4914900"/>
                </a:lnTo>
                <a:lnTo>
                  <a:pt x="103764" y="4965700"/>
                </a:lnTo>
                <a:lnTo>
                  <a:pt x="115373" y="5016500"/>
                </a:lnTo>
                <a:lnTo>
                  <a:pt x="127570" y="5067300"/>
                </a:lnTo>
                <a:lnTo>
                  <a:pt x="140352" y="5118100"/>
                </a:lnTo>
                <a:lnTo>
                  <a:pt x="153715" y="5156200"/>
                </a:lnTo>
                <a:lnTo>
                  <a:pt x="167654" y="5207000"/>
                </a:lnTo>
                <a:lnTo>
                  <a:pt x="182165" y="5257800"/>
                </a:lnTo>
                <a:lnTo>
                  <a:pt x="197245" y="5308600"/>
                </a:lnTo>
                <a:lnTo>
                  <a:pt x="212890" y="5346700"/>
                </a:lnTo>
                <a:lnTo>
                  <a:pt x="229095" y="5397500"/>
                </a:lnTo>
                <a:lnTo>
                  <a:pt x="245857" y="5448300"/>
                </a:lnTo>
                <a:lnTo>
                  <a:pt x="263171" y="5486400"/>
                </a:lnTo>
                <a:lnTo>
                  <a:pt x="281034" y="5537200"/>
                </a:lnTo>
                <a:lnTo>
                  <a:pt x="299441" y="5588000"/>
                </a:lnTo>
                <a:lnTo>
                  <a:pt x="381254" y="5753100"/>
                </a:lnTo>
                <a:lnTo>
                  <a:pt x="7495032" y="5753100"/>
                </a:lnTo>
                <a:lnTo>
                  <a:pt x="7495032" y="1917700"/>
                </a:lnTo>
                <a:lnTo>
                  <a:pt x="7412482" y="1790700"/>
                </a:lnTo>
                <a:lnTo>
                  <a:pt x="7385280" y="1739900"/>
                </a:lnTo>
                <a:lnTo>
                  <a:pt x="7357621" y="1701800"/>
                </a:lnTo>
                <a:lnTo>
                  <a:pt x="7329508" y="1663700"/>
                </a:lnTo>
                <a:lnTo>
                  <a:pt x="7300944" y="1625600"/>
                </a:lnTo>
                <a:lnTo>
                  <a:pt x="7271934" y="1587500"/>
                </a:lnTo>
                <a:lnTo>
                  <a:pt x="7242481" y="1549400"/>
                </a:lnTo>
                <a:lnTo>
                  <a:pt x="7212590" y="1511300"/>
                </a:lnTo>
                <a:lnTo>
                  <a:pt x="7182263" y="1473200"/>
                </a:lnTo>
                <a:lnTo>
                  <a:pt x="7151506" y="1435100"/>
                </a:lnTo>
                <a:lnTo>
                  <a:pt x="7120321" y="1409700"/>
                </a:lnTo>
                <a:lnTo>
                  <a:pt x="7088713" y="1371600"/>
                </a:lnTo>
                <a:lnTo>
                  <a:pt x="7056685" y="1333500"/>
                </a:lnTo>
                <a:lnTo>
                  <a:pt x="7024241" y="1295400"/>
                </a:lnTo>
                <a:lnTo>
                  <a:pt x="6991385" y="1257300"/>
                </a:lnTo>
                <a:lnTo>
                  <a:pt x="6958121" y="1231900"/>
                </a:lnTo>
                <a:lnTo>
                  <a:pt x="6924453" y="1193800"/>
                </a:lnTo>
                <a:lnTo>
                  <a:pt x="6890384" y="1155700"/>
                </a:lnTo>
                <a:lnTo>
                  <a:pt x="6855919" y="1130300"/>
                </a:lnTo>
                <a:lnTo>
                  <a:pt x="6821061" y="1092200"/>
                </a:lnTo>
                <a:lnTo>
                  <a:pt x="6785814" y="1054100"/>
                </a:lnTo>
                <a:lnTo>
                  <a:pt x="6750182" y="1028700"/>
                </a:lnTo>
                <a:lnTo>
                  <a:pt x="6714168" y="990600"/>
                </a:lnTo>
                <a:lnTo>
                  <a:pt x="6677777" y="965200"/>
                </a:lnTo>
                <a:lnTo>
                  <a:pt x="6641012" y="927100"/>
                </a:lnTo>
                <a:lnTo>
                  <a:pt x="6566377" y="876300"/>
                </a:lnTo>
                <a:lnTo>
                  <a:pt x="6528514" y="838200"/>
                </a:lnTo>
                <a:lnTo>
                  <a:pt x="6412792" y="762000"/>
                </a:lnTo>
                <a:lnTo>
                  <a:pt x="6373519" y="723900"/>
                </a:lnTo>
                <a:lnTo>
                  <a:pt x="6253657" y="647700"/>
                </a:lnTo>
                <a:lnTo>
                  <a:pt x="6089218" y="546100"/>
                </a:lnTo>
                <a:lnTo>
                  <a:pt x="6005086" y="495300"/>
                </a:lnTo>
                <a:lnTo>
                  <a:pt x="5962555" y="482600"/>
                </a:lnTo>
                <a:lnTo>
                  <a:pt x="5833150" y="406400"/>
                </a:lnTo>
                <a:lnTo>
                  <a:pt x="5789423" y="393700"/>
                </a:lnTo>
                <a:lnTo>
                  <a:pt x="5701106" y="342900"/>
                </a:lnTo>
                <a:lnTo>
                  <a:pt x="5656523" y="330200"/>
                </a:lnTo>
                <a:lnTo>
                  <a:pt x="5611662" y="304800"/>
                </a:lnTo>
                <a:lnTo>
                  <a:pt x="5521121" y="279400"/>
                </a:lnTo>
                <a:lnTo>
                  <a:pt x="5475450" y="254000"/>
                </a:lnTo>
                <a:lnTo>
                  <a:pt x="5383323" y="228600"/>
                </a:lnTo>
                <a:lnTo>
                  <a:pt x="5336875" y="203200"/>
                </a:lnTo>
                <a:lnTo>
                  <a:pt x="4810221" y="63500"/>
                </a:lnTo>
                <a:close/>
              </a:path>
              <a:path w="7495540" h="5753100">
                <a:moveTo>
                  <a:pt x="4661987" y="38100"/>
                </a:moveTo>
                <a:lnTo>
                  <a:pt x="3483059" y="38100"/>
                </a:lnTo>
                <a:lnTo>
                  <a:pt x="3436644" y="50800"/>
                </a:lnTo>
                <a:lnTo>
                  <a:pt x="3390402" y="50800"/>
                </a:lnTo>
                <a:lnTo>
                  <a:pt x="3344334" y="63500"/>
                </a:lnTo>
                <a:lnTo>
                  <a:pt x="4761014" y="63500"/>
                </a:lnTo>
                <a:lnTo>
                  <a:pt x="4661987" y="38100"/>
                </a:lnTo>
                <a:close/>
              </a:path>
              <a:path w="7495540" h="5753100">
                <a:moveTo>
                  <a:pt x="4562171" y="25400"/>
                </a:moveTo>
                <a:lnTo>
                  <a:pt x="3576391" y="25400"/>
                </a:lnTo>
                <a:lnTo>
                  <a:pt x="3529642" y="38100"/>
                </a:lnTo>
                <a:lnTo>
                  <a:pt x="4612176" y="38100"/>
                </a:lnTo>
                <a:lnTo>
                  <a:pt x="4562171" y="25400"/>
                </a:lnTo>
                <a:close/>
              </a:path>
              <a:path w="7495540" h="5753100">
                <a:moveTo>
                  <a:pt x="4411032" y="12700"/>
                </a:moveTo>
                <a:lnTo>
                  <a:pt x="3670375" y="12700"/>
                </a:lnTo>
                <a:lnTo>
                  <a:pt x="3623303" y="25400"/>
                </a:lnTo>
                <a:lnTo>
                  <a:pt x="4461595" y="25400"/>
                </a:lnTo>
                <a:lnTo>
                  <a:pt x="4411032" y="12700"/>
                </a:lnTo>
                <a:close/>
              </a:path>
              <a:path w="7495540" h="5753100">
                <a:moveTo>
                  <a:pt x="4258289" y="0"/>
                </a:moveTo>
                <a:lnTo>
                  <a:pt x="3812515" y="0"/>
                </a:lnTo>
                <a:lnTo>
                  <a:pt x="3764983" y="12700"/>
                </a:lnTo>
                <a:lnTo>
                  <a:pt x="4309376" y="12700"/>
                </a:lnTo>
                <a:lnTo>
                  <a:pt x="4258289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365615" cy="5629275"/>
          </a:xfrm>
          <a:custGeom>
            <a:avLst/>
            <a:gdLst/>
            <a:ahLst/>
            <a:cxnLst/>
            <a:rect l="l" t="t" r="r" b="b"/>
            <a:pathLst>
              <a:path w="9365615" h="5629275">
                <a:moveTo>
                  <a:pt x="9365613" y="0"/>
                </a:moveTo>
                <a:lnTo>
                  <a:pt x="0" y="0"/>
                </a:lnTo>
                <a:lnTo>
                  <a:pt x="0" y="5629028"/>
                </a:lnTo>
                <a:lnTo>
                  <a:pt x="190343" y="5625391"/>
                </a:lnTo>
                <a:lnTo>
                  <a:pt x="373187" y="5618766"/>
                </a:lnTo>
                <a:lnTo>
                  <a:pt x="555245" y="5609123"/>
                </a:lnTo>
                <a:lnTo>
                  <a:pt x="736494" y="5596485"/>
                </a:lnTo>
                <a:lnTo>
                  <a:pt x="916908" y="5580876"/>
                </a:lnTo>
                <a:lnTo>
                  <a:pt x="1096464" y="5562321"/>
                </a:lnTo>
                <a:lnTo>
                  <a:pt x="1275137" y="5540845"/>
                </a:lnTo>
                <a:lnTo>
                  <a:pt x="1452902" y="5516471"/>
                </a:lnTo>
                <a:lnTo>
                  <a:pt x="1629736" y="5489224"/>
                </a:lnTo>
                <a:lnTo>
                  <a:pt x="1805614" y="5459128"/>
                </a:lnTo>
                <a:lnTo>
                  <a:pt x="1980511" y="5426209"/>
                </a:lnTo>
                <a:lnTo>
                  <a:pt x="2154404" y="5390489"/>
                </a:lnTo>
                <a:lnTo>
                  <a:pt x="2327267" y="5351994"/>
                </a:lnTo>
                <a:lnTo>
                  <a:pt x="2499077" y="5310748"/>
                </a:lnTo>
                <a:lnTo>
                  <a:pt x="2669809" y="5266775"/>
                </a:lnTo>
                <a:lnTo>
                  <a:pt x="2839439" y="5220100"/>
                </a:lnTo>
                <a:lnTo>
                  <a:pt x="3007942" y="5170747"/>
                </a:lnTo>
                <a:lnTo>
                  <a:pt x="3175294" y="5118741"/>
                </a:lnTo>
                <a:lnTo>
                  <a:pt x="3341470" y="5064105"/>
                </a:lnTo>
                <a:lnTo>
                  <a:pt x="3506447" y="5006864"/>
                </a:lnTo>
                <a:lnTo>
                  <a:pt x="3670199" y="4947043"/>
                </a:lnTo>
                <a:lnTo>
                  <a:pt x="3832703" y="4884666"/>
                </a:lnTo>
                <a:lnTo>
                  <a:pt x="3993934" y="4819757"/>
                </a:lnTo>
                <a:lnTo>
                  <a:pt x="4153868" y="4752340"/>
                </a:lnTo>
                <a:lnTo>
                  <a:pt x="4312480" y="4682441"/>
                </a:lnTo>
                <a:lnTo>
                  <a:pt x="4469746" y="4610083"/>
                </a:lnTo>
                <a:lnTo>
                  <a:pt x="4625641" y="4535291"/>
                </a:lnTo>
                <a:lnTo>
                  <a:pt x="4728798" y="4484089"/>
                </a:lnTo>
                <a:lnTo>
                  <a:pt x="4831328" y="4431824"/>
                </a:lnTo>
                <a:lnTo>
                  <a:pt x="4933223" y="4378502"/>
                </a:lnTo>
                <a:lnTo>
                  <a:pt x="5034477" y="4324130"/>
                </a:lnTo>
                <a:lnTo>
                  <a:pt x="5135082" y="4268717"/>
                </a:lnTo>
                <a:lnTo>
                  <a:pt x="5235031" y="4212268"/>
                </a:lnTo>
                <a:lnTo>
                  <a:pt x="5334317" y="4154792"/>
                </a:lnTo>
                <a:lnTo>
                  <a:pt x="5432933" y="4096295"/>
                </a:lnTo>
                <a:lnTo>
                  <a:pt x="5530870" y="4036785"/>
                </a:lnTo>
                <a:lnTo>
                  <a:pt x="5628123" y="3976269"/>
                </a:lnTo>
                <a:lnTo>
                  <a:pt x="5724684" y="3914754"/>
                </a:lnTo>
                <a:lnTo>
                  <a:pt x="5820545" y="3852248"/>
                </a:lnTo>
                <a:lnTo>
                  <a:pt x="5915699" y="3788757"/>
                </a:lnTo>
                <a:lnTo>
                  <a:pt x="6010140" y="3724289"/>
                </a:lnTo>
                <a:lnTo>
                  <a:pt x="6103860" y="3658851"/>
                </a:lnTo>
                <a:lnTo>
                  <a:pt x="6196852" y="3592451"/>
                </a:lnTo>
                <a:lnTo>
                  <a:pt x="6289108" y="3525095"/>
                </a:lnTo>
                <a:lnTo>
                  <a:pt x="6380621" y="3456790"/>
                </a:lnTo>
                <a:lnTo>
                  <a:pt x="6471385" y="3387545"/>
                </a:lnTo>
                <a:lnTo>
                  <a:pt x="6561391" y="3317366"/>
                </a:lnTo>
                <a:lnTo>
                  <a:pt x="6650633" y="3246260"/>
                </a:lnTo>
                <a:lnTo>
                  <a:pt x="6739103" y="3174235"/>
                </a:lnTo>
                <a:lnTo>
                  <a:pt x="6826795" y="3101297"/>
                </a:lnTo>
                <a:lnTo>
                  <a:pt x="6913701" y="3027455"/>
                </a:lnTo>
                <a:lnTo>
                  <a:pt x="6999813" y="2952715"/>
                </a:lnTo>
                <a:lnTo>
                  <a:pt x="7085125" y="2877085"/>
                </a:lnTo>
                <a:lnTo>
                  <a:pt x="7169629" y="2800571"/>
                </a:lnTo>
                <a:lnTo>
                  <a:pt x="7253318" y="2723181"/>
                </a:lnTo>
                <a:lnTo>
                  <a:pt x="7336185" y="2644923"/>
                </a:lnTo>
                <a:lnTo>
                  <a:pt x="7377308" y="2605470"/>
                </a:lnTo>
                <a:lnTo>
                  <a:pt x="7418223" y="2565803"/>
                </a:lnTo>
                <a:lnTo>
                  <a:pt x="7458929" y="2525922"/>
                </a:lnTo>
                <a:lnTo>
                  <a:pt x="7499424" y="2485828"/>
                </a:lnTo>
                <a:lnTo>
                  <a:pt x="7539709" y="2445523"/>
                </a:lnTo>
                <a:lnTo>
                  <a:pt x="7579782" y="2405007"/>
                </a:lnTo>
                <a:lnTo>
                  <a:pt x="7619642" y="2364280"/>
                </a:lnTo>
                <a:lnTo>
                  <a:pt x="7659288" y="2323345"/>
                </a:lnTo>
                <a:lnTo>
                  <a:pt x="7698720" y="2282201"/>
                </a:lnTo>
                <a:lnTo>
                  <a:pt x="7737936" y="2240851"/>
                </a:lnTo>
                <a:lnTo>
                  <a:pt x="7776936" y="2199293"/>
                </a:lnTo>
                <a:lnTo>
                  <a:pt x="7815719" y="2157531"/>
                </a:lnTo>
                <a:lnTo>
                  <a:pt x="7854283" y="2115564"/>
                </a:lnTo>
                <a:lnTo>
                  <a:pt x="7892629" y="2073393"/>
                </a:lnTo>
                <a:lnTo>
                  <a:pt x="7930754" y="2031019"/>
                </a:lnTo>
                <a:lnTo>
                  <a:pt x="7968659" y="1988444"/>
                </a:lnTo>
                <a:lnTo>
                  <a:pt x="8006341" y="1945667"/>
                </a:lnTo>
                <a:lnTo>
                  <a:pt x="8043801" y="1902691"/>
                </a:lnTo>
                <a:lnTo>
                  <a:pt x="8081038" y="1859515"/>
                </a:lnTo>
                <a:lnTo>
                  <a:pt x="8118050" y="1816141"/>
                </a:lnTo>
                <a:lnTo>
                  <a:pt x="8154837" y="1772570"/>
                </a:lnTo>
                <a:lnTo>
                  <a:pt x="8191397" y="1728802"/>
                </a:lnTo>
                <a:lnTo>
                  <a:pt x="8227730" y="1684839"/>
                </a:lnTo>
                <a:lnTo>
                  <a:pt x="8263835" y="1640681"/>
                </a:lnTo>
                <a:lnTo>
                  <a:pt x="8299711" y="1596330"/>
                </a:lnTo>
                <a:lnTo>
                  <a:pt x="8335357" y="1551786"/>
                </a:lnTo>
                <a:lnTo>
                  <a:pt x="8370772" y="1507049"/>
                </a:lnTo>
                <a:lnTo>
                  <a:pt x="8405956" y="1462122"/>
                </a:lnTo>
                <a:lnTo>
                  <a:pt x="8440907" y="1417004"/>
                </a:lnTo>
                <a:lnTo>
                  <a:pt x="8475624" y="1371698"/>
                </a:lnTo>
                <a:lnTo>
                  <a:pt x="8510107" y="1326203"/>
                </a:lnTo>
                <a:lnTo>
                  <a:pt x="8544355" y="1280520"/>
                </a:lnTo>
                <a:lnTo>
                  <a:pt x="8578367" y="1234651"/>
                </a:lnTo>
                <a:lnTo>
                  <a:pt x="8612141" y="1188597"/>
                </a:lnTo>
                <a:lnTo>
                  <a:pt x="8645677" y="1142358"/>
                </a:lnTo>
                <a:lnTo>
                  <a:pt x="8678975" y="1095935"/>
                </a:lnTo>
                <a:lnTo>
                  <a:pt x="8712032" y="1049329"/>
                </a:lnTo>
                <a:lnTo>
                  <a:pt x="8744849" y="1002541"/>
                </a:lnTo>
                <a:lnTo>
                  <a:pt x="8777424" y="955572"/>
                </a:lnTo>
                <a:lnTo>
                  <a:pt x="8809756" y="908423"/>
                </a:lnTo>
                <a:lnTo>
                  <a:pt x="8841846" y="861094"/>
                </a:lnTo>
                <a:lnTo>
                  <a:pt x="8873690" y="813587"/>
                </a:lnTo>
                <a:lnTo>
                  <a:pt x="8905290" y="765903"/>
                </a:lnTo>
                <a:lnTo>
                  <a:pt x="8936643" y="718042"/>
                </a:lnTo>
                <a:lnTo>
                  <a:pt x="8967750" y="670005"/>
                </a:lnTo>
                <a:lnTo>
                  <a:pt x="8998608" y="621794"/>
                </a:lnTo>
                <a:lnTo>
                  <a:pt x="9029217" y="573409"/>
                </a:lnTo>
                <a:lnTo>
                  <a:pt x="9059577" y="524851"/>
                </a:lnTo>
                <a:lnTo>
                  <a:pt x="9089686" y="476120"/>
                </a:lnTo>
                <a:lnTo>
                  <a:pt x="9119543" y="427219"/>
                </a:lnTo>
                <a:lnTo>
                  <a:pt x="9149148" y="378147"/>
                </a:lnTo>
                <a:lnTo>
                  <a:pt x="9178500" y="328906"/>
                </a:lnTo>
                <a:lnTo>
                  <a:pt x="9207597" y="279497"/>
                </a:lnTo>
                <a:lnTo>
                  <a:pt x="9236439" y="229920"/>
                </a:lnTo>
                <a:lnTo>
                  <a:pt x="9265025" y="180176"/>
                </a:lnTo>
                <a:lnTo>
                  <a:pt x="9293354" y="130266"/>
                </a:lnTo>
                <a:lnTo>
                  <a:pt x="9321426" y="80192"/>
                </a:lnTo>
                <a:lnTo>
                  <a:pt x="9349238" y="29954"/>
                </a:lnTo>
                <a:lnTo>
                  <a:pt x="9365613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013065" y="64770"/>
            <a:ext cx="4178300" cy="1158875"/>
          </a:xfrm>
          <a:prstGeom prst="rect">
            <a:avLst/>
          </a:prstGeom>
        </p:spPr>
        <p:txBody>
          <a:bodyPr vert="horz" wrap="square" lIns="0" tIns="215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0"/>
              </a:spcBef>
            </a:pPr>
            <a:r>
              <a:rPr sz="2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上海法兰曼航空服务有限公司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595"/>
              </a:spcBef>
            </a:pPr>
            <a:r>
              <a:rPr sz="24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Light Air Canada</a:t>
            </a:r>
            <a:r>
              <a:rPr sz="2400" spc="-9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Co.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93690" y="4591634"/>
            <a:ext cx="23888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等线" panose="02010600030101010101" charset="-122"/>
                <a:cs typeface="等线" panose="02010600030101010101" charset="-122"/>
              </a:rPr>
              <a:t>飞 行 让 城 市 更 美</a:t>
            </a:r>
            <a:r>
              <a:rPr sz="1800" b="1" spc="125" dirty="0">
                <a:solidFill>
                  <a:srgbClr val="FFFFFF"/>
                </a:solidFill>
                <a:latin typeface="等线" panose="02010600030101010101" charset="-122"/>
                <a:cs typeface="等线" panose="02010600030101010101" charset="-122"/>
              </a:rPr>
              <a:t> </a:t>
            </a:r>
            <a:r>
              <a:rPr sz="1800" b="1" dirty="0">
                <a:solidFill>
                  <a:srgbClr val="FFFFFF"/>
                </a:solidFill>
                <a:latin typeface="等线" panose="02010600030101010101" charset="-122"/>
                <a:cs typeface="等线" panose="02010600030101010101" charset="-122"/>
              </a:rPr>
              <a:t>好</a:t>
            </a:r>
            <a:endParaRPr sz="1800">
              <a:latin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1525" y="2900934"/>
            <a:ext cx="96266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solidFill>
                  <a:srgbClr val="FFFFFF"/>
                </a:solidFill>
                <a:latin typeface="等线" panose="02010600030101010101" charset="-122"/>
                <a:cs typeface="等线" panose="02010600030101010101" charset="-122"/>
              </a:rPr>
              <a:t>飞行汽车项目（垂直升降飞机）</a:t>
            </a:r>
            <a:endParaRPr sz="5400">
              <a:latin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761738" y="1686559"/>
            <a:ext cx="28098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EC7C30"/>
                </a:solidFill>
                <a:latin typeface="等线" panose="02010600030101010101" charset="-122"/>
                <a:cs typeface="等线" panose="02010600030101010101" charset="-122"/>
              </a:rPr>
              <a:t>2 0 2</a:t>
            </a:r>
            <a:r>
              <a:rPr sz="7200" spc="-114" dirty="0">
                <a:solidFill>
                  <a:srgbClr val="EC7C30"/>
                </a:solidFill>
                <a:latin typeface="等线" panose="02010600030101010101" charset="-122"/>
                <a:cs typeface="等线" panose="02010600030101010101" charset="-122"/>
              </a:rPr>
              <a:t> </a:t>
            </a:r>
            <a:r>
              <a:rPr sz="7200" dirty="0">
                <a:solidFill>
                  <a:srgbClr val="EC7C30"/>
                </a:solidFill>
                <a:latin typeface="等线" panose="02010600030101010101" charset="-122"/>
                <a:cs typeface="等线" panose="02010600030101010101" charset="-122"/>
              </a:rPr>
              <a:t>1</a:t>
            </a:r>
            <a:endParaRPr sz="7200">
              <a:latin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44625" y="3866515"/>
            <a:ext cx="9829165" cy="4311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23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490"/>
              </a:spcBef>
            </a:pPr>
            <a:r>
              <a:rPr sz="2400" b="1" dirty="0">
                <a:solidFill>
                  <a:srgbClr val="EC7C30"/>
                </a:solidFill>
                <a:latin typeface="等线" panose="02010600030101010101" charset="-122"/>
                <a:cs typeface="等线" panose="02010600030101010101" charset="-122"/>
              </a:rPr>
              <a:t>－－中国唯一可能在三年内达到民航适航标准的载人垂直起降飞机项目</a:t>
            </a:r>
            <a:endParaRPr sz="2400">
              <a:latin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45660" y="5097145"/>
            <a:ext cx="2885440" cy="3086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2384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55"/>
              </a:spcBef>
            </a:pPr>
            <a:r>
              <a:rPr sz="1800" b="1" dirty="0">
                <a:solidFill>
                  <a:srgbClr val="1F4E79"/>
                </a:solidFill>
                <a:latin typeface="等线" panose="02010600030101010101" charset="-122"/>
                <a:cs typeface="等线" panose="02010600030101010101" charset="-122"/>
              </a:rPr>
              <a:t>法兰曼</a:t>
            </a:r>
            <a:r>
              <a:rPr sz="1800" b="1" spc="-10" dirty="0">
                <a:solidFill>
                  <a:srgbClr val="1F4E79"/>
                </a:solidFill>
                <a:latin typeface="等线" panose="02010600030101010101" charset="-122"/>
                <a:cs typeface="等线" panose="02010600030101010101" charset="-122"/>
              </a:rPr>
              <a:t> </a:t>
            </a:r>
            <a:r>
              <a:rPr sz="1800" b="1" dirty="0">
                <a:solidFill>
                  <a:srgbClr val="1F4E79"/>
                </a:solidFill>
                <a:latin typeface="等线" panose="02010600030101010101" charset="-122"/>
                <a:cs typeface="等线" panose="02010600030101010101" charset="-122"/>
              </a:rPr>
              <a:t>|</a:t>
            </a:r>
            <a:r>
              <a:rPr sz="1800" b="1" spc="-15" dirty="0">
                <a:solidFill>
                  <a:srgbClr val="1F4E79"/>
                </a:solidFill>
                <a:latin typeface="等线" panose="02010600030101010101" charset="-122"/>
                <a:cs typeface="等线" panose="02010600030101010101" charset="-122"/>
              </a:rPr>
              <a:t> </a:t>
            </a:r>
            <a:r>
              <a:rPr sz="1800" b="1" dirty="0">
                <a:solidFill>
                  <a:srgbClr val="1F4E79"/>
                </a:solidFill>
                <a:latin typeface="等线" panose="02010600030101010101" charset="-122"/>
                <a:cs typeface="等线" panose="02010600030101010101" charset="-122"/>
              </a:rPr>
              <a:t>商业计划书</a:t>
            </a:r>
            <a:r>
              <a:rPr sz="1800" b="1" spc="-5" dirty="0">
                <a:solidFill>
                  <a:srgbClr val="1F4E79"/>
                </a:solidFill>
                <a:latin typeface="等线" panose="02010600030101010101" charset="-122"/>
                <a:cs typeface="等线" panose="02010600030101010101" charset="-122"/>
              </a:rPr>
              <a:t> </a:t>
            </a:r>
            <a:r>
              <a:rPr sz="1800" b="1" dirty="0">
                <a:solidFill>
                  <a:srgbClr val="1F4E79"/>
                </a:solidFill>
                <a:latin typeface="等线" panose="02010600030101010101" charset="-122"/>
                <a:cs typeface="等线" panose="02010600030101010101" charset="-122"/>
              </a:rPr>
              <a:t>|</a:t>
            </a:r>
            <a:r>
              <a:rPr sz="1800" b="1" spc="-20" dirty="0">
                <a:solidFill>
                  <a:srgbClr val="1F4E79"/>
                </a:solidFill>
                <a:latin typeface="等线" panose="02010600030101010101" charset="-122"/>
                <a:cs typeface="等线" panose="02010600030101010101" charset="-122"/>
              </a:rPr>
              <a:t> </a:t>
            </a:r>
            <a:r>
              <a:rPr sz="1800" b="1" spc="-10" dirty="0">
                <a:solidFill>
                  <a:srgbClr val="1F4E79"/>
                </a:solidFill>
                <a:latin typeface="等线" panose="02010600030101010101" charset="-122"/>
                <a:cs typeface="等线" panose="02010600030101010101" charset="-122"/>
              </a:rPr>
              <a:t>2021</a:t>
            </a:r>
            <a:endParaRPr sz="1800">
              <a:latin typeface="等线" panose="02010600030101010101" charset="-122"/>
              <a:cs typeface="等线" panose="0201060003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1 Título"/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  <p:sp>
        <p:nvSpPr>
          <p:cNvPr id="15" name="矩形 14"/>
          <p:cNvSpPr/>
          <p:nvPr/>
        </p:nvSpPr>
        <p:spPr>
          <a:xfrm>
            <a:off x="1344023" y="448348"/>
            <a:ext cx="152844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A9765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核心团队</a:t>
            </a:r>
            <a:endParaRPr lang="en-US" altLang="zh-CN" sz="2000" b="1" dirty="0">
              <a:solidFill>
                <a:srgbClr val="A9765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0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Core Team</a:t>
            </a:r>
          </a:p>
        </p:txBody>
      </p:sp>
      <p:cxnSp>
        <p:nvCxnSpPr>
          <p:cNvPr id="40" name="直接连接符 39"/>
          <p:cNvCxnSpPr/>
          <p:nvPr/>
        </p:nvCxnSpPr>
        <p:spPr>
          <a:xfrm>
            <a:off x="4728000" y="1758021"/>
            <a:ext cx="2736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885792" y="1330684"/>
            <a:ext cx="242041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“中国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北美“团队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7" name="Group 37"/>
          <p:cNvGrpSpPr/>
          <p:nvPr/>
        </p:nvGrpSpPr>
        <p:grpSpPr>
          <a:xfrm>
            <a:off x="625485" y="2004933"/>
            <a:ext cx="5395595" cy="1016001"/>
            <a:chOff x="914400" y="1595342"/>
            <a:chExt cx="3722179" cy="762001"/>
          </a:xfrm>
        </p:grpSpPr>
        <p:sp>
          <p:nvSpPr>
            <p:cNvPr id="18" name="Oval 38"/>
            <p:cNvSpPr/>
            <p:nvPr/>
          </p:nvSpPr>
          <p:spPr>
            <a:xfrm>
              <a:off x="914400" y="1733549"/>
              <a:ext cx="571200" cy="6210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9" name="Rectangle 39"/>
            <p:cNvSpPr/>
            <p:nvPr/>
          </p:nvSpPr>
          <p:spPr>
            <a:xfrm>
              <a:off x="977063" y="1905550"/>
              <a:ext cx="441562" cy="2762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吴斌</a:t>
              </a:r>
            </a:p>
          </p:txBody>
        </p:sp>
        <p:sp>
          <p:nvSpPr>
            <p:cNvPr id="21" name="Content Placeholder 2"/>
            <p:cNvSpPr txBox="1"/>
            <p:nvPr/>
          </p:nvSpPr>
          <p:spPr>
            <a:xfrm>
              <a:off x="1684068" y="1595342"/>
              <a:ext cx="2952511" cy="762001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CEO</a:t>
              </a:r>
              <a:r>
                <a:rPr lang="zh-CN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，创始人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zh-CN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复合式自旋翼飞行器发明人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zh-CN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拥有超过</a:t>
              </a: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10</a:t>
              </a:r>
              <a:r>
                <a:rPr lang="zh-CN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年外企高管经验及</a:t>
              </a: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12</a:t>
              </a:r>
              <a:r>
                <a:rPr lang="zh-CN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年民企创业成功经验</a:t>
              </a:r>
              <a:endPara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spcBef>
                  <a:spcPts val="0"/>
                </a:spcBef>
                <a:defRPr/>
              </a:pPr>
              <a:endPara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2" name="Group 41"/>
          <p:cNvGrpSpPr/>
          <p:nvPr/>
        </p:nvGrpSpPr>
        <p:grpSpPr>
          <a:xfrm>
            <a:off x="601414" y="3370374"/>
            <a:ext cx="5415755" cy="1442256"/>
            <a:chOff x="897428" y="2447820"/>
            <a:chExt cx="3739082" cy="1081692"/>
          </a:xfrm>
        </p:grpSpPr>
        <p:sp>
          <p:nvSpPr>
            <p:cNvPr id="23" name="Oval 42"/>
            <p:cNvSpPr/>
            <p:nvPr/>
          </p:nvSpPr>
          <p:spPr>
            <a:xfrm>
              <a:off x="914399" y="2623139"/>
              <a:ext cx="571658" cy="621000"/>
            </a:xfrm>
            <a:prstGeom prst="ellipse">
              <a:avLst/>
            </a:prstGeom>
            <a:solidFill>
              <a:srgbClr val="A3704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5" name="Rectangle 43"/>
            <p:cNvSpPr/>
            <p:nvPr/>
          </p:nvSpPr>
          <p:spPr>
            <a:xfrm>
              <a:off x="897428" y="2795139"/>
              <a:ext cx="599744" cy="2762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徐惠民</a:t>
              </a:r>
            </a:p>
          </p:txBody>
        </p:sp>
        <p:sp>
          <p:nvSpPr>
            <p:cNvPr id="26" name="Content Placeholder 2"/>
            <p:cNvSpPr txBox="1"/>
            <p:nvPr/>
          </p:nvSpPr>
          <p:spPr>
            <a:xfrm>
              <a:off x="1684182" y="2447820"/>
              <a:ext cx="2952328" cy="1081692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Clr>
                  <a:schemeClr val="accent1">
                    <a:lumMod val="50000"/>
                  </a:schemeClr>
                </a:buClr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技术顾问</a:t>
              </a:r>
            </a:p>
            <a:p>
              <a:pPr>
                <a:spcBef>
                  <a:spcPts val="0"/>
                </a:spcBef>
                <a:buClr>
                  <a:schemeClr val="accent1">
                    <a:lumMod val="50000"/>
                  </a:schemeClr>
                </a:buClr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高级工程师，</a:t>
              </a: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南京航天航空大学硕士生导师</a:t>
              </a:r>
            </a:p>
            <a:p>
              <a:pPr>
                <a:spcBef>
                  <a:spcPts val="0"/>
                </a:spcBef>
                <a:buClr>
                  <a:schemeClr val="accent1">
                    <a:lumMod val="50000"/>
                  </a:schemeClr>
                </a:buClr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“朱鹮”号地效翼船总体方案研究；1.5兆瓦风力机叶片设计计算与试验；平流层飞艇总体技术研究；运8F600主起落架结构有限元计算；移动卫星通信天线系统研制</a:t>
              </a:r>
            </a:p>
          </p:txBody>
        </p:sp>
      </p:grpSp>
      <p:grpSp>
        <p:nvGrpSpPr>
          <p:cNvPr id="32" name="Group 37"/>
          <p:cNvGrpSpPr/>
          <p:nvPr/>
        </p:nvGrpSpPr>
        <p:grpSpPr>
          <a:xfrm>
            <a:off x="6417116" y="2011049"/>
            <a:ext cx="5443538" cy="1009391"/>
            <a:chOff x="897207" y="1599926"/>
            <a:chExt cx="3807338" cy="757043"/>
          </a:xfrm>
        </p:grpSpPr>
        <p:sp>
          <p:nvSpPr>
            <p:cNvPr id="39" name="Oval 38"/>
            <p:cNvSpPr/>
            <p:nvPr/>
          </p:nvSpPr>
          <p:spPr>
            <a:xfrm>
              <a:off x="914400" y="1733550"/>
              <a:ext cx="579123" cy="6210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2" name="Rectangle 39"/>
            <p:cNvSpPr/>
            <p:nvPr/>
          </p:nvSpPr>
          <p:spPr>
            <a:xfrm>
              <a:off x="897207" y="1905551"/>
              <a:ext cx="607575" cy="2762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张仕平</a:t>
              </a:r>
            </a:p>
          </p:txBody>
        </p:sp>
        <p:sp>
          <p:nvSpPr>
            <p:cNvPr id="43" name="Content Placeholder 2"/>
            <p:cNvSpPr txBox="1"/>
            <p:nvPr/>
          </p:nvSpPr>
          <p:spPr>
            <a:xfrm>
              <a:off x="1711268" y="1599926"/>
              <a:ext cx="2993277" cy="757043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联合创始人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加拿大滑铁卢大学在职博士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麦吉尔大学机械系航空航天方向硕士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5年飞机气动及结构领域的工作及研究经验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5年汽车白车身结构领域工作经验</a:t>
              </a:r>
            </a:p>
          </p:txBody>
        </p:sp>
      </p:grpSp>
      <p:grpSp>
        <p:nvGrpSpPr>
          <p:cNvPr id="44" name="Group 41"/>
          <p:cNvGrpSpPr/>
          <p:nvPr/>
        </p:nvGrpSpPr>
        <p:grpSpPr>
          <a:xfrm>
            <a:off x="650689" y="5081372"/>
            <a:ext cx="5226508" cy="1105820"/>
            <a:chOff x="945354" y="2623138"/>
            <a:chExt cx="3919881" cy="829366"/>
          </a:xfrm>
        </p:grpSpPr>
        <p:sp>
          <p:nvSpPr>
            <p:cNvPr id="45" name="Oval 42"/>
            <p:cNvSpPr/>
            <p:nvPr/>
          </p:nvSpPr>
          <p:spPr>
            <a:xfrm>
              <a:off x="945354" y="2623138"/>
              <a:ext cx="621000" cy="621001"/>
            </a:xfrm>
            <a:prstGeom prst="ellipse">
              <a:avLst/>
            </a:prstGeom>
            <a:solidFill>
              <a:srgbClr val="A3704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6" name="Rectangle 43"/>
            <p:cNvSpPr/>
            <p:nvPr/>
          </p:nvSpPr>
          <p:spPr>
            <a:xfrm>
              <a:off x="1013480" y="2795139"/>
              <a:ext cx="48474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kern="0" dirty="0">
                  <a:latin typeface="微软雅黑" panose="020B0503020204020204" charset="-122"/>
                  <a:ea typeface="微软雅黑" panose="020B0503020204020204" charset="-122"/>
                </a:rPr>
                <a:t>康杭</a:t>
              </a:r>
              <a:endParaRPr kumimoji="0" lang="zh-CN" alt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Content Placeholder 2"/>
            <p:cNvSpPr txBox="1"/>
            <p:nvPr/>
          </p:nvSpPr>
          <p:spPr>
            <a:xfrm>
              <a:off x="1771609" y="2623139"/>
              <a:ext cx="3093626" cy="829365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defRPr/>
              </a:pPr>
              <a:r>
                <a:rPr lang="zh-CN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结构及动力工程师</a:t>
              </a:r>
              <a:endPara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spcBef>
                  <a:spcPts val="0"/>
                </a:spcBef>
                <a:defRPr/>
              </a:pPr>
              <a:r>
                <a:rPr lang="zh-CN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诺丁汉大学</a:t>
              </a:r>
              <a:r>
                <a:rPr lang="en-US" altLang="zh-CN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机械工程</a:t>
              </a:r>
              <a:r>
                <a:rPr lang="zh-CN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航空</a:t>
              </a:r>
              <a:r>
                <a:rPr lang="en-US" altLang="zh-CN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方向</a:t>
              </a:r>
              <a:r>
                <a:rPr lang="zh-CN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博士</a:t>
              </a:r>
              <a:endPara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spcBef>
                  <a:spcPts val="0"/>
                </a:spcBef>
                <a:defRPr/>
              </a:pPr>
              <a:r>
                <a:rPr lang="zh-CN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曾主要负责电池储能热管理实验项目</a:t>
              </a:r>
              <a:endPara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8" name="Group 45"/>
          <p:cNvGrpSpPr/>
          <p:nvPr/>
        </p:nvGrpSpPr>
        <p:grpSpPr>
          <a:xfrm>
            <a:off x="6428094" y="5038368"/>
            <a:ext cx="5305565" cy="1191828"/>
            <a:chOff x="895963" y="3520468"/>
            <a:chExt cx="3979175" cy="893871"/>
          </a:xfrm>
        </p:grpSpPr>
        <p:sp>
          <p:nvSpPr>
            <p:cNvPr id="49" name="Oval 46"/>
            <p:cNvSpPr/>
            <p:nvPr/>
          </p:nvSpPr>
          <p:spPr>
            <a:xfrm>
              <a:off x="914399" y="3537538"/>
              <a:ext cx="621000" cy="621000"/>
            </a:xfrm>
            <a:prstGeom prst="ellipse">
              <a:avLst/>
            </a:prstGeom>
            <a:solidFill>
              <a:srgbClr val="A3704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0" name="Rectangle 47"/>
            <p:cNvSpPr/>
            <p:nvPr/>
          </p:nvSpPr>
          <p:spPr>
            <a:xfrm>
              <a:off x="895963" y="3709538"/>
              <a:ext cx="651510" cy="2762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娄志鹏</a:t>
              </a:r>
            </a:p>
          </p:txBody>
        </p:sp>
        <p:sp>
          <p:nvSpPr>
            <p:cNvPr id="51" name="Content Placeholder 2"/>
            <p:cNvSpPr txBox="1"/>
            <p:nvPr/>
          </p:nvSpPr>
          <p:spPr>
            <a:xfrm>
              <a:off x="1809949" y="3520468"/>
              <a:ext cx="3065189" cy="893871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CFD仿真工程师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上海理工大学工程热物理学士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弗吉尼亚大学机械工程硕士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弗吉尼亚大学仿生与流体可视化科学实验室助理研究员</a:t>
              </a:r>
            </a:p>
          </p:txBody>
        </p:sp>
      </p:grpSp>
      <p:grpSp>
        <p:nvGrpSpPr>
          <p:cNvPr id="34" name="Group 45"/>
          <p:cNvGrpSpPr/>
          <p:nvPr/>
        </p:nvGrpSpPr>
        <p:grpSpPr>
          <a:xfrm>
            <a:off x="6435713" y="3429000"/>
            <a:ext cx="5404413" cy="1059595"/>
            <a:chOff x="896225" y="3431554"/>
            <a:chExt cx="3995754" cy="794696"/>
          </a:xfrm>
        </p:grpSpPr>
        <p:sp>
          <p:nvSpPr>
            <p:cNvPr id="35" name="Oval 46"/>
            <p:cNvSpPr/>
            <p:nvPr/>
          </p:nvSpPr>
          <p:spPr>
            <a:xfrm>
              <a:off x="914400" y="3537539"/>
              <a:ext cx="612182" cy="621000"/>
            </a:xfrm>
            <a:prstGeom prst="ellipse">
              <a:avLst/>
            </a:prstGeom>
            <a:solidFill>
              <a:srgbClr val="A3704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6" name="Rectangle 47"/>
            <p:cNvSpPr/>
            <p:nvPr/>
          </p:nvSpPr>
          <p:spPr>
            <a:xfrm>
              <a:off x="896225" y="3709539"/>
              <a:ext cx="642259" cy="27622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kern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丁健琨</a:t>
              </a:r>
              <a:endParaRPr kumimoji="0" lang="zh-CN" alt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Content Placeholder 2"/>
            <p:cNvSpPr txBox="1"/>
            <p:nvPr/>
          </p:nvSpPr>
          <p:spPr>
            <a:xfrm>
              <a:off x="1684824" y="3431554"/>
              <a:ext cx="3207155" cy="794696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Clr>
                  <a:schemeClr val="accent1">
                    <a:lumMod val="50000"/>
                  </a:schemeClr>
                </a:buClr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飞控工程师，飞机设计师</a:t>
              </a:r>
            </a:p>
            <a:p>
              <a:pPr>
                <a:spcBef>
                  <a:spcPts val="0"/>
                </a:spcBef>
                <a:buClr>
                  <a:schemeClr val="accent1">
                    <a:lumMod val="50000"/>
                  </a:schemeClr>
                </a:buClr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克兰菲尔德大学飞行器设计方向硕士</a:t>
              </a:r>
            </a:p>
            <a:p>
              <a:pPr>
                <a:spcBef>
                  <a:spcPts val="0"/>
                </a:spcBef>
                <a:buClr>
                  <a:schemeClr val="accent1">
                    <a:lumMod val="50000"/>
                  </a:schemeClr>
                </a:buClr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经验包括控制系统、空气动力学、飞行器能源与推进系统、传感器融合、数据信息融合、导航与制导、决策系统、无人飞行器系统工程设计</a:t>
              </a:r>
            </a:p>
          </p:txBody>
        </p:sp>
      </p:grpSp>
      <p:pic>
        <p:nvPicPr>
          <p:cNvPr id="14" name="图片 13" descr="c57b4daf7003572f722a41d7f4792f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sp>
        <p:nvSpPr>
          <p:cNvPr id="33" name="object 8">
            <a:extLst>
              <a:ext uri="{FF2B5EF4-FFF2-40B4-BE49-F238E27FC236}">
                <a16:creationId xmlns:a16="http://schemas.microsoft.com/office/drawing/2014/main" id="{A6C7FE4B-DF51-9147-80DF-A490561B4543}"/>
              </a:ext>
            </a:extLst>
          </p:cNvPr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9">
            <a:extLst>
              <a:ext uri="{FF2B5EF4-FFF2-40B4-BE49-F238E27FC236}">
                <a16:creationId xmlns:a16="http://schemas.microsoft.com/office/drawing/2014/main" id="{63B83EB7-73A7-BC4A-BC6A-DFEFECAE0284}"/>
              </a:ext>
            </a:extLst>
          </p:cNvPr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6430" y="1413510"/>
            <a:ext cx="4020820" cy="2016760"/>
          </a:xfrm>
          <a:custGeom>
            <a:avLst/>
            <a:gdLst/>
            <a:ahLst/>
            <a:cxnLst/>
            <a:rect l="l" t="t" r="r" b="b"/>
            <a:pathLst>
              <a:path w="4020820" h="2016760">
                <a:moveTo>
                  <a:pt x="4020312" y="834770"/>
                </a:moveTo>
                <a:lnTo>
                  <a:pt x="3150743" y="0"/>
                </a:lnTo>
                <a:lnTo>
                  <a:pt x="1050289" y="2016252"/>
                </a:lnTo>
                <a:lnTo>
                  <a:pt x="0" y="1008126"/>
                </a:lnTo>
                <a:lnTo>
                  <a:pt x="1037336" y="12445"/>
                </a:lnTo>
                <a:lnTo>
                  <a:pt x="1894078" y="834770"/>
                </a:lnTo>
              </a:path>
            </a:pathLst>
          </a:custGeom>
          <a:ln w="25400">
            <a:solidFill>
              <a:srgbClr val="3A38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13380" y="1412747"/>
            <a:ext cx="4020820" cy="2016760"/>
          </a:xfrm>
          <a:custGeom>
            <a:avLst/>
            <a:gdLst/>
            <a:ahLst/>
            <a:cxnLst/>
            <a:rect l="l" t="t" r="r" b="b"/>
            <a:pathLst>
              <a:path w="4020820" h="2016760">
                <a:moveTo>
                  <a:pt x="0" y="1181480"/>
                </a:moveTo>
                <a:lnTo>
                  <a:pt x="869569" y="2016252"/>
                </a:lnTo>
                <a:lnTo>
                  <a:pt x="2970022" y="0"/>
                </a:lnTo>
                <a:lnTo>
                  <a:pt x="4020312" y="1008126"/>
                </a:lnTo>
                <a:lnTo>
                  <a:pt x="2982976" y="2003805"/>
                </a:lnTo>
                <a:lnTo>
                  <a:pt x="2126234" y="1181480"/>
                </a:lnTo>
              </a:path>
            </a:pathLst>
          </a:custGeom>
          <a:ln w="635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8457" y="1724914"/>
            <a:ext cx="1397000" cy="1397000"/>
          </a:xfrm>
          <a:custGeom>
            <a:avLst/>
            <a:gdLst/>
            <a:ahLst/>
            <a:cxnLst/>
            <a:rect l="l" t="t" r="r" b="b"/>
            <a:pathLst>
              <a:path w="1397000" h="1397000">
                <a:moveTo>
                  <a:pt x="712355" y="0"/>
                </a:moveTo>
                <a:lnTo>
                  <a:pt x="0" y="712343"/>
                </a:lnTo>
                <a:lnTo>
                  <a:pt x="684161" y="1396491"/>
                </a:lnTo>
                <a:lnTo>
                  <a:pt x="1396377" y="684149"/>
                </a:lnTo>
                <a:lnTo>
                  <a:pt x="712355" y="0"/>
                </a:lnTo>
                <a:close/>
              </a:path>
            </a:pathLst>
          </a:custGeom>
          <a:solidFill>
            <a:srgbClr val="5B7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8457" y="1724914"/>
            <a:ext cx="1397000" cy="1397000"/>
          </a:xfrm>
          <a:custGeom>
            <a:avLst/>
            <a:gdLst/>
            <a:ahLst/>
            <a:cxnLst/>
            <a:rect l="l" t="t" r="r" b="b"/>
            <a:pathLst>
              <a:path w="1397000" h="1397000">
                <a:moveTo>
                  <a:pt x="0" y="712343"/>
                </a:moveTo>
                <a:lnTo>
                  <a:pt x="712355" y="0"/>
                </a:lnTo>
                <a:lnTo>
                  <a:pt x="1396377" y="684149"/>
                </a:lnTo>
                <a:lnTo>
                  <a:pt x="684161" y="1396491"/>
                </a:lnTo>
                <a:lnTo>
                  <a:pt x="0" y="712343"/>
                </a:lnTo>
                <a:close/>
              </a:path>
            </a:pathLst>
          </a:custGeom>
          <a:ln w="635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86101" y="1724914"/>
            <a:ext cx="1396365" cy="1397000"/>
          </a:xfrm>
          <a:custGeom>
            <a:avLst/>
            <a:gdLst/>
            <a:ahLst/>
            <a:cxnLst/>
            <a:rect l="l" t="t" r="r" b="b"/>
            <a:pathLst>
              <a:path w="1396364" h="1397000">
                <a:moveTo>
                  <a:pt x="712215" y="0"/>
                </a:moveTo>
                <a:lnTo>
                  <a:pt x="0" y="712343"/>
                </a:lnTo>
                <a:lnTo>
                  <a:pt x="684149" y="1396491"/>
                </a:lnTo>
                <a:lnTo>
                  <a:pt x="1396364" y="684149"/>
                </a:lnTo>
                <a:lnTo>
                  <a:pt x="712215" y="0"/>
                </a:lnTo>
                <a:close/>
              </a:path>
            </a:pathLst>
          </a:custGeom>
          <a:solidFill>
            <a:srgbClr val="5B7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86101" y="1724914"/>
            <a:ext cx="1396365" cy="1397000"/>
          </a:xfrm>
          <a:custGeom>
            <a:avLst/>
            <a:gdLst/>
            <a:ahLst/>
            <a:cxnLst/>
            <a:rect l="l" t="t" r="r" b="b"/>
            <a:pathLst>
              <a:path w="1396364" h="1397000">
                <a:moveTo>
                  <a:pt x="0" y="712343"/>
                </a:moveTo>
                <a:lnTo>
                  <a:pt x="712215" y="0"/>
                </a:lnTo>
                <a:lnTo>
                  <a:pt x="1396364" y="684149"/>
                </a:lnTo>
                <a:lnTo>
                  <a:pt x="684149" y="1396491"/>
                </a:lnTo>
                <a:lnTo>
                  <a:pt x="0" y="712343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94046" y="1724914"/>
            <a:ext cx="1397000" cy="1397000"/>
          </a:xfrm>
          <a:custGeom>
            <a:avLst/>
            <a:gdLst/>
            <a:ahLst/>
            <a:cxnLst/>
            <a:rect l="l" t="t" r="r" b="b"/>
            <a:pathLst>
              <a:path w="1397000" h="1397000">
                <a:moveTo>
                  <a:pt x="712343" y="0"/>
                </a:moveTo>
                <a:lnTo>
                  <a:pt x="0" y="712343"/>
                </a:lnTo>
                <a:lnTo>
                  <a:pt x="684149" y="1396491"/>
                </a:lnTo>
                <a:lnTo>
                  <a:pt x="1396492" y="684149"/>
                </a:lnTo>
                <a:lnTo>
                  <a:pt x="712343" y="0"/>
                </a:lnTo>
                <a:close/>
              </a:path>
            </a:pathLst>
          </a:custGeom>
          <a:solidFill>
            <a:srgbClr val="5B7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94046" y="1724914"/>
            <a:ext cx="1397000" cy="1397000"/>
          </a:xfrm>
          <a:custGeom>
            <a:avLst/>
            <a:gdLst/>
            <a:ahLst/>
            <a:cxnLst/>
            <a:rect l="l" t="t" r="r" b="b"/>
            <a:pathLst>
              <a:path w="1397000" h="1397000">
                <a:moveTo>
                  <a:pt x="0" y="712343"/>
                </a:moveTo>
                <a:lnTo>
                  <a:pt x="712343" y="0"/>
                </a:lnTo>
                <a:lnTo>
                  <a:pt x="1396492" y="684149"/>
                </a:lnTo>
                <a:lnTo>
                  <a:pt x="684149" y="1396491"/>
                </a:lnTo>
                <a:lnTo>
                  <a:pt x="0" y="712343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1461" y="1845564"/>
            <a:ext cx="262890" cy="263525"/>
          </a:xfrm>
          <a:custGeom>
            <a:avLst/>
            <a:gdLst/>
            <a:ahLst/>
            <a:cxnLst/>
            <a:rect l="l" t="t" r="r" b="b"/>
            <a:pathLst>
              <a:path w="262890" h="263525">
                <a:moveTo>
                  <a:pt x="134112" y="0"/>
                </a:moveTo>
                <a:lnTo>
                  <a:pt x="0" y="134112"/>
                </a:lnTo>
                <a:lnTo>
                  <a:pt x="128778" y="263016"/>
                </a:lnTo>
                <a:lnTo>
                  <a:pt x="262890" y="128777"/>
                </a:lnTo>
                <a:lnTo>
                  <a:pt x="1341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48964" y="1845564"/>
            <a:ext cx="263525" cy="263525"/>
          </a:xfrm>
          <a:custGeom>
            <a:avLst/>
            <a:gdLst/>
            <a:ahLst/>
            <a:cxnLst/>
            <a:rect l="l" t="t" r="r" b="b"/>
            <a:pathLst>
              <a:path w="263525" h="263525">
                <a:moveTo>
                  <a:pt x="134238" y="0"/>
                </a:moveTo>
                <a:lnTo>
                  <a:pt x="0" y="134112"/>
                </a:lnTo>
                <a:lnTo>
                  <a:pt x="128904" y="263016"/>
                </a:lnTo>
                <a:lnTo>
                  <a:pt x="263016" y="128777"/>
                </a:lnTo>
                <a:lnTo>
                  <a:pt x="134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57038" y="1845564"/>
            <a:ext cx="263525" cy="263525"/>
          </a:xfrm>
          <a:custGeom>
            <a:avLst/>
            <a:gdLst/>
            <a:ahLst/>
            <a:cxnLst/>
            <a:rect l="l" t="t" r="r" b="b"/>
            <a:pathLst>
              <a:path w="263525" h="263525">
                <a:moveTo>
                  <a:pt x="134112" y="0"/>
                </a:moveTo>
                <a:lnTo>
                  <a:pt x="0" y="134112"/>
                </a:lnTo>
                <a:lnTo>
                  <a:pt x="128904" y="263016"/>
                </a:lnTo>
                <a:lnTo>
                  <a:pt x="263016" y="128777"/>
                </a:lnTo>
                <a:lnTo>
                  <a:pt x="1341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825871" y="1869185"/>
            <a:ext cx="120014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spc="15" dirty="0">
                <a:solidFill>
                  <a:srgbClr val="A6A6A6"/>
                </a:solidFill>
                <a:latin typeface="Arial" panose="020B0604020202020204"/>
                <a:cs typeface="Arial" panose="020B0604020202020204"/>
              </a:rPr>
              <a:t>3</a:t>
            </a:r>
            <a:endParaRPr sz="13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69391" y="1869185"/>
            <a:ext cx="741680" cy="8394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30"/>
              </a:spcBef>
            </a:pPr>
            <a:r>
              <a:rPr sz="1300" b="1" spc="15" dirty="0">
                <a:solidFill>
                  <a:srgbClr val="A6A6A6"/>
                </a:solidFill>
                <a:latin typeface="Arial" panose="020B0604020202020204"/>
                <a:cs typeface="Arial" panose="020B0604020202020204"/>
              </a:rPr>
              <a:t>1</a:t>
            </a:r>
            <a:endParaRPr sz="1300">
              <a:latin typeface="Arial" panose="020B0604020202020204"/>
              <a:cs typeface="Arial" panose="020B0604020202020204"/>
            </a:endParaRPr>
          </a:p>
          <a:p>
            <a:pPr marL="12700" marR="5080" algn="ctr">
              <a:lnSpc>
                <a:spcPct val="120000"/>
              </a:lnSpc>
              <a:spcBef>
                <a:spcPts val="785"/>
              </a:spcBef>
            </a:pPr>
            <a:r>
              <a:rPr sz="1400" b="1" spc="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完全</a:t>
            </a:r>
            <a:r>
              <a:rPr sz="14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自主 </a:t>
            </a:r>
            <a:r>
              <a:rPr sz="1400" b="1" spc="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知识</a:t>
            </a:r>
            <a:r>
              <a:rPr sz="14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产权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24936" y="1819023"/>
            <a:ext cx="741680" cy="88963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R="41275" algn="ctr">
              <a:lnSpc>
                <a:spcPct val="100000"/>
              </a:lnSpc>
              <a:spcBef>
                <a:spcPts val="865"/>
              </a:spcBef>
            </a:pPr>
            <a:r>
              <a:rPr sz="1300" b="1" spc="15" dirty="0">
                <a:solidFill>
                  <a:srgbClr val="A6A6A6"/>
                </a:solidFill>
                <a:latin typeface="Arial" panose="020B0604020202020204"/>
                <a:cs typeface="Arial" panose="020B0604020202020204"/>
              </a:rPr>
              <a:t>2</a:t>
            </a:r>
            <a:endParaRPr sz="1300" dirty="0">
              <a:latin typeface="Arial" panose="020B0604020202020204"/>
              <a:cs typeface="Arial" panose="020B0604020202020204"/>
            </a:endParaRPr>
          </a:p>
          <a:p>
            <a:pPr marL="12065" marR="5080" algn="ctr">
              <a:lnSpc>
                <a:spcPct val="120000"/>
              </a:lnSpc>
              <a:spcBef>
                <a:spcPts val="445"/>
              </a:spcBef>
            </a:pPr>
            <a:r>
              <a:rPr sz="1400" b="1" spc="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符合</a:t>
            </a:r>
            <a:r>
              <a:rPr sz="14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国家 </a:t>
            </a:r>
            <a:r>
              <a:rPr sz="1400" b="1" spc="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适航</a:t>
            </a:r>
            <a:r>
              <a:rPr sz="14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标准</a:t>
            </a:r>
            <a:endParaRPr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21325" y="2187676"/>
            <a:ext cx="741680" cy="537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9535">
              <a:lnSpc>
                <a:spcPct val="120000"/>
              </a:lnSpc>
              <a:spcBef>
                <a:spcPts val="100"/>
              </a:spcBef>
            </a:pPr>
            <a:r>
              <a:rPr sz="1400" b="1" spc="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固定翼 垂直</a:t>
            </a:r>
            <a:r>
              <a:rPr sz="14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起降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423035" y="462915"/>
            <a:ext cx="2889885" cy="629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kern="1200" dirty="0">
                <a:solidFill>
                  <a:srgbClr val="A97654"/>
                </a:solidFill>
                <a:ea typeface="微软雅黑" panose="020B0503020204020204" charset="-122"/>
              </a:rPr>
              <a:t>核心技术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altLang="zh-CN" sz="2000" kern="1200" dirty="0">
                <a:solidFill>
                  <a:schemeClr val="bg1">
                    <a:lumMod val="65000"/>
                  </a:schemeClr>
                </a:solidFill>
                <a:ea typeface="微软雅黑" panose="020B0503020204020204" charset="-122"/>
              </a:rPr>
              <a:t>Core Technology</a:t>
            </a:r>
          </a:p>
        </p:txBody>
      </p:sp>
      <p:sp>
        <p:nvSpPr>
          <p:cNvPr id="18" name="object 18"/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36336" y="2668777"/>
            <a:ext cx="3032506" cy="16813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图片 31" descr="c57b4daf7003572f722a41d7f4792f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F7E83238-BBE5-EA47-BDDE-634091AE4D91}"/>
              </a:ext>
            </a:extLst>
          </p:cNvPr>
          <p:cNvSpPr txBox="1"/>
          <p:nvPr/>
        </p:nvSpPr>
        <p:spPr>
          <a:xfrm>
            <a:off x="7260114" y="1295400"/>
            <a:ext cx="4170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专利的意义：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探索从现有机型最快实现垂直起降功能的技术路径。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专利的应用方向：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自持专利开发垂直起降机型。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专利技术可提供给现有固定翼机制造商，为其提供升级到垂直起降机型的改造方案，使其完成产品迭代。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1 Título">
            <a:extLst>
              <a:ext uri="{FF2B5EF4-FFF2-40B4-BE49-F238E27FC236}">
                <a16:creationId xmlns:a16="http://schemas.microsoft.com/office/drawing/2014/main" id="{E7517C7A-2E8D-8842-8E8F-21E01366BC8E}"/>
              </a:ext>
            </a:extLst>
          </p:cNvPr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  <p:pic>
        <p:nvPicPr>
          <p:cNvPr id="21" name="图片 20" descr="文本&#10;&#10;描述已自动生成">
            <a:extLst>
              <a:ext uri="{FF2B5EF4-FFF2-40B4-BE49-F238E27FC236}">
                <a16:creationId xmlns:a16="http://schemas.microsoft.com/office/drawing/2014/main" id="{E10BBEB6-9D74-5144-8A9D-5D17D0384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222" y="3581400"/>
            <a:ext cx="2235168" cy="3159289"/>
          </a:xfrm>
          <a:prstGeom prst="rect">
            <a:avLst/>
          </a:prstGeom>
        </p:spPr>
      </p:pic>
      <p:pic>
        <p:nvPicPr>
          <p:cNvPr id="23" name="图片 22" descr="文本&#10;&#10;描述已自动生成">
            <a:extLst>
              <a:ext uri="{FF2B5EF4-FFF2-40B4-BE49-F238E27FC236}">
                <a16:creationId xmlns:a16="http://schemas.microsoft.com/office/drawing/2014/main" id="{73822BD5-1E39-6947-93EC-CF72ECCA1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843" y="3585527"/>
            <a:ext cx="2209800" cy="3123432"/>
          </a:xfrm>
          <a:prstGeom prst="rect">
            <a:avLst/>
          </a:prstGeom>
        </p:spPr>
      </p:pic>
      <p:pic>
        <p:nvPicPr>
          <p:cNvPr id="25" name="图片 24" descr="文本&#10;&#10;描述已自动生成">
            <a:extLst>
              <a:ext uri="{FF2B5EF4-FFF2-40B4-BE49-F238E27FC236}">
                <a16:creationId xmlns:a16="http://schemas.microsoft.com/office/drawing/2014/main" id="{915A85D5-6EB2-3042-8CD8-A8DF029B7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581402"/>
            <a:ext cx="2235169" cy="3159290"/>
          </a:xfrm>
          <a:prstGeom prst="rect">
            <a:avLst/>
          </a:prstGeom>
        </p:spPr>
      </p:pic>
      <p:pic>
        <p:nvPicPr>
          <p:cNvPr id="27" name="图片 26" descr="文本&#10;&#10;中度可信度描述已自动生成">
            <a:extLst>
              <a:ext uri="{FF2B5EF4-FFF2-40B4-BE49-F238E27FC236}">
                <a16:creationId xmlns:a16="http://schemas.microsoft.com/office/drawing/2014/main" id="{EFC40B88-FF6B-C148-B6D6-82567EEB4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095" y="3585349"/>
            <a:ext cx="2209800" cy="31249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423035" y="462915"/>
            <a:ext cx="2889885" cy="629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kern="1200" dirty="0">
                <a:solidFill>
                  <a:srgbClr val="A97654"/>
                </a:solidFill>
                <a:ea typeface="微软雅黑" panose="020B0503020204020204" charset="-122"/>
              </a:rPr>
              <a:t>核心技术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altLang="zh-CN" sz="2000" kern="1200" dirty="0">
                <a:solidFill>
                  <a:schemeClr val="bg1">
                    <a:lumMod val="65000"/>
                  </a:schemeClr>
                </a:solidFill>
                <a:ea typeface="微软雅黑" panose="020B0503020204020204" charset="-122"/>
              </a:rPr>
              <a:t>Core Technology</a:t>
            </a:r>
          </a:p>
        </p:txBody>
      </p:sp>
      <p:sp>
        <p:nvSpPr>
          <p:cNvPr id="18" name="object 18"/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图片 31" descr="c57b4daf7003572f722a41d7f4792f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pic>
        <p:nvPicPr>
          <p:cNvPr id="26" name="图片 25" descr="表格&#10;&#10;描述已自动生成">
            <a:extLst>
              <a:ext uri="{FF2B5EF4-FFF2-40B4-BE49-F238E27FC236}">
                <a16:creationId xmlns:a16="http://schemas.microsoft.com/office/drawing/2014/main" id="{82A1CC26-537C-3A4F-8A5B-71F35AD23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22257"/>
            <a:ext cx="4696539" cy="5372124"/>
          </a:xfrm>
          <a:prstGeom prst="rect">
            <a:avLst/>
          </a:prstGeom>
        </p:spPr>
      </p:pic>
      <p:sp>
        <p:nvSpPr>
          <p:cNvPr id="33" name="1 Título">
            <a:extLst>
              <a:ext uri="{FF2B5EF4-FFF2-40B4-BE49-F238E27FC236}">
                <a16:creationId xmlns:a16="http://schemas.microsoft.com/office/drawing/2014/main" id="{6BF0F80D-95CA-C749-9A49-3E7576541F15}"/>
              </a:ext>
            </a:extLst>
          </p:cNvPr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</p:spTree>
    <p:extLst>
      <p:ext uri="{BB962C8B-B14F-4D97-AF65-F5344CB8AC3E}">
        <p14:creationId xmlns:p14="http://schemas.microsoft.com/office/powerpoint/2010/main" val="1915638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44023" y="448348"/>
            <a:ext cx="22012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A9765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商业模式</a:t>
            </a:r>
            <a:endParaRPr lang="en-US" altLang="zh-CN" sz="2000" b="1" dirty="0">
              <a:solidFill>
                <a:srgbClr val="A9765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0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Business Model</a:t>
            </a:r>
          </a:p>
        </p:txBody>
      </p:sp>
      <p:sp>
        <p:nvSpPr>
          <p:cNvPr id="46" name="1 Título"/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1401445" y="5026660"/>
            <a:ext cx="3557270" cy="49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zh-CN" altLang="en-US" sz="1400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</a:rPr>
              <a:t>盈利模式：</a:t>
            </a:r>
          </a:p>
          <a:p>
            <a:pPr indent="0">
              <a:buFont typeface="Wingdings" panose="05000000000000000000" pitchFamily="2" charset="2"/>
              <a:buNone/>
            </a:pPr>
            <a:r>
              <a:rPr lang="zh-CN" altLang="en-US" sz="1200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</a:rPr>
              <a:t>盈利渠道多源，随产品升级可扩展更多变现可能。</a:t>
            </a:r>
            <a:endParaRPr lang="en-US" altLang="zh-CN" sz="1200" b="1" dirty="0">
              <a:solidFill>
                <a:srgbClr val="1F4E7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130" y="1443990"/>
            <a:ext cx="5314950" cy="41217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75" y="1598930"/>
            <a:ext cx="4203065" cy="2966085"/>
          </a:xfrm>
          <a:prstGeom prst="rect">
            <a:avLst/>
          </a:prstGeom>
        </p:spPr>
      </p:pic>
      <p:sp>
        <p:nvSpPr>
          <p:cNvPr id="16" name="任意多边形 15"/>
          <p:cNvSpPr/>
          <p:nvPr/>
        </p:nvSpPr>
        <p:spPr>
          <a:xfrm>
            <a:off x="8248650" y="1443867"/>
            <a:ext cx="2943312" cy="1452368"/>
          </a:xfrm>
          <a:custGeom>
            <a:avLst/>
            <a:gdLst>
              <a:gd name="connsiteX0" fmla="*/ 3178 w 4635"/>
              <a:gd name="connsiteY0" fmla="*/ 2287 h 2287"/>
              <a:gd name="connsiteX1" fmla="*/ 4408 w 4635"/>
              <a:gd name="connsiteY1" fmla="*/ 1898 h 2287"/>
              <a:gd name="connsiteX2" fmla="*/ 4498 w 4635"/>
              <a:gd name="connsiteY2" fmla="*/ 609 h 2287"/>
              <a:gd name="connsiteX3" fmla="*/ 3343 w 4635"/>
              <a:gd name="connsiteY3" fmla="*/ 62 h 2287"/>
              <a:gd name="connsiteX4" fmla="*/ 1513 w 4635"/>
              <a:gd name="connsiteY4" fmla="*/ 75 h 2287"/>
              <a:gd name="connsiteX5" fmla="*/ 253 w 4635"/>
              <a:gd name="connsiteY5" fmla="*/ 415 h 2287"/>
              <a:gd name="connsiteX6" fmla="*/ 0 w 4635"/>
              <a:gd name="connsiteY6" fmla="*/ 665 h 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5" h="2287">
                <a:moveTo>
                  <a:pt x="3178" y="2287"/>
                </a:moveTo>
                <a:cubicBezTo>
                  <a:pt x="3422" y="2235"/>
                  <a:pt x="4144" y="2234"/>
                  <a:pt x="4408" y="1898"/>
                </a:cubicBezTo>
                <a:cubicBezTo>
                  <a:pt x="4672" y="1562"/>
                  <a:pt x="4711" y="977"/>
                  <a:pt x="4498" y="609"/>
                </a:cubicBezTo>
                <a:cubicBezTo>
                  <a:pt x="4285" y="242"/>
                  <a:pt x="3940" y="169"/>
                  <a:pt x="3343" y="62"/>
                </a:cubicBezTo>
                <a:cubicBezTo>
                  <a:pt x="2746" y="-45"/>
                  <a:pt x="2131" y="4"/>
                  <a:pt x="1513" y="75"/>
                </a:cubicBezTo>
                <a:cubicBezTo>
                  <a:pt x="895" y="145"/>
                  <a:pt x="556" y="240"/>
                  <a:pt x="253" y="415"/>
                </a:cubicBezTo>
                <a:cubicBezTo>
                  <a:pt x="-50" y="590"/>
                  <a:pt x="39" y="533"/>
                  <a:pt x="0" y="665"/>
                </a:cubicBezTo>
              </a:path>
            </a:pathLst>
          </a:custGeom>
          <a:noFill/>
          <a:ln w="19050">
            <a:solidFill>
              <a:srgbClr val="C04E4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6646493" y="1443634"/>
            <a:ext cx="2849932" cy="425171"/>
          </a:xfrm>
          <a:custGeom>
            <a:avLst/>
            <a:gdLst>
              <a:gd name="connsiteX0" fmla="*/ 4488 w 4488"/>
              <a:gd name="connsiteY0" fmla="*/ 36 h 669"/>
              <a:gd name="connsiteX1" fmla="*/ 616 w 4488"/>
              <a:gd name="connsiteY1" fmla="*/ 15 h 669"/>
              <a:gd name="connsiteX2" fmla="*/ 54 w 4488"/>
              <a:gd name="connsiteY2" fmla="*/ 670 h 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88" h="670">
                <a:moveTo>
                  <a:pt x="4488" y="36"/>
                </a:moveTo>
                <a:cubicBezTo>
                  <a:pt x="3663" y="19"/>
                  <a:pt x="1338" y="-21"/>
                  <a:pt x="616" y="15"/>
                </a:cubicBezTo>
                <a:cubicBezTo>
                  <a:pt x="-106" y="51"/>
                  <a:pt x="-34" y="557"/>
                  <a:pt x="54" y="670"/>
                </a:cubicBezTo>
              </a:path>
            </a:pathLst>
          </a:custGeom>
          <a:noFill/>
          <a:ln w="19050">
            <a:solidFill>
              <a:srgbClr val="C04E4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5853190" y="2067560"/>
            <a:ext cx="488969" cy="2032467"/>
          </a:xfrm>
          <a:custGeom>
            <a:avLst/>
            <a:gdLst>
              <a:gd name="connsiteX0" fmla="*/ 770 w 770"/>
              <a:gd name="connsiteY0" fmla="*/ 0 h 3200"/>
              <a:gd name="connsiteX1" fmla="*/ 140 w 770"/>
              <a:gd name="connsiteY1" fmla="*/ 225 h 3200"/>
              <a:gd name="connsiteX2" fmla="*/ 2 w 770"/>
              <a:gd name="connsiteY2" fmla="*/ 1292 h 3200"/>
              <a:gd name="connsiteX3" fmla="*/ 110 w 770"/>
              <a:gd name="connsiteY3" fmla="*/ 2895 h 3200"/>
              <a:gd name="connsiteX4" fmla="*/ 628 w 770"/>
              <a:gd name="connsiteY4" fmla="*/ 3185 h 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" h="3201">
                <a:moveTo>
                  <a:pt x="770" y="0"/>
                </a:moveTo>
                <a:cubicBezTo>
                  <a:pt x="628" y="18"/>
                  <a:pt x="302" y="-24"/>
                  <a:pt x="140" y="225"/>
                </a:cubicBezTo>
                <a:cubicBezTo>
                  <a:pt x="-22" y="474"/>
                  <a:pt x="8" y="758"/>
                  <a:pt x="2" y="1292"/>
                </a:cubicBezTo>
                <a:cubicBezTo>
                  <a:pt x="-4" y="1826"/>
                  <a:pt x="-4" y="2502"/>
                  <a:pt x="110" y="2895"/>
                </a:cubicBezTo>
                <a:cubicBezTo>
                  <a:pt x="224" y="3288"/>
                  <a:pt x="443" y="3193"/>
                  <a:pt x="628" y="3185"/>
                </a:cubicBezTo>
              </a:path>
            </a:pathLst>
          </a:custGeom>
          <a:noFill/>
          <a:ln w="19050">
            <a:solidFill>
              <a:srgbClr val="92D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/>
          <p:cNvSpPr/>
          <p:nvPr/>
        </p:nvSpPr>
        <p:spPr>
          <a:xfrm rot="5220000">
            <a:off x="6120130" y="4054475"/>
            <a:ext cx="132080" cy="81915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 rot="10260000">
            <a:off x="6609715" y="1806575"/>
            <a:ext cx="132080" cy="81915"/>
          </a:xfrm>
          <a:prstGeom prst="triangle">
            <a:avLst/>
          </a:prstGeom>
          <a:solidFill>
            <a:srgbClr val="C04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 rot="11040000">
            <a:off x="8188325" y="1806575"/>
            <a:ext cx="132080" cy="81915"/>
          </a:xfrm>
          <a:prstGeom prst="triangle">
            <a:avLst/>
          </a:prstGeom>
          <a:solidFill>
            <a:srgbClr val="C04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c57b4daf7003572f722a41d7f4792f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sp>
        <p:nvSpPr>
          <p:cNvPr id="7" name="object 3"/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3035" y="462915"/>
            <a:ext cx="3100070" cy="629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kern="1200" dirty="0">
                <a:solidFill>
                  <a:srgbClr val="A97654"/>
                </a:solidFill>
                <a:ea typeface="微软雅黑" panose="020B0503020204020204" charset="-122"/>
              </a:rPr>
              <a:t>市场空间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altLang="zh-CN" sz="2000" kern="1200" dirty="0">
                <a:solidFill>
                  <a:schemeClr val="bg1">
                    <a:lumMod val="65000"/>
                  </a:schemeClr>
                </a:solidFill>
                <a:ea typeface="微软雅黑" panose="020B0503020204020204" charset="-122"/>
              </a:rPr>
              <a:t>Market Capacity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601458" y="3290267"/>
            <a:ext cx="5031741" cy="653384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摩根士丹利报告，到</a:t>
            </a:r>
            <a:r>
              <a:rPr sz="14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2040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年，</a:t>
            </a:r>
            <a:r>
              <a:rPr sz="1400" spc="-1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全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球</a:t>
            </a:r>
            <a:r>
              <a:rPr sz="14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UAM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市</a:t>
            </a:r>
            <a:r>
              <a:rPr sz="1400" spc="-1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场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将达</a:t>
            </a:r>
            <a:r>
              <a:rPr sz="1400" spc="-1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到</a:t>
            </a:r>
            <a:r>
              <a:rPr sz="1400" b="1" spc="-10" dirty="0">
                <a:solidFill>
                  <a:srgbClr val="2D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1.</a:t>
            </a:r>
            <a:r>
              <a:rPr lang="en-US" sz="1400" b="1" spc="-10" dirty="0">
                <a:solidFill>
                  <a:srgbClr val="2D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5</a:t>
            </a:r>
            <a:r>
              <a:rPr sz="1400" b="1" spc="-5" dirty="0">
                <a:solidFill>
                  <a:srgbClr val="2D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万亿美</a:t>
            </a:r>
            <a:endParaRPr sz="1400" dirty="0"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b="1" spc="5" dirty="0">
                <a:solidFill>
                  <a:srgbClr val="2D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元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，中国市场将</a:t>
            </a:r>
            <a:r>
              <a:rPr sz="1400" spc="-1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以</a:t>
            </a:r>
            <a:r>
              <a:rPr sz="1400" b="1" spc="-10" dirty="0">
                <a:solidFill>
                  <a:srgbClr val="2D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4311.49</a:t>
            </a:r>
            <a:r>
              <a:rPr sz="1400" b="1" spc="-15" dirty="0">
                <a:solidFill>
                  <a:srgbClr val="2D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亿</a:t>
            </a:r>
            <a:r>
              <a:rPr sz="1400" b="1" dirty="0">
                <a:solidFill>
                  <a:srgbClr val="2D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美</a:t>
            </a:r>
            <a:r>
              <a:rPr sz="1400" b="1" spc="-10" dirty="0">
                <a:solidFill>
                  <a:srgbClr val="2D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元</a:t>
            </a:r>
            <a:r>
              <a:rPr sz="1400" spc="-1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占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近</a:t>
            </a:r>
            <a:r>
              <a:rPr sz="14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30%</a:t>
            </a:r>
            <a:r>
              <a:rPr sz="14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的</a:t>
            </a:r>
            <a:r>
              <a:rPr sz="1400" spc="-1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全</a:t>
            </a:r>
            <a:r>
              <a:rPr sz="14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球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份</a:t>
            </a:r>
            <a:r>
              <a:rPr sz="1400" spc="-1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额</a:t>
            </a:r>
            <a:r>
              <a:rPr sz="14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。</a:t>
            </a:r>
            <a:endParaRPr sz="1400" dirty="0"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57947" y="488645"/>
            <a:ext cx="323390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2D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摩根士丹利对全</a:t>
            </a:r>
            <a:r>
              <a:rPr sz="1600" b="1" dirty="0">
                <a:solidFill>
                  <a:srgbClr val="2D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球</a:t>
            </a:r>
            <a:r>
              <a:rPr sz="1600" b="1" spc="5" dirty="0">
                <a:solidFill>
                  <a:srgbClr val="2D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UAM</a:t>
            </a:r>
            <a:r>
              <a:rPr sz="1600" b="1" spc="-5" dirty="0">
                <a:solidFill>
                  <a:srgbClr val="2D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市场的分析</a:t>
            </a:r>
            <a:endParaRPr sz="1600" dirty="0"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58356" y="842772"/>
            <a:ext cx="4664963" cy="2435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8680" y="1609344"/>
            <a:ext cx="4858512" cy="3044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74572" y="4692141"/>
            <a:ext cx="4653915" cy="147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来源：北京丝翼通航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5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/>
            </a:endParaRPr>
          </a:p>
          <a:p>
            <a:pPr marL="12700" marR="5080">
              <a:lnSpc>
                <a:spcPct val="150000"/>
              </a:lnSpc>
            </a:pP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据asdnews网</a:t>
            </a:r>
            <a:r>
              <a:rPr sz="1400" spc="-1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站</a:t>
            </a:r>
            <a:r>
              <a:rPr sz="14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2020</a:t>
            </a:r>
            <a:r>
              <a:rPr sz="1400" spc="-1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年</a:t>
            </a:r>
            <a:r>
              <a:rPr sz="14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8</a:t>
            </a:r>
            <a:r>
              <a:rPr sz="1400" spc="-1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月</a:t>
            </a:r>
            <a:r>
              <a:rPr sz="14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19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日</a:t>
            </a:r>
            <a:r>
              <a:rPr sz="1400" spc="-1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刊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文，</a:t>
            </a:r>
            <a:r>
              <a:rPr sz="1400" spc="-1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在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预测</a:t>
            </a:r>
            <a:r>
              <a:rPr sz="1400" spc="-1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期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内，</a:t>
            </a:r>
            <a:r>
              <a:rPr sz="1400" spc="-1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全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球超轻 型和轻型飞机市场将</a:t>
            </a:r>
            <a:r>
              <a:rPr sz="14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从</a:t>
            </a:r>
            <a:r>
              <a:rPr sz="14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2020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年</a:t>
            </a:r>
            <a:r>
              <a:rPr sz="1400" spc="-1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的</a:t>
            </a:r>
            <a:r>
              <a:rPr sz="14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55</a:t>
            </a:r>
            <a:r>
              <a:rPr sz="14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亿</a:t>
            </a:r>
            <a:r>
              <a:rPr sz="1400" spc="-1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美</a:t>
            </a:r>
            <a:r>
              <a:rPr sz="14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元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增</a:t>
            </a:r>
            <a:r>
              <a:rPr sz="1400" spc="-1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长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到</a:t>
            </a:r>
            <a:r>
              <a:rPr sz="14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2030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年的 </a:t>
            </a:r>
            <a:r>
              <a:rPr sz="14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116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亿美元，</a:t>
            </a:r>
            <a:r>
              <a:rPr sz="1400" spc="-1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复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合年</a:t>
            </a:r>
            <a:r>
              <a:rPr sz="1400" spc="-1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增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长率</a:t>
            </a:r>
            <a:r>
              <a:rPr sz="1400" spc="-1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为</a:t>
            </a:r>
            <a:r>
              <a:rPr sz="14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7.7%</a:t>
            </a:r>
            <a:r>
              <a:rPr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。</a:t>
            </a:r>
          </a:p>
        </p:txBody>
      </p:sp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905895"/>
              </p:ext>
            </p:extLst>
          </p:nvPr>
        </p:nvGraphicFramePr>
        <p:xfrm>
          <a:off x="6651370" y="4177664"/>
          <a:ext cx="5043411" cy="19945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7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6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6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2025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有</a:t>
                      </a:r>
                      <a:r>
                        <a:rPr sz="1800" b="1" dirty="0">
                          <a:solidFill>
                            <a:srgbClr val="2D75B6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3000</a:t>
                      </a: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架飞行汽车投入使用（</a:t>
                      </a:r>
                      <a:r>
                        <a:rPr sz="1400" spc="-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罗</a:t>
                      </a: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兰贝</a:t>
                      </a:r>
                      <a:r>
                        <a:rPr sz="1400" spc="-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格</a:t>
                      </a: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</a:p>
                  </a:txBody>
                  <a:tcPr marL="0" marR="0" marT="159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2030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全球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UAM</a:t>
                      </a: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产业</a:t>
                      </a:r>
                      <a:r>
                        <a:rPr sz="1400" spc="-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规</a:t>
                      </a: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模达</a:t>
                      </a:r>
                      <a:r>
                        <a:rPr sz="1800" b="1" dirty="0">
                          <a:solidFill>
                            <a:srgbClr val="2D75B6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152亿美元</a:t>
                      </a: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sz="1400" spc="-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毕</a:t>
                      </a: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马威）</a:t>
                      </a:r>
                    </a:p>
                  </a:txBody>
                  <a:tcPr marL="0" marR="0" marT="159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5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2040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05410">
                        <a:lnSpc>
                          <a:spcPct val="144000"/>
                        </a:lnSpc>
                        <a:spcBef>
                          <a:spcPts val="14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全球将以</a:t>
                      </a:r>
                      <a:r>
                        <a:rPr sz="1800" b="1" dirty="0">
                          <a:solidFill>
                            <a:srgbClr val="2D75B6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46%</a:t>
                      </a: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的年复合增长</a:t>
                      </a:r>
                      <a:r>
                        <a:rPr sz="1400" spc="-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率</a:t>
                      </a: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达</a:t>
                      </a:r>
                      <a:r>
                        <a:rPr sz="1800" b="1" dirty="0">
                          <a:solidFill>
                            <a:srgbClr val="2D75B6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43万架</a:t>
                      </a: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飞行汽 车</a:t>
                      </a:r>
                      <a:r>
                        <a:rPr sz="14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（Frost&amp;Sullivan</a:t>
                      </a: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咨</a:t>
                      </a:r>
                      <a:r>
                        <a:rPr sz="1400" spc="-1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询</a:t>
                      </a: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公司）</a:t>
                      </a:r>
                    </a:p>
                  </a:txBody>
                  <a:tcPr marL="0" marR="0" marT="1270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1 Título">
            <a:extLst>
              <a:ext uri="{FF2B5EF4-FFF2-40B4-BE49-F238E27FC236}">
                <a16:creationId xmlns:a16="http://schemas.microsoft.com/office/drawing/2014/main" id="{E27CBF88-FA19-A94A-8895-C07DAE983126}"/>
              </a:ext>
            </a:extLst>
          </p:cNvPr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3035" y="462915"/>
            <a:ext cx="3543935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kern="1200" dirty="0">
                <a:solidFill>
                  <a:srgbClr val="A97654"/>
                </a:solidFill>
                <a:ea typeface="微软雅黑" panose="020B0503020204020204" charset="-122"/>
              </a:rPr>
              <a:t>政策支持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altLang="zh-CN" sz="2000" kern="1200" dirty="0">
                <a:solidFill>
                  <a:schemeClr val="bg1">
                    <a:lumMod val="65000"/>
                  </a:schemeClr>
                </a:solidFill>
                <a:ea typeface="微软雅黑" panose="020B0503020204020204" charset="-122"/>
              </a:rPr>
              <a:t>Supporting Policy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423545" y="1449705"/>
            <a:ext cx="2185035" cy="257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99085" algn="l"/>
              </a:tabLst>
            </a:pPr>
            <a:r>
              <a:rPr sz="1600" b="1" spc="-5" dirty="0" err="1">
                <a:solidFill>
                  <a:srgbClr val="2D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国际政策梳理</a:t>
            </a:r>
            <a:endParaRPr sz="1600" dirty="0"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315200" y="1855521"/>
            <a:ext cx="3504692" cy="1802079"/>
          </a:xfrm>
          <a:custGeom>
            <a:avLst/>
            <a:gdLst/>
            <a:ahLst/>
            <a:cxnLst/>
            <a:rect l="l" t="t" r="r" b="b"/>
            <a:pathLst>
              <a:path w="2146300" h="2243454">
                <a:moveTo>
                  <a:pt x="0" y="2243328"/>
                </a:moveTo>
                <a:lnTo>
                  <a:pt x="2145791" y="2243328"/>
                </a:lnTo>
                <a:lnTo>
                  <a:pt x="2145791" y="0"/>
                </a:lnTo>
                <a:lnTo>
                  <a:pt x="0" y="0"/>
                </a:lnTo>
                <a:lnTo>
                  <a:pt x="0" y="2243328"/>
                </a:lnTo>
                <a:close/>
              </a:path>
            </a:pathLst>
          </a:custGeom>
          <a:solidFill>
            <a:srgbClr val="5B7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7504302" y="1971062"/>
            <a:ext cx="3240406" cy="1045158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90"/>
              </a:spcBef>
            </a:pPr>
            <a:r>
              <a:rPr sz="1600" b="1" spc="-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日本</a:t>
            </a:r>
            <a:endParaRPr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sz="1400" spc="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2019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年，</a:t>
            </a:r>
            <a:r>
              <a:rPr sz="1400" spc="-1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政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府公</a:t>
            </a:r>
            <a:r>
              <a:rPr sz="1400" spc="-1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布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一份研发计划路线图草案，预计飞行汽车将在20</a:t>
            </a:r>
            <a:r>
              <a:rPr sz="1400" spc="-1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2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0年用于休闲运输,20</a:t>
            </a:r>
            <a:r>
              <a:rPr sz="1400" spc="-1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3</a:t>
            </a:r>
            <a:r>
              <a:rPr sz="1400" spc="-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0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年用</a:t>
            </a:r>
            <a:r>
              <a:rPr sz="1400" spc="-1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于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城 市交通。</a:t>
            </a:r>
          </a:p>
        </p:txBody>
      </p:sp>
      <p:sp>
        <p:nvSpPr>
          <p:cNvPr id="44" name="object 44"/>
          <p:cNvSpPr/>
          <p:nvPr/>
        </p:nvSpPr>
        <p:spPr>
          <a:xfrm>
            <a:off x="5755911" y="3713935"/>
            <a:ext cx="5063981" cy="1996328"/>
          </a:xfrm>
          <a:custGeom>
            <a:avLst/>
            <a:gdLst/>
            <a:ahLst/>
            <a:cxnLst/>
            <a:rect l="l" t="t" r="r" b="b"/>
            <a:pathLst>
              <a:path w="3240404" h="2245360">
                <a:moveTo>
                  <a:pt x="0" y="2244851"/>
                </a:moveTo>
                <a:lnTo>
                  <a:pt x="3240024" y="2244851"/>
                </a:lnTo>
                <a:lnTo>
                  <a:pt x="3240024" y="0"/>
                </a:lnTo>
                <a:lnTo>
                  <a:pt x="0" y="0"/>
                </a:lnTo>
                <a:lnTo>
                  <a:pt x="0" y="2244851"/>
                </a:lnTo>
                <a:close/>
              </a:path>
            </a:pathLst>
          </a:custGeom>
          <a:solidFill>
            <a:srgbClr val="A26F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66942" y="1855521"/>
            <a:ext cx="3211151" cy="1802079"/>
          </a:xfrm>
          <a:custGeom>
            <a:avLst/>
            <a:gdLst/>
            <a:ahLst/>
            <a:cxnLst/>
            <a:rect l="l" t="t" r="r" b="b"/>
            <a:pathLst>
              <a:path w="2144395" h="2243454">
                <a:moveTo>
                  <a:pt x="0" y="2243328"/>
                </a:moveTo>
                <a:lnTo>
                  <a:pt x="2144267" y="2243328"/>
                </a:lnTo>
                <a:lnTo>
                  <a:pt x="2144267" y="0"/>
                </a:lnTo>
                <a:lnTo>
                  <a:pt x="0" y="0"/>
                </a:lnTo>
                <a:lnTo>
                  <a:pt x="0" y="2243328"/>
                </a:lnTo>
                <a:close/>
              </a:path>
            </a:pathLst>
          </a:custGeom>
          <a:solidFill>
            <a:srgbClr val="A26F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172352" y="1971062"/>
            <a:ext cx="3074545" cy="1534138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7145" algn="ctr">
              <a:lnSpc>
                <a:spcPct val="100000"/>
              </a:lnSpc>
              <a:spcBef>
                <a:spcPts val="600"/>
              </a:spcBef>
            </a:pPr>
            <a:r>
              <a:rPr sz="1600" b="1" spc="-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中国</a:t>
            </a:r>
            <a:endParaRPr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sz="14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我国一直在加大放开通用航空领域的管制。近期，国务院发布文件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，将城市空中交通升级为国家战略，为国内行业释放重大利好。</a:t>
            </a:r>
          </a:p>
          <a:p>
            <a:pPr marL="12700" marR="5080" algn="ctr">
              <a:lnSpc>
                <a:spcPct val="150000"/>
              </a:lnSpc>
            </a:pPr>
            <a:endParaRPr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082175" y="4015981"/>
            <a:ext cx="4343400" cy="1125308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6365" algn="ctr">
              <a:lnSpc>
                <a:spcPct val="100000"/>
              </a:lnSpc>
              <a:spcBef>
                <a:spcPts val="1015"/>
              </a:spcBef>
            </a:pPr>
            <a:r>
              <a:rPr sz="1600" b="1" spc="-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韩国</a:t>
            </a:r>
            <a:endParaRPr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400" spc="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2020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年，</a:t>
            </a:r>
            <a:r>
              <a:rPr sz="1400" spc="-1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发</a:t>
            </a:r>
            <a:r>
              <a:rPr sz="1400" spc="-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布UAM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规</a:t>
            </a:r>
            <a:r>
              <a:rPr sz="1400" spc="-1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划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方案</a:t>
            </a:r>
            <a:r>
              <a:rPr sz="1400" spc="-1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。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计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划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2022</a:t>
            </a:r>
            <a:r>
              <a:rPr sz="1400" spc="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开始</a:t>
            </a:r>
            <a:r>
              <a:rPr sz="1400" spc="-1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完</a:t>
            </a:r>
            <a:r>
              <a:rPr sz="1400" spc="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善相</a:t>
            </a:r>
            <a:r>
              <a:rPr sz="1400" spc="-1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关</a:t>
            </a:r>
            <a:r>
              <a:rPr sz="1400" spc="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法规</a:t>
            </a:r>
            <a:r>
              <a:rPr sz="1400" spc="-1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，</a:t>
            </a:r>
            <a:r>
              <a:rPr sz="1400" spc="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开辟</a:t>
            </a:r>
            <a:r>
              <a:rPr sz="1400" spc="-1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飞</a:t>
            </a:r>
            <a:r>
              <a:rPr sz="1400" spc="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行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航线，并于20</a:t>
            </a:r>
            <a:r>
              <a:rPr sz="1400" spc="-1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2</a:t>
            </a:r>
            <a:r>
              <a:rPr sz="1400" spc="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5</a:t>
            </a:r>
            <a:r>
              <a:rPr sz="1400" spc="-1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年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前在</a:t>
            </a:r>
            <a:r>
              <a:rPr sz="1400" spc="-1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首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尔建</a:t>
            </a:r>
            <a:r>
              <a:rPr sz="1400" spc="-1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设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起降站点。</a:t>
            </a:r>
          </a:p>
        </p:txBody>
      </p:sp>
      <p:sp>
        <p:nvSpPr>
          <p:cNvPr id="89" name="object 89"/>
          <p:cNvSpPr/>
          <p:nvPr/>
        </p:nvSpPr>
        <p:spPr>
          <a:xfrm>
            <a:off x="925228" y="3713935"/>
            <a:ext cx="4774728" cy="1996328"/>
          </a:xfrm>
          <a:custGeom>
            <a:avLst/>
            <a:gdLst/>
            <a:ahLst/>
            <a:cxnLst/>
            <a:rect l="l" t="t" r="r" b="b"/>
            <a:pathLst>
              <a:path w="3240404" h="2245360">
                <a:moveTo>
                  <a:pt x="0" y="2244851"/>
                </a:moveTo>
                <a:lnTo>
                  <a:pt x="3240024" y="2244851"/>
                </a:lnTo>
                <a:lnTo>
                  <a:pt x="3240024" y="0"/>
                </a:lnTo>
                <a:lnTo>
                  <a:pt x="0" y="0"/>
                </a:lnTo>
                <a:lnTo>
                  <a:pt x="0" y="2244851"/>
                </a:lnTo>
                <a:close/>
              </a:path>
            </a:pathLst>
          </a:custGeom>
          <a:solidFill>
            <a:srgbClr val="5B7B9A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925228" y="1855521"/>
            <a:ext cx="3104607" cy="1802079"/>
          </a:xfrm>
          <a:custGeom>
            <a:avLst/>
            <a:gdLst/>
            <a:ahLst/>
            <a:cxnLst/>
            <a:rect l="l" t="t" r="r" b="b"/>
            <a:pathLst>
              <a:path w="2144395" h="2243454">
                <a:moveTo>
                  <a:pt x="0" y="2243328"/>
                </a:moveTo>
                <a:lnTo>
                  <a:pt x="2144268" y="2243328"/>
                </a:lnTo>
                <a:lnTo>
                  <a:pt x="2144268" y="0"/>
                </a:lnTo>
                <a:lnTo>
                  <a:pt x="0" y="0"/>
                </a:lnTo>
                <a:lnTo>
                  <a:pt x="0" y="2243328"/>
                </a:lnTo>
                <a:close/>
              </a:path>
            </a:pathLst>
          </a:custGeom>
          <a:solidFill>
            <a:srgbClr val="5B7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1110122" y="3969185"/>
            <a:ext cx="4529185" cy="1362296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23645">
              <a:lnSpc>
                <a:spcPct val="100000"/>
              </a:lnSpc>
              <a:spcBef>
                <a:spcPts val="1100"/>
              </a:spcBef>
            </a:pPr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             </a:t>
            </a:r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美国</a:t>
            </a:r>
            <a:endParaRPr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50000"/>
              </a:lnSpc>
              <a:spcBef>
                <a:spcPts val="5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等线" panose="02010600030101010101" charset="-122"/>
              </a:rPr>
              <a:t>美国航空航天工业协会（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等线" panose="02010600030101010101" charset="-122"/>
              </a:rPr>
              <a:t>AIA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等线" panose="02010600030101010101" charset="-122"/>
              </a:rPr>
              <a:t>）发布的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等线" panose="02010600030101010101" charset="-122"/>
              </a:rPr>
              <a:t>《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等线" panose="02010600030101010101" charset="-122"/>
              </a:rPr>
              <a:t>航宇和防务的未来：愿景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等线" panose="02010600030101010101" charset="-122"/>
              </a:rPr>
              <a:t>2050》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等线" panose="02010600030101010101" charset="-122"/>
              </a:rPr>
              <a:t>报告指出，“城市空中交通的实体基础设施”是未来需取得重大进展的领域之一。</a:t>
            </a: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973437" y="2047262"/>
            <a:ext cx="2989471" cy="13263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100"/>
              </a:spcBef>
            </a:pPr>
            <a:r>
              <a:rPr lang="en-US" sz="1600" b="1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欧盟</a:t>
            </a:r>
            <a:endParaRPr 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2019年，</a:t>
            </a:r>
            <a:r>
              <a:rPr sz="1400" spc="-1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欧</a:t>
            </a:r>
            <a:r>
              <a:rPr sz="1400" spc="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盟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航</a:t>
            </a:r>
            <a:r>
              <a:rPr sz="1400" spc="-1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空</a:t>
            </a:r>
            <a:r>
              <a:rPr sz="1400" spc="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安全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局（</a:t>
            </a:r>
            <a:r>
              <a:rPr sz="1400" spc="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EASA</a:t>
            </a:r>
            <a:r>
              <a:rPr sz="1400" spc="-1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）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发布</a:t>
            </a:r>
            <a:r>
              <a:rPr sz="1400" spc="-1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针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对新型</a:t>
            </a:r>
            <a:r>
              <a:rPr sz="1400" spc="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VTOL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的</a:t>
            </a:r>
            <a:r>
              <a:rPr sz="1400" spc="-1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适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航审</a:t>
            </a:r>
            <a:r>
              <a:rPr sz="1400" spc="-1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定</a:t>
            </a:r>
            <a:r>
              <a:rPr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框架 文件。</a:t>
            </a:r>
          </a:p>
        </p:txBody>
      </p:sp>
      <p:pic>
        <p:nvPicPr>
          <p:cNvPr id="96" name="图片 95" descr="c57b4daf7003572f722a41d7f4792f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sp>
        <p:nvSpPr>
          <p:cNvPr id="97" name="1 Título">
            <a:extLst>
              <a:ext uri="{FF2B5EF4-FFF2-40B4-BE49-F238E27FC236}">
                <a16:creationId xmlns:a16="http://schemas.microsoft.com/office/drawing/2014/main" id="{AA3D5341-6CA9-7B44-952D-A7628B14324B}"/>
              </a:ext>
            </a:extLst>
          </p:cNvPr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E1F4F655-71F7-3549-A3B1-0AB51760751A}"/>
              </a:ext>
            </a:extLst>
          </p:cNvPr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F18867D5-746A-C445-B025-58B61606E1BE}"/>
              </a:ext>
            </a:extLst>
          </p:cNvPr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3035" y="462915"/>
            <a:ext cx="3812540" cy="629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kern="1200" dirty="0">
                <a:solidFill>
                  <a:srgbClr val="A97654"/>
                </a:solidFill>
                <a:ea typeface="微软雅黑" panose="020B0503020204020204" charset="-122"/>
              </a:rPr>
              <a:t>国内同行分析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altLang="zh-CN" sz="2000" kern="1200" dirty="0">
                <a:solidFill>
                  <a:schemeClr val="bg1">
                    <a:lumMod val="65000"/>
                  </a:schemeClr>
                </a:solidFill>
                <a:ea typeface="微软雅黑" panose="020B0503020204020204" charset="-122"/>
              </a:rPr>
              <a:t>Domestic Peer Analysis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76801" y="2630728"/>
            <a:ext cx="3438525" cy="685800"/>
          </a:xfrm>
          <a:custGeom>
            <a:avLst/>
            <a:gdLst/>
            <a:ahLst/>
            <a:cxnLst/>
            <a:rect l="l" t="t" r="r" b="b"/>
            <a:pathLst>
              <a:path w="3438525" h="685800">
                <a:moveTo>
                  <a:pt x="0" y="685495"/>
                </a:moveTo>
                <a:lnTo>
                  <a:pt x="3438525" y="685495"/>
                </a:lnTo>
                <a:lnTo>
                  <a:pt x="3438525" y="0"/>
                </a:lnTo>
                <a:lnTo>
                  <a:pt x="0" y="0"/>
                </a:lnTo>
                <a:lnTo>
                  <a:pt x="0" y="685495"/>
                </a:lnTo>
                <a:close/>
              </a:path>
            </a:pathLst>
          </a:custGeom>
          <a:solidFill>
            <a:srgbClr val="D2D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15198" y="2630728"/>
            <a:ext cx="1719580" cy="685800"/>
          </a:xfrm>
          <a:custGeom>
            <a:avLst/>
            <a:gdLst/>
            <a:ahLst/>
            <a:cxnLst/>
            <a:rect l="l" t="t" r="r" b="b"/>
            <a:pathLst>
              <a:path w="1719579" h="685800">
                <a:moveTo>
                  <a:pt x="0" y="685495"/>
                </a:moveTo>
                <a:lnTo>
                  <a:pt x="1719199" y="685495"/>
                </a:lnTo>
                <a:lnTo>
                  <a:pt x="1719199" y="0"/>
                </a:lnTo>
                <a:lnTo>
                  <a:pt x="0" y="0"/>
                </a:lnTo>
                <a:lnTo>
                  <a:pt x="0" y="685495"/>
                </a:lnTo>
                <a:close/>
              </a:path>
            </a:pathLst>
          </a:custGeom>
          <a:solidFill>
            <a:srgbClr val="D2D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76801" y="3316274"/>
            <a:ext cx="1719580" cy="685800"/>
          </a:xfrm>
          <a:custGeom>
            <a:avLst/>
            <a:gdLst/>
            <a:ahLst/>
            <a:cxnLst/>
            <a:rect l="l" t="t" r="r" b="b"/>
            <a:pathLst>
              <a:path w="1719579" h="685800">
                <a:moveTo>
                  <a:pt x="0" y="685495"/>
                </a:moveTo>
                <a:lnTo>
                  <a:pt x="1719199" y="685495"/>
                </a:lnTo>
                <a:lnTo>
                  <a:pt x="1719199" y="0"/>
                </a:lnTo>
                <a:lnTo>
                  <a:pt x="0" y="0"/>
                </a:lnTo>
                <a:lnTo>
                  <a:pt x="0" y="685495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96000" y="3316274"/>
            <a:ext cx="1719580" cy="685800"/>
          </a:xfrm>
          <a:custGeom>
            <a:avLst/>
            <a:gdLst/>
            <a:ahLst/>
            <a:cxnLst/>
            <a:rect l="l" t="t" r="r" b="b"/>
            <a:pathLst>
              <a:path w="1719579" h="685800">
                <a:moveTo>
                  <a:pt x="0" y="685495"/>
                </a:moveTo>
                <a:lnTo>
                  <a:pt x="1719199" y="685495"/>
                </a:lnTo>
                <a:lnTo>
                  <a:pt x="1719199" y="0"/>
                </a:lnTo>
                <a:lnTo>
                  <a:pt x="0" y="0"/>
                </a:lnTo>
                <a:lnTo>
                  <a:pt x="0" y="685495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15198" y="3316274"/>
            <a:ext cx="1719580" cy="685800"/>
          </a:xfrm>
          <a:custGeom>
            <a:avLst/>
            <a:gdLst/>
            <a:ahLst/>
            <a:cxnLst/>
            <a:rect l="l" t="t" r="r" b="b"/>
            <a:pathLst>
              <a:path w="1719579" h="685800">
                <a:moveTo>
                  <a:pt x="0" y="685495"/>
                </a:moveTo>
                <a:lnTo>
                  <a:pt x="1719199" y="685495"/>
                </a:lnTo>
                <a:lnTo>
                  <a:pt x="1719199" y="0"/>
                </a:lnTo>
                <a:lnTo>
                  <a:pt x="0" y="0"/>
                </a:lnTo>
                <a:lnTo>
                  <a:pt x="0" y="685495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76801" y="4001770"/>
            <a:ext cx="1719580" cy="889635"/>
          </a:xfrm>
          <a:custGeom>
            <a:avLst/>
            <a:gdLst/>
            <a:ahLst/>
            <a:cxnLst/>
            <a:rect l="l" t="t" r="r" b="b"/>
            <a:pathLst>
              <a:path w="1719579" h="889635">
                <a:moveTo>
                  <a:pt x="0" y="889126"/>
                </a:moveTo>
                <a:lnTo>
                  <a:pt x="1719199" y="889126"/>
                </a:lnTo>
                <a:lnTo>
                  <a:pt x="1719199" y="0"/>
                </a:lnTo>
                <a:lnTo>
                  <a:pt x="0" y="0"/>
                </a:lnTo>
                <a:lnTo>
                  <a:pt x="0" y="889126"/>
                </a:lnTo>
                <a:close/>
              </a:path>
            </a:pathLst>
          </a:custGeom>
          <a:solidFill>
            <a:srgbClr val="D2D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96000" y="4001770"/>
            <a:ext cx="1719580" cy="889635"/>
          </a:xfrm>
          <a:custGeom>
            <a:avLst/>
            <a:gdLst/>
            <a:ahLst/>
            <a:cxnLst/>
            <a:rect l="l" t="t" r="r" b="b"/>
            <a:pathLst>
              <a:path w="1719579" h="889635">
                <a:moveTo>
                  <a:pt x="0" y="889126"/>
                </a:moveTo>
                <a:lnTo>
                  <a:pt x="1719199" y="889126"/>
                </a:lnTo>
                <a:lnTo>
                  <a:pt x="1719199" y="0"/>
                </a:lnTo>
                <a:lnTo>
                  <a:pt x="0" y="0"/>
                </a:lnTo>
                <a:lnTo>
                  <a:pt x="0" y="889126"/>
                </a:lnTo>
                <a:close/>
              </a:path>
            </a:pathLst>
          </a:custGeom>
          <a:solidFill>
            <a:srgbClr val="D2D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15198" y="4001770"/>
            <a:ext cx="1719580" cy="889635"/>
          </a:xfrm>
          <a:custGeom>
            <a:avLst/>
            <a:gdLst/>
            <a:ahLst/>
            <a:cxnLst/>
            <a:rect l="l" t="t" r="r" b="b"/>
            <a:pathLst>
              <a:path w="1719579" h="889635">
                <a:moveTo>
                  <a:pt x="0" y="889126"/>
                </a:moveTo>
                <a:lnTo>
                  <a:pt x="1719199" y="889126"/>
                </a:lnTo>
                <a:lnTo>
                  <a:pt x="1719199" y="0"/>
                </a:lnTo>
                <a:lnTo>
                  <a:pt x="0" y="0"/>
                </a:lnTo>
                <a:lnTo>
                  <a:pt x="0" y="889126"/>
                </a:lnTo>
                <a:close/>
              </a:path>
            </a:pathLst>
          </a:custGeom>
          <a:solidFill>
            <a:srgbClr val="D2D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644484"/>
              </p:ext>
            </p:extLst>
          </p:nvPr>
        </p:nvGraphicFramePr>
        <p:xfrm>
          <a:off x="931875" y="1938908"/>
          <a:ext cx="10316841" cy="43654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3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4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9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95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95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418"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5" dirty="0">
                          <a:solidFill>
                            <a:srgbClr val="FFFF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同行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分析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7B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5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5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5" dirty="0">
                          <a:solidFill>
                            <a:srgbClr val="FFFF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企业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7B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5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法兰曼</a:t>
                      </a:r>
                      <a:endParaRPr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5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吉利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5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亿航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5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小鹏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5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5" dirty="0">
                          <a:solidFill>
                            <a:srgbClr val="FFFF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飞行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器型号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7B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5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FLYMAN垂</a:t>
                      </a:r>
                      <a:r>
                        <a:rPr sz="1400" spc="-15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直</a:t>
                      </a:r>
                      <a:r>
                        <a:rPr sz="1400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起降</a:t>
                      </a:r>
                      <a:r>
                        <a:rPr sz="1400" spc="-15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飞</a:t>
                      </a:r>
                      <a:r>
                        <a:rPr sz="1400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机</a:t>
                      </a:r>
                      <a:endParaRPr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5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5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TF-1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5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5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TF-2A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5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5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184</a:t>
                      </a: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sz="1400" spc="-5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216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5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旅航者</a:t>
                      </a:r>
                      <a:r>
                        <a:rPr sz="1400" spc="5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T1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1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400" b="1" spc="5" dirty="0">
                          <a:solidFill>
                            <a:srgbClr val="FFFF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动力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7B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marL="396875" marR="167005" indent="-222885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油电混合，最大飞行 距离可达550km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marL="146050" marR="13843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燃油，但无法兼顾 轻车及耐撞的特点</a:t>
                      </a: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marL="236220" marR="138430" indent="-9017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纯电动，有效航程 及续航时间不足</a:t>
                      </a: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marL="236220" marR="138430" indent="-9017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纯电动，有效航程 及续航时间不足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marL="236220" marR="137795" indent="-9017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纯电动，有效航程 及续航时间不足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3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5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5" dirty="0">
                          <a:solidFill>
                            <a:srgbClr val="FFFF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起降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方式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7B9A"/>
                    </a:solidFill>
                  </a:tcPr>
                </a:tc>
                <a:tc>
                  <a:txBody>
                    <a:bodyPr/>
                    <a:lstStyle/>
                    <a:p>
                      <a:pPr marL="262890" marR="167005" indent="-8890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400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垂直起降与滑跑起降 两种方式，更安全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80720" marR="138430" indent="-535305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滑跑起降，需滑跑 场地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5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垂直起降</a:t>
                      </a: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5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垂直起降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5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垂直起降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4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b="1" spc="5" dirty="0">
                          <a:solidFill>
                            <a:srgbClr val="FFFF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适航性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7B9A"/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120650" indent="-190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400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最大起飞重量不超过 </a:t>
                      </a:r>
                      <a:r>
                        <a:rPr sz="1400" spc="5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700kg</a:t>
                      </a:r>
                      <a:r>
                        <a:rPr sz="1400" spc="-15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，</a:t>
                      </a:r>
                      <a:r>
                        <a:rPr sz="1400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更易</a:t>
                      </a:r>
                      <a:r>
                        <a:rPr sz="1400" spc="-15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取</a:t>
                      </a:r>
                      <a:r>
                        <a:rPr sz="1400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得</a:t>
                      </a:r>
                      <a:r>
                        <a:rPr sz="1400" spc="-10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T</a:t>
                      </a:r>
                      <a:r>
                        <a:rPr sz="1400" spc="5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C</a:t>
                      </a:r>
                      <a:r>
                        <a:rPr sz="1400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、  </a:t>
                      </a:r>
                      <a:r>
                        <a:rPr sz="1400" spc="5" dirty="0">
                          <a:solidFill>
                            <a:srgbClr val="843B0C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PC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50800" indent="-41021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无相应</a:t>
                      </a:r>
                      <a:r>
                        <a:rPr sz="1400" spc="-15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的</a:t>
                      </a: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适航</a:t>
                      </a:r>
                      <a:r>
                        <a:rPr sz="1400" spc="-15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标准</a:t>
                      </a: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， 无法取证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80720" marR="137160" indent="-535305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重量超</a:t>
                      </a:r>
                      <a:r>
                        <a:rPr sz="1400" spc="5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1.2</a:t>
                      </a:r>
                      <a:r>
                        <a:rPr sz="1400" spc="-1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t</a:t>
                      </a: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，取证 困难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470535" marR="50800" indent="-41021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无相应</a:t>
                      </a:r>
                      <a:r>
                        <a:rPr sz="1400" spc="-15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的</a:t>
                      </a: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适航</a:t>
                      </a:r>
                      <a:r>
                        <a:rPr sz="1400" spc="-15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标准</a:t>
                      </a: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， 无法取证</a:t>
                      </a:r>
                      <a:endParaRPr sz="140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470535" marR="50165" indent="-41021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无相应</a:t>
                      </a:r>
                      <a:r>
                        <a:rPr sz="1400" spc="-15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的</a:t>
                      </a: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适航</a:t>
                      </a:r>
                      <a:r>
                        <a:rPr sz="1400" spc="-15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标准</a:t>
                      </a:r>
                      <a:r>
                        <a:rPr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宋体" panose="02010600030101010101" pitchFamily="2" charset="-122"/>
                        </a:rPr>
                        <a:t>， 无法取证</a:t>
                      </a: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object 14"/>
          <p:cNvSpPr txBox="1"/>
          <p:nvPr/>
        </p:nvSpPr>
        <p:spPr>
          <a:xfrm>
            <a:off x="931875" y="1508860"/>
            <a:ext cx="794194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行业痛点：由于电池能量密度不足</a:t>
            </a:r>
            <a:r>
              <a:rPr sz="16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，</a:t>
            </a:r>
            <a:r>
              <a:rPr sz="16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造成</a:t>
            </a:r>
            <a:r>
              <a:rPr sz="16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纯</a:t>
            </a:r>
            <a:r>
              <a:rPr sz="16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电动</a:t>
            </a:r>
            <a:r>
              <a:rPr sz="16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飞</a:t>
            </a:r>
            <a:r>
              <a:rPr sz="16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机飞</a:t>
            </a:r>
            <a:r>
              <a:rPr sz="16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行</a:t>
            </a:r>
            <a:r>
              <a:rPr sz="16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距离</a:t>
            </a:r>
            <a:r>
              <a:rPr sz="16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与</a:t>
            </a:r>
            <a:r>
              <a:rPr sz="16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续航</a:t>
            </a:r>
            <a:r>
              <a:rPr sz="16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时</a:t>
            </a:r>
            <a:r>
              <a:rPr sz="16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间都</a:t>
            </a:r>
            <a:r>
              <a:rPr sz="16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短</a:t>
            </a:r>
            <a:r>
              <a:rPr sz="16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，增</a:t>
            </a:r>
            <a:r>
              <a:rPr sz="1600" spc="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重</a:t>
            </a:r>
            <a:r>
              <a:rPr sz="1600" spc="-5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明显</a:t>
            </a:r>
            <a:endParaRPr sz="1600" dirty="0"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17" name="图片 16" descr="c57b4daf7003572f722a41d7f4792f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sp>
        <p:nvSpPr>
          <p:cNvPr id="19" name="1 Título">
            <a:extLst>
              <a:ext uri="{FF2B5EF4-FFF2-40B4-BE49-F238E27FC236}">
                <a16:creationId xmlns:a16="http://schemas.microsoft.com/office/drawing/2014/main" id="{5DCE7492-0E07-C24F-B64E-087261EC1756}"/>
              </a:ext>
            </a:extLst>
          </p:cNvPr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3035" y="462915"/>
            <a:ext cx="2613025" cy="629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105"/>
              </a:spcBef>
              <a:buClrTx/>
              <a:buSzTx/>
              <a:buFontTx/>
            </a:pPr>
            <a:r>
              <a:rPr lang="zh-CN" altLang="en-US" sz="2000" kern="1200" dirty="0">
                <a:solidFill>
                  <a:srgbClr val="A97654"/>
                </a:solidFill>
                <a:ea typeface="微软雅黑" panose="020B0503020204020204" charset="-122"/>
              </a:rPr>
              <a:t>战略规划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altLang="zh-CN" sz="2000" kern="1200" dirty="0">
                <a:solidFill>
                  <a:schemeClr val="bg1">
                    <a:lumMod val="65000"/>
                  </a:schemeClr>
                </a:solidFill>
                <a:ea typeface="微软雅黑" panose="020B0503020204020204" charset="-122"/>
              </a:rPr>
              <a:t>Strategic Planning</a:t>
            </a:r>
          </a:p>
        </p:txBody>
      </p:sp>
      <p:sp>
        <p:nvSpPr>
          <p:cNvPr id="5" name="object 5"/>
          <p:cNvSpPr/>
          <p:nvPr/>
        </p:nvSpPr>
        <p:spPr>
          <a:xfrm>
            <a:off x="3040379" y="3771774"/>
            <a:ext cx="2159635" cy="721360"/>
          </a:xfrm>
          <a:custGeom>
            <a:avLst/>
            <a:gdLst/>
            <a:ahLst/>
            <a:cxnLst/>
            <a:rect l="l" t="t" r="r" b="b"/>
            <a:pathLst>
              <a:path w="2159635" h="721360">
                <a:moveTo>
                  <a:pt x="0" y="720852"/>
                </a:moveTo>
                <a:lnTo>
                  <a:pt x="0" y="0"/>
                </a:lnTo>
                <a:lnTo>
                  <a:pt x="2159508" y="0"/>
                </a:lnTo>
              </a:path>
            </a:pathLst>
          </a:custGeom>
          <a:ln w="571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99888" y="3072257"/>
            <a:ext cx="2161540" cy="721360"/>
          </a:xfrm>
          <a:custGeom>
            <a:avLst/>
            <a:gdLst/>
            <a:ahLst/>
            <a:cxnLst/>
            <a:rect l="l" t="t" r="r" b="b"/>
            <a:pathLst>
              <a:path w="2161540" h="721360">
                <a:moveTo>
                  <a:pt x="0" y="720851"/>
                </a:moveTo>
                <a:lnTo>
                  <a:pt x="0" y="0"/>
                </a:lnTo>
                <a:lnTo>
                  <a:pt x="2161032" y="0"/>
                </a:lnTo>
              </a:path>
            </a:pathLst>
          </a:custGeom>
          <a:ln w="571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42631" y="2372741"/>
            <a:ext cx="2161540" cy="719455"/>
          </a:xfrm>
          <a:custGeom>
            <a:avLst/>
            <a:gdLst/>
            <a:ahLst/>
            <a:cxnLst/>
            <a:rect l="l" t="t" r="r" b="b"/>
            <a:pathLst>
              <a:path w="2161540" h="719455">
                <a:moveTo>
                  <a:pt x="0" y="719327"/>
                </a:moveTo>
                <a:lnTo>
                  <a:pt x="0" y="0"/>
                </a:lnTo>
                <a:lnTo>
                  <a:pt x="2161032" y="0"/>
                </a:lnTo>
              </a:path>
            </a:pathLst>
          </a:custGeom>
          <a:ln w="5715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503664" y="1671701"/>
            <a:ext cx="2159635" cy="721360"/>
          </a:xfrm>
          <a:custGeom>
            <a:avLst/>
            <a:gdLst/>
            <a:ahLst/>
            <a:cxnLst/>
            <a:rect l="l" t="t" r="r" b="b"/>
            <a:pathLst>
              <a:path w="2159634" h="721360">
                <a:moveTo>
                  <a:pt x="0" y="720852"/>
                </a:moveTo>
                <a:lnTo>
                  <a:pt x="0" y="0"/>
                </a:lnTo>
                <a:lnTo>
                  <a:pt x="2159507" y="0"/>
                </a:lnTo>
              </a:path>
            </a:pathLst>
          </a:custGeom>
          <a:ln w="57150">
            <a:solidFill>
              <a:srgbClr val="F1685A"/>
            </a:solidFill>
          </a:ln>
        </p:spPr>
        <p:txBody>
          <a:bodyPr wrap="square" lIns="0" tIns="0" rIns="0" bIns="0" rtlCol="0"/>
          <a:lstStyle/>
          <a:p>
            <a:endParaRPr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94588" y="4462145"/>
            <a:ext cx="2161540" cy="719455"/>
          </a:xfrm>
          <a:custGeom>
            <a:avLst/>
            <a:gdLst/>
            <a:ahLst/>
            <a:cxnLst/>
            <a:rect l="l" t="t" r="r" b="b"/>
            <a:pathLst>
              <a:path w="2161540" h="719454">
                <a:moveTo>
                  <a:pt x="0" y="719327"/>
                </a:moveTo>
                <a:lnTo>
                  <a:pt x="0" y="0"/>
                </a:lnTo>
                <a:lnTo>
                  <a:pt x="2161032" y="0"/>
                </a:lnTo>
              </a:path>
            </a:pathLst>
          </a:custGeom>
          <a:ln w="57149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0" name="图片 39" descr="c57b4daf7003572f722a41d7f4792f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F333FB6C-29A5-8F41-89E4-72D1B42DC0FC}"/>
              </a:ext>
            </a:extLst>
          </p:cNvPr>
          <p:cNvSpPr txBox="1"/>
          <p:nvPr/>
        </p:nvSpPr>
        <p:spPr>
          <a:xfrm>
            <a:off x="914400" y="405026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2021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78B5999-52FF-044C-B10A-30B9D870C07B}"/>
              </a:ext>
            </a:extLst>
          </p:cNvPr>
          <p:cNvSpPr txBox="1"/>
          <p:nvPr/>
        </p:nvSpPr>
        <p:spPr>
          <a:xfrm>
            <a:off x="914400" y="4572000"/>
            <a:ext cx="258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完成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LSA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设计图纸绘制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完成自旋机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1:1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样机生产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526CEE3-5360-F942-A952-6D81187844B6}"/>
              </a:ext>
            </a:extLst>
          </p:cNvPr>
          <p:cNvSpPr txBox="1"/>
          <p:nvPr/>
        </p:nvSpPr>
        <p:spPr>
          <a:xfrm>
            <a:off x="3124200" y="3921164"/>
            <a:ext cx="23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完成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1:1LSA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样机生产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580252A-F536-2D42-A7EC-3D1BEC60919B}"/>
              </a:ext>
            </a:extLst>
          </p:cNvPr>
          <p:cNvSpPr txBox="1"/>
          <p:nvPr/>
        </p:nvSpPr>
        <p:spPr>
          <a:xfrm>
            <a:off x="5260263" y="3239869"/>
            <a:ext cx="2816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LSA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年底力争取得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TC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PC</a:t>
            </a:r>
          </a:p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自旋机取得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TC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PC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B6EC256-BF79-C543-8267-7467DC37549C}"/>
              </a:ext>
            </a:extLst>
          </p:cNvPr>
          <p:cNvSpPr txBox="1"/>
          <p:nvPr/>
        </p:nvSpPr>
        <p:spPr>
          <a:xfrm>
            <a:off x="7467600" y="2438400"/>
            <a:ext cx="2388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自旋机实现量产销售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LSA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实现量产销售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VTOL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取得实验类认证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A906BDE-B504-B445-A15E-9A33A6BD6C81}"/>
              </a:ext>
            </a:extLst>
          </p:cNvPr>
          <p:cNvSpPr txBox="1"/>
          <p:nvPr/>
        </p:nvSpPr>
        <p:spPr>
          <a:xfrm>
            <a:off x="9589895" y="1754681"/>
            <a:ext cx="2287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VTOL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取得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TC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PC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，实现量产及销售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D7B9964-2ED8-C340-9755-F0B28DD40A7C}"/>
              </a:ext>
            </a:extLst>
          </p:cNvPr>
          <p:cNvSpPr txBox="1"/>
          <p:nvPr/>
        </p:nvSpPr>
        <p:spPr>
          <a:xfrm>
            <a:off x="7391400" y="199457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2024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710845F-4EC4-2E49-9063-A78A4612E9D1}"/>
              </a:ext>
            </a:extLst>
          </p:cNvPr>
          <p:cNvSpPr txBox="1"/>
          <p:nvPr/>
        </p:nvSpPr>
        <p:spPr>
          <a:xfrm>
            <a:off x="1682447" y="5475647"/>
            <a:ext cx="951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通过分步实施的技术路径，使整个项目的落地具有更强的确定性，同时缩短商业化周期。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446AA7D-64DE-DA40-B4A9-462E830FED37}"/>
              </a:ext>
            </a:extLst>
          </p:cNvPr>
          <p:cNvSpPr txBox="1"/>
          <p:nvPr/>
        </p:nvSpPr>
        <p:spPr>
          <a:xfrm>
            <a:off x="3084493" y="336446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2022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C26F0BDE-570E-944F-81E7-380C7D1CFF2B}"/>
              </a:ext>
            </a:extLst>
          </p:cNvPr>
          <p:cNvSpPr txBox="1"/>
          <p:nvPr/>
        </p:nvSpPr>
        <p:spPr>
          <a:xfrm>
            <a:off x="5257800" y="267866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2023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581BFD1-1942-4C42-9717-878DE9BACC1B}"/>
              </a:ext>
            </a:extLst>
          </p:cNvPr>
          <p:cNvSpPr txBox="1"/>
          <p:nvPr/>
        </p:nvSpPr>
        <p:spPr>
          <a:xfrm>
            <a:off x="9503664" y="121949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2025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</a:p>
        </p:txBody>
      </p:sp>
      <p:sp>
        <p:nvSpPr>
          <p:cNvPr id="22" name="1 Título">
            <a:extLst>
              <a:ext uri="{FF2B5EF4-FFF2-40B4-BE49-F238E27FC236}">
                <a16:creationId xmlns:a16="http://schemas.microsoft.com/office/drawing/2014/main" id="{808CA19D-4340-8B45-9547-B22F04E71732}"/>
              </a:ext>
            </a:extLst>
          </p:cNvPr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44023" y="448348"/>
            <a:ext cx="2910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A9765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未来销售预测</a:t>
            </a:r>
            <a:endParaRPr lang="en-US" altLang="zh-CN" sz="2000" b="1" dirty="0">
              <a:solidFill>
                <a:srgbClr val="A9765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0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Future Sales Forecast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146" y="1636863"/>
            <a:ext cx="302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</a:rPr>
              <a:t>收入预测图（单位：万元）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3524" y="1636863"/>
            <a:ext cx="1870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</a:rPr>
              <a:t>目标销售预测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7238" y="4803453"/>
            <a:ext cx="4044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en-US" altLang="zh-CN" sz="1200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1200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预计</a:t>
            </a:r>
            <a:r>
              <a:rPr lang="en-US" altLang="zh-CN" sz="1200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</a:t>
            </a:r>
            <a:r>
              <a:rPr lang="zh-CN" altLang="en-US" sz="1200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年实现项目商业化，</a:t>
            </a:r>
            <a:r>
              <a:rPr lang="en-US" altLang="zh-CN" sz="1200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1200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年实现项目盈利</a:t>
            </a:r>
          </a:p>
        </p:txBody>
      </p:sp>
      <p:pic>
        <p:nvPicPr>
          <p:cNvPr id="14" name="图片 13" descr="c57b4daf7003572f722a41d7f4792f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sp>
        <p:nvSpPr>
          <p:cNvPr id="16" name="object 3">
            <a:extLst>
              <a:ext uri="{FF2B5EF4-FFF2-40B4-BE49-F238E27FC236}">
                <a16:creationId xmlns:a16="http://schemas.microsoft.com/office/drawing/2014/main" id="{06F30316-AF1A-024F-A4FF-F0934DE40A38}"/>
              </a:ext>
            </a:extLst>
          </p:cNvPr>
          <p:cNvSpPr/>
          <p:nvPr/>
        </p:nvSpPr>
        <p:spPr>
          <a:xfrm>
            <a:off x="5715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1FE09007-5B0D-7F42-95DE-3748B8775171}"/>
              </a:ext>
            </a:extLst>
          </p:cNvPr>
          <p:cNvSpPr/>
          <p:nvPr/>
        </p:nvSpPr>
        <p:spPr>
          <a:xfrm>
            <a:off x="440055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aphicFrame>
        <p:nvGraphicFramePr>
          <p:cNvPr id="12" name="表格 4">
            <a:extLst>
              <a:ext uri="{FF2B5EF4-FFF2-40B4-BE49-F238E27FC236}">
                <a16:creationId xmlns:a16="http://schemas.microsoft.com/office/drawing/2014/main" id="{2E7FB86A-1114-B748-AF85-B639372220F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0826068"/>
              </p:ext>
            </p:extLst>
          </p:nvPr>
        </p:nvGraphicFramePr>
        <p:xfrm>
          <a:off x="1226820" y="2422230"/>
          <a:ext cx="5063476" cy="1864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9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9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0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151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年份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rgbClr val="5B7C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2024</a:t>
                      </a:r>
                      <a:endParaRPr lang="en-US" altLang="zh-CN" sz="12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rgbClr val="5B7C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2025</a:t>
                      </a:r>
                      <a:endParaRPr lang="en-US" altLang="zh-CN" sz="12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rgbClr val="5B7C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2026</a:t>
                      </a:r>
                      <a:endParaRPr lang="en-US" altLang="zh-CN" sz="12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rgbClr val="5B7C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2027</a:t>
                      </a:r>
                      <a:endParaRPr lang="en-US" altLang="zh-CN" sz="12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rgbClr val="5B7C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2028</a:t>
                      </a:r>
                      <a:endParaRPr lang="en-US" altLang="zh-CN" sz="12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rgbClr val="5B7C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66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销售目标（架）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860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2400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51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市场预计销售收入（万元）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14260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50600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174150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453600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D17ABF00-B56A-C149-8B3A-7B4AEE4525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0237577"/>
              </p:ext>
            </p:extLst>
          </p:nvPr>
        </p:nvGraphicFramePr>
        <p:xfrm>
          <a:off x="6597650" y="2156664"/>
          <a:ext cx="4572000" cy="298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44023" y="448348"/>
            <a:ext cx="2910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A9765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未来销售预测</a:t>
            </a:r>
            <a:endParaRPr lang="en-US" altLang="zh-CN" sz="2000" b="1" dirty="0">
              <a:solidFill>
                <a:srgbClr val="A9765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0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Future</a:t>
            </a:r>
            <a:r>
              <a:rPr lang="zh-CN" altLang="en-US" sz="20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0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Sales Forecast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1323" y="1600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</a:rPr>
              <a:t>目标销售市场</a:t>
            </a:r>
            <a:endParaRPr lang="en-US" altLang="zh-CN" b="1" dirty="0">
              <a:solidFill>
                <a:srgbClr val="1F4E7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 descr="c57b4daf7003572f722a41d7f4792f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sp>
        <p:nvSpPr>
          <p:cNvPr id="16" name="object 3">
            <a:extLst>
              <a:ext uri="{FF2B5EF4-FFF2-40B4-BE49-F238E27FC236}">
                <a16:creationId xmlns:a16="http://schemas.microsoft.com/office/drawing/2014/main" id="{06F30316-AF1A-024F-A4FF-F0934DE40A38}"/>
              </a:ext>
            </a:extLst>
          </p:cNvPr>
          <p:cNvSpPr/>
          <p:nvPr/>
        </p:nvSpPr>
        <p:spPr>
          <a:xfrm>
            <a:off x="5715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1FE09007-5B0D-7F42-95DE-3748B8775171}"/>
              </a:ext>
            </a:extLst>
          </p:cNvPr>
          <p:cNvSpPr/>
          <p:nvPr/>
        </p:nvSpPr>
        <p:spPr>
          <a:xfrm>
            <a:off x="440055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80E3B16-6325-7A44-BB0B-798E82A58B71}"/>
              </a:ext>
            </a:extLst>
          </p:cNvPr>
          <p:cNvSpPr txBox="1"/>
          <p:nvPr/>
        </p:nvSpPr>
        <p:spPr>
          <a:xfrm>
            <a:off x="838201" y="2146280"/>
            <a:ext cx="548449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A36F4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中国：</a:t>
            </a:r>
            <a:endParaRPr kumimoji="1" lang="en-US" altLang="zh-CN" sz="1600" b="1" dirty="0">
              <a:solidFill>
                <a:srgbClr val="A36F4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鉴于中国富豪人数的高速增长，已经具备了足够的购买力，将成为私人飞机的主要潜在客户。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600" b="1" dirty="0">
                <a:solidFill>
                  <a:srgbClr val="A36F4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美国：</a:t>
            </a:r>
            <a:endParaRPr kumimoji="1" lang="en-US" altLang="zh-CN" sz="1600" b="1" dirty="0">
              <a:solidFill>
                <a:srgbClr val="A36F4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鉴于该国通用航空空域开放性高，市场较成熟，无需进行市场培育，故将作为首要的海外销售市场。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600" b="1" dirty="0">
                <a:solidFill>
                  <a:srgbClr val="A36F4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加拿大：</a:t>
            </a:r>
            <a:endParaRPr kumimoji="1" lang="en-US" altLang="zh-CN" sz="1600" b="1" dirty="0">
              <a:solidFill>
                <a:srgbClr val="A36F4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鉴于该国地广人稀，基础公路网的建设经济性差，建设周期长，本项目可以作为公路交通网络不发达区域的重要补充，故也将作为主要的海外销售市场。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600" b="1" dirty="0">
                <a:solidFill>
                  <a:srgbClr val="A36F4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其他地区（南美洲及非洲）：</a:t>
            </a:r>
            <a:endParaRPr kumimoji="1" lang="en-US" altLang="zh-CN" sz="1600" b="1" dirty="0">
              <a:solidFill>
                <a:srgbClr val="A36F4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鉴于该地区地广人稀，且土地多为</a:t>
            </a:r>
            <a:r>
              <a:rPr kumimoji="1" lang="zh-CN" altLang="en-US" sz="1600">
                <a:latin typeface="Microsoft YaHei" panose="020B0503020204020204" pitchFamily="34" charset="-122"/>
                <a:ea typeface="Microsoft YaHei" panose="020B0503020204020204" pitchFamily="34" charset="-122"/>
              </a:rPr>
              <a:t>私有制，不利于建设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公路网的条件，本项目可以为该地区交通出行的重要解决方案。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B640069-7343-E642-AA26-0B743D46CFF7}"/>
              </a:ext>
            </a:extLst>
          </p:cNvPr>
          <p:cNvGrpSpPr/>
          <p:nvPr/>
        </p:nvGrpSpPr>
        <p:grpSpPr>
          <a:xfrm>
            <a:off x="6398895" y="2404800"/>
            <a:ext cx="5259705" cy="2862322"/>
            <a:chOff x="5867400" y="2071598"/>
            <a:chExt cx="6149380" cy="3276600"/>
          </a:xfrm>
        </p:grpSpPr>
        <p:pic>
          <p:nvPicPr>
            <p:cNvPr id="3" name="图片 2" descr="地图&#10;&#10;描述已自动生成">
              <a:extLst>
                <a:ext uri="{FF2B5EF4-FFF2-40B4-BE49-F238E27FC236}">
                  <a16:creationId xmlns:a16="http://schemas.microsoft.com/office/drawing/2014/main" id="{CBD3E90E-EB81-D24C-8221-5AF47BC99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2071598"/>
              <a:ext cx="6149380" cy="32766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D56132A-BB6E-E14A-B3C7-0E560E62DC68}"/>
                </a:ext>
              </a:extLst>
            </p:cNvPr>
            <p:cNvSpPr/>
            <p:nvPr/>
          </p:nvSpPr>
          <p:spPr>
            <a:xfrm rot="5927960">
              <a:off x="6553201" y="3369257"/>
              <a:ext cx="125508" cy="107575"/>
            </a:xfrm>
            <a:prstGeom prst="rect">
              <a:avLst/>
            </a:prstGeom>
            <a:solidFill>
              <a:srgbClr val="F0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707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602735"/>
            <a:ext cx="4165600" cy="3255645"/>
          </a:xfrm>
          <a:custGeom>
            <a:avLst/>
            <a:gdLst/>
            <a:ahLst/>
            <a:cxnLst/>
            <a:rect l="l" t="t" r="r" b="b"/>
            <a:pathLst>
              <a:path w="4165600" h="3255645">
                <a:moveTo>
                  <a:pt x="0" y="3255264"/>
                </a:moveTo>
                <a:lnTo>
                  <a:pt x="4165091" y="3255264"/>
                </a:lnTo>
                <a:lnTo>
                  <a:pt x="4165091" y="0"/>
                </a:lnTo>
                <a:lnTo>
                  <a:pt x="0" y="0"/>
                </a:lnTo>
                <a:lnTo>
                  <a:pt x="0" y="3255264"/>
                </a:lnTo>
                <a:close/>
              </a:path>
            </a:pathLst>
          </a:custGeom>
          <a:solidFill>
            <a:srgbClr val="C99E74">
              <a:alpha val="92156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r="20104"/>
          <a:stretch/>
        </p:blipFill>
        <p:spPr>
          <a:xfrm>
            <a:off x="0" y="-21590"/>
            <a:ext cx="4170680" cy="360299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2569" y="4724400"/>
            <a:ext cx="323024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6700">
              <a:lnSpc>
                <a:spcPct val="15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我们认为，至少有两个</a:t>
            </a:r>
            <a:r>
              <a:rPr sz="1400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痛</a:t>
            </a:r>
            <a:r>
              <a:rPr sz="14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点影</a:t>
            </a:r>
            <a:r>
              <a:rPr sz="1400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响</a:t>
            </a:r>
            <a:r>
              <a:rPr sz="14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了飞 机的普及，第一个痛点</a:t>
            </a:r>
            <a:r>
              <a:rPr sz="1400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是</a:t>
            </a:r>
            <a:r>
              <a:rPr sz="14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驾驶</a:t>
            </a:r>
            <a:r>
              <a:rPr sz="1400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难</a:t>
            </a:r>
            <a:r>
              <a:rPr sz="14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度高</a:t>
            </a:r>
            <a:r>
              <a:rPr sz="1400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4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第 二个痛点飞机一定要有</a:t>
            </a:r>
            <a:r>
              <a:rPr sz="1400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跑</a:t>
            </a:r>
            <a:r>
              <a:rPr sz="14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道，</a:t>
            </a:r>
            <a:r>
              <a:rPr sz="1400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不</a:t>
            </a:r>
            <a:r>
              <a:rPr sz="14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能门</a:t>
            </a:r>
            <a:r>
              <a:rPr sz="1400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到</a:t>
            </a:r>
            <a:r>
              <a:rPr sz="14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门 直接到达我们要去的地</a:t>
            </a:r>
            <a:r>
              <a:rPr sz="1400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方</a:t>
            </a:r>
            <a:r>
              <a:rPr sz="1400" spc="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-379911" y="3206495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37252" y="912367"/>
            <a:ext cx="6647815" cy="2015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问题：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indent="215900" algn="just">
              <a:lnSpc>
                <a:spcPct val="150000"/>
              </a:lnSpc>
              <a:spcBef>
                <a:spcPts val="905"/>
              </a:spcBef>
            </a:pP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汽车是1886年发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明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的，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而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飞机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是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</a:rPr>
              <a:t>1903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发明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。两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者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只相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差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</a:rPr>
              <a:t>17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但是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现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在全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球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的 汽车保有量是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</a:rPr>
              <a:t>14.5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亿辆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而飞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机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的保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量只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</a:rPr>
              <a:t>44.6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万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架。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为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什么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两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者相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差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会那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么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多？  现在汽车的百公里人均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耗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油两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升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左右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而飞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机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的百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里人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均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耗油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也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基本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是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两升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左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右，  可能还会略低于两升，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而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且机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场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建设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费用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远远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小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于全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球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公路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网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的建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设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，为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什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么汽 车行业能发展的那么好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而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飞机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行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业发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展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的那</a:t>
            </a:r>
            <a:r>
              <a:rPr sz="1400" spc="-15" dirty="0">
                <a:latin typeface="宋体" panose="02010600030101010101" pitchFamily="2" charset="-122"/>
                <a:cs typeface="宋体" panose="02010600030101010101" pitchFamily="2" charset="-122"/>
              </a:rPr>
              <a:t>么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受限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</a:rPr>
              <a:t>制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？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12569" y="3830120"/>
            <a:ext cx="2595880" cy="629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kern="1200" dirty="0">
                <a:solidFill>
                  <a:schemeClr val="bg1"/>
                </a:solidFill>
                <a:ea typeface="微软雅黑" panose="020B0503020204020204" charset="-122"/>
              </a:rPr>
              <a:t>痛点分析</a:t>
            </a:r>
            <a:endParaRPr lang="zh-CN" altLang="en-US" sz="2000" kern="1200" dirty="0">
              <a:solidFill>
                <a:srgbClr val="A97654"/>
              </a:solidFill>
              <a:ea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altLang="zh-CN" sz="2000" kern="1200" dirty="0">
                <a:solidFill>
                  <a:schemeClr val="bg1"/>
                </a:solidFill>
                <a:ea typeface="微软雅黑" panose="020B0503020204020204" charset="-122"/>
              </a:rPr>
              <a:t>Pain Point Analysis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22650"/>
          <a:stretch/>
        </p:blipFill>
        <p:spPr>
          <a:xfrm>
            <a:off x="5041934" y="3150969"/>
            <a:ext cx="3120585" cy="3146861"/>
          </a:xfrm>
          <a:prstGeom prst="rect">
            <a:avLst/>
          </a:prstGeom>
        </p:spPr>
      </p:pic>
      <p:pic>
        <p:nvPicPr>
          <p:cNvPr id="16" name="图片 15" descr="c57b4daf7003572f722a41d7f4792f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sp>
        <p:nvSpPr>
          <p:cNvPr id="17" name="1 Título">
            <a:extLst>
              <a:ext uri="{FF2B5EF4-FFF2-40B4-BE49-F238E27FC236}">
                <a16:creationId xmlns:a16="http://schemas.microsoft.com/office/drawing/2014/main" id="{4AE2ED63-1C3F-7D43-8F85-9AE6D8B37091}"/>
              </a:ext>
            </a:extLst>
          </p:cNvPr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0458294-9994-A94B-97A5-C4C0EFEB08E2}"/>
              </a:ext>
            </a:extLst>
          </p:cNvPr>
          <p:cNvSpPr txBox="1"/>
          <p:nvPr/>
        </p:nvSpPr>
        <p:spPr>
          <a:xfrm>
            <a:off x="9575157" y="6382442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建造运营成本比较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B7E99E1-42A7-8A47-B004-CC3DEDC93430}"/>
              </a:ext>
            </a:extLst>
          </p:cNvPr>
          <p:cNvSpPr txBox="1"/>
          <p:nvPr/>
        </p:nvSpPr>
        <p:spPr>
          <a:xfrm>
            <a:off x="5586563" y="6382443"/>
            <a:ext cx="2031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全球汽车、飞机保有量比较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F8D5410-8FAE-2848-BA51-E4E97BA8D3DD}"/>
              </a:ext>
            </a:extLst>
          </p:cNvPr>
          <p:cNvGrpSpPr/>
          <p:nvPr/>
        </p:nvGrpSpPr>
        <p:grpSpPr>
          <a:xfrm>
            <a:off x="8638783" y="4373306"/>
            <a:ext cx="3288521" cy="707886"/>
            <a:chOff x="8638783" y="4373306"/>
            <a:chExt cx="3288521" cy="707886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DC7E6547-90F2-F840-B95B-AAC7B9F387C5}"/>
                </a:ext>
              </a:extLst>
            </p:cNvPr>
            <p:cNvSpPr txBox="1"/>
            <p:nvPr/>
          </p:nvSpPr>
          <p:spPr>
            <a:xfrm>
              <a:off x="8638783" y="4373306"/>
              <a:ext cx="13294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b="1" dirty="0">
                  <a:solidFill>
                    <a:srgbClr val="A36F4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飞行汽车</a:t>
              </a:r>
              <a:endParaRPr kumimoji="1" lang="en-US" altLang="zh-CN" sz="2000" b="1" dirty="0">
                <a:solidFill>
                  <a:srgbClr val="A36F4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kumimoji="1" lang="en-US" altLang="zh-CN" sz="2000" b="1" dirty="0">
                  <a:solidFill>
                    <a:srgbClr val="A36F4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kumimoji="1" lang="zh-CN" altLang="en-US" sz="2000" b="1" dirty="0">
                  <a:solidFill>
                    <a:srgbClr val="A36F4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天空 </a:t>
              </a:r>
              <a:endParaRPr kumimoji="1" lang="en-US" altLang="zh-CN" sz="2000" dirty="0">
                <a:solidFill>
                  <a:srgbClr val="A36F4E"/>
                </a:solidFill>
              </a:endParaRPr>
            </a:p>
          </p:txBody>
        </p:sp>
        <p:sp>
          <p:nvSpPr>
            <p:cNvPr id="5" name="L 形 4">
              <a:extLst>
                <a:ext uri="{FF2B5EF4-FFF2-40B4-BE49-F238E27FC236}">
                  <a16:creationId xmlns:a16="http://schemas.microsoft.com/office/drawing/2014/main" id="{0063CE5E-8134-9B41-A1C8-B713991E7ED5}"/>
                </a:ext>
              </a:extLst>
            </p:cNvPr>
            <p:cNvSpPr/>
            <p:nvPr/>
          </p:nvSpPr>
          <p:spPr>
            <a:xfrm rot="2631357">
              <a:off x="10088783" y="4556298"/>
              <a:ext cx="388521" cy="386527"/>
            </a:xfrm>
            <a:prstGeom prst="corner">
              <a:avLst>
                <a:gd name="adj1" fmla="val 33671"/>
                <a:gd name="adj2" fmla="val 3404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26B0DC9-6D31-0842-94C2-3EE5F35FFBC5}"/>
                </a:ext>
              </a:extLst>
            </p:cNvPr>
            <p:cNvSpPr/>
            <p:nvPr/>
          </p:nvSpPr>
          <p:spPr>
            <a:xfrm>
              <a:off x="10597835" y="4373306"/>
              <a:ext cx="132946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2000" b="1" dirty="0">
                  <a:solidFill>
                    <a:srgbClr val="3667A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汽车</a:t>
              </a:r>
              <a:r>
                <a:rPr kumimoji="1" lang="en-US" altLang="zh-CN" sz="2000" b="1" dirty="0">
                  <a:solidFill>
                    <a:srgbClr val="3667A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</a:p>
            <a:p>
              <a:r>
                <a:rPr kumimoji="1" lang="zh-CN" altLang="en-US" sz="2000" b="1" dirty="0">
                  <a:solidFill>
                    <a:srgbClr val="3667A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新建道路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44023" y="448348"/>
            <a:ext cx="36490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A97654"/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本轮融资需求</a:t>
            </a:r>
          </a:p>
          <a:p>
            <a:r>
              <a:rPr lang="en-US" altLang="zh-CN" sz="20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Current Financing Demand</a:t>
            </a:r>
          </a:p>
        </p:txBody>
      </p:sp>
      <p:graphicFrame>
        <p:nvGraphicFramePr>
          <p:cNvPr id="15" name="表格 4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9721907"/>
              </p:ext>
            </p:extLst>
          </p:nvPr>
        </p:nvGraphicFramePr>
        <p:xfrm>
          <a:off x="920187" y="2329715"/>
          <a:ext cx="6329870" cy="213891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61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1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99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67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29590">
                <a:tc gridSpan="6"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融资计划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15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融资阶段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估值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募集资金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出让股份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资金用途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时间节点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1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</a:t>
                      </a: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轮融资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亿元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1000</a:t>
                      </a: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万元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进行垂直起降固定翼飞机与固垂机</a:t>
                      </a: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原型机的研发制造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18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图表 6"/>
          <p:cNvGraphicFramePr/>
          <p:nvPr/>
        </p:nvGraphicFramePr>
        <p:xfrm>
          <a:off x="7374890" y="1734820"/>
          <a:ext cx="4053840" cy="3353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10"/>
          <p:cNvSpPr txBox="1"/>
          <p:nvPr/>
        </p:nvSpPr>
        <p:spPr>
          <a:xfrm>
            <a:off x="848858" y="1699089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zh-CN" altLang="en-US" sz="1600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</a:rPr>
              <a:t>本轮融资计划</a:t>
            </a:r>
          </a:p>
        </p:txBody>
      </p:sp>
      <p:sp>
        <p:nvSpPr>
          <p:cNvPr id="20" name="TextBox 10"/>
          <p:cNvSpPr txBox="1"/>
          <p:nvPr/>
        </p:nvSpPr>
        <p:spPr>
          <a:xfrm>
            <a:off x="7451557" y="1702236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zh-CN" altLang="en-US" sz="1600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</a:rPr>
              <a:t>本轮资金用途</a:t>
            </a:r>
          </a:p>
        </p:txBody>
      </p:sp>
      <p:pic>
        <p:nvPicPr>
          <p:cNvPr id="14" name="图片 13" descr="c57b4daf7003572f722a41d7f4792f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6F59520B-4CB4-5544-B7DB-B4B4234BB106}"/>
              </a:ext>
            </a:extLst>
          </p:cNvPr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781F4B56-7A44-B94B-B8F4-7E6B0DDA7E0B}"/>
              </a:ext>
            </a:extLst>
          </p:cNvPr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1F1C70A5-32FB-514E-B4FE-3AF5E475354E}"/>
              </a:ext>
            </a:extLst>
          </p:cNvPr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形状 23">
            <a:extLst>
              <a:ext uri="{FF2B5EF4-FFF2-40B4-BE49-F238E27FC236}">
                <a16:creationId xmlns:a16="http://schemas.microsoft.com/office/drawing/2014/main" id="{E2B37731-DCD8-364F-B6E2-02B86245D31A}"/>
              </a:ext>
            </a:extLst>
          </p:cNvPr>
          <p:cNvSpPr/>
          <p:nvPr/>
        </p:nvSpPr>
        <p:spPr>
          <a:xfrm>
            <a:off x="2501276" y="0"/>
            <a:ext cx="9690724" cy="6858000"/>
          </a:xfrm>
          <a:custGeom>
            <a:avLst/>
            <a:gdLst>
              <a:gd name="connsiteX0" fmla="*/ 4384058 w 9690724"/>
              <a:gd name="connsiteY0" fmla="*/ 0 h 6858000"/>
              <a:gd name="connsiteX1" fmla="*/ 9690724 w 9690724"/>
              <a:gd name="connsiteY1" fmla="*/ 0 h 6858000"/>
              <a:gd name="connsiteX2" fmla="*/ 9690724 w 9690724"/>
              <a:gd name="connsiteY2" fmla="*/ 6858000 h 6858000"/>
              <a:gd name="connsiteX3" fmla="*/ 0 w 9690724"/>
              <a:gd name="connsiteY3" fmla="*/ 6858000 h 6858000"/>
              <a:gd name="connsiteX4" fmla="*/ 7559 w 9690724"/>
              <a:gd name="connsiteY4" fmla="*/ 6559046 h 6858000"/>
              <a:gd name="connsiteX5" fmla="*/ 4134054 w 9690724"/>
              <a:gd name="connsiteY5" fmla="*/ 1235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90724" h="6858000">
                <a:moveTo>
                  <a:pt x="4384058" y="0"/>
                </a:moveTo>
                <a:lnTo>
                  <a:pt x="9690724" y="0"/>
                </a:lnTo>
                <a:lnTo>
                  <a:pt x="9690724" y="6858000"/>
                </a:lnTo>
                <a:lnTo>
                  <a:pt x="0" y="6858000"/>
                </a:lnTo>
                <a:lnTo>
                  <a:pt x="7559" y="6559046"/>
                </a:lnTo>
                <a:cubicBezTo>
                  <a:pt x="149482" y="3759246"/>
                  <a:pt x="1785432" y="1353619"/>
                  <a:pt x="4134054" y="123520"/>
                </a:cubicBezTo>
                <a:close/>
              </a:path>
            </a:pathLst>
          </a:custGeom>
          <a:solidFill>
            <a:srgbClr val="843C0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3" name="任意形状 22">
            <a:extLst>
              <a:ext uri="{FF2B5EF4-FFF2-40B4-BE49-F238E27FC236}">
                <a16:creationId xmlns:a16="http://schemas.microsoft.com/office/drawing/2014/main" id="{A550F8F6-9E3F-9D4C-BEBC-36BAF9609689}"/>
              </a:ext>
            </a:extLst>
          </p:cNvPr>
          <p:cNvSpPr/>
          <p:nvPr/>
        </p:nvSpPr>
        <p:spPr>
          <a:xfrm>
            <a:off x="0" y="1"/>
            <a:ext cx="6360067" cy="5292765"/>
          </a:xfrm>
          <a:custGeom>
            <a:avLst/>
            <a:gdLst>
              <a:gd name="connsiteX0" fmla="*/ 0 w 6360067"/>
              <a:gd name="connsiteY0" fmla="*/ 0 h 5292765"/>
              <a:gd name="connsiteX1" fmla="*/ 6109541 w 6360067"/>
              <a:gd name="connsiteY1" fmla="*/ 0 h 5292765"/>
              <a:gd name="connsiteX2" fmla="*/ 6183675 w 6360067"/>
              <a:gd name="connsiteY2" fmla="*/ 202549 h 5292765"/>
              <a:gd name="connsiteX3" fmla="*/ 6360067 w 6360067"/>
              <a:gd name="connsiteY3" fmla="*/ 1369275 h 5292765"/>
              <a:gd name="connsiteX4" fmla="*/ 2436577 w 6360067"/>
              <a:gd name="connsiteY4" fmla="*/ 5292765 h 5292765"/>
              <a:gd name="connsiteX5" fmla="*/ 242916 w 6360067"/>
              <a:gd name="connsiteY5" fmla="*/ 4622695 h 5292765"/>
              <a:gd name="connsiteX6" fmla="*/ 0 w 6360067"/>
              <a:gd name="connsiteY6" fmla="*/ 4441045 h 529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0067" h="5292765">
                <a:moveTo>
                  <a:pt x="0" y="0"/>
                </a:moveTo>
                <a:lnTo>
                  <a:pt x="6109541" y="0"/>
                </a:lnTo>
                <a:lnTo>
                  <a:pt x="6183675" y="202549"/>
                </a:lnTo>
                <a:cubicBezTo>
                  <a:pt x="6298312" y="571117"/>
                  <a:pt x="6360067" y="962984"/>
                  <a:pt x="6360067" y="1369275"/>
                </a:cubicBezTo>
                <a:cubicBezTo>
                  <a:pt x="6360067" y="3536159"/>
                  <a:pt x="4603461" y="5292765"/>
                  <a:pt x="2436577" y="5292765"/>
                </a:cubicBezTo>
                <a:cubicBezTo>
                  <a:pt x="1623996" y="5292765"/>
                  <a:pt x="869109" y="5045743"/>
                  <a:pt x="242916" y="4622695"/>
                </a:cubicBezTo>
                <a:lnTo>
                  <a:pt x="0" y="4441045"/>
                </a:lnTo>
                <a:close/>
              </a:path>
            </a:pathLst>
          </a:custGeom>
          <a:solidFill>
            <a:srgbClr val="1F4E7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object 3"/>
          <p:cNvSpPr txBox="1"/>
          <p:nvPr/>
        </p:nvSpPr>
        <p:spPr>
          <a:xfrm>
            <a:off x="4348480" y="4638675"/>
            <a:ext cx="3494405" cy="1097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13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创始人：吴斌</a:t>
            </a:r>
            <a:endParaRPr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ts val="2100"/>
              </a:lnSpc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Tel：+86</a:t>
            </a:r>
            <a:r>
              <a:rPr sz="1800" spc="-1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139-1637-3646</a:t>
            </a:r>
            <a:endParaRPr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ts val="2100"/>
              </a:lnSpc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Email:</a:t>
            </a:r>
            <a:r>
              <a:rPr sz="1800" spc="-1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"/>
              </a:rPr>
              <a:t>jasonwu332@qq.com</a:t>
            </a:r>
            <a:endParaRPr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ts val="2130"/>
              </a:lnSpc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上海法兰曼航空服务有限公司</a:t>
            </a:r>
            <a:endParaRPr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58156" y="742315"/>
            <a:ext cx="3075686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ea typeface="微软雅黑" panose="020B0503020204020204" charset="-122"/>
              </a:rPr>
              <a:t>梦想引领未来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4024676" y="2075795"/>
            <a:ext cx="4033428" cy="1752600"/>
            <a:chOff x="2855913" y="-477838"/>
            <a:chExt cx="5757862" cy="2501900"/>
          </a:xfrm>
          <a:solidFill>
            <a:schemeClr val="bg1"/>
          </a:solidFill>
        </p:grpSpPr>
        <p:sp>
          <p:nvSpPr>
            <p:cNvPr id="13" name="Freeform 5"/>
            <p:cNvSpPr/>
            <p:nvPr userDrawn="1"/>
          </p:nvSpPr>
          <p:spPr bwMode="auto">
            <a:xfrm>
              <a:off x="2855913" y="76200"/>
              <a:ext cx="1317625" cy="1687513"/>
            </a:xfrm>
            <a:custGeom>
              <a:avLst/>
              <a:gdLst>
                <a:gd name="T0" fmla="*/ 557 w 702"/>
                <a:gd name="T1" fmla="*/ 136 h 898"/>
                <a:gd name="T2" fmla="*/ 681 w 702"/>
                <a:gd name="T3" fmla="*/ 72 h 898"/>
                <a:gd name="T4" fmla="*/ 700 w 702"/>
                <a:gd name="T5" fmla="*/ 55 h 898"/>
                <a:gd name="T6" fmla="*/ 673 w 702"/>
                <a:gd name="T7" fmla="*/ 31 h 898"/>
                <a:gd name="T8" fmla="*/ 656 w 702"/>
                <a:gd name="T9" fmla="*/ 16 h 898"/>
                <a:gd name="T10" fmla="*/ 569 w 702"/>
                <a:gd name="T11" fmla="*/ 21 h 898"/>
                <a:gd name="T12" fmla="*/ 286 w 702"/>
                <a:gd name="T13" fmla="*/ 79 h 898"/>
                <a:gd name="T14" fmla="*/ 38 w 702"/>
                <a:gd name="T15" fmla="*/ 130 h 898"/>
                <a:gd name="T16" fmla="*/ 4 w 702"/>
                <a:gd name="T17" fmla="*/ 193 h 898"/>
                <a:gd name="T18" fmla="*/ 34 w 702"/>
                <a:gd name="T19" fmla="*/ 231 h 898"/>
                <a:gd name="T20" fmla="*/ 216 w 702"/>
                <a:gd name="T21" fmla="*/ 210 h 898"/>
                <a:gd name="T22" fmla="*/ 381 w 702"/>
                <a:gd name="T23" fmla="*/ 176 h 898"/>
                <a:gd name="T24" fmla="*/ 374 w 702"/>
                <a:gd name="T25" fmla="*/ 216 h 898"/>
                <a:gd name="T26" fmla="*/ 351 w 702"/>
                <a:gd name="T27" fmla="*/ 487 h 898"/>
                <a:gd name="T28" fmla="*/ 338 w 702"/>
                <a:gd name="T29" fmla="*/ 716 h 898"/>
                <a:gd name="T30" fmla="*/ 329 w 702"/>
                <a:gd name="T31" fmla="*/ 755 h 898"/>
                <a:gd name="T32" fmla="*/ 350 w 702"/>
                <a:gd name="T33" fmla="*/ 771 h 898"/>
                <a:gd name="T34" fmla="*/ 350 w 702"/>
                <a:gd name="T35" fmla="*/ 799 h 898"/>
                <a:gd name="T36" fmla="*/ 345 w 702"/>
                <a:gd name="T37" fmla="*/ 843 h 898"/>
                <a:gd name="T38" fmla="*/ 358 w 702"/>
                <a:gd name="T39" fmla="*/ 840 h 898"/>
                <a:gd name="T40" fmla="*/ 397 w 702"/>
                <a:gd name="T41" fmla="*/ 885 h 898"/>
                <a:gd name="T42" fmla="*/ 402 w 702"/>
                <a:gd name="T43" fmla="*/ 896 h 898"/>
                <a:gd name="T44" fmla="*/ 412 w 702"/>
                <a:gd name="T45" fmla="*/ 870 h 898"/>
                <a:gd name="T46" fmla="*/ 427 w 702"/>
                <a:gd name="T47" fmla="*/ 828 h 898"/>
                <a:gd name="T48" fmla="*/ 444 w 702"/>
                <a:gd name="T49" fmla="*/ 704 h 898"/>
                <a:gd name="T50" fmla="*/ 534 w 702"/>
                <a:gd name="T51" fmla="*/ 164 h 898"/>
                <a:gd name="T52" fmla="*/ 557 w 702"/>
                <a:gd name="T53" fmla="*/ 136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2" h="898">
                  <a:moveTo>
                    <a:pt x="557" y="136"/>
                  </a:moveTo>
                  <a:cubicBezTo>
                    <a:pt x="599" y="117"/>
                    <a:pt x="649" y="111"/>
                    <a:pt x="681" y="72"/>
                  </a:cubicBezTo>
                  <a:cubicBezTo>
                    <a:pt x="686" y="65"/>
                    <a:pt x="702" y="68"/>
                    <a:pt x="700" y="55"/>
                  </a:cubicBezTo>
                  <a:cubicBezTo>
                    <a:pt x="698" y="40"/>
                    <a:pt x="685" y="35"/>
                    <a:pt x="673" y="31"/>
                  </a:cubicBezTo>
                  <a:cubicBezTo>
                    <a:pt x="666" y="27"/>
                    <a:pt x="680" y="0"/>
                    <a:pt x="656" y="16"/>
                  </a:cubicBezTo>
                  <a:cubicBezTo>
                    <a:pt x="627" y="16"/>
                    <a:pt x="598" y="15"/>
                    <a:pt x="569" y="21"/>
                  </a:cubicBezTo>
                  <a:cubicBezTo>
                    <a:pt x="475" y="41"/>
                    <a:pt x="380" y="60"/>
                    <a:pt x="286" y="79"/>
                  </a:cubicBezTo>
                  <a:cubicBezTo>
                    <a:pt x="203" y="96"/>
                    <a:pt x="121" y="114"/>
                    <a:pt x="38" y="130"/>
                  </a:cubicBezTo>
                  <a:cubicBezTo>
                    <a:pt x="0" y="138"/>
                    <a:pt x="7" y="167"/>
                    <a:pt x="4" y="193"/>
                  </a:cubicBezTo>
                  <a:cubicBezTo>
                    <a:pt x="1" y="216"/>
                    <a:pt x="12" y="226"/>
                    <a:pt x="34" y="231"/>
                  </a:cubicBezTo>
                  <a:cubicBezTo>
                    <a:pt x="98" y="247"/>
                    <a:pt x="156" y="221"/>
                    <a:pt x="216" y="210"/>
                  </a:cubicBezTo>
                  <a:cubicBezTo>
                    <a:pt x="271" y="201"/>
                    <a:pt x="324" y="180"/>
                    <a:pt x="381" y="176"/>
                  </a:cubicBezTo>
                  <a:cubicBezTo>
                    <a:pt x="378" y="192"/>
                    <a:pt x="375" y="204"/>
                    <a:pt x="374" y="216"/>
                  </a:cubicBezTo>
                  <a:cubicBezTo>
                    <a:pt x="362" y="306"/>
                    <a:pt x="365" y="397"/>
                    <a:pt x="351" y="487"/>
                  </a:cubicBezTo>
                  <a:cubicBezTo>
                    <a:pt x="338" y="562"/>
                    <a:pt x="341" y="640"/>
                    <a:pt x="338" y="716"/>
                  </a:cubicBezTo>
                  <a:cubicBezTo>
                    <a:pt x="335" y="729"/>
                    <a:pt x="333" y="742"/>
                    <a:pt x="329" y="755"/>
                  </a:cubicBezTo>
                  <a:cubicBezTo>
                    <a:pt x="324" y="776"/>
                    <a:pt x="336" y="774"/>
                    <a:pt x="350" y="771"/>
                  </a:cubicBezTo>
                  <a:cubicBezTo>
                    <a:pt x="345" y="781"/>
                    <a:pt x="350" y="790"/>
                    <a:pt x="350" y="799"/>
                  </a:cubicBezTo>
                  <a:cubicBezTo>
                    <a:pt x="344" y="813"/>
                    <a:pt x="341" y="829"/>
                    <a:pt x="345" y="843"/>
                  </a:cubicBezTo>
                  <a:cubicBezTo>
                    <a:pt x="349" y="859"/>
                    <a:pt x="352" y="835"/>
                    <a:pt x="358" y="840"/>
                  </a:cubicBezTo>
                  <a:cubicBezTo>
                    <a:pt x="381" y="847"/>
                    <a:pt x="379" y="875"/>
                    <a:pt x="397" y="885"/>
                  </a:cubicBezTo>
                  <a:cubicBezTo>
                    <a:pt x="397" y="889"/>
                    <a:pt x="398" y="898"/>
                    <a:pt x="402" y="896"/>
                  </a:cubicBezTo>
                  <a:cubicBezTo>
                    <a:pt x="413" y="891"/>
                    <a:pt x="411" y="879"/>
                    <a:pt x="412" y="870"/>
                  </a:cubicBezTo>
                  <a:cubicBezTo>
                    <a:pt x="424" y="858"/>
                    <a:pt x="425" y="842"/>
                    <a:pt x="427" y="828"/>
                  </a:cubicBezTo>
                  <a:cubicBezTo>
                    <a:pt x="433" y="787"/>
                    <a:pt x="438" y="745"/>
                    <a:pt x="444" y="704"/>
                  </a:cubicBezTo>
                  <a:cubicBezTo>
                    <a:pt x="467" y="523"/>
                    <a:pt x="495" y="342"/>
                    <a:pt x="534" y="164"/>
                  </a:cubicBezTo>
                  <a:cubicBezTo>
                    <a:pt x="537" y="149"/>
                    <a:pt x="541" y="143"/>
                    <a:pt x="557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4" name="Freeform 6"/>
            <p:cNvSpPr/>
            <p:nvPr userDrawn="1"/>
          </p:nvSpPr>
          <p:spPr bwMode="auto">
            <a:xfrm>
              <a:off x="5822950" y="-236538"/>
              <a:ext cx="796925" cy="1274763"/>
            </a:xfrm>
            <a:custGeom>
              <a:avLst/>
              <a:gdLst>
                <a:gd name="T0" fmla="*/ 70 w 425"/>
                <a:gd name="T1" fmla="*/ 666 h 678"/>
                <a:gd name="T2" fmla="*/ 102 w 425"/>
                <a:gd name="T3" fmla="*/ 625 h 678"/>
                <a:gd name="T4" fmla="*/ 140 w 425"/>
                <a:gd name="T5" fmla="*/ 469 h 678"/>
                <a:gd name="T6" fmla="*/ 199 w 425"/>
                <a:gd name="T7" fmla="*/ 577 h 678"/>
                <a:gd name="T8" fmla="*/ 248 w 425"/>
                <a:gd name="T9" fmla="*/ 639 h 678"/>
                <a:gd name="T10" fmla="*/ 383 w 425"/>
                <a:gd name="T11" fmla="*/ 548 h 678"/>
                <a:gd name="T12" fmla="*/ 392 w 425"/>
                <a:gd name="T13" fmla="*/ 470 h 678"/>
                <a:gd name="T14" fmla="*/ 395 w 425"/>
                <a:gd name="T15" fmla="*/ 377 h 678"/>
                <a:gd name="T16" fmla="*/ 414 w 425"/>
                <a:gd name="T17" fmla="*/ 160 h 678"/>
                <a:gd name="T18" fmla="*/ 421 w 425"/>
                <a:gd name="T19" fmla="*/ 110 h 678"/>
                <a:gd name="T20" fmla="*/ 408 w 425"/>
                <a:gd name="T21" fmla="*/ 136 h 678"/>
                <a:gd name="T22" fmla="*/ 408 w 425"/>
                <a:gd name="T23" fmla="*/ 61 h 678"/>
                <a:gd name="T24" fmla="*/ 403 w 425"/>
                <a:gd name="T25" fmla="*/ 47 h 678"/>
                <a:gd name="T26" fmla="*/ 385 w 425"/>
                <a:gd name="T27" fmla="*/ 53 h 678"/>
                <a:gd name="T28" fmla="*/ 369 w 425"/>
                <a:gd name="T29" fmla="*/ 31 h 678"/>
                <a:gd name="T30" fmla="*/ 348 w 425"/>
                <a:gd name="T31" fmla="*/ 0 h 678"/>
                <a:gd name="T32" fmla="*/ 341 w 425"/>
                <a:gd name="T33" fmla="*/ 24 h 678"/>
                <a:gd name="T34" fmla="*/ 325 w 425"/>
                <a:gd name="T35" fmla="*/ 70 h 678"/>
                <a:gd name="T36" fmla="*/ 285 w 425"/>
                <a:gd name="T37" fmla="*/ 308 h 678"/>
                <a:gd name="T38" fmla="*/ 264 w 425"/>
                <a:gd name="T39" fmla="*/ 407 h 678"/>
                <a:gd name="T40" fmla="*/ 165 w 425"/>
                <a:gd name="T41" fmla="*/ 251 h 678"/>
                <a:gd name="T42" fmla="*/ 89 w 425"/>
                <a:gd name="T43" fmla="*/ 222 h 678"/>
                <a:gd name="T44" fmla="*/ 55 w 425"/>
                <a:gd name="T45" fmla="*/ 274 h 678"/>
                <a:gd name="T46" fmla="*/ 7 w 425"/>
                <a:gd name="T47" fmla="*/ 539 h 678"/>
                <a:gd name="T48" fmla="*/ 6 w 425"/>
                <a:gd name="T49" fmla="*/ 622 h 678"/>
                <a:gd name="T50" fmla="*/ 70 w 425"/>
                <a:gd name="T51" fmla="*/ 666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5" h="678">
                  <a:moveTo>
                    <a:pt x="70" y="666"/>
                  </a:moveTo>
                  <a:cubicBezTo>
                    <a:pt x="91" y="660"/>
                    <a:pt x="97" y="641"/>
                    <a:pt x="102" y="625"/>
                  </a:cubicBezTo>
                  <a:cubicBezTo>
                    <a:pt x="115" y="575"/>
                    <a:pt x="126" y="525"/>
                    <a:pt x="140" y="469"/>
                  </a:cubicBezTo>
                  <a:cubicBezTo>
                    <a:pt x="156" y="511"/>
                    <a:pt x="186" y="537"/>
                    <a:pt x="199" y="577"/>
                  </a:cubicBezTo>
                  <a:cubicBezTo>
                    <a:pt x="206" y="598"/>
                    <a:pt x="211" y="636"/>
                    <a:pt x="248" y="639"/>
                  </a:cubicBezTo>
                  <a:cubicBezTo>
                    <a:pt x="327" y="646"/>
                    <a:pt x="360" y="624"/>
                    <a:pt x="383" y="548"/>
                  </a:cubicBezTo>
                  <a:cubicBezTo>
                    <a:pt x="391" y="523"/>
                    <a:pt x="394" y="497"/>
                    <a:pt x="392" y="470"/>
                  </a:cubicBezTo>
                  <a:cubicBezTo>
                    <a:pt x="391" y="439"/>
                    <a:pt x="386" y="405"/>
                    <a:pt x="395" y="377"/>
                  </a:cubicBezTo>
                  <a:cubicBezTo>
                    <a:pt x="416" y="305"/>
                    <a:pt x="410" y="232"/>
                    <a:pt x="414" y="160"/>
                  </a:cubicBezTo>
                  <a:cubicBezTo>
                    <a:pt x="421" y="144"/>
                    <a:pt x="425" y="127"/>
                    <a:pt x="421" y="110"/>
                  </a:cubicBezTo>
                  <a:cubicBezTo>
                    <a:pt x="408" y="114"/>
                    <a:pt x="424" y="133"/>
                    <a:pt x="408" y="136"/>
                  </a:cubicBezTo>
                  <a:cubicBezTo>
                    <a:pt x="402" y="111"/>
                    <a:pt x="404" y="86"/>
                    <a:pt x="408" y="61"/>
                  </a:cubicBezTo>
                  <a:cubicBezTo>
                    <a:pt x="409" y="55"/>
                    <a:pt x="410" y="49"/>
                    <a:pt x="403" y="47"/>
                  </a:cubicBezTo>
                  <a:cubicBezTo>
                    <a:pt x="396" y="45"/>
                    <a:pt x="388" y="45"/>
                    <a:pt x="385" y="53"/>
                  </a:cubicBezTo>
                  <a:cubicBezTo>
                    <a:pt x="374" y="50"/>
                    <a:pt x="370" y="41"/>
                    <a:pt x="369" y="31"/>
                  </a:cubicBezTo>
                  <a:cubicBezTo>
                    <a:pt x="373" y="14"/>
                    <a:pt x="351" y="14"/>
                    <a:pt x="348" y="0"/>
                  </a:cubicBezTo>
                  <a:cubicBezTo>
                    <a:pt x="346" y="8"/>
                    <a:pt x="344" y="16"/>
                    <a:pt x="341" y="24"/>
                  </a:cubicBezTo>
                  <a:cubicBezTo>
                    <a:pt x="332" y="38"/>
                    <a:pt x="328" y="54"/>
                    <a:pt x="325" y="70"/>
                  </a:cubicBezTo>
                  <a:cubicBezTo>
                    <a:pt x="312" y="149"/>
                    <a:pt x="300" y="229"/>
                    <a:pt x="285" y="308"/>
                  </a:cubicBezTo>
                  <a:cubicBezTo>
                    <a:pt x="279" y="341"/>
                    <a:pt x="278" y="376"/>
                    <a:pt x="264" y="407"/>
                  </a:cubicBezTo>
                  <a:cubicBezTo>
                    <a:pt x="209" y="367"/>
                    <a:pt x="207" y="297"/>
                    <a:pt x="165" y="251"/>
                  </a:cubicBezTo>
                  <a:cubicBezTo>
                    <a:pt x="144" y="228"/>
                    <a:pt x="117" y="220"/>
                    <a:pt x="89" y="222"/>
                  </a:cubicBezTo>
                  <a:cubicBezTo>
                    <a:pt x="61" y="224"/>
                    <a:pt x="57" y="252"/>
                    <a:pt x="55" y="274"/>
                  </a:cubicBezTo>
                  <a:cubicBezTo>
                    <a:pt x="45" y="363"/>
                    <a:pt x="29" y="452"/>
                    <a:pt x="7" y="539"/>
                  </a:cubicBezTo>
                  <a:cubicBezTo>
                    <a:pt x="0" y="566"/>
                    <a:pt x="2" y="595"/>
                    <a:pt x="6" y="622"/>
                  </a:cubicBezTo>
                  <a:cubicBezTo>
                    <a:pt x="14" y="673"/>
                    <a:pt x="22" y="678"/>
                    <a:pt x="70" y="6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5" name="Freeform 7"/>
            <p:cNvSpPr/>
            <p:nvPr userDrawn="1"/>
          </p:nvSpPr>
          <p:spPr bwMode="auto">
            <a:xfrm>
              <a:off x="3781425" y="1284287"/>
              <a:ext cx="4832350" cy="739775"/>
            </a:xfrm>
            <a:custGeom>
              <a:avLst/>
              <a:gdLst>
                <a:gd name="T0" fmla="*/ 2501 w 2575"/>
                <a:gd name="T1" fmla="*/ 20 h 394"/>
                <a:gd name="T2" fmla="*/ 2494 w 2575"/>
                <a:gd name="T3" fmla="*/ 22 h 394"/>
                <a:gd name="T4" fmla="*/ 2477 w 2575"/>
                <a:gd name="T5" fmla="*/ 22 h 394"/>
                <a:gd name="T6" fmla="*/ 2278 w 2575"/>
                <a:gd name="T7" fmla="*/ 47 h 394"/>
                <a:gd name="T8" fmla="*/ 1713 w 2575"/>
                <a:gd name="T9" fmla="*/ 111 h 394"/>
                <a:gd name="T10" fmla="*/ 1248 w 2575"/>
                <a:gd name="T11" fmla="*/ 152 h 394"/>
                <a:gd name="T12" fmla="*/ 649 w 2575"/>
                <a:gd name="T13" fmla="*/ 207 h 394"/>
                <a:gd name="T14" fmla="*/ 107 w 2575"/>
                <a:gd name="T15" fmla="*/ 272 h 394"/>
                <a:gd name="T16" fmla="*/ 20 w 2575"/>
                <a:gd name="T17" fmla="*/ 296 h 394"/>
                <a:gd name="T18" fmla="*/ 2 w 2575"/>
                <a:gd name="T19" fmla="*/ 318 h 394"/>
                <a:gd name="T20" fmla="*/ 20 w 2575"/>
                <a:gd name="T21" fmla="*/ 335 h 394"/>
                <a:gd name="T22" fmla="*/ 53 w 2575"/>
                <a:gd name="T23" fmla="*/ 352 h 394"/>
                <a:gd name="T24" fmla="*/ 122 w 2575"/>
                <a:gd name="T25" fmla="*/ 385 h 394"/>
                <a:gd name="T26" fmla="*/ 500 w 2575"/>
                <a:gd name="T27" fmla="*/ 352 h 394"/>
                <a:gd name="T28" fmla="*/ 1185 w 2575"/>
                <a:gd name="T29" fmla="*/ 267 h 394"/>
                <a:gd name="T30" fmla="*/ 1483 w 2575"/>
                <a:gd name="T31" fmla="*/ 239 h 394"/>
                <a:gd name="T32" fmla="*/ 2021 w 2575"/>
                <a:gd name="T33" fmla="*/ 171 h 394"/>
                <a:gd name="T34" fmla="*/ 2075 w 2575"/>
                <a:gd name="T35" fmla="*/ 162 h 394"/>
                <a:gd name="T36" fmla="*/ 2134 w 2575"/>
                <a:gd name="T37" fmla="*/ 157 h 394"/>
                <a:gd name="T38" fmla="*/ 2172 w 2575"/>
                <a:gd name="T39" fmla="*/ 150 h 394"/>
                <a:gd name="T40" fmla="*/ 2206 w 2575"/>
                <a:gd name="T41" fmla="*/ 149 h 394"/>
                <a:gd name="T42" fmla="*/ 2234 w 2575"/>
                <a:gd name="T43" fmla="*/ 135 h 394"/>
                <a:gd name="T44" fmla="*/ 2258 w 2575"/>
                <a:gd name="T45" fmla="*/ 128 h 394"/>
                <a:gd name="T46" fmla="*/ 2416 w 2575"/>
                <a:gd name="T47" fmla="*/ 94 h 394"/>
                <a:gd name="T48" fmla="*/ 2448 w 2575"/>
                <a:gd name="T49" fmla="*/ 72 h 394"/>
                <a:gd name="T50" fmla="*/ 2450 w 2575"/>
                <a:gd name="T51" fmla="*/ 71 h 394"/>
                <a:gd name="T52" fmla="*/ 2453 w 2575"/>
                <a:gd name="T53" fmla="*/ 71 h 394"/>
                <a:gd name="T54" fmla="*/ 2475 w 2575"/>
                <a:gd name="T55" fmla="*/ 69 h 394"/>
                <a:gd name="T56" fmla="*/ 2475 w 2575"/>
                <a:gd name="T57" fmla="*/ 63 h 394"/>
                <a:gd name="T58" fmla="*/ 2455 w 2575"/>
                <a:gd name="T59" fmla="*/ 67 h 394"/>
                <a:gd name="T60" fmla="*/ 2463 w 2575"/>
                <a:gd name="T61" fmla="*/ 49 h 394"/>
                <a:gd name="T62" fmla="*/ 2471 w 2575"/>
                <a:gd name="T63" fmla="*/ 50 h 394"/>
                <a:gd name="T64" fmla="*/ 2471 w 2575"/>
                <a:gd name="T65" fmla="*/ 50 h 394"/>
                <a:gd name="T66" fmla="*/ 2516 w 2575"/>
                <a:gd name="T67" fmla="*/ 36 h 394"/>
                <a:gd name="T68" fmla="*/ 2575 w 2575"/>
                <a:gd name="T69" fmla="*/ 15 h 394"/>
                <a:gd name="T70" fmla="*/ 2501 w 2575"/>
                <a:gd name="T71" fmla="*/ 2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5" h="394">
                  <a:moveTo>
                    <a:pt x="2501" y="20"/>
                  </a:moveTo>
                  <a:cubicBezTo>
                    <a:pt x="2499" y="21"/>
                    <a:pt x="2496" y="21"/>
                    <a:pt x="2494" y="22"/>
                  </a:cubicBezTo>
                  <a:cubicBezTo>
                    <a:pt x="2488" y="22"/>
                    <a:pt x="2483" y="22"/>
                    <a:pt x="2477" y="22"/>
                  </a:cubicBezTo>
                  <a:cubicBezTo>
                    <a:pt x="2409" y="18"/>
                    <a:pt x="2344" y="37"/>
                    <a:pt x="2278" y="47"/>
                  </a:cubicBezTo>
                  <a:cubicBezTo>
                    <a:pt x="2091" y="74"/>
                    <a:pt x="1902" y="89"/>
                    <a:pt x="1713" y="111"/>
                  </a:cubicBezTo>
                  <a:cubicBezTo>
                    <a:pt x="1559" y="128"/>
                    <a:pt x="1403" y="134"/>
                    <a:pt x="1248" y="152"/>
                  </a:cubicBezTo>
                  <a:cubicBezTo>
                    <a:pt x="1049" y="174"/>
                    <a:pt x="849" y="186"/>
                    <a:pt x="649" y="207"/>
                  </a:cubicBezTo>
                  <a:cubicBezTo>
                    <a:pt x="468" y="227"/>
                    <a:pt x="287" y="244"/>
                    <a:pt x="107" y="272"/>
                  </a:cubicBezTo>
                  <a:cubicBezTo>
                    <a:pt x="77" y="277"/>
                    <a:pt x="47" y="283"/>
                    <a:pt x="20" y="296"/>
                  </a:cubicBezTo>
                  <a:cubicBezTo>
                    <a:pt x="11" y="301"/>
                    <a:pt x="0" y="306"/>
                    <a:pt x="2" y="318"/>
                  </a:cubicBezTo>
                  <a:cubicBezTo>
                    <a:pt x="3" y="328"/>
                    <a:pt x="12" y="331"/>
                    <a:pt x="20" y="335"/>
                  </a:cubicBezTo>
                  <a:cubicBezTo>
                    <a:pt x="32" y="340"/>
                    <a:pt x="50" y="340"/>
                    <a:pt x="53" y="352"/>
                  </a:cubicBezTo>
                  <a:cubicBezTo>
                    <a:pt x="63" y="394"/>
                    <a:pt x="96" y="387"/>
                    <a:pt x="122" y="385"/>
                  </a:cubicBezTo>
                  <a:cubicBezTo>
                    <a:pt x="248" y="376"/>
                    <a:pt x="374" y="366"/>
                    <a:pt x="500" y="352"/>
                  </a:cubicBezTo>
                  <a:cubicBezTo>
                    <a:pt x="729" y="326"/>
                    <a:pt x="955" y="282"/>
                    <a:pt x="1185" y="267"/>
                  </a:cubicBezTo>
                  <a:cubicBezTo>
                    <a:pt x="1284" y="260"/>
                    <a:pt x="1384" y="251"/>
                    <a:pt x="1483" y="239"/>
                  </a:cubicBezTo>
                  <a:cubicBezTo>
                    <a:pt x="1662" y="218"/>
                    <a:pt x="1842" y="194"/>
                    <a:pt x="2021" y="171"/>
                  </a:cubicBezTo>
                  <a:cubicBezTo>
                    <a:pt x="2039" y="168"/>
                    <a:pt x="2057" y="165"/>
                    <a:pt x="2075" y="162"/>
                  </a:cubicBezTo>
                  <a:cubicBezTo>
                    <a:pt x="2095" y="166"/>
                    <a:pt x="2113" y="148"/>
                    <a:pt x="2134" y="157"/>
                  </a:cubicBezTo>
                  <a:cubicBezTo>
                    <a:pt x="2148" y="161"/>
                    <a:pt x="2162" y="160"/>
                    <a:pt x="2172" y="150"/>
                  </a:cubicBezTo>
                  <a:cubicBezTo>
                    <a:pt x="2184" y="138"/>
                    <a:pt x="2194" y="146"/>
                    <a:pt x="2206" y="149"/>
                  </a:cubicBezTo>
                  <a:cubicBezTo>
                    <a:pt x="2214" y="141"/>
                    <a:pt x="2229" y="150"/>
                    <a:pt x="2234" y="135"/>
                  </a:cubicBezTo>
                  <a:cubicBezTo>
                    <a:pt x="2241" y="129"/>
                    <a:pt x="2256" y="152"/>
                    <a:pt x="2258" y="128"/>
                  </a:cubicBezTo>
                  <a:cubicBezTo>
                    <a:pt x="2310" y="114"/>
                    <a:pt x="2362" y="98"/>
                    <a:pt x="2416" y="94"/>
                  </a:cubicBezTo>
                  <a:cubicBezTo>
                    <a:pt x="2430" y="92"/>
                    <a:pt x="2455" y="105"/>
                    <a:pt x="2448" y="72"/>
                  </a:cubicBezTo>
                  <a:cubicBezTo>
                    <a:pt x="2450" y="71"/>
                    <a:pt x="2450" y="71"/>
                    <a:pt x="2450" y="71"/>
                  </a:cubicBezTo>
                  <a:cubicBezTo>
                    <a:pt x="2453" y="71"/>
                    <a:pt x="2453" y="71"/>
                    <a:pt x="2453" y="71"/>
                  </a:cubicBezTo>
                  <a:cubicBezTo>
                    <a:pt x="2461" y="76"/>
                    <a:pt x="2469" y="77"/>
                    <a:pt x="2475" y="69"/>
                  </a:cubicBezTo>
                  <a:cubicBezTo>
                    <a:pt x="2476" y="68"/>
                    <a:pt x="2476" y="63"/>
                    <a:pt x="2475" y="63"/>
                  </a:cubicBezTo>
                  <a:cubicBezTo>
                    <a:pt x="2468" y="59"/>
                    <a:pt x="2462" y="64"/>
                    <a:pt x="2455" y="67"/>
                  </a:cubicBezTo>
                  <a:cubicBezTo>
                    <a:pt x="2446" y="56"/>
                    <a:pt x="2453" y="52"/>
                    <a:pt x="2463" y="49"/>
                  </a:cubicBezTo>
                  <a:cubicBezTo>
                    <a:pt x="2466" y="50"/>
                    <a:pt x="2468" y="50"/>
                    <a:pt x="2471" y="50"/>
                  </a:cubicBezTo>
                  <a:cubicBezTo>
                    <a:pt x="2471" y="50"/>
                    <a:pt x="2471" y="50"/>
                    <a:pt x="2471" y="50"/>
                  </a:cubicBezTo>
                  <a:cubicBezTo>
                    <a:pt x="2487" y="50"/>
                    <a:pt x="2504" y="50"/>
                    <a:pt x="2516" y="36"/>
                  </a:cubicBezTo>
                  <a:cubicBezTo>
                    <a:pt x="2538" y="36"/>
                    <a:pt x="2551" y="11"/>
                    <a:pt x="2575" y="15"/>
                  </a:cubicBezTo>
                  <a:cubicBezTo>
                    <a:pt x="2549" y="0"/>
                    <a:pt x="2525" y="12"/>
                    <a:pt x="250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3929063" y="6350"/>
              <a:ext cx="1911350" cy="1619250"/>
            </a:xfrm>
            <a:custGeom>
              <a:avLst/>
              <a:gdLst>
                <a:gd name="T0" fmla="*/ 47 w 1018"/>
                <a:gd name="T1" fmla="*/ 358 h 862"/>
                <a:gd name="T2" fmla="*/ 51 w 1018"/>
                <a:gd name="T3" fmla="*/ 449 h 862"/>
                <a:gd name="T4" fmla="*/ 70 w 1018"/>
                <a:gd name="T5" fmla="*/ 534 h 862"/>
                <a:gd name="T6" fmla="*/ 182 w 1018"/>
                <a:gd name="T7" fmla="*/ 591 h 862"/>
                <a:gd name="T8" fmla="*/ 210 w 1018"/>
                <a:gd name="T9" fmla="*/ 513 h 862"/>
                <a:gd name="T10" fmla="*/ 403 w 1018"/>
                <a:gd name="T11" fmla="*/ 371 h 862"/>
                <a:gd name="T12" fmla="*/ 332 w 1018"/>
                <a:gd name="T13" fmla="*/ 844 h 862"/>
                <a:gd name="T14" fmla="*/ 395 w 1018"/>
                <a:gd name="T15" fmla="*/ 829 h 862"/>
                <a:gd name="T16" fmla="*/ 514 w 1018"/>
                <a:gd name="T17" fmla="*/ 372 h 862"/>
                <a:gd name="T18" fmla="*/ 586 w 1018"/>
                <a:gd name="T19" fmla="*/ 338 h 862"/>
                <a:gd name="T20" fmla="*/ 588 w 1018"/>
                <a:gd name="T21" fmla="*/ 631 h 862"/>
                <a:gd name="T22" fmla="*/ 588 w 1018"/>
                <a:gd name="T23" fmla="*/ 631 h 862"/>
                <a:gd name="T24" fmla="*/ 609 w 1018"/>
                <a:gd name="T25" fmla="*/ 631 h 862"/>
                <a:gd name="T26" fmla="*/ 609 w 1018"/>
                <a:gd name="T27" fmla="*/ 631 h 862"/>
                <a:gd name="T28" fmla="*/ 692 w 1018"/>
                <a:gd name="T29" fmla="*/ 481 h 862"/>
                <a:gd name="T30" fmla="*/ 843 w 1018"/>
                <a:gd name="T31" fmla="*/ 477 h 862"/>
                <a:gd name="T32" fmla="*/ 978 w 1018"/>
                <a:gd name="T33" fmla="*/ 679 h 862"/>
                <a:gd name="T34" fmla="*/ 996 w 1018"/>
                <a:gd name="T35" fmla="*/ 573 h 862"/>
                <a:gd name="T36" fmla="*/ 946 w 1018"/>
                <a:gd name="T37" fmla="*/ 385 h 862"/>
                <a:gd name="T38" fmla="*/ 907 w 1018"/>
                <a:gd name="T39" fmla="*/ 334 h 862"/>
                <a:gd name="T40" fmla="*/ 753 w 1018"/>
                <a:gd name="T41" fmla="*/ 48 h 862"/>
                <a:gd name="T42" fmla="*/ 666 w 1018"/>
                <a:gd name="T43" fmla="*/ 83 h 862"/>
                <a:gd name="T44" fmla="*/ 673 w 1018"/>
                <a:gd name="T45" fmla="*/ 161 h 862"/>
                <a:gd name="T46" fmla="*/ 582 w 1018"/>
                <a:gd name="T47" fmla="*/ 89 h 862"/>
                <a:gd name="T48" fmla="*/ 486 w 1018"/>
                <a:gd name="T49" fmla="*/ 48 h 862"/>
                <a:gd name="T50" fmla="*/ 426 w 1018"/>
                <a:gd name="T51" fmla="*/ 250 h 862"/>
                <a:gd name="T52" fmla="*/ 276 w 1018"/>
                <a:gd name="T53" fmla="*/ 318 h 862"/>
                <a:gd name="T54" fmla="*/ 281 w 1018"/>
                <a:gd name="T55" fmla="*/ 191 h 862"/>
                <a:gd name="T56" fmla="*/ 279 w 1018"/>
                <a:gd name="T57" fmla="*/ 76 h 862"/>
                <a:gd name="T58" fmla="*/ 171 w 1018"/>
                <a:gd name="T59" fmla="*/ 100 h 862"/>
                <a:gd name="T60" fmla="*/ 59 w 1018"/>
                <a:gd name="T61" fmla="*/ 358 h 862"/>
                <a:gd name="T62" fmla="*/ 725 w 1018"/>
                <a:gd name="T63" fmla="*/ 232 h 862"/>
                <a:gd name="T64" fmla="*/ 779 w 1018"/>
                <a:gd name="T65" fmla="*/ 382 h 862"/>
                <a:gd name="T66" fmla="*/ 697 w 1018"/>
                <a:gd name="T67" fmla="*/ 28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8" h="862">
                  <a:moveTo>
                    <a:pt x="59" y="358"/>
                  </a:moveTo>
                  <a:cubicBezTo>
                    <a:pt x="55" y="358"/>
                    <a:pt x="51" y="357"/>
                    <a:pt x="47" y="358"/>
                  </a:cubicBezTo>
                  <a:cubicBezTo>
                    <a:pt x="29" y="362"/>
                    <a:pt x="8" y="362"/>
                    <a:pt x="2" y="386"/>
                  </a:cubicBezTo>
                  <a:cubicBezTo>
                    <a:pt x="0" y="398"/>
                    <a:pt x="40" y="448"/>
                    <a:pt x="51" y="449"/>
                  </a:cubicBezTo>
                  <a:cubicBezTo>
                    <a:pt x="97" y="456"/>
                    <a:pt x="97" y="456"/>
                    <a:pt x="79" y="502"/>
                  </a:cubicBezTo>
                  <a:cubicBezTo>
                    <a:pt x="75" y="512"/>
                    <a:pt x="70" y="523"/>
                    <a:pt x="70" y="534"/>
                  </a:cubicBezTo>
                  <a:cubicBezTo>
                    <a:pt x="69" y="550"/>
                    <a:pt x="60" y="573"/>
                    <a:pt x="83" y="580"/>
                  </a:cubicBezTo>
                  <a:cubicBezTo>
                    <a:pt x="115" y="590"/>
                    <a:pt x="149" y="598"/>
                    <a:pt x="182" y="591"/>
                  </a:cubicBezTo>
                  <a:cubicBezTo>
                    <a:pt x="196" y="589"/>
                    <a:pt x="208" y="578"/>
                    <a:pt x="208" y="559"/>
                  </a:cubicBezTo>
                  <a:cubicBezTo>
                    <a:pt x="208" y="544"/>
                    <a:pt x="209" y="528"/>
                    <a:pt x="210" y="513"/>
                  </a:cubicBezTo>
                  <a:cubicBezTo>
                    <a:pt x="211" y="482"/>
                    <a:pt x="210" y="443"/>
                    <a:pt x="238" y="427"/>
                  </a:cubicBezTo>
                  <a:cubicBezTo>
                    <a:pt x="286" y="398"/>
                    <a:pt x="343" y="388"/>
                    <a:pt x="403" y="371"/>
                  </a:cubicBezTo>
                  <a:cubicBezTo>
                    <a:pt x="386" y="444"/>
                    <a:pt x="369" y="509"/>
                    <a:pt x="354" y="576"/>
                  </a:cubicBezTo>
                  <a:cubicBezTo>
                    <a:pt x="333" y="664"/>
                    <a:pt x="320" y="753"/>
                    <a:pt x="332" y="844"/>
                  </a:cubicBezTo>
                  <a:cubicBezTo>
                    <a:pt x="334" y="862"/>
                    <a:pt x="350" y="858"/>
                    <a:pt x="351" y="858"/>
                  </a:cubicBezTo>
                  <a:cubicBezTo>
                    <a:pt x="365" y="846"/>
                    <a:pt x="386" y="841"/>
                    <a:pt x="395" y="829"/>
                  </a:cubicBezTo>
                  <a:cubicBezTo>
                    <a:pt x="410" y="808"/>
                    <a:pt x="418" y="781"/>
                    <a:pt x="426" y="756"/>
                  </a:cubicBezTo>
                  <a:cubicBezTo>
                    <a:pt x="463" y="630"/>
                    <a:pt x="490" y="501"/>
                    <a:pt x="514" y="372"/>
                  </a:cubicBezTo>
                  <a:cubicBezTo>
                    <a:pt x="524" y="323"/>
                    <a:pt x="547" y="297"/>
                    <a:pt x="593" y="285"/>
                  </a:cubicBezTo>
                  <a:cubicBezTo>
                    <a:pt x="596" y="304"/>
                    <a:pt x="591" y="322"/>
                    <a:pt x="586" y="338"/>
                  </a:cubicBezTo>
                  <a:cubicBezTo>
                    <a:pt x="566" y="401"/>
                    <a:pt x="553" y="465"/>
                    <a:pt x="558" y="530"/>
                  </a:cubicBezTo>
                  <a:cubicBezTo>
                    <a:pt x="560" y="563"/>
                    <a:pt x="546" y="607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91" y="641"/>
                    <a:pt x="594" y="650"/>
                    <a:pt x="598" y="661"/>
                  </a:cubicBezTo>
                  <a:cubicBezTo>
                    <a:pt x="607" y="651"/>
                    <a:pt x="609" y="642"/>
                    <a:pt x="609" y="631"/>
                  </a:cubicBezTo>
                  <a:cubicBezTo>
                    <a:pt x="607" y="629"/>
                    <a:pt x="604" y="627"/>
                    <a:pt x="602" y="626"/>
                  </a:cubicBezTo>
                  <a:cubicBezTo>
                    <a:pt x="604" y="625"/>
                    <a:pt x="607" y="626"/>
                    <a:pt x="609" y="631"/>
                  </a:cubicBezTo>
                  <a:cubicBezTo>
                    <a:pt x="624" y="577"/>
                    <a:pt x="623" y="519"/>
                    <a:pt x="642" y="463"/>
                  </a:cubicBezTo>
                  <a:cubicBezTo>
                    <a:pt x="658" y="474"/>
                    <a:pt x="674" y="479"/>
                    <a:pt x="692" y="481"/>
                  </a:cubicBezTo>
                  <a:cubicBezTo>
                    <a:pt x="733" y="487"/>
                    <a:pt x="770" y="466"/>
                    <a:pt x="810" y="461"/>
                  </a:cubicBezTo>
                  <a:cubicBezTo>
                    <a:pt x="830" y="459"/>
                    <a:pt x="836" y="462"/>
                    <a:pt x="843" y="477"/>
                  </a:cubicBezTo>
                  <a:cubicBezTo>
                    <a:pt x="865" y="521"/>
                    <a:pt x="881" y="567"/>
                    <a:pt x="890" y="617"/>
                  </a:cubicBezTo>
                  <a:cubicBezTo>
                    <a:pt x="902" y="691"/>
                    <a:pt x="905" y="690"/>
                    <a:pt x="978" y="679"/>
                  </a:cubicBezTo>
                  <a:cubicBezTo>
                    <a:pt x="1013" y="674"/>
                    <a:pt x="1018" y="655"/>
                    <a:pt x="1013" y="627"/>
                  </a:cubicBezTo>
                  <a:cubicBezTo>
                    <a:pt x="1010" y="609"/>
                    <a:pt x="1005" y="590"/>
                    <a:pt x="996" y="573"/>
                  </a:cubicBezTo>
                  <a:cubicBezTo>
                    <a:pt x="971" y="523"/>
                    <a:pt x="959" y="469"/>
                    <a:pt x="943" y="416"/>
                  </a:cubicBezTo>
                  <a:cubicBezTo>
                    <a:pt x="939" y="404"/>
                    <a:pt x="941" y="394"/>
                    <a:pt x="946" y="385"/>
                  </a:cubicBezTo>
                  <a:cubicBezTo>
                    <a:pt x="958" y="363"/>
                    <a:pt x="952" y="345"/>
                    <a:pt x="929" y="342"/>
                  </a:cubicBezTo>
                  <a:cubicBezTo>
                    <a:pt x="920" y="341"/>
                    <a:pt x="913" y="345"/>
                    <a:pt x="907" y="334"/>
                  </a:cubicBezTo>
                  <a:cubicBezTo>
                    <a:pt x="880" y="282"/>
                    <a:pt x="848" y="233"/>
                    <a:pt x="825" y="180"/>
                  </a:cubicBezTo>
                  <a:cubicBezTo>
                    <a:pt x="805" y="134"/>
                    <a:pt x="781" y="90"/>
                    <a:pt x="753" y="48"/>
                  </a:cubicBezTo>
                  <a:cubicBezTo>
                    <a:pt x="749" y="41"/>
                    <a:pt x="743" y="28"/>
                    <a:pt x="735" y="32"/>
                  </a:cubicBezTo>
                  <a:cubicBezTo>
                    <a:pt x="710" y="45"/>
                    <a:pt x="684" y="60"/>
                    <a:pt x="666" y="83"/>
                  </a:cubicBezTo>
                  <a:cubicBezTo>
                    <a:pt x="653" y="100"/>
                    <a:pt x="673" y="112"/>
                    <a:pt x="676" y="127"/>
                  </a:cubicBezTo>
                  <a:cubicBezTo>
                    <a:pt x="678" y="139"/>
                    <a:pt x="696" y="150"/>
                    <a:pt x="673" y="161"/>
                  </a:cubicBezTo>
                  <a:cubicBezTo>
                    <a:pt x="636" y="178"/>
                    <a:pt x="601" y="201"/>
                    <a:pt x="557" y="213"/>
                  </a:cubicBezTo>
                  <a:cubicBezTo>
                    <a:pt x="566" y="170"/>
                    <a:pt x="573" y="129"/>
                    <a:pt x="582" y="89"/>
                  </a:cubicBezTo>
                  <a:cubicBezTo>
                    <a:pt x="592" y="45"/>
                    <a:pt x="584" y="29"/>
                    <a:pt x="539" y="12"/>
                  </a:cubicBezTo>
                  <a:cubicBezTo>
                    <a:pt x="506" y="0"/>
                    <a:pt x="499" y="30"/>
                    <a:pt x="486" y="48"/>
                  </a:cubicBezTo>
                  <a:cubicBezTo>
                    <a:pt x="474" y="64"/>
                    <a:pt x="466" y="83"/>
                    <a:pt x="462" y="103"/>
                  </a:cubicBezTo>
                  <a:cubicBezTo>
                    <a:pt x="450" y="152"/>
                    <a:pt x="438" y="201"/>
                    <a:pt x="426" y="250"/>
                  </a:cubicBezTo>
                  <a:cubicBezTo>
                    <a:pt x="423" y="263"/>
                    <a:pt x="421" y="275"/>
                    <a:pt x="406" y="280"/>
                  </a:cubicBezTo>
                  <a:cubicBezTo>
                    <a:pt x="363" y="292"/>
                    <a:pt x="319" y="305"/>
                    <a:pt x="276" y="318"/>
                  </a:cubicBezTo>
                  <a:cubicBezTo>
                    <a:pt x="255" y="324"/>
                    <a:pt x="252" y="314"/>
                    <a:pt x="255" y="297"/>
                  </a:cubicBezTo>
                  <a:cubicBezTo>
                    <a:pt x="261" y="261"/>
                    <a:pt x="266" y="225"/>
                    <a:pt x="281" y="191"/>
                  </a:cubicBezTo>
                  <a:cubicBezTo>
                    <a:pt x="294" y="161"/>
                    <a:pt x="298" y="130"/>
                    <a:pt x="300" y="99"/>
                  </a:cubicBezTo>
                  <a:cubicBezTo>
                    <a:pt x="301" y="83"/>
                    <a:pt x="297" y="76"/>
                    <a:pt x="279" y="76"/>
                  </a:cubicBezTo>
                  <a:cubicBezTo>
                    <a:pt x="261" y="75"/>
                    <a:pt x="242" y="71"/>
                    <a:pt x="224" y="66"/>
                  </a:cubicBezTo>
                  <a:cubicBezTo>
                    <a:pt x="192" y="57"/>
                    <a:pt x="183" y="72"/>
                    <a:pt x="171" y="100"/>
                  </a:cubicBezTo>
                  <a:cubicBezTo>
                    <a:pt x="143" y="164"/>
                    <a:pt x="145" y="233"/>
                    <a:pt x="126" y="298"/>
                  </a:cubicBezTo>
                  <a:cubicBezTo>
                    <a:pt x="114" y="341"/>
                    <a:pt x="97" y="356"/>
                    <a:pt x="59" y="358"/>
                  </a:cubicBezTo>
                  <a:close/>
                  <a:moveTo>
                    <a:pt x="697" y="282"/>
                  </a:moveTo>
                  <a:cubicBezTo>
                    <a:pt x="703" y="265"/>
                    <a:pt x="715" y="249"/>
                    <a:pt x="725" y="232"/>
                  </a:cubicBezTo>
                  <a:cubicBezTo>
                    <a:pt x="757" y="273"/>
                    <a:pt x="777" y="314"/>
                    <a:pt x="794" y="358"/>
                  </a:cubicBezTo>
                  <a:cubicBezTo>
                    <a:pt x="802" y="378"/>
                    <a:pt x="797" y="383"/>
                    <a:pt x="779" y="382"/>
                  </a:cubicBezTo>
                  <a:cubicBezTo>
                    <a:pt x="774" y="382"/>
                    <a:pt x="769" y="383"/>
                    <a:pt x="764" y="383"/>
                  </a:cubicBezTo>
                  <a:cubicBezTo>
                    <a:pt x="618" y="393"/>
                    <a:pt x="664" y="384"/>
                    <a:pt x="697" y="2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6592888" y="-477838"/>
              <a:ext cx="1638300" cy="1947863"/>
            </a:xfrm>
            <a:custGeom>
              <a:avLst/>
              <a:gdLst>
                <a:gd name="T0" fmla="*/ 14 w 873"/>
                <a:gd name="T1" fmla="*/ 1009 h 1036"/>
                <a:gd name="T2" fmla="*/ 20 w 873"/>
                <a:gd name="T3" fmla="*/ 1026 h 1036"/>
                <a:gd name="T4" fmla="*/ 44 w 873"/>
                <a:gd name="T5" fmla="*/ 1024 h 1036"/>
                <a:gd name="T6" fmla="*/ 118 w 873"/>
                <a:gd name="T7" fmla="*/ 878 h 1036"/>
                <a:gd name="T8" fmla="*/ 151 w 873"/>
                <a:gd name="T9" fmla="*/ 746 h 1036"/>
                <a:gd name="T10" fmla="*/ 167 w 873"/>
                <a:gd name="T11" fmla="*/ 764 h 1036"/>
                <a:gd name="T12" fmla="*/ 280 w 873"/>
                <a:gd name="T13" fmla="*/ 911 h 1036"/>
                <a:gd name="T14" fmla="*/ 435 w 873"/>
                <a:gd name="T15" fmla="*/ 964 h 1036"/>
                <a:gd name="T16" fmla="*/ 466 w 873"/>
                <a:gd name="T17" fmla="*/ 913 h 1036"/>
                <a:gd name="T18" fmla="*/ 696 w 873"/>
                <a:gd name="T19" fmla="*/ 846 h 1036"/>
                <a:gd name="T20" fmla="*/ 762 w 873"/>
                <a:gd name="T21" fmla="*/ 639 h 1036"/>
                <a:gd name="T22" fmla="*/ 639 w 873"/>
                <a:gd name="T23" fmla="*/ 496 h 1036"/>
                <a:gd name="T24" fmla="*/ 650 w 873"/>
                <a:gd name="T25" fmla="*/ 490 h 1036"/>
                <a:gd name="T26" fmla="*/ 676 w 873"/>
                <a:gd name="T27" fmla="*/ 443 h 1036"/>
                <a:gd name="T28" fmla="*/ 650 w 873"/>
                <a:gd name="T29" fmla="*/ 416 h 1036"/>
                <a:gd name="T30" fmla="*/ 650 w 873"/>
                <a:gd name="T31" fmla="*/ 401 h 1036"/>
                <a:gd name="T32" fmla="*/ 766 w 873"/>
                <a:gd name="T33" fmla="*/ 311 h 1036"/>
                <a:gd name="T34" fmla="*/ 837 w 873"/>
                <a:gd name="T35" fmla="*/ 325 h 1036"/>
                <a:gd name="T36" fmla="*/ 837 w 873"/>
                <a:gd name="T37" fmla="*/ 325 h 1036"/>
                <a:gd name="T38" fmla="*/ 863 w 873"/>
                <a:gd name="T39" fmla="*/ 362 h 1036"/>
                <a:gd name="T40" fmla="*/ 858 w 873"/>
                <a:gd name="T41" fmla="*/ 317 h 1036"/>
                <a:gd name="T42" fmla="*/ 861 w 873"/>
                <a:gd name="T43" fmla="*/ 281 h 1036"/>
                <a:gd name="T44" fmla="*/ 677 w 873"/>
                <a:gd name="T45" fmla="*/ 218 h 1036"/>
                <a:gd name="T46" fmla="*/ 613 w 873"/>
                <a:gd name="T47" fmla="*/ 265 h 1036"/>
                <a:gd name="T48" fmla="*/ 474 w 873"/>
                <a:gd name="T49" fmla="*/ 462 h 1036"/>
                <a:gd name="T50" fmla="*/ 446 w 873"/>
                <a:gd name="T51" fmla="*/ 482 h 1036"/>
                <a:gd name="T52" fmla="*/ 227 w 873"/>
                <a:gd name="T53" fmla="*/ 529 h 1036"/>
                <a:gd name="T54" fmla="*/ 204 w 873"/>
                <a:gd name="T55" fmla="*/ 507 h 1036"/>
                <a:gd name="T56" fmla="*/ 256 w 873"/>
                <a:gd name="T57" fmla="*/ 298 h 1036"/>
                <a:gd name="T58" fmla="*/ 306 w 873"/>
                <a:gd name="T59" fmla="*/ 72 h 1036"/>
                <a:gd name="T60" fmla="*/ 256 w 873"/>
                <a:gd name="T61" fmla="*/ 12 h 1036"/>
                <a:gd name="T62" fmla="*/ 217 w 873"/>
                <a:gd name="T63" fmla="*/ 37 h 1036"/>
                <a:gd name="T64" fmla="*/ 173 w 873"/>
                <a:gd name="T65" fmla="*/ 140 h 1036"/>
                <a:gd name="T66" fmla="*/ 88 w 873"/>
                <a:gd name="T67" fmla="*/ 513 h 1036"/>
                <a:gd name="T68" fmla="*/ 57 w 873"/>
                <a:gd name="T69" fmla="*/ 633 h 1036"/>
                <a:gd name="T70" fmla="*/ 14 w 873"/>
                <a:gd name="T71" fmla="*/ 1009 h 1036"/>
                <a:gd name="T72" fmla="*/ 431 w 873"/>
                <a:gd name="T73" fmla="*/ 585 h 1036"/>
                <a:gd name="T74" fmla="*/ 442 w 873"/>
                <a:gd name="T75" fmla="*/ 583 h 1036"/>
                <a:gd name="T76" fmla="*/ 566 w 873"/>
                <a:gd name="T77" fmla="*/ 617 h 1036"/>
                <a:gd name="T78" fmla="*/ 617 w 873"/>
                <a:gd name="T79" fmla="*/ 656 h 1036"/>
                <a:gd name="T80" fmla="*/ 629 w 873"/>
                <a:gd name="T81" fmla="*/ 754 h 1036"/>
                <a:gd name="T82" fmla="*/ 521 w 873"/>
                <a:gd name="T83" fmla="*/ 826 h 1036"/>
                <a:gd name="T84" fmla="*/ 469 w 873"/>
                <a:gd name="T85" fmla="*/ 873 h 1036"/>
                <a:gd name="T86" fmla="*/ 456 w 873"/>
                <a:gd name="T87" fmla="*/ 875 h 1036"/>
                <a:gd name="T88" fmla="*/ 440 w 873"/>
                <a:gd name="T89" fmla="*/ 881 h 1036"/>
                <a:gd name="T90" fmla="*/ 440 w 873"/>
                <a:gd name="T91" fmla="*/ 881 h 1036"/>
                <a:gd name="T92" fmla="*/ 440 w 873"/>
                <a:gd name="T93" fmla="*/ 881 h 1036"/>
                <a:gd name="T94" fmla="*/ 370 w 873"/>
                <a:gd name="T95" fmla="*/ 820 h 1036"/>
                <a:gd name="T96" fmla="*/ 313 w 873"/>
                <a:gd name="T97" fmla="*/ 762 h 1036"/>
                <a:gd name="T98" fmla="*/ 205 w 873"/>
                <a:gd name="T99" fmla="*/ 650 h 1036"/>
                <a:gd name="T100" fmla="*/ 431 w 873"/>
                <a:gd name="T101" fmla="*/ 58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3" h="1036">
                  <a:moveTo>
                    <a:pt x="14" y="1009"/>
                  </a:moveTo>
                  <a:cubicBezTo>
                    <a:pt x="14" y="1015"/>
                    <a:pt x="9" y="1032"/>
                    <a:pt x="20" y="1026"/>
                  </a:cubicBezTo>
                  <a:cubicBezTo>
                    <a:pt x="29" y="1021"/>
                    <a:pt x="33" y="1036"/>
                    <a:pt x="44" y="1024"/>
                  </a:cubicBezTo>
                  <a:cubicBezTo>
                    <a:pt x="83" y="982"/>
                    <a:pt x="105" y="933"/>
                    <a:pt x="118" y="878"/>
                  </a:cubicBezTo>
                  <a:cubicBezTo>
                    <a:pt x="129" y="836"/>
                    <a:pt x="139" y="793"/>
                    <a:pt x="151" y="746"/>
                  </a:cubicBezTo>
                  <a:cubicBezTo>
                    <a:pt x="159" y="755"/>
                    <a:pt x="164" y="759"/>
                    <a:pt x="167" y="764"/>
                  </a:cubicBezTo>
                  <a:cubicBezTo>
                    <a:pt x="205" y="813"/>
                    <a:pt x="243" y="862"/>
                    <a:pt x="280" y="911"/>
                  </a:cubicBezTo>
                  <a:cubicBezTo>
                    <a:pt x="320" y="964"/>
                    <a:pt x="374" y="978"/>
                    <a:pt x="435" y="964"/>
                  </a:cubicBezTo>
                  <a:cubicBezTo>
                    <a:pt x="460" y="959"/>
                    <a:pt x="488" y="949"/>
                    <a:pt x="466" y="913"/>
                  </a:cubicBezTo>
                  <a:cubicBezTo>
                    <a:pt x="550" y="909"/>
                    <a:pt x="628" y="898"/>
                    <a:pt x="696" y="846"/>
                  </a:cubicBezTo>
                  <a:cubicBezTo>
                    <a:pt x="763" y="796"/>
                    <a:pt x="789" y="719"/>
                    <a:pt x="762" y="639"/>
                  </a:cubicBezTo>
                  <a:cubicBezTo>
                    <a:pt x="741" y="574"/>
                    <a:pt x="691" y="535"/>
                    <a:pt x="639" y="496"/>
                  </a:cubicBezTo>
                  <a:cubicBezTo>
                    <a:pt x="644" y="494"/>
                    <a:pt x="647" y="492"/>
                    <a:pt x="650" y="490"/>
                  </a:cubicBezTo>
                  <a:cubicBezTo>
                    <a:pt x="665" y="478"/>
                    <a:pt x="673" y="460"/>
                    <a:pt x="676" y="443"/>
                  </a:cubicBezTo>
                  <a:cubicBezTo>
                    <a:pt x="679" y="429"/>
                    <a:pt x="671" y="415"/>
                    <a:pt x="650" y="416"/>
                  </a:cubicBezTo>
                  <a:cubicBezTo>
                    <a:pt x="643" y="416"/>
                    <a:pt x="646" y="404"/>
                    <a:pt x="650" y="401"/>
                  </a:cubicBezTo>
                  <a:cubicBezTo>
                    <a:pt x="689" y="371"/>
                    <a:pt x="702" y="310"/>
                    <a:pt x="766" y="311"/>
                  </a:cubicBezTo>
                  <a:cubicBezTo>
                    <a:pt x="791" y="312"/>
                    <a:pt x="813" y="322"/>
                    <a:pt x="837" y="325"/>
                  </a:cubicBezTo>
                  <a:cubicBezTo>
                    <a:pt x="837" y="325"/>
                    <a:pt x="837" y="325"/>
                    <a:pt x="837" y="325"/>
                  </a:cubicBezTo>
                  <a:cubicBezTo>
                    <a:pt x="840" y="341"/>
                    <a:pt x="860" y="345"/>
                    <a:pt x="863" y="362"/>
                  </a:cubicBezTo>
                  <a:cubicBezTo>
                    <a:pt x="870" y="345"/>
                    <a:pt x="868" y="331"/>
                    <a:pt x="858" y="317"/>
                  </a:cubicBezTo>
                  <a:cubicBezTo>
                    <a:pt x="873" y="306"/>
                    <a:pt x="868" y="294"/>
                    <a:pt x="861" y="281"/>
                  </a:cubicBezTo>
                  <a:cubicBezTo>
                    <a:pt x="835" y="230"/>
                    <a:pt x="755" y="177"/>
                    <a:pt x="677" y="218"/>
                  </a:cubicBezTo>
                  <a:cubicBezTo>
                    <a:pt x="653" y="231"/>
                    <a:pt x="632" y="246"/>
                    <a:pt x="613" y="265"/>
                  </a:cubicBezTo>
                  <a:cubicBezTo>
                    <a:pt x="555" y="322"/>
                    <a:pt x="490" y="375"/>
                    <a:pt x="474" y="462"/>
                  </a:cubicBezTo>
                  <a:cubicBezTo>
                    <a:pt x="470" y="480"/>
                    <a:pt x="457" y="478"/>
                    <a:pt x="446" y="482"/>
                  </a:cubicBezTo>
                  <a:cubicBezTo>
                    <a:pt x="374" y="504"/>
                    <a:pt x="301" y="514"/>
                    <a:pt x="227" y="529"/>
                  </a:cubicBezTo>
                  <a:cubicBezTo>
                    <a:pt x="205" y="533"/>
                    <a:pt x="200" y="526"/>
                    <a:pt x="204" y="507"/>
                  </a:cubicBezTo>
                  <a:cubicBezTo>
                    <a:pt x="221" y="437"/>
                    <a:pt x="236" y="367"/>
                    <a:pt x="256" y="298"/>
                  </a:cubicBezTo>
                  <a:cubicBezTo>
                    <a:pt x="277" y="223"/>
                    <a:pt x="288" y="147"/>
                    <a:pt x="306" y="72"/>
                  </a:cubicBezTo>
                  <a:cubicBezTo>
                    <a:pt x="315" y="32"/>
                    <a:pt x="281" y="24"/>
                    <a:pt x="256" y="12"/>
                  </a:cubicBezTo>
                  <a:cubicBezTo>
                    <a:pt x="233" y="0"/>
                    <a:pt x="226" y="24"/>
                    <a:pt x="217" y="37"/>
                  </a:cubicBezTo>
                  <a:cubicBezTo>
                    <a:pt x="194" y="68"/>
                    <a:pt x="181" y="103"/>
                    <a:pt x="173" y="140"/>
                  </a:cubicBezTo>
                  <a:cubicBezTo>
                    <a:pt x="145" y="265"/>
                    <a:pt x="120" y="390"/>
                    <a:pt x="88" y="513"/>
                  </a:cubicBezTo>
                  <a:cubicBezTo>
                    <a:pt x="77" y="553"/>
                    <a:pt x="64" y="591"/>
                    <a:pt x="57" y="633"/>
                  </a:cubicBezTo>
                  <a:cubicBezTo>
                    <a:pt x="35" y="758"/>
                    <a:pt x="0" y="881"/>
                    <a:pt x="14" y="1009"/>
                  </a:cubicBezTo>
                  <a:close/>
                  <a:moveTo>
                    <a:pt x="431" y="585"/>
                  </a:moveTo>
                  <a:cubicBezTo>
                    <a:pt x="435" y="585"/>
                    <a:pt x="439" y="585"/>
                    <a:pt x="442" y="583"/>
                  </a:cubicBezTo>
                  <a:cubicBezTo>
                    <a:pt x="498" y="542"/>
                    <a:pt x="531" y="579"/>
                    <a:pt x="566" y="617"/>
                  </a:cubicBezTo>
                  <a:cubicBezTo>
                    <a:pt x="580" y="633"/>
                    <a:pt x="598" y="647"/>
                    <a:pt x="617" y="656"/>
                  </a:cubicBezTo>
                  <a:cubicBezTo>
                    <a:pt x="666" y="679"/>
                    <a:pt x="659" y="719"/>
                    <a:pt x="629" y="754"/>
                  </a:cubicBezTo>
                  <a:cubicBezTo>
                    <a:pt x="601" y="788"/>
                    <a:pt x="559" y="807"/>
                    <a:pt x="521" y="826"/>
                  </a:cubicBezTo>
                  <a:cubicBezTo>
                    <a:pt x="497" y="838"/>
                    <a:pt x="475" y="843"/>
                    <a:pt x="469" y="873"/>
                  </a:cubicBezTo>
                  <a:cubicBezTo>
                    <a:pt x="469" y="874"/>
                    <a:pt x="461" y="874"/>
                    <a:pt x="456" y="875"/>
                  </a:cubicBezTo>
                  <a:cubicBezTo>
                    <a:pt x="451" y="877"/>
                    <a:pt x="445" y="879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28" y="848"/>
                    <a:pt x="393" y="841"/>
                    <a:pt x="370" y="820"/>
                  </a:cubicBezTo>
                  <a:cubicBezTo>
                    <a:pt x="350" y="802"/>
                    <a:pt x="331" y="783"/>
                    <a:pt x="313" y="762"/>
                  </a:cubicBezTo>
                  <a:cubicBezTo>
                    <a:pt x="280" y="723"/>
                    <a:pt x="241" y="688"/>
                    <a:pt x="205" y="650"/>
                  </a:cubicBezTo>
                  <a:cubicBezTo>
                    <a:pt x="278" y="625"/>
                    <a:pt x="353" y="599"/>
                    <a:pt x="431" y="5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8357" y="4598670"/>
            <a:ext cx="2964383" cy="2259330"/>
          </a:xfrm>
          <a:prstGeom prst="rect">
            <a:avLst/>
          </a:prstGeom>
          <a:blipFill>
            <a:blip r:embed="rId3" cstate="print"/>
            <a:stretch>
              <a:fillRect l="1" r="-1072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89070" y="377291"/>
            <a:ext cx="8116570" cy="65786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274320">
              <a:lnSpc>
                <a:spcPct val="100000"/>
              </a:lnSpc>
              <a:spcBef>
                <a:spcPts val="940"/>
              </a:spcBef>
            </a:pP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针对这两痛点，业界最</a:t>
            </a:r>
            <a:r>
              <a:rPr sz="1400" spc="-1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好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的解</a:t>
            </a:r>
            <a:r>
              <a:rPr sz="1400" spc="-1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决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方案</a:t>
            </a:r>
            <a:r>
              <a:rPr sz="1400" spc="-1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</a:t>
            </a:r>
            <a:r>
              <a:rPr sz="14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垂直</a:t>
            </a:r>
            <a:r>
              <a:rPr sz="1400" b="1" spc="-20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起</a:t>
            </a:r>
            <a:r>
              <a:rPr sz="14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降和</a:t>
            </a:r>
            <a:r>
              <a:rPr sz="1400" b="1" spc="-20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</a:t>
            </a:r>
            <a:r>
              <a:rPr sz="14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动驾</a:t>
            </a:r>
            <a:r>
              <a:rPr sz="1400" b="1" spc="-1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驶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sz="1400" spc="-1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中，</a:t>
            </a:r>
            <a:r>
              <a:rPr sz="1400" spc="-1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spc="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Joby </a:t>
            </a:r>
            <a:r>
              <a:rPr sz="1400" spc="-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Aviation-Air</a:t>
            </a:r>
            <a:r>
              <a:rPr sz="1400" spc="-2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融资</a:t>
            </a:r>
            <a:r>
              <a:rPr sz="1400" b="1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7.2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b="1" spc="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美元</a:t>
            </a:r>
            <a:r>
              <a:rPr sz="1400" spc="-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，Lilium</a:t>
            </a:r>
            <a:r>
              <a:rPr sz="1400" spc="-1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融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</a:t>
            </a:r>
            <a:r>
              <a:rPr sz="1400" spc="-1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超</a:t>
            </a:r>
            <a:r>
              <a:rPr sz="1400" b="1" spc="-10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3.75</a:t>
            </a:r>
            <a:r>
              <a:rPr sz="14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</a:t>
            </a:r>
            <a:r>
              <a:rPr sz="1400" spc="-1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元，</a:t>
            </a:r>
            <a:r>
              <a:rPr sz="1400" spc="-3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Volocopter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融</a:t>
            </a:r>
            <a:r>
              <a:rPr sz="1400" spc="-1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</a:t>
            </a:r>
            <a:r>
              <a:rPr sz="1400" b="1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4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</a:t>
            </a:r>
            <a:r>
              <a:rPr sz="1400" b="1" spc="-1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美元</a:t>
            </a:r>
            <a:r>
              <a:rPr sz="1400" spc="-1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亿航</a:t>
            </a:r>
            <a:r>
              <a:rPr sz="1400" spc="-1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融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</a:t>
            </a:r>
            <a:r>
              <a:rPr sz="1400" spc="-1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</a:t>
            </a:r>
            <a:r>
              <a:rPr sz="1400" b="1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4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</a:t>
            </a:r>
            <a:r>
              <a:rPr sz="1400" spc="-15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元。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58721" y="4598670"/>
            <a:ext cx="2964383" cy="2259330"/>
          </a:xfrm>
          <a:prstGeom prst="rect">
            <a:avLst/>
          </a:prstGeom>
          <a:blipFill>
            <a:blip r:embed="rId4" cstate="print"/>
            <a:stretch>
              <a:fillRect l="-6141" r="-11258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97164" y="4598670"/>
            <a:ext cx="3186479" cy="22593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423035" y="462915"/>
            <a:ext cx="1555750" cy="629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kern="1200" dirty="0">
                <a:solidFill>
                  <a:srgbClr val="A97654"/>
                </a:solidFill>
                <a:ea typeface="微软雅黑" panose="020B0503020204020204" charset="-122"/>
              </a:rPr>
              <a:t>解决方案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altLang="zh-CN" sz="2000" kern="1200" dirty="0">
                <a:solidFill>
                  <a:schemeClr val="bg1">
                    <a:lumMod val="65000"/>
                  </a:schemeClr>
                </a:solidFill>
                <a:ea typeface="微软雅黑" panose="020B0503020204020204" charset="-122"/>
              </a:rPr>
              <a:t>Solution</a:t>
            </a:r>
          </a:p>
        </p:txBody>
      </p:sp>
      <p:sp>
        <p:nvSpPr>
          <p:cNvPr id="10" name="object 10"/>
          <p:cNvSpPr/>
          <p:nvPr/>
        </p:nvSpPr>
        <p:spPr>
          <a:xfrm>
            <a:off x="5943193" y="4598670"/>
            <a:ext cx="3134136" cy="2259330"/>
          </a:xfrm>
          <a:prstGeom prst="rect">
            <a:avLst/>
          </a:prstGeom>
          <a:blipFill>
            <a:blip r:embed="rId6" cstate="print"/>
            <a:stretch>
              <a:fillRect l="1" r="-1104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2"/>
          <p:cNvSpPr txBox="1"/>
          <p:nvPr/>
        </p:nvSpPr>
        <p:spPr>
          <a:xfrm>
            <a:off x="6073484" y="6541264"/>
            <a:ext cx="296100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Lilium</a:t>
            </a:r>
            <a:r>
              <a:rPr sz="12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</a:t>
            </a:r>
            <a:r>
              <a:rPr sz="12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sz="1200" b="1" spc="-10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spc="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投资</a:t>
            </a:r>
            <a:r>
              <a:rPr sz="1200" b="1" spc="-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高，续</a:t>
            </a:r>
            <a:r>
              <a:rPr sz="1200" b="1" spc="-2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航</a:t>
            </a:r>
            <a:r>
              <a:rPr sz="1200" b="1" spc="-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差</a:t>
            </a:r>
          </a:p>
        </p:txBody>
      </p:sp>
      <p:sp>
        <p:nvSpPr>
          <p:cNvPr id="20" name="object 2"/>
          <p:cNvSpPr txBox="1"/>
          <p:nvPr/>
        </p:nvSpPr>
        <p:spPr>
          <a:xfrm>
            <a:off x="9214229" y="4678989"/>
            <a:ext cx="2662439" cy="3956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spc="5" dirty="0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吉利</a:t>
            </a:r>
            <a:r>
              <a:rPr sz="1200" b="1" spc="-10" dirty="0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-Volocopter</a:t>
            </a:r>
            <a:r>
              <a:rPr sz="1200" b="0" spc="-10" dirty="0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200" b="1" spc="-10" dirty="0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</a:t>
            </a:r>
            <a:r>
              <a:rPr sz="1200" b="0" spc="-10" dirty="0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sz="1200" b="1" spc="-10" dirty="0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sz="1200" b="1" spc="-65" dirty="0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sz="1200" b="1" spc="-65" dirty="0">
              <a:solidFill>
                <a:srgbClr val="1F487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spc="5" dirty="0" err="1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高能</a:t>
            </a:r>
            <a:r>
              <a:rPr sz="1200" b="1" spc="-5" dirty="0" err="1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耗，</a:t>
            </a:r>
            <a:r>
              <a:rPr sz="1200" b="1" spc="-20" dirty="0" err="1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低</a:t>
            </a:r>
            <a:r>
              <a:rPr sz="1200" b="1" spc="-5" dirty="0" err="1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能储</a:t>
            </a:r>
            <a:endParaRPr sz="1200" b="1" spc="-5" dirty="0">
              <a:solidFill>
                <a:srgbClr val="1F487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5"/>
          <p:cNvSpPr txBox="1"/>
          <p:nvPr/>
        </p:nvSpPr>
        <p:spPr>
          <a:xfrm>
            <a:off x="3200097" y="4678989"/>
            <a:ext cx="1717414" cy="3956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spc="5" dirty="0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亿航</a:t>
            </a:r>
            <a:r>
              <a:rPr sz="1200" b="1" spc="-5" dirty="0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（2014）——</a:t>
            </a:r>
            <a:r>
              <a:rPr sz="1200" b="1" spc="-105" dirty="0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sz="1200" b="1" spc="-105" dirty="0">
              <a:solidFill>
                <a:srgbClr val="1F487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spc="5" dirty="0" err="1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高能</a:t>
            </a:r>
            <a:r>
              <a:rPr sz="1200" b="1" spc="-5" dirty="0" err="1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耗</a:t>
            </a:r>
            <a:r>
              <a:rPr lang="zh-CN" sz="1200" b="1" spc="-5" dirty="0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200" b="1" spc="-5" dirty="0">
                <a:solidFill>
                  <a:srgbClr val="1F487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低能储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6130" y="6461750"/>
            <a:ext cx="2673809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sz="1200" b="1" spc="-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Joby</a:t>
            </a:r>
            <a:r>
              <a:rPr sz="1200" spc="-1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sz="1200" b="1" spc="-1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2009</a:t>
            </a:r>
            <a:r>
              <a:rPr lang="zh-CN" altLang="en-US" sz="1200" b="1" spc="-1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sz="1200" b="1" spc="-1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sz="1200" b="1" spc="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投资</a:t>
            </a:r>
            <a:r>
              <a:rPr sz="1200" b="1" spc="-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</a:t>
            </a:r>
            <a:r>
              <a:rPr sz="1200" b="1" spc="-2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sz="1200" b="1" spc="-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续航差</a:t>
            </a:r>
            <a:endParaRPr lang="zh-CN" altLang="en-US" sz="1200" b="1" spc="-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 descr="飞机停在地上&#10;&#10;描述已自动生成">
            <a:extLst>
              <a:ext uri="{FF2B5EF4-FFF2-40B4-BE49-F238E27FC236}">
                <a16:creationId xmlns:a16="http://schemas.microsoft.com/office/drawing/2014/main" id="{F44EDE47-E468-0A4D-8B30-9208FEBCB5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6628"/>
            <a:ext cx="6868887" cy="3386060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B7E3487-4B30-E14B-AA30-96EC89BEA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942744"/>
              </p:ext>
            </p:extLst>
          </p:nvPr>
        </p:nvGraphicFramePr>
        <p:xfrm>
          <a:off x="7467600" y="1554236"/>
          <a:ext cx="4038600" cy="271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7107">
                  <a:extLst>
                    <a:ext uri="{9D8B030D-6E8A-4147-A177-3AD203B41FA5}">
                      <a16:colId xmlns:a16="http://schemas.microsoft.com/office/drawing/2014/main" val="2582551340"/>
                    </a:ext>
                  </a:extLst>
                </a:gridCol>
                <a:gridCol w="1275347">
                  <a:extLst>
                    <a:ext uri="{9D8B030D-6E8A-4147-A177-3AD203B41FA5}">
                      <a16:colId xmlns:a16="http://schemas.microsoft.com/office/drawing/2014/main" val="2757288358"/>
                    </a:ext>
                  </a:extLst>
                </a:gridCol>
                <a:gridCol w="926146">
                  <a:extLst>
                    <a:ext uri="{9D8B030D-6E8A-4147-A177-3AD203B41FA5}">
                      <a16:colId xmlns:a16="http://schemas.microsoft.com/office/drawing/2014/main" val="4065108351"/>
                    </a:ext>
                  </a:extLst>
                </a:gridCol>
              </a:tblGrid>
              <a:tr h="301440">
                <a:tc>
                  <a:txBody>
                    <a:bodyPr/>
                    <a:lstStyle/>
                    <a:p>
                      <a:pPr algn="ctr"/>
                      <a:r>
                        <a:rPr lang="zh-CN" sz="1100" kern="100" dirty="0">
                          <a:effectLst/>
                        </a:rPr>
                        <a:t>构型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</a:rPr>
                        <a:t>LSA700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</a:rPr>
                        <a:t>VTOL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extLst>
                  <a:ext uri="{0D108BD9-81ED-4DB2-BD59-A6C34878D82A}">
                    <a16:rowId xmlns:a16="http://schemas.microsoft.com/office/drawing/2014/main" val="2270552584"/>
                  </a:ext>
                </a:extLst>
              </a:tr>
              <a:tr h="301440">
                <a:tc>
                  <a:txBody>
                    <a:bodyPr/>
                    <a:lstStyle/>
                    <a:p>
                      <a:pPr algn="ctr"/>
                      <a:r>
                        <a:rPr lang="zh-CN" sz="1100" kern="100">
                          <a:effectLst/>
                        </a:rPr>
                        <a:t>翼展（</a:t>
                      </a:r>
                      <a:r>
                        <a:rPr lang="en-US" sz="1100" kern="100">
                          <a:effectLst/>
                        </a:rPr>
                        <a:t>m</a:t>
                      </a:r>
                      <a:r>
                        <a:rPr lang="zh-CN" sz="1100" kern="100">
                          <a:effectLst/>
                        </a:rPr>
                        <a:t>）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kern="100">
                          <a:effectLst/>
                        </a:rPr>
                        <a:t>11.00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571626"/>
                  </a:ext>
                </a:extLst>
              </a:tr>
              <a:tr h="301440">
                <a:tc>
                  <a:txBody>
                    <a:bodyPr/>
                    <a:lstStyle/>
                    <a:p>
                      <a:pPr algn="ctr"/>
                      <a:r>
                        <a:rPr lang="zh-CN" sz="1100" kern="100">
                          <a:effectLst/>
                        </a:rPr>
                        <a:t>机翼面积（</a:t>
                      </a:r>
                      <a:r>
                        <a:rPr lang="en-US" sz="1100" kern="100">
                          <a:effectLst/>
                        </a:rPr>
                        <a:t>m</a:t>
                      </a:r>
                      <a:r>
                        <a:rPr lang="en-US" sz="1100" kern="100" baseline="30000">
                          <a:effectLst/>
                        </a:rPr>
                        <a:t>2</a:t>
                      </a:r>
                      <a:r>
                        <a:rPr lang="zh-CN" sz="1100" kern="100">
                          <a:effectLst/>
                        </a:rPr>
                        <a:t>）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</a:rPr>
                        <a:t>13.86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578773"/>
                  </a:ext>
                </a:extLst>
              </a:tr>
              <a:tr h="301440">
                <a:tc>
                  <a:txBody>
                    <a:bodyPr/>
                    <a:lstStyle/>
                    <a:p>
                      <a:pPr algn="ctr"/>
                      <a:r>
                        <a:rPr lang="zh-CN" sz="1100" kern="100">
                          <a:effectLst/>
                        </a:rPr>
                        <a:t>最大起飞重量（</a:t>
                      </a:r>
                      <a:r>
                        <a:rPr lang="en-US" sz="1100" kern="100">
                          <a:effectLst/>
                        </a:rPr>
                        <a:t>kg</a:t>
                      </a:r>
                      <a:r>
                        <a:rPr lang="zh-CN" sz="1100" kern="100">
                          <a:effectLst/>
                        </a:rPr>
                        <a:t>）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</a:rPr>
                        <a:t>700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>
                          <a:effectLst/>
                        </a:rPr>
                        <a:t>750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extLst>
                  <a:ext uri="{0D108BD9-81ED-4DB2-BD59-A6C34878D82A}">
                    <a16:rowId xmlns:a16="http://schemas.microsoft.com/office/drawing/2014/main" val="2437498189"/>
                  </a:ext>
                </a:extLst>
              </a:tr>
              <a:tr h="301440">
                <a:tc>
                  <a:txBody>
                    <a:bodyPr/>
                    <a:lstStyle/>
                    <a:p>
                      <a:pPr algn="ctr"/>
                      <a:r>
                        <a:rPr lang="zh-CN" sz="1100" kern="100" dirty="0">
                          <a:effectLst/>
                        </a:rPr>
                        <a:t>最大乘员重量（</a:t>
                      </a:r>
                      <a:r>
                        <a:rPr lang="en-US" sz="1100" kern="100" dirty="0">
                          <a:effectLst/>
                        </a:rPr>
                        <a:t>kg</a:t>
                      </a:r>
                      <a:r>
                        <a:rPr lang="zh-CN" sz="1100" kern="100" dirty="0">
                          <a:effectLst/>
                        </a:rPr>
                        <a:t>）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>
                          <a:effectLst/>
                        </a:rPr>
                        <a:t>200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</a:rPr>
                        <a:t>180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extLst>
                  <a:ext uri="{0D108BD9-81ED-4DB2-BD59-A6C34878D82A}">
                    <a16:rowId xmlns:a16="http://schemas.microsoft.com/office/drawing/2014/main" val="3265126741"/>
                  </a:ext>
                </a:extLst>
              </a:tr>
              <a:tr h="301440">
                <a:tc>
                  <a:txBody>
                    <a:bodyPr/>
                    <a:lstStyle/>
                    <a:p>
                      <a:pPr algn="ctr"/>
                      <a:r>
                        <a:rPr lang="zh-CN" sz="1100" kern="100">
                          <a:effectLst/>
                        </a:rPr>
                        <a:t>有效载荷（</a:t>
                      </a:r>
                      <a:r>
                        <a:rPr lang="en-US" sz="1100" kern="100">
                          <a:effectLst/>
                        </a:rPr>
                        <a:t>kg</a:t>
                      </a:r>
                      <a:r>
                        <a:rPr lang="zh-CN" sz="1100" kern="100">
                          <a:effectLst/>
                        </a:rPr>
                        <a:t>）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</a:rPr>
                        <a:t>378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</a:rPr>
                        <a:t>208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extLst>
                  <a:ext uri="{0D108BD9-81ED-4DB2-BD59-A6C34878D82A}">
                    <a16:rowId xmlns:a16="http://schemas.microsoft.com/office/drawing/2014/main" val="1072817172"/>
                  </a:ext>
                </a:extLst>
              </a:tr>
              <a:tr h="301440">
                <a:tc>
                  <a:txBody>
                    <a:bodyPr/>
                    <a:lstStyle/>
                    <a:p>
                      <a:pPr algn="ctr"/>
                      <a:r>
                        <a:rPr lang="zh-CN" sz="1100" kern="100">
                          <a:effectLst/>
                        </a:rPr>
                        <a:t>机动速度（</a:t>
                      </a:r>
                      <a:r>
                        <a:rPr lang="en-US" sz="1100" kern="100">
                          <a:effectLst/>
                        </a:rPr>
                        <a:t>km/h</a:t>
                      </a:r>
                      <a:r>
                        <a:rPr lang="zh-CN" sz="1100" kern="100">
                          <a:effectLst/>
                        </a:rPr>
                        <a:t>）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</a:rPr>
                        <a:t>154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</a:rPr>
                        <a:t>160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extLst>
                  <a:ext uri="{0D108BD9-81ED-4DB2-BD59-A6C34878D82A}">
                    <a16:rowId xmlns:a16="http://schemas.microsoft.com/office/drawing/2014/main" val="1074781918"/>
                  </a:ext>
                </a:extLst>
              </a:tr>
              <a:tr h="301440">
                <a:tc>
                  <a:txBody>
                    <a:bodyPr/>
                    <a:lstStyle/>
                    <a:p>
                      <a:pPr algn="ctr"/>
                      <a:r>
                        <a:rPr lang="zh-CN" sz="1100" kern="100">
                          <a:effectLst/>
                        </a:rPr>
                        <a:t>设计航程（</a:t>
                      </a:r>
                      <a:r>
                        <a:rPr lang="en-US" sz="1100" kern="100">
                          <a:effectLst/>
                        </a:rPr>
                        <a:t>km</a:t>
                      </a:r>
                      <a:r>
                        <a:rPr lang="zh-CN" sz="1100" kern="100">
                          <a:effectLst/>
                        </a:rPr>
                        <a:t>）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>
                          <a:effectLst/>
                        </a:rPr>
                        <a:t>1200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00" dirty="0">
                          <a:effectLst/>
                        </a:rPr>
                        <a:t>500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extLst>
                  <a:ext uri="{0D108BD9-81ED-4DB2-BD59-A6C34878D82A}">
                    <a16:rowId xmlns:a16="http://schemas.microsoft.com/office/drawing/2014/main" val="1592579407"/>
                  </a:ext>
                </a:extLst>
              </a:tr>
              <a:tr h="301440">
                <a:tc>
                  <a:txBody>
                    <a:bodyPr/>
                    <a:lstStyle/>
                    <a:p>
                      <a:pPr algn="ctr"/>
                      <a:r>
                        <a:rPr lang="zh-CN" sz="1100" kern="100">
                          <a:effectLst/>
                        </a:rPr>
                        <a:t>限制飞行高度（</a:t>
                      </a:r>
                      <a:r>
                        <a:rPr lang="en-US" sz="1100" kern="100">
                          <a:effectLst/>
                        </a:rPr>
                        <a:t>m</a:t>
                      </a:r>
                      <a:r>
                        <a:rPr lang="zh-CN" sz="1100" kern="100">
                          <a:effectLst/>
                        </a:rPr>
                        <a:t>）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0130" marR="5013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en-US" altLang="zh-CN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&lt;3000</a:t>
                      </a:r>
                      <a:r>
                        <a:rPr lang="zh-CN" altLang="en-US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（无供氧系统）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4027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5" name="组合 104"/>
          <p:cNvGrpSpPr/>
          <p:nvPr/>
        </p:nvGrpSpPr>
        <p:grpSpPr>
          <a:xfrm>
            <a:off x="288925" y="1631315"/>
            <a:ext cx="10897857" cy="4244340"/>
            <a:chOff x="470" y="2543"/>
            <a:chExt cx="18258" cy="6684"/>
          </a:xfrm>
        </p:grpSpPr>
        <p:grpSp>
          <p:nvGrpSpPr>
            <p:cNvPr id="20" name="组合 19"/>
            <p:cNvGrpSpPr/>
            <p:nvPr/>
          </p:nvGrpSpPr>
          <p:grpSpPr>
            <a:xfrm>
              <a:off x="470" y="7523"/>
              <a:ext cx="1549" cy="1704"/>
              <a:chOff x="807" y="8673"/>
              <a:chExt cx="2040" cy="873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807" y="8673"/>
                <a:ext cx="2040" cy="8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933" y="8961"/>
                <a:ext cx="1786" cy="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>
                    <a:solidFill>
                      <a:schemeClr val="bg1"/>
                    </a:solidFill>
                  </a:rPr>
                  <a:t>Lilium</a:t>
                </a: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71" y="5455"/>
              <a:ext cx="1549" cy="1703"/>
              <a:chOff x="807" y="7524"/>
              <a:chExt cx="2040" cy="956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807" y="7524"/>
                <a:ext cx="2040" cy="956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1150" y="7717"/>
                <a:ext cx="1354" cy="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chemeClr val="bg1"/>
                    </a:solidFill>
                  </a:rPr>
                  <a:t>亿航</a:t>
                </a: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470" y="3561"/>
              <a:ext cx="1549" cy="1704"/>
              <a:chOff x="807" y="6349"/>
              <a:chExt cx="2040" cy="983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807" y="6349"/>
                <a:ext cx="2040" cy="983"/>
              </a:xfrm>
              <a:prstGeom prst="rect">
                <a:avLst/>
              </a:prstGeom>
              <a:solidFill>
                <a:srgbClr val="A36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151" y="6638"/>
                <a:ext cx="1354" cy="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>
                    <a:solidFill>
                      <a:schemeClr val="bg1"/>
                    </a:solidFill>
                  </a:rPr>
                  <a:t>Joby</a:t>
                </a: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2237" y="7523"/>
              <a:ext cx="16491" cy="17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对角圆角矩形 33"/>
            <p:cNvSpPr/>
            <p:nvPr/>
          </p:nvSpPr>
          <p:spPr>
            <a:xfrm>
              <a:off x="6697" y="7581"/>
              <a:ext cx="1092" cy="347"/>
            </a:xfrm>
            <a:prstGeom prst="round2Diag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1000</a:t>
              </a:r>
              <a:r>
                <a:rPr lang="zh-CN" altLang="en-US" sz="7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万</a:t>
              </a:r>
            </a:p>
          </p:txBody>
        </p:sp>
        <p:sp>
          <p:nvSpPr>
            <p:cNvPr id="35" name="对角圆角矩形 34"/>
            <p:cNvSpPr/>
            <p:nvPr/>
          </p:nvSpPr>
          <p:spPr>
            <a:xfrm>
              <a:off x="8356" y="8067"/>
              <a:ext cx="1081" cy="362"/>
            </a:xfrm>
            <a:prstGeom prst="round2Diag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9000 </a:t>
              </a:r>
              <a:r>
                <a:rPr lang="zh-CN" altLang="en-US" sz="7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万</a:t>
              </a:r>
            </a:p>
          </p:txBody>
        </p:sp>
        <p:sp>
          <p:nvSpPr>
            <p:cNvPr id="37" name="对角圆角矩形 36"/>
            <p:cNvSpPr/>
            <p:nvPr/>
          </p:nvSpPr>
          <p:spPr>
            <a:xfrm>
              <a:off x="17525" y="8663"/>
              <a:ext cx="984" cy="432"/>
            </a:xfrm>
            <a:prstGeom prst="round2Diag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2.4 </a:t>
              </a:r>
              <a:r>
                <a:rPr lang="zh-CN" altLang="en-US" sz="7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亿</a:t>
              </a: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2239" y="7523"/>
              <a:ext cx="713" cy="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</a:t>
              </a:r>
              <a:r>
                <a:rPr lang="zh-CN" altLang="en-US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轮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2237" y="7992"/>
              <a:ext cx="715" cy="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B</a:t>
              </a:r>
              <a:r>
                <a:rPr lang="zh-CN" altLang="en-US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轮</a:t>
              </a: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2239" y="8648"/>
              <a:ext cx="712" cy="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</a:t>
              </a:r>
              <a:r>
                <a:rPr lang="zh-CN" altLang="en-US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轮</a:t>
              </a: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4960" y="7581"/>
              <a:ext cx="1737" cy="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" algn="ctr">
                <a:lnSpc>
                  <a:spcPct val="100000"/>
                </a:lnSpc>
                <a:spcBef>
                  <a:spcPts val="855"/>
                </a:spcBef>
              </a:pPr>
              <a:r>
                <a:rPr sz="90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Atomico</a:t>
              </a:r>
              <a:r>
                <a:rPr sz="900" spc="-3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 </a:t>
              </a:r>
              <a:r>
                <a:rPr sz="90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领投</a:t>
              </a:r>
              <a:endParaRPr lang="zh-CN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2891" y="8085"/>
              <a:ext cx="5379" cy="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05" algn="ctr">
                <a:lnSpc>
                  <a:spcPct val="100000"/>
                </a:lnSpc>
                <a:spcBef>
                  <a:spcPts val="860"/>
                </a:spcBef>
              </a:pPr>
              <a:r>
                <a:rPr sz="90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腾讯领投，其他资方包</a:t>
              </a:r>
              <a:r>
                <a:rPr sz="900" spc="-15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括</a:t>
              </a:r>
              <a:r>
                <a:rPr sz="900" spc="-5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LGT</a:t>
              </a:r>
              <a:r>
                <a:rPr sz="90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、</a:t>
              </a:r>
              <a:r>
                <a:rPr sz="900" spc="-5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Atomico</a:t>
              </a:r>
              <a:r>
                <a:rPr sz="90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和</a:t>
              </a:r>
              <a:r>
                <a:rPr sz="900" spc="-1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Obvious</a:t>
              </a:r>
              <a:r>
                <a:rPr sz="900" spc="-2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 </a:t>
              </a:r>
              <a:r>
                <a:rPr sz="900" spc="-5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Ventures</a:t>
              </a:r>
              <a:endParaRPr lang="zh-CN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6762" y="8594"/>
              <a:ext cx="10679" cy="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4170" marR="112395" indent="-222885" algn="l">
                <a:lnSpc>
                  <a:spcPct val="150000"/>
                </a:lnSpc>
                <a:spcBef>
                  <a:spcPts val="20"/>
                </a:spcBef>
              </a:pPr>
              <a:r>
                <a:rPr sz="90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腾讯领投，之前的投资</a:t>
              </a:r>
              <a:r>
                <a:rPr sz="900" spc="-15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者</a:t>
              </a:r>
              <a:r>
                <a:rPr sz="90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欧洲</a:t>
              </a:r>
              <a:r>
                <a:rPr sz="900" spc="-15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风</a:t>
              </a:r>
              <a:r>
                <a:rPr sz="90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投公</a:t>
              </a:r>
              <a:r>
                <a:rPr sz="900" spc="-45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司</a:t>
              </a:r>
              <a:r>
                <a:rPr sz="900" spc="-5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Atomico</a:t>
              </a:r>
              <a:r>
                <a:rPr sz="900" spc="-15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、</a:t>
              </a:r>
              <a:r>
                <a:rPr sz="900" spc="-5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Freigeist</a:t>
              </a:r>
              <a:r>
                <a:rPr sz="90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以 及世界上最大的家族式</a:t>
              </a:r>
              <a:r>
                <a:rPr sz="900" spc="-15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私</a:t>
              </a:r>
              <a:r>
                <a:rPr sz="90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人银</a:t>
              </a:r>
              <a:r>
                <a:rPr sz="900" spc="-15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行</a:t>
              </a:r>
              <a:r>
                <a:rPr sz="90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和资</a:t>
              </a:r>
              <a:r>
                <a:rPr sz="900" spc="-15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产</a:t>
              </a:r>
              <a:r>
                <a:rPr sz="90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管理</a:t>
              </a:r>
              <a:r>
                <a:rPr sz="900" spc="-15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集</a:t>
              </a:r>
              <a:r>
                <a:rPr sz="90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团</a:t>
              </a:r>
              <a:r>
                <a:rPr sz="900" spc="-5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LGT</a:t>
              </a:r>
              <a:r>
                <a:rPr sz="900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参投</a:t>
              </a:r>
              <a:endParaRPr lang="zh-CN" alt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cxnSp>
          <p:nvCxnSpPr>
            <p:cNvPr id="87" name="直接连接符 86"/>
            <p:cNvCxnSpPr/>
            <p:nvPr/>
          </p:nvCxnSpPr>
          <p:spPr>
            <a:xfrm>
              <a:off x="2220" y="7992"/>
              <a:ext cx="5479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>
              <a:off x="2220" y="8494"/>
              <a:ext cx="7195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2220" y="9144"/>
              <a:ext cx="16289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>
              <a:cxnSpLocks/>
              <a:endCxn id="34" idx="3"/>
            </p:cNvCxnSpPr>
            <p:nvPr/>
          </p:nvCxnSpPr>
          <p:spPr>
            <a:xfrm>
              <a:off x="7202" y="3198"/>
              <a:ext cx="41" cy="438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>
              <a:cxnSpLocks/>
              <a:endCxn id="35" idx="3"/>
            </p:cNvCxnSpPr>
            <p:nvPr/>
          </p:nvCxnSpPr>
          <p:spPr>
            <a:xfrm>
              <a:off x="8894" y="3120"/>
              <a:ext cx="3" cy="494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>
              <a:cxnSpLocks/>
              <a:endCxn id="37" idx="3"/>
            </p:cNvCxnSpPr>
            <p:nvPr/>
          </p:nvCxnSpPr>
          <p:spPr>
            <a:xfrm>
              <a:off x="17985" y="3198"/>
              <a:ext cx="32" cy="546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组合 101"/>
            <p:cNvGrpSpPr/>
            <p:nvPr/>
          </p:nvGrpSpPr>
          <p:grpSpPr>
            <a:xfrm>
              <a:off x="2129" y="3120"/>
              <a:ext cx="16582" cy="4039"/>
              <a:chOff x="2129" y="3120"/>
              <a:chExt cx="16582" cy="4039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2220" y="5455"/>
                <a:ext cx="16491" cy="17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对角圆角矩形 28"/>
              <p:cNvSpPr/>
              <p:nvPr/>
            </p:nvSpPr>
            <p:spPr>
              <a:xfrm>
                <a:off x="3050" y="5557"/>
                <a:ext cx="932" cy="29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00" b="1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150</a:t>
                </a:r>
                <a:r>
                  <a:rPr lang="zh-CN" altLang="en-US" sz="700" b="1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万</a:t>
                </a:r>
              </a:p>
            </p:txBody>
          </p:sp>
          <p:sp>
            <p:nvSpPr>
              <p:cNvPr id="30" name="对角圆角矩形 29"/>
              <p:cNvSpPr/>
              <p:nvPr/>
            </p:nvSpPr>
            <p:spPr>
              <a:xfrm>
                <a:off x="3876" y="5998"/>
                <a:ext cx="1111" cy="309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00" b="1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1000 </a:t>
                </a:r>
                <a:r>
                  <a:rPr lang="en-US" altLang="zh-CN" sz="700" b="1" dirty="0" err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万</a:t>
                </a:r>
                <a:endParaRPr lang="zh-CN" altLang="en-US" dirty="0"/>
              </a:p>
            </p:txBody>
          </p:sp>
          <p:sp>
            <p:nvSpPr>
              <p:cNvPr id="31" name="对角圆角矩形 30"/>
              <p:cNvSpPr/>
              <p:nvPr/>
            </p:nvSpPr>
            <p:spPr>
              <a:xfrm>
                <a:off x="4958" y="6377"/>
                <a:ext cx="1321" cy="29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00" b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4200 万</a:t>
                </a:r>
                <a:endParaRPr lang="zh-CN" altLang="en-US"/>
              </a:p>
            </p:txBody>
          </p:sp>
          <p:sp>
            <p:nvSpPr>
              <p:cNvPr id="32" name="对角圆角矩形 31"/>
              <p:cNvSpPr/>
              <p:nvPr/>
            </p:nvSpPr>
            <p:spPr>
              <a:xfrm>
                <a:off x="12015" y="6726"/>
                <a:ext cx="1454" cy="352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00" b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4600 万</a:t>
                </a: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2129" y="5454"/>
                <a:ext cx="1210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9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天使轮</a:t>
                </a: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2233" y="5923"/>
                <a:ext cx="812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A</a:t>
                </a:r>
                <a:r>
                  <a:rPr lang="zh-CN" altLang="en-US" sz="9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轮</a:t>
                </a: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2240" y="6359"/>
                <a:ext cx="804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B</a:t>
                </a:r>
                <a:r>
                  <a:rPr lang="zh-CN" altLang="en-US" sz="9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轮</a:t>
                </a: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2241" y="6796"/>
                <a:ext cx="867" cy="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sz="9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上市</a:t>
                </a: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5681" y="5561"/>
                <a:ext cx="5114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sz="900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乐博资本杨宁、真格基</a:t>
                </a:r>
                <a:r>
                  <a:rPr sz="900" spc="-15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金</a:t>
                </a:r>
                <a:r>
                  <a:rPr sz="900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徐小</a:t>
                </a:r>
                <a:r>
                  <a:rPr sz="900" spc="-15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平</a:t>
                </a:r>
                <a:r>
                  <a:rPr sz="900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（天</a:t>
                </a:r>
                <a:r>
                  <a:rPr sz="900" spc="-15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使</a:t>
                </a:r>
                <a:r>
                  <a:rPr sz="900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投资</a:t>
                </a:r>
                <a:r>
                  <a:rPr sz="900" spc="-15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人</a:t>
                </a:r>
                <a:r>
                  <a:rPr sz="900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）</a:t>
                </a:r>
                <a:endParaRPr lang="zh-CN" altLang="en-US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5831" y="5945"/>
                <a:ext cx="1962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sz="900" spc="5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GGV</a:t>
                </a:r>
                <a:r>
                  <a:rPr sz="900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纪源资本</a:t>
                </a:r>
                <a:r>
                  <a:rPr sz="900" spc="-10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领</a:t>
                </a:r>
                <a:r>
                  <a:rPr sz="900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投</a:t>
                </a:r>
                <a:endParaRPr lang="zh-CN" altLang="en-US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6386" y="6359"/>
                <a:ext cx="1867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sz="900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金浦投资领投</a:t>
                </a:r>
                <a:endParaRPr lang="zh-CN" altLang="en-US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13544" y="6721"/>
                <a:ext cx="2769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sz="900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美国纳斯达克全球股票</a:t>
                </a:r>
                <a:r>
                  <a:rPr sz="900" spc="-15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市</a:t>
                </a:r>
                <a:r>
                  <a:rPr sz="900" dirty="0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场</a:t>
                </a:r>
                <a:endParaRPr lang="zh-CN" altLang="en-US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cxnSp>
            <p:nvCxnSpPr>
              <p:cNvPr id="83" name="直接连接符 82"/>
              <p:cNvCxnSpPr/>
              <p:nvPr/>
            </p:nvCxnSpPr>
            <p:spPr>
              <a:xfrm>
                <a:off x="2233" y="5923"/>
                <a:ext cx="7448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>
                <a:off x="2220" y="6354"/>
                <a:ext cx="5840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2233" y="6716"/>
                <a:ext cx="5794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2233" y="7158"/>
                <a:ext cx="13864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/>
            </p:nvCxnSpPr>
            <p:spPr>
              <a:xfrm flipH="1">
                <a:off x="3402" y="3120"/>
                <a:ext cx="16" cy="2426"/>
              </a:xfrm>
              <a:prstGeom prst="line">
                <a:avLst/>
              </a:prstGeom>
              <a:ln w="25400">
                <a:solidFill>
                  <a:srgbClr val="77933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/>
            </p:nvCxnSpPr>
            <p:spPr>
              <a:xfrm>
                <a:off x="4335" y="3198"/>
                <a:ext cx="18" cy="2802"/>
              </a:xfrm>
              <a:prstGeom prst="line">
                <a:avLst/>
              </a:prstGeom>
              <a:ln w="25400">
                <a:solidFill>
                  <a:srgbClr val="77933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/>
            </p:nvCxnSpPr>
            <p:spPr>
              <a:xfrm>
                <a:off x="5623" y="3263"/>
                <a:ext cx="20" cy="3114"/>
              </a:xfrm>
              <a:prstGeom prst="line">
                <a:avLst/>
              </a:prstGeom>
              <a:ln w="25400">
                <a:solidFill>
                  <a:srgbClr val="77933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/>
            </p:nvCxnSpPr>
            <p:spPr>
              <a:xfrm>
                <a:off x="12660" y="3120"/>
                <a:ext cx="24" cy="3715"/>
              </a:xfrm>
              <a:prstGeom prst="line">
                <a:avLst/>
              </a:prstGeom>
              <a:ln w="25400">
                <a:solidFill>
                  <a:srgbClr val="77933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组合 96"/>
            <p:cNvGrpSpPr/>
            <p:nvPr/>
          </p:nvGrpSpPr>
          <p:grpSpPr>
            <a:xfrm>
              <a:off x="2220" y="3134"/>
              <a:ext cx="16491" cy="2146"/>
              <a:chOff x="2220" y="3134"/>
              <a:chExt cx="16491" cy="2146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2220" y="3561"/>
                <a:ext cx="16491" cy="1719"/>
                <a:chOff x="2220" y="3561"/>
                <a:chExt cx="16491" cy="1719"/>
              </a:xfrm>
            </p:grpSpPr>
            <p:sp>
              <p:nvSpPr>
                <p:cNvPr id="27" name="矩形 26"/>
                <p:cNvSpPr/>
                <p:nvPr/>
              </p:nvSpPr>
              <p:spPr>
                <a:xfrm>
                  <a:off x="2220" y="3561"/>
                  <a:ext cx="16491" cy="170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对角圆角矩形 21"/>
                <p:cNvSpPr/>
                <p:nvPr/>
              </p:nvSpPr>
              <p:spPr>
                <a:xfrm>
                  <a:off x="6524" y="3618"/>
                  <a:ext cx="1357" cy="247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rgbClr val="A36F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3000</a:t>
                  </a:r>
                  <a:r>
                    <a:rPr lang="zh-CN" altLang="en-US" sz="7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万</a:t>
                  </a:r>
                </a:p>
              </p:txBody>
            </p:sp>
            <p:sp>
              <p:nvSpPr>
                <p:cNvPr id="24" name="对角圆角矩形 23"/>
                <p:cNvSpPr/>
                <p:nvPr/>
              </p:nvSpPr>
              <p:spPr>
                <a:xfrm>
                  <a:off x="10021" y="4087"/>
                  <a:ext cx="1546" cy="247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rgbClr val="A36F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7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1</a:t>
                  </a:r>
                  <a:r>
                    <a:rPr lang="zh-CN" altLang="en-US" sz="7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亿</a:t>
                  </a:r>
                </a:p>
              </p:txBody>
            </p:sp>
            <p:sp>
              <p:nvSpPr>
                <p:cNvPr id="25" name="对角圆角矩形 24"/>
                <p:cNvSpPr/>
                <p:nvPr/>
              </p:nvSpPr>
              <p:spPr>
                <a:xfrm>
                  <a:off x="13913" y="4432"/>
                  <a:ext cx="1133" cy="303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rgbClr val="A36F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SzTx/>
                    <a:buFontTx/>
                  </a:pPr>
                  <a:r>
                    <a:rPr lang="zh-CN" altLang="en-US" sz="700" b="1" dirty="0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5.9 亿</a:t>
                  </a:r>
                </a:p>
              </p:txBody>
            </p:sp>
            <p:sp>
              <p:nvSpPr>
                <p:cNvPr id="26" name="对角圆角矩形 25"/>
                <p:cNvSpPr/>
                <p:nvPr/>
              </p:nvSpPr>
              <p:spPr>
                <a:xfrm>
                  <a:off x="15758" y="4901"/>
                  <a:ext cx="1058" cy="307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rgbClr val="A36F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700" b="1" dirty="0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16 亿</a:t>
                  </a:r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2243" y="3561"/>
                  <a:ext cx="802" cy="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9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A</a:t>
                  </a:r>
                  <a:r>
                    <a:rPr lang="zh-CN" altLang="en-US" sz="9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轮</a:t>
                  </a:r>
                </a:p>
              </p:txBody>
            </p:sp>
            <p:sp>
              <p:nvSpPr>
                <p:cNvPr id="39" name="文本框 38"/>
                <p:cNvSpPr txBox="1"/>
                <p:nvPr/>
              </p:nvSpPr>
              <p:spPr>
                <a:xfrm>
                  <a:off x="2241" y="4030"/>
                  <a:ext cx="804" cy="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9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B</a:t>
                  </a:r>
                  <a:r>
                    <a:rPr lang="zh-CN" altLang="en-US" sz="9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轮</a:t>
                  </a:r>
                </a:p>
              </p:txBody>
            </p:sp>
            <p:sp>
              <p:nvSpPr>
                <p:cNvPr id="40" name="文本框 39"/>
                <p:cNvSpPr txBox="1"/>
                <p:nvPr/>
              </p:nvSpPr>
              <p:spPr>
                <a:xfrm>
                  <a:off x="2243" y="4466"/>
                  <a:ext cx="801" cy="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9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C</a:t>
                  </a:r>
                  <a:r>
                    <a:rPr lang="zh-CN" altLang="en-US" sz="9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轮</a:t>
                  </a:r>
                </a:p>
              </p:txBody>
            </p:sp>
            <p:sp>
              <p:nvSpPr>
                <p:cNvPr id="41" name="文本框 40"/>
                <p:cNvSpPr txBox="1"/>
                <p:nvPr/>
              </p:nvSpPr>
              <p:spPr>
                <a:xfrm>
                  <a:off x="2243" y="4903"/>
                  <a:ext cx="802" cy="3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zh-CN" sz="9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上市</a:t>
                  </a:r>
                </a:p>
              </p:txBody>
            </p:sp>
            <p:sp>
              <p:nvSpPr>
                <p:cNvPr id="75" name="文本框 74"/>
                <p:cNvSpPr txBox="1"/>
                <p:nvPr/>
              </p:nvSpPr>
              <p:spPr>
                <a:xfrm>
                  <a:off x="2891" y="3561"/>
                  <a:ext cx="3495" cy="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sz="900" spc="-5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Capricorn</a:t>
                  </a:r>
                  <a:r>
                    <a:rPr sz="900" spc="-50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 </a:t>
                  </a:r>
                  <a:r>
                    <a:rPr sz="900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Investment</a:t>
                  </a:r>
                  <a:r>
                    <a:rPr sz="900" spc="-45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 </a:t>
                  </a:r>
                  <a:r>
                    <a:rPr sz="900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Group</a:t>
                  </a:r>
                  <a:r>
                    <a:rPr sz="900" spc="-10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 </a:t>
                  </a:r>
                  <a:r>
                    <a:rPr sz="900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领投</a:t>
                  </a:r>
                  <a:endParaRPr lang="zh-CN" altLang="en-US" sz="9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  <p:sp>
              <p:nvSpPr>
                <p:cNvPr id="76" name="文本框 75"/>
                <p:cNvSpPr txBox="1"/>
                <p:nvPr/>
              </p:nvSpPr>
              <p:spPr>
                <a:xfrm>
                  <a:off x="7546" y="4030"/>
                  <a:ext cx="2344" cy="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Bef>
                      <a:spcPts val="405"/>
                    </a:spcBef>
                  </a:pPr>
                  <a:r>
                    <a:rPr sz="900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Intel</a:t>
                  </a:r>
                  <a:r>
                    <a:rPr sz="900" spc="-50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 </a:t>
                  </a:r>
                  <a:r>
                    <a:rPr sz="900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Capital</a:t>
                  </a:r>
                  <a:r>
                    <a:rPr sz="900" spc="-15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 </a:t>
                  </a:r>
                  <a:r>
                    <a:rPr sz="900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领投</a:t>
                  </a:r>
                  <a:endParaRPr lang="zh-CN" altLang="en-US" sz="9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  <p:sp>
              <p:nvSpPr>
                <p:cNvPr id="77" name="文本框 76"/>
                <p:cNvSpPr txBox="1"/>
                <p:nvPr/>
              </p:nvSpPr>
              <p:spPr>
                <a:xfrm>
                  <a:off x="11782" y="4418"/>
                  <a:ext cx="2208" cy="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sz="900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丰田汽车领投</a:t>
                  </a:r>
                  <a:endParaRPr lang="zh-CN" altLang="en-US" sz="9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  <p:sp>
              <p:nvSpPr>
                <p:cNvPr id="78" name="文本框 77"/>
                <p:cNvSpPr txBox="1"/>
                <p:nvPr/>
              </p:nvSpPr>
              <p:spPr>
                <a:xfrm>
                  <a:off x="11302" y="4846"/>
                  <a:ext cx="4893" cy="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Bef>
                      <a:spcPts val="410"/>
                    </a:spcBef>
                  </a:pPr>
                  <a:r>
                    <a:rPr sz="900" spc="-5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Reinvent</a:t>
                  </a:r>
                  <a:r>
                    <a:rPr sz="900" spc="-45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 </a:t>
                  </a:r>
                  <a:r>
                    <a:rPr sz="900" spc="-5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Technology</a:t>
                  </a:r>
                  <a:r>
                    <a:rPr sz="900" spc="-30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 </a:t>
                  </a:r>
                  <a:r>
                    <a:rPr sz="900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Partners公司</a:t>
                  </a:r>
                  <a:r>
                    <a:rPr sz="900" spc="-15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合</a:t>
                  </a:r>
                  <a:r>
                    <a:rPr sz="900" dirty="0">
                      <a:latin typeface="宋体" panose="02010600030101010101" pitchFamily="2" charset="-122"/>
                      <a:cs typeface="宋体" panose="02010600030101010101" pitchFamily="2" charset="-122"/>
                      <a:sym typeface="+mn-ea"/>
                    </a:rPr>
                    <a:t>并</a:t>
                  </a:r>
                  <a:endParaRPr lang="zh-CN" altLang="en-US" sz="9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  <p:cxnSp>
              <p:nvCxnSpPr>
                <p:cNvPr id="79" name="直接连接符 78"/>
                <p:cNvCxnSpPr/>
                <p:nvPr/>
              </p:nvCxnSpPr>
              <p:spPr>
                <a:xfrm>
                  <a:off x="2243" y="3923"/>
                  <a:ext cx="8813" cy="0"/>
                </a:xfrm>
                <a:prstGeom prst="line">
                  <a:avLst/>
                </a:prstGeom>
                <a:ln w="19050"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2243" y="4391"/>
                  <a:ext cx="11300" cy="0"/>
                </a:xfrm>
                <a:prstGeom prst="line">
                  <a:avLst/>
                </a:prstGeom>
                <a:ln w="19050"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2220" y="4783"/>
                  <a:ext cx="12780" cy="17"/>
                </a:xfrm>
                <a:prstGeom prst="line">
                  <a:avLst/>
                </a:prstGeom>
                <a:ln w="19050"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2220" y="5265"/>
                  <a:ext cx="14580" cy="15"/>
                </a:xfrm>
                <a:prstGeom prst="line">
                  <a:avLst/>
                </a:prstGeom>
                <a:ln w="19050"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0" name="直接连接符 89"/>
              <p:cNvCxnSpPr/>
              <p:nvPr/>
            </p:nvCxnSpPr>
            <p:spPr>
              <a:xfrm>
                <a:off x="7196" y="3134"/>
                <a:ext cx="4" cy="484"/>
              </a:xfrm>
              <a:prstGeom prst="line">
                <a:avLst/>
              </a:prstGeom>
              <a:solidFill>
                <a:schemeClr val="accent1"/>
              </a:solidFill>
              <a:ln w="25400">
                <a:solidFill>
                  <a:srgbClr val="A36F4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/>
              <p:nvPr/>
            </p:nvCxnSpPr>
            <p:spPr>
              <a:xfrm>
                <a:off x="10793" y="3263"/>
                <a:ext cx="2" cy="824"/>
              </a:xfrm>
              <a:prstGeom prst="line">
                <a:avLst/>
              </a:prstGeom>
              <a:ln w="25400">
                <a:solidFill>
                  <a:srgbClr val="A36F4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>
                <a:cxnSpLocks/>
                <a:endCxn id="25" idx="3"/>
              </p:cNvCxnSpPr>
              <p:nvPr/>
            </p:nvCxnSpPr>
            <p:spPr>
              <a:xfrm>
                <a:off x="14477" y="3263"/>
                <a:ext cx="2" cy="1169"/>
              </a:xfrm>
              <a:prstGeom prst="line">
                <a:avLst/>
              </a:prstGeom>
              <a:ln w="25400">
                <a:solidFill>
                  <a:srgbClr val="A36F4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>
                <a:cxnSpLocks/>
                <a:endCxn id="26" idx="3"/>
              </p:cNvCxnSpPr>
              <p:nvPr/>
            </p:nvCxnSpPr>
            <p:spPr>
              <a:xfrm flipH="1">
                <a:off x="16287" y="3232"/>
                <a:ext cx="25" cy="1669"/>
              </a:xfrm>
              <a:prstGeom prst="line">
                <a:avLst/>
              </a:prstGeom>
              <a:ln w="25400">
                <a:solidFill>
                  <a:srgbClr val="A36F4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矩形 12"/>
            <p:cNvSpPr/>
            <p:nvPr/>
          </p:nvSpPr>
          <p:spPr>
            <a:xfrm>
              <a:off x="2220" y="2543"/>
              <a:ext cx="16491" cy="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605" y="2700"/>
              <a:ext cx="118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</a:rPr>
                <a:t>2016.12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091" y="2700"/>
              <a:ext cx="136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</a:rPr>
                <a:t>2018.2.2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3767" y="2686"/>
              <a:ext cx="1425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</a:rPr>
                <a:t>2020.1.17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5611" y="2700"/>
              <a:ext cx="136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</a:rPr>
                <a:t>2021.2.24</a:t>
              </a: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8222" y="2700"/>
              <a:ext cx="136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</a:rPr>
                <a:t>2017.9.5</a:t>
              </a: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7235" y="2700"/>
              <a:ext cx="1465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</a:rPr>
                <a:t>2020.3.24</a:t>
              </a: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5093" y="2700"/>
              <a:ext cx="118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</a:rPr>
                <a:t>2015.8</a:t>
              </a: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3879" y="2700"/>
              <a:ext cx="118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</a:rPr>
                <a:t>2014.8</a:t>
              </a: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2816" y="2700"/>
              <a:ext cx="118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</a:rPr>
                <a:t>2014</a:t>
              </a: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2077" y="2686"/>
              <a:ext cx="118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</a:rPr>
                <a:t>2019.12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1236960" y="5230495"/>
            <a:ext cx="8947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  <a:buClrTx/>
              <a:buSzTx/>
              <a:buFontTx/>
            </a:pP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累计融资：超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3.4亿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美元</a:t>
            </a:r>
            <a:endParaRPr lang="en-US" altLang="zh-CN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4"/>
          <p:cNvSpPr txBox="1">
            <a:spLocks noGrp="1"/>
          </p:cNvSpPr>
          <p:nvPr>
            <p:ph type="title"/>
          </p:nvPr>
        </p:nvSpPr>
        <p:spPr>
          <a:xfrm>
            <a:off x="1423035" y="462915"/>
            <a:ext cx="1678305" cy="320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kern="1200" dirty="0">
                <a:solidFill>
                  <a:srgbClr val="A97654"/>
                </a:solidFill>
                <a:ea typeface="微软雅黑" panose="020B0503020204020204" charset="-122"/>
              </a:rPr>
              <a:t>行业融资情况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1236960" y="2736850"/>
            <a:ext cx="8909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累计融资：超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23.2亿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美元</a:t>
            </a:r>
            <a:endParaRPr lang="en-US" altLang="zh-CN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236960" y="3869055"/>
            <a:ext cx="8947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  <a:buClrTx/>
              <a:buSzTx/>
              <a:buFontTx/>
            </a:pP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累计融资：超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5200万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美元</a:t>
            </a:r>
            <a:endParaRPr lang="en-US" altLang="zh-CN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c57b4daf7003572f722a41d7f4792f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sp>
        <p:nvSpPr>
          <p:cNvPr id="106" name="1 Título">
            <a:extLst>
              <a:ext uri="{FF2B5EF4-FFF2-40B4-BE49-F238E27FC236}">
                <a16:creationId xmlns:a16="http://schemas.microsoft.com/office/drawing/2014/main" id="{99CC9BCB-B56B-3F49-960F-A3F89B55943D}"/>
              </a:ext>
            </a:extLst>
          </p:cNvPr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4"/>
          <a:srcRect l="5202" t="13889" r="2438"/>
          <a:stretch>
            <a:fillRect/>
          </a:stretch>
        </p:blipFill>
        <p:spPr>
          <a:xfrm>
            <a:off x="189865" y="1560195"/>
            <a:ext cx="7784465" cy="46716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891155" y="5548630"/>
            <a:ext cx="184277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固垂机与固定翼机灵活转换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869170" y="2482850"/>
            <a:ext cx="16014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通过不同组合方式实现一机多用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859010" y="3985260"/>
            <a:ext cx="1649095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跑道</a:t>
            </a:r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垂直起降，两种起降方式，更安全</a:t>
            </a:r>
          </a:p>
        </p:txBody>
      </p:sp>
      <p:sp>
        <p:nvSpPr>
          <p:cNvPr id="2" name="矩形 1"/>
          <p:cNvSpPr/>
          <p:nvPr/>
        </p:nvSpPr>
        <p:spPr>
          <a:xfrm>
            <a:off x="1308463" y="511213"/>
            <a:ext cx="3484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A97654"/>
                </a:solidFill>
                <a:latin typeface="微软雅黑" panose="020B0503020204020204" charset="-122"/>
                <a:ea typeface="微软雅黑" panose="020B0503020204020204" charset="-122"/>
              </a:rPr>
              <a:t>可组装垂直起降固定翼机项目</a:t>
            </a:r>
          </a:p>
        </p:txBody>
      </p:sp>
      <p:pic>
        <p:nvPicPr>
          <p:cNvPr id="3" name="图片 2" descr="c57b4daf7003572f722a41d7f4792f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sp>
        <p:nvSpPr>
          <p:cNvPr id="19" name="object 3"/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"/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椭圆 17"/>
          <p:cNvSpPr/>
          <p:nvPr/>
        </p:nvSpPr>
        <p:spPr>
          <a:xfrm>
            <a:off x="4202430" y="1864995"/>
            <a:ext cx="1060450" cy="1078230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rgbClr val="A3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2052955" y="2196465"/>
            <a:ext cx="838200" cy="83820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rgbClr val="A3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7974330" y="2482850"/>
            <a:ext cx="82994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一机多用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995285" y="3985260"/>
            <a:ext cx="1112520" cy="27559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两种起降方式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995285" y="4919345"/>
            <a:ext cx="1468120" cy="27559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开放性平台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859010" y="3274695"/>
            <a:ext cx="15836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燃油＋电动保障续航，满足城市间飞行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7994650" y="3274695"/>
            <a:ext cx="133540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适合城市间飞行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995285" y="1560195"/>
            <a:ext cx="34124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本项目为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完全自主知识产权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，且可实现：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9848215" y="4829810"/>
            <a:ext cx="1927860" cy="144469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12065" marR="175260" indent="0">
              <a:lnSpc>
                <a:spcPct val="150000"/>
              </a:lnSpc>
              <a:spcBef>
                <a:spcPts val="100"/>
              </a:spcBef>
              <a:buFont typeface="Arial" panose="020B0604020202020204"/>
              <a:buNone/>
              <a:tabLst>
                <a:tab pos="299085" algn="l"/>
                <a:tab pos="299720" algn="l"/>
              </a:tabLst>
            </a:pPr>
            <a:r>
              <a:rPr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将飞机作为通用性的模块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可兼容</a:t>
            </a:r>
            <a:r>
              <a:rPr sz="1200" b="1" dirty="0" err="1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第三方配件（如起降装置、电池等）进行多种组合</a:t>
            </a:r>
            <a:r>
              <a:rPr lang="zh-CN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实现应用及客户的扩展</a:t>
            </a:r>
            <a:r>
              <a:rPr lang="zh-CN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en-US" altLang="zh-CN" sz="1200" b="1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8838565" y="2615565"/>
            <a:ext cx="1034415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9305925" y="3412490"/>
            <a:ext cx="54229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9050020" y="4123055"/>
            <a:ext cx="81788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8921115" y="5057140"/>
            <a:ext cx="946785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flipH="1" flipV="1">
            <a:off x="2667000" y="2971800"/>
            <a:ext cx="739775" cy="897890"/>
          </a:xfrm>
          <a:prstGeom prst="straightConnector1">
            <a:avLst/>
          </a:prstGeom>
          <a:ln w="31750">
            <a:solidFill>
              <a:srgbClr val="A36F4E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flipV="1">
            <a:off x="3429000" y="2895600"/>
            <a:ext cx="1066800" cy="990600"/>
          </a:xfrm>
          <a:prstGeom prst="straightConnector1">
            <a:avLst/>
          </a:prstGeom>
          <a:ln w="31750">
            <a:solidFill>
              <a:srgbClr val="A36F4E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1 Título">
            <a:extLst>
              <a:ext uri="{FF2B5EF4-FFF2-40B4-BE49-F238E27FC236}">
                <a16:creationId xmlns:a16="http://schemas.microsoft.com/office/drawing/2014/main" id="{5CE61748-14D4-7E4C-B0BE-CD79FFADBAF4}"/>
              </a:ext>
            </a:extLst>
          </p:cNvPr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b1366bb3734baf0206be63951d367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856" y="1651043"/>
            <a:ext cx="4041691" cy="269072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4637405" y="1913890"/>
            <a:ext cx="962025" cy="962025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分步取证</a:t>
            </a:r>
          </a:p>
        </p:txBody>
      </p:sp>
      <p:sp>
        <p:nvSpPr>
          <p:cNvPr id="21" name="矩形 20"/>
          <p:cNvSpPr/>
          <p:nvPr/>
        </p:nvSpPr>
        <p:spPr>
          <a:xfrm>
            <a:off x="4753610" y="4792980"/>
            <a:ext cx="1447800" cy="95885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 descr="6141708092d491a56a2381fb49c1bc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94357" y="2662011"/>
            <a:ext cx="3370707" cy="224346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7318375" y="4156710"/>
            <a:ext cx="1447800" cy="95885"/>
          </a:xfrm>
          <a:prstGeom prst="rect">
            <a:avLst/>
          </a:prstGeom>
          <a:solidFill>
            <a:srgbClr val="1F4E7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9486265" y="3494405"/>
            <a:ext cx="1447800" cy="95885"/>
          </a:xfrm>
          <a:prstGeom prst="rect">
            <a:avLst/>
          </a:prstGeom>
          <a:solidFill>
            <a:srgbClr val="1F4E79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962025" y="1950085"/>
            <a:ext cx="15220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</a:rPr>
              <a:t>适航取证策略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054985" y="2273300"/>
            <a:ext cx="1218565" cy="714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1.0 </a:t>
            </a: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≈</a:t>
            </a:r>
            <a:r>
              <a:rPr lang="en-US" altLang="zh-CN" sz="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2023</a:t>
            </a: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年）</a:t>
            </a:r>
            <a:endParaRPr lang="en-US" sz="9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2.0 </a:t>
            </a: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≈2024</a:t>
            </a: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年）</a:t>
            </a:r>
            <a:endParaRPr lang="en-US" sz="9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3.0 </a:t>
            </a:r>
            <a:r>
              <a:rPr lang="zh-CN" altLang="en-US" sz="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≈2025</a:t>
            </a:r>
            <a:r>
              <a:rPr lang="zh-CN" altLang="en-US" sz="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年）</a:t>
            </a:r>
            <a:endParaRPr lang="en-US" sz="9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400" y="4298950"/>
            <a:ext cx="373380" cy="41148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" y="3157220"/>
            <a:ext cx="513080" cy="641350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962025" y="3714750"/>
            <a:ext cx="1045845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be economical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971550" y="4700905"/>
            <a:ext cx="953770" cy="2551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be efficient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5205730" y="4286250"/>
            <a:ext cx="53022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1.0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777480" y="3649980"/>
            <a:ext cx="53022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2.0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9944735" y="2987675"/>
            <a:ext cx="53022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3.0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9885680" y="3589655"/>
            <a:ext cx="648970" cy="299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敬请期待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5116830" y="3068955"/>
            <a:ext cx="70802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solidFill>
                  <a:srgbClr val="1F4E79"/>
                </a:solidFill>
                <a:latin typeface="黑体" panose="02010609060101010101" charset="-122"/>
                <a:ea typeface="黑体" panose="02010609060101010101" charset="-122"/>
              </a:rPr>
              <a:t>固定翼机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7407275" y="2555240"/>
            <a:ext cx="1270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zh-CN" altLang="en-US" sz="900" b="1" dirty="0">
                <a:solidFill>
                  <a:srgbClr val="1F4E79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垂直起降固定翼</a:t>
            </a:r>
            <a:endParaRPr lang="zh-CN" altLang="en-US" sz="900" b="1" dirty="0">
              <a:solidFill>
                <a:srgbClr val="1F4E79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9722485" y="2280285"/>
            <a:ext cx="117411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b="1" dirty="0">
                <a:solidFill>
                  <a:srgbClr val="1F4E79"/>
                </a:solidFill>
                <a:latin typeface="黑体" panose="02010609060101010101" charset="-122"/>
                <a:ea typeface="黑体" panose="02010609060101010101" charset="-122"/>
              </a:rPr>
              <a:t>氢燃料电池</a:t>
            </a: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6026785" y="3494405"/>
            <a:ext cx="1253490" cy="466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07" tIns="60953" rIns="121907" bIns="60953"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zh-CN" altLang="en-US" sz="900" dirty="0">
                <a:solidFill>
                  <a:srgbClr val="1F4E79"/>
                </a:solidFill>
                <a:latin typeface="黑体" panose="02010609060101010101" charset="-122"/>
                <a:ea typeface="黑体" panose="02010609060101010101" charset="-122"/>
              </a:rPr>
              <a:t>加装垂直起降装置</a:t>
            </a:r>
          </a:p>
          <a:p>
            <a:pPr algn="ctr" defTabSz="457200">
              <a:spcBef>
                <a:spcPct val="50000"/>
              </a:spcBef>
            </a:pPr>
            <a:r>
              <a:rPr lang="en-US" altLang="zh-CN" sz="900" dirty="0">
                <a:solidFill>
                  <a:srgbClr val="1F4E79"/>
                </a:solidFill>
                <a:latin typeface="黑体" panose="02010609060101010101" charset="-122"/>
                <a:ea typeface="黑体" panose="02010609060101010101" charset="-122"/>
              </a:rPr>
              <a:t>(</a:t>
            </a:r>
            <a:r>
              <a:rPr lang="zh-CN" altLang="en-US" sz="900" dirty="0">
                <a:solidFill>
                  <a:srgbClr val="1F4E79"/>
                </a:solidFill>
                <a:latin typeface="黑体" panose="02010609060101010101" charset="-122"/>
                <a:ea typeface="黑体" panose="02010609060101010101" charset="-122"/>
              </a:rPr>
              <a:t>可拆卸</a:t>
            </a:r>
            <a:r>
              <a:rPr lang="en-US" altLang="zh-CN" sz="900" dirty="0">
                <a:solidFill>
                  <a:srgbClr val="1F4E79"/>
                </a:solidFill>
                <a:latin typeface="黑体" panose="02010609060101010101" charset="-122"/>
                <a:ea typeface="黑体" panose="02010609060101010101" charset="-122"/>
              </a:rPr>
              <a:t>)</a:t>
            </a:r>
          </a:p>
        </p:txBody>
      </p:sp>
      <p:sp>
        <p:nvSpPr>
          <p:cNvPr id="55" name="右箭头 54"/>
          <p:cNvSpPr/>
          <p:nvPr/>
        </p:nvSpPr>
        <p:spPr>
          <a:xfrm>
            <a:off x="6561455" y="4156710"/>
            <a:ext cx="352425" cy="266700"/>
          </a:xfrm>
          <a:prstGeom prst="rightArrow">
            <a:avLst/>
          </a:prstGeom>
          <a:solidFill>
            <a:srgbClr val="1F4E79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6" name="直接连接符 55"/>
          <p:cNvCxnSpPr>
            <a:stCxn id="21" idx="3"/>
          </p:cNvCxnSpPr>
          <p:nvPr/>
        </p:nvCxnSpPr>
        <p:spPr>
          <a:xfrm>
            <a:off x="6201410" y="4841240"/>
            <a:ext cx="5051425" cy="0"/>
          </a:xfrm>
          <a:prstGeom prst="line">
            <a:avLst/>
          </a:prstGeom>
          <a:ln w="25400">
            <a:solidFill>
              <a:srgbClr val="1F4E7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8682355" y="4204970"/>
            <a:ext cx="2570480" cy="0"/>
          </a:xfrm>
          <a:prstGeom prst="line">
            <a:avLst/>
          </a:prstGeom>
          <a:ln w="25400">
            <a:solidFill>
              <a:srgbClr val="6383A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10838180" y="3542030"/>
            <a:ext cx="414655" cy="0"/>
          </a:xfrm>
          <a:prstGeom prst="line">
            <a:avLst/>
          </a:prstGeom>
          <a:ln w="25400">
            <a:solidFill>
              <a:srgbClr val="849EB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椭圆 58"/>
          <p:cNvSpPr/>
          <p:nvPr/>
        </p:nvSpPr>
        <p:spPr>
          <a:xfrm>
            <a:off x="11224260" y="3485515"/>
            <a:ext cx="104775" cy="104775"/>
          </a:xfrm>
          <a:prstGeom prst="ellipse">
            <a:avLst/>
          </a:prstGeom>
          <a:solidFill>
            <a:srgbClr val="849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11224260" y="4156710"/>
            <a:ext cx="104775" cy="104775"/>
          </a:xfrm>
          <a:prstGeom prst="ellipse">
            <a:avLst/>
          </a:prstGeom>
          <a:solidFill>
            <a:srgbClr val="638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11224260" y="4784090"/>
            <a:ext cx="104775" cy="104775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871345" y="4222750"/>
            <a:ext cx="101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</a:t>
            </a:r>
            <a:endParaRPr lang="zh-CN" altLang="en-US" sz="2400" b="1" dirty="0">
              <a:solidFill>
                <a:srgbClr val="1F4E7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2465" y="4222750"/>
            <a:ext cx="953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</a:t>
            </a:r>
            <a:endParaRPr lang="zh-CN" altLang="en-US" sz="2400" b="1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68040" y="4650105"/>
            <a:ext cx="542925" cy="321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000" b="1" dirty="0">
                <a:latin typeface="微软雅黑" panose="020B0503020204020204" charset="-122"/>
                <a:ea typeface="微软雅黑" panose="020B0503020204020204" charset="-122"/>
              </a:rPr>
              <a:t>Joby</a:t>
            </a:r>
            <a:endParaRPr lang="en-US" sz="1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62810" y="4650105"/>
            <a:ext cx="444500" cy="321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us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752600" y="3248025"/>
            <a:ext cx="11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¥0.1</a:t>
            </a:r>
            <a:r>
              <a:rPr lang="zh-CN" altLang="en-US" sz="2400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200400" y="3248025"/>
            <a:ext cx="96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$8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368040" y="3658870"/>
            <a:ext cx="542925" cy="321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000" b="1" dirty="0">
                <a:latin typeface="微软雅黑" panose="020B0503020204020204" charset="-122"/>
                <a:ea typeface="微软雅黑" panose="020B0503020204020204" charset="-122"/>
              </a:rPr>
              <a:t>Joby</a:t>
            </a:r>
            <a:endParaRPr lang="en-US" sz="1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162810" y="3668395"/>
            <a:ext cx="444500" cy="321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us</a:t>
            </a:r>
          </a:p>
        </p:txBody>
      </p:sp>
      <p:pic>
        <p:nvPicPr>
          <p:cNvPr id="14" name="图片 13" descr="c57b4daf7003572f722a41d7f4792f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sp>
        <p:nvSpPr>
          <p:cNvPr id="19" name="object 3"/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"/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矩形 35"/>
          <p:cNvSpPr/>
          <p:nvPr/>
        </p:nvSpPr>
        <p:spPr>
          <a:xfrm>
            <a:off x="1308463" y="511213"/>
            <a:ext cx="3484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A97654"/>
                </a:solidFill>
                <a:latin typeface="微软雅黑" panose="020B0503020204020204" charset="-122"/>
                <a:ea typeface="微软雅黑" panose="020B0503020204020204" charset="-122"/>
              </a:rPr>
              <a:t>可组装垂直起降固定翼机项目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2849880" y="3307080"/>
            <a:ext cx="3746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vs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2849880" y="4252595"/>
            <a:ext cx="3746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vs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971550" y="2273300"/>
            <a:ext cx="1511935" cy="714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固定翼飞机认证及生产</a:t>
            </a:r>
            <a:endParaRPr lang="en-US" altLang="zh-CN" sz="9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固垂机实验类认证</a:t>
            </a:r>
            <a:endParaRPr lang="en-US" altLang="zh-CN" sz="9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固垂机商业化认证</a:t>
            </a:r>
          </a:p>
        </p:txBody>
      </p:sp>
      <p:cxnSp>
        <p:nvCxnSpPr>
          <p:cNvPr id="63" name="直接连接符 62"/>
          <p:cNvCxnSpPr/>
          <p:nvPr/>
        </p:nvCxnSpPr>
        <p:spPr>
          <a:xfrm>
            <a:off x="2148205" y="2855595"/>
            <a:ext cx="89535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2297430" y="2432050"/>
            <a:ext cx="750570" cy="635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2148205" y="2661285"/>
            <a:ext cx="899795" cy="571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1 Título">
            <a:extLst>
              <a:ext uri="{FF2B5EF4-FFF2-40B4-BE49-F238E27FC236}">
                <a16:creationId xmlns:a16="http://schemas.microsoft.com/office/drawing/2014/main" id="{F2402A6F-D18D-EC4F-BB36-674B2FA112BC}"/>
              </a:ext>
            </a:extLst>
          </p:cNvPr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5715000" y="1619528"/>
            <a:ext cx="6368057" cy="4197644"/>
            <a:chOff x="2241" y="729"/>
            <a:chExt cx="13836" cy="9120"/>
          </a:xfrm>
        </p:grpSpPr>
        <p:sp>
          <p:nvSpPr>
            <p:cNvPr id="6" name="椭圆 5"/>
            <p:cNvSpPr/>
            <p:nvPr/>
          </p:nvSpPr>
          <p:spPr>
            <a:xfrm>
              <a:off x="2241" y="1630"/>
              <a:ext cx="6375" cy="6413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6191" y="5762"/>
              <a:ext cx="4087" cy="408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702" y="3154"/>
              <a:ext cx="6375" cy="6413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8571" y="729"/>
              <a:ext cx="4087" cy="4087"/>
            </a:xfrm>
            <a:prstGeom prst="ellipse">
              <a:avLst/>
            </a:prstGeom>
            <a:blipFill rotWithShape="1"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object 2"/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2908" y="462737"/>
            <a:ext cx="311785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zh-CN" altLang="en-US" sz="2000" kern="1200" dirty="0">
                <a:solidFill>
                  <a:srgbClr val="A97654"/>
                </a:solidFill>
                <a:ea typeface="微软雅黑" panose="020B0503020204020204" charset="-122"/>
              </a:rPr>
              <a:t>产品应用场景</a:t>
            </a:r>
            <a:br>
              <a:rPr lang="en-US" altLang="zh-CN" sz="2000" kern="1200" dirty="0">
                <a:solidFill>
                  <a:srgbClr val="A97654"/>
                </a:solidFill>
                <a:ea typeface="微软雅黑" panose="020B0503020204020204" charset="-122"/>
              </a:rPr>
            </a:br>
            <a:r>
              <a:rPr lang="en-US" altLang="zh-CN" sz="2000" kern="1200" dirty="0">
                <a:solidFill>
                  <a:schemeClr val="bg1">
                    <a:lumMod val="65000"/>
                  </a:schemeClr>
                </a:solidFill>
                <a:ea typeface="微软雅黑" panose="020B0503020204020204" charset="-122"/>
              </a:rPr>
              <a:t>Application</a:t>
            </a:r>
            <a:r>
              <a:rPr lang="zh-CN" altLang="en-US" sz="2000" kern="1200" dirty="0">
                <a:solidFill>
                  <a:schemeClr val="bg1">
                    <a:lumMod val="65000"/>
                  </a:schemeClr>
                </a:solidFill>
                <a:ea typeface="微软雅黑" panose="020B0503020204020204" charset="-122"/>
              </a:rPr>
              <a:t> </a:t>
            </a:r>
            <a:r>
              <a:rPr lang="en-US" altLang="zh-CN" sz="2000" kern="1200" dirty="0">
                <a:solidFill>
                  <a:schemeClr val="bg1">
                    <a:lumMod val="65000"/>
                  </a:schemeClr>
                </a:solidFill>
                <a:ea typeface="微软雅黑" panose="020B0503020204020204" charset="-122"/>
              </a:rPr>
              <a:t>Scenario</a:t>
            </a:r>
            <a:endParaRPr lang="zh-CN" altLang="en-US" sz="2000" kern="1200" dirty="0">
              <a:solidFill>
                <a:schemeClr val="bg1">
                  <a:lumMod val="6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04605" y="5337631"/>
            <a:ext cx="1352467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喷洒农药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9112606" y="3011416"/>
            <a:ext cx="1016322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岛屿飞行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240393" y="5104454"/>
            <a:ext cx="1016322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sz="1600" b="1" spc="-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飞行培训</a:t>
            </a:r>
            <a:endParaRPr sz="1600" b="1" spc="-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79940" y="4331212"/>
            <a:ext cx="117610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sz="1600" b="1" spc="-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水上飞机</a:t>
            </a:r>
            <a:endParaRPr sz="1600" dirty="0">
              <a:latin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14" name="图片 13" descr="c57b4daf7003572f722a41d7f4792f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pic>
        <p:nvPicPr>
          <p:cNvPr id="1026" name="Picture 2" descr="2007年9月4日，云南怒江州的福贡县马吉乡，读三年级的余春花和余才妹姐俩滑索过江上学。">
            <a:extLst>
              <a:ext uri="{FF2B5EF4-FFF2-40B4-BE49-F238E27FC236}">
                <a16:creationId xmlns:a16="http://schemas.microsoft.com/office/drawing/2014/main" id="{0F333DA7-20E6-6A40-B757-3DCBEA50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04" y="1743811"/>
            <a:ext cx="3802841" cy="253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74596E1-15C2-C64A-AA02-C954AAE3AB39}"/>
              </a:ext>
            </a:extLst>
          </p:cNvPr>
          <p:cNvSpPr txBox="1"/>
          <p:nvPr/>
        </p:nvSpPr>
        <p:spPr>
          <a:xfrm>
            <a:off x="1137284" y="4293567"/>
            <a:ext cx="1640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*图片来源：南方周末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9646F87-6931-BF4B-9F2E-785ED3712EF9}"/>
              </a:ext>
            </a:extLst>
          </p:cNvPr>
          <p:cNvSpPr/>
          <p:nvPr/>
        </p:nvSpPr>
        <p:spPr>
          <a:xfrm>
            <a:off x="1103427" y="4866668"/>
            <a:ext cx="4111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山路崎岖对学生、支教、医疗人员、进山出山都造成困难，路程的耗时以小时计算，若改飞机，路程将以分钟计。且操作比直升机简单、安全。</a:t>
            </a:r>
          </a:p>
        </p:txBody>
      </p:sp>
      <p:sp>
        <p:nvSpPr>
          <p:cNvPr id="18" name="1 Título">
            <a:extLst>
              <a:ext uri="{FF2B5EF4-FFF2-40B4-BE49-F238E27FC236}">
                <a16:creationId xmlns:a16="http://schemas.microsoft.com/office/drawing/2014/main" id="{C410FB0A-91A1-5B48-B001-DBC235394372}"/>
              </a:ext>
            </a:extLst>
          </p:cNvPr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3035" y="462915"/>
            <a:ext cx="3924935" cy="629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kern="1200" dirty="0">
                <a:solidFill>
                  <a:srgbClr val="A97654"/>
                </a:solidFill>
                <a:ea typeface="微软雅黑" panose="020B0503020204020204" charset="-122"/>
              </a:rPr>
              <a:t>投资亮点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altLang="zh-CN" sz="2000" kern="1200" dirty="0">
                <a:solidFill>
                  <a:schemeClr val="bg1">
                    <a:lumMod val="65000"/>
                  </a:schemeClr>
                </a:solidFill>
                <a:ea typeface="微软雅黑" panose="020B0503020204020204" charset="-122"/>
              </a:rPr>
              <a:t>Investment Highlights</a:t>
            </a:r>
          </a:p>
        </p:txBody>
      </p:sp>
      <p:pic>
        <p:nvPicPr>
          <p:cNvPr id="30" name="图片 29" descr="c57b4daf7003572f722a41d7f4792f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EC5FA6-2BA8-AA42-9097-E418EFC375FE}"/>
              </a:ext>
            </a:extLst>
          </p:cNvPr>
          <p:cNvSpPr txBox="1"/>
          <p:nvPr/>
        </p:nvSpPr>
        <p:spPr>
          <a:xfrm>
            <a:off x="7719060" y="3286760"/>
            <a:ext cx="3244850" cy="113411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rgbClr val="5B7C9A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燃油+电池双驱动，</a:t>
            </a:r>
            <a:r>
              <a:rPr lang="zh-CN" altLang="en-US" b="1" dirty="0">
                <a:solidFill>
                  <a:srgbClr val="5B7C9A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契合</a:t>
            </a: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rgbClr val="5B7C9A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环保趋势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u="none" strike="noStrike" kern="1200" cap="none" spc="0" normalizeH="0" baseline="0" dirty="0">
                <a:solidFill>
                  <a:prstClr val="white">
                    <a:lumMod val="50000"/>
                  </a:prst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从燃油方式阶段性过渡到以氢燃料电池和固态电池供能的飞机，契合</a:t>
            </a:r>
            <a:r>
              <a:rPr kumimoji="0" lang="en-US" altLang="zh-CN" sz="1400" u="none" strike="noStrike" kern="1200" cap="none" spc="0" normalizeH="0" baseline="0" dirty="0">
                <a:solidFill>
                  <a:prstClr val="white">
                    <a:lumMod val="50000"/>
                  </a:prst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“</a:t>
            </a:r>
            <a:r>
              <a:rPr kumimoji="0" lang="zh-CN" altLang="en-US" sz="1400" u="none" strike="noStrike" kern="1200" cap="none" spc="0" normalizeH="0" baseline="0" dirty="0">
                <a:solidFill>
                  <a:prstClr val="white">
                    <a:lumMod val="50000"/>
                  </a:prst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碳中和</a:t>
            </a:r>
            <a:r>
              <a:rPr kumimoji="0" lang="en-US" altLang="zh-CN" sz="1400" u="none" strike="noStrike" kern="1200" cap="none" spc="0" normalizeH="0" baseline="0" dirty="0">
                <a:solidFill>
                  <a:prstClr val="white">
                    <a:lumMod val="50000"/>
                  </a:prst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”</a:t>
            </a:r>
            <a:r>
              <a:rPr kumimoji="0" lang="zh-CN" altLang="en-US" sz="1400" u="none" strike="noStrike" kern="1200" cap="none" spc="0" normalizeH="0" baseline="0" dirty="0">
                <a:solidFill>
                  <a:prstClr val="white">
                    <a:lumMod val="50000"/>
                  </a:prst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的环保目的。</a:t>
            </a:r>
            <a:endParaRPr kumimoji="0" lang="zh-CN" altLang="en-US" b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highlight>
                <a:srgbClr val="FFFF00"/>
              </a:highlight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EAC9739-3A80-0444-B9CD-33E7F5AB8287}"/>
              </a:ext>
            </a:extLst>
          </p:cNvPr>
          <p:cNvSpPr txBox="1"/>
          <p:nvPr/>
        </p:nvSpPr>
        <p:spPr>
          <a:xfrm>
            <a:off x="2644775" y="1625600"/>
            <a:ext cx="3169285" cy="123952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u="none" strike="noStrike" kern="1200" cap="none" spc="0" normalizeH="0" baseline="0" noProof="0" dirty="0">
                <a:ln>
                  <a:noFill/>
                </a:ln>
                <a:solidFill>
                  <a:srgbClr val="5B7C9A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万亿市场新赛道</a:t>
            </a:r>
            <a:b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</a:br>
            <a:r>
              <a:rPr kumimoji="0" lang="zh-CN" altLang="en-US" b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毕马威研报：</a:t>
            </a:r>
            <a:r>
              <a:rPr kumimoji="0" lang="en-US" altLang="zh-CN" b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UAM</a:t>
            </a:r>
            <a:r>
              <a:rPr kumimoji="0" lang="zh-CN" altLang="en-US" b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市场将在</a:t>
            </a:r>
            <a:r>
              <a:rPr kumimoji="0" lang="en-US" altLang="zh-CN" b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2040</a:t>
            </a:r>
            <a:r>
              <a:rPr kumimoji="0" lang="zh-CN" altLang="en-US" b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年达到</a:t>
            </a:r>
            <a:r>
              <a:rPr kumimoji="0" lang="en-US" altLang="zh-CN" b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1.5</a:t>
            </a:r>
            <a:r>
              <a:rPr kumimoji="0" lang="zh-CN" altLang="en-US" b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万亿美元的市场规模，是城市拥堵及交通不便地区的通行解决方案。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55DB628-4FB2-7C4F-B2F2-8880A7B3508A}"/>
              </a:ext>
            </a:extLst>
          </p:cNvPr>
          <p:cNvSpPr txBox="1"/>
          <p:nvPr/>
        </p:nvSpPr>
        <p:spPr>
          <a:xfrm>
            <a:off x="7719060" y="4961604"/>
            <a:ext cx="3123565" cy="14579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顶尖团队</a:t>
            </a:r>
            <a:b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F47264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</a:br>
            <a:r>
              <a:rPr kumimoji="0" lang="zh-CN" altLang="en-US" b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团队由多年外企高管及创业成功经验创始人、海内外知名高校教授、及拥有丰富行业经验的中国及北美研发人员构成。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1E839B4-1943-C343-B4FE-3EBCF4A5EF42}"/>
              </a:ext>
            </a:extLst>
          </p:cNvPr>
          <p:cNvSpPr txBox="1"/>
          <p:nvPr/>
        </p:nvSpPr>
        <p:spPr>
          <a:xfrm>
            <a:off x="2644775" y="3286760"/>
            <a:ext cx="3244850" cy="12192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 noProof="0" dirty="0">
                <a:ln>
                  <a:noFill/>
                </a:ln>
                <a:solidFill>
                  <a:srgbClr val="5B7C9A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跑道</a:t>
            </a:r>
            <a:r>
              <a:rPr lang="en-US" altLang="zh-CN" b="1" noProof="0" dirty="0">
                <a:ln>
                  <a:noFill/>
                </a:ln>
                <a:solidFill>
                  <a:srgbClr val="5B7C9A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+</a:t>
            </a:r>
            <a:r>
              <a:rPr lang="zh-CN" altLang="en-US" b="1" noProof="0" dirty="0">
                <a:ln>
                  <a:noFill/>
                </a:ln>
                <a:solidFill>
                  <a:srgbClr val="5B7C9A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垂飞双起降，提高适航可能</a:t>
            </a:r>
            <a:endParaRPr kumimoji="0" lang="en-US" altLang="zh-CN" b="1" u="none" strike="noStrike" kern="1200" cap="none" spc="0" normalizeH="0" baseline="0" noProof="0" dirty="0">
              <a:ln>
                <a:noFill/>
              </a:ln>
              <a:solidFill>
                <a:srgbClr val="5B7C9A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>
                <a:solidFill>
                  <a:prstClr val="white">
                    <a:lumMod val="50000"/>
                  </a:prst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以轻型运动飞机为载体进行升级级替代，提高适航认证进程，并加快垂直起降飞机的研发进程。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36EE190-AEB2-0E4F-A542-D35F1E7485FA}"/>
              </a:ext>
            </a:extLst>
          </p:cNvPr>
          <p:cNvSpPr txBox="1"/>
          <p:nvPr/>
        </p:nvSpPr>
        <p:spPr>
          <a:xfrm>
            <a:off x="7719060" y="1587500"/>
            <a:ext cx="3315970" cy="119189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 noProof="0" dirty="0">
                <a:ln>
                  <a:noFill/>
                </a:ln>
                <a:solidFill>
                  <a:srgbClr val="5B7C9A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各国政府赋能通航行业</a:t>
            </a:r>
            <a:br>
              <a:rPr lang="zh-CN" altLang="en-US" b="1" noProof="0" dirty="0">
                <a:ln>
                  <a:noFill/>
                </a:ln>
                <a:solidFill>
                  <a:srgbClr val="5B7C9A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</a:br>
            <a:r>
              <a:rPr lang="zh-CN" altLang="en-US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中国及欧盟、美国、韩国等多国</a:t>
            </a:r>
            <a:r>
              <a:rPr lang="zh-CN" altLang="en-US" dirty="0">
                <a:solidFill>
                  <a:prstClr val="white">
                    <a:lumMod val="50000"/>
                  </a:prst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政府</a:t>
            </a:r>
            <a:r>
              <a:rPr lang="zh-CN" altLang="en-US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都在加速推进通用航空领域的开放程度和政策支持。</a:t>
            </a:r>
            <a:endParaRPr kumimoji="0" lang="zh-CN" altLang="en-US" b="1" u="none" strike="noStrike" kern="1200" cap="none" spc="0" normalizeH="0" baseline="0" noProof="0" dirty="0">
              <a:ln>
                <a:noFill/>
              </a:ln>
              <a:solidFill>
                <a:srgbClr val="5B7C9A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b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</a:b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1E9A0C4-85BE-7240-8FAE-F3C8A1714FD2}"/>
              </a:ext>
            </a:extLst>
          </p:cNvPr>
          <p:cNvSpPr txBox="1"/>
          <p:nvPr/>
        </p:nvSpPr>
        <p:spPr>
          <a:xfrm>
            <a:off x="2721964" y="4961604"/>
            <a:ext cx="3123565" cy="105918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完全</a:t>
            </a:r>
            <a:r>
              <a:rPr kumimoji="0" lang="zh-CN" altLang="en-US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自主知识产权</a:t>
            </a:r>
            <a:b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F47264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</a:br>
            <a:r>
              <a:rPr kumimoji="0" lang="zh-CN" altLang="en-US" b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自主研发，拥有多项专利技术，中国完全自主知识产权，不受</a:t>
            </a:r>
            <a:r>
              <a:rPr lang="zh-CN" altLang="en-US" dirty="0">
                <a:solidFill>
                  <a:prstClr val="white">
                    <a:lumMod val="50000"/>
                  </a:prst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外界因素影响。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2EFF4F-0DA8-964D-985B-3C006B22DC43}"/>
              </a:ext>
            </a:extLst>
          </p:cNvPr>
          <p:cNvGrpSpPr/>
          <p:nvPr/>
        </p:nvGrpSpPr>
        <p:grpSpPr>
          <a:xfrm>
            <a:off x="6396484" y="1703314"/>
            <a:ext cx="1073657" cy="1037640"/>
            <a:chOff x="2050544" y="3222665"/>
            <a:chExt cx="870457" cy="841256"/>
          </a:xfrm>
        </p:grpSpPr>
        <p:sp>
          <p:nvSpPr>
            <p:cNvPr id="39" name="Rounded Rectangle 25">
              <a:extLst>
                <a:ext uri="{FF2B5EF4-FFF2-40B4-BE49-F238E27FC236}">
                  <a16:creationId xmlns:a16="http://schemas.microsoft.com/office/drawing/2014/main" id="{2B211656-54A9-6E49-9F58-BD1758A2BFC5}"/>
                </a:ext>
              </a:extLst>
            </p:cNvPr>
            <p:cNvSpPr/>
            <p:nvPr/>
          </p:nvSpPr>
          <p:spPr>
            <a:xfrm>
              <a:off x="2050544" y="3222665"/>
              <a:ext cx="870457" cy="841256"/>
            </a:xfrm>
            <a:prstGeom prst="roundRect">
              <a:avLst/>
            </a:prstGeom>
            <a:solidFill>
              <a:srgbClr val="0E7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40" name="Rounded Rectangle 25">
              <a:extLst>
                <a:ext uri="{FF2B5EF4-FFF2-40B4-BE49-F238E27FC236}">
                  <a16:creationId xmlns:a16="http://schemas.microsoft.com/office/drawing/2014/main" id="{9D60ECE0-A7D5-AE48-A4AC-A7B5F6C5C952}"/>
                </a:ext>
              </a:extLst>
            </p:cNvPr>
            <p:cNvSpPr/>
            <p:nvPr/>
          </p:nvSpPr>
          <p:spPr>
            <a:xfrm>
              <a:off x="2279145" y="3436667"/>
              <a:ext cx="413256" cy="413254"/>
            </a:xfrm>
            <a:custGeom>
              <a:avLst/>
              <a:gdLst>
                <a:gd name="connsiteX0" fmla="*/ 199497 w 331788"/>
                <a:gd name="connsiteY0" fmla="*/ 265112 h 331787"/>
                <a:gd name="connsiteX1" fmla="*/ 209798 w 331788"/>
                <a:gd name="connsiteY1" fmla="*/ 279217 h 331787"/>
                <a:gd name="connsiteX2" fmla="*/ 238126 w 331788"/>
                <a:gd name="connsiteY2" fmla="*/ 315118 h 331787"/>
                <a:gd name="connsiteX3" fmla="*/ 166018 w 331788"/>
                <a:gd name="connsiteY3" fmla="*/ 331787 h 331787"/>
                <a:gd name="connsiteX4" fmla="*/ 122238 w 331788"/>
                <a:gd name="connsiteY4" fmla="*/ 325376 h 331787"/>
                <a:gd name="connsiteX5" fmla="*/ 199497 w 331788"/>
                <a:gd name="connsiteY5" fmla="*/ 265112 h 331787"/>
                <a:gd name="connsiteX6" fmla="*/ 190500 w 331788"/>
                <a:gd name="connsiteY6" fmla="*/ 228600 h 331787"/>
                <a:gd name="connsiteX7" fmla="*/ 201490 w 331788"/>
                <a:gd name="connsiteY7" fmla="*/ 228600 h 331787"/>
                <a:gd name="connsiteX8" fmla="*/ 206375 w 331788"/>
                <a:gd name="connsiteY8" fmla="*/ 236394 h 331787"/>
                <a:gd name="connsiteX9" fmla="*/ 200269 w 331788"/>
                <a:gd name="connsiteY9" fmla="*/ 242888 h 331787"/>
                <a:gd name="connsiteX10" fmla="*/ 190500 w 331788"/>
                <a:gd name="connsiteY10" fmla="*/ 228600 h 331787"/>
                <a:gd name="connsiteX11" fmla="*/ 146452 w 331788"/>
                <a:gd name="connsiteY11" fmla="*/ 228600 h 331787"/>
                <a:gd name="connsiteX12" fmla="*/ 164590 w 331788"/>
                <a:gd name="connsiteY12" fmla="*/ 229897 h 331787"/>
                <a:gd name="connsiteX13" fmla="*/ 165885 w 331788"/>
                <a:gd name="connsiteY13" fmla="*/ 229897 h 331787"/>
                <a:gd name="connsiteX14" fmla="*/ 173659 w 331788"/>
                <a:gd name="connsiteY14" fmla="*/ 229897 h 331787"/>
                <a:gd name="connsiteX15" fmla="*/ 190501 w 331788"/>
                <a:gd name="connsiteY15" fmla="*/ 253240 h 331787"/>
                <a:gd name="connsiteX16" fmla="*/ 103699 w 331788"/>
                <a:gd name="connsiteY16" fmla="*/ 320675 h 331787"/>
                <a:gd name="connsiteX17" fmla="*/ 77788 w 331788"/>
                <a:gd name="connsiteY17" fmla="*/ 306410 h 331787"/>
                <a:gd name="connsiteX18" fmla="*/ 112768 w 331788"/>
                <a:gd name="connsiteY18" fmla="*/ 244162 h 331787"/>
                <a:gd name="connsiteX19" fmla="*/ 121837 w 331788"/>
                <a:gd name="connsiteY19" fmla="*/ 245459 h 331787"/>
                <a:gd name="connsiteX20" fmla="*/ 146452 w 331788"/>
                <a:gd name="connsiteY20" fmla="*/ 228600 h 331787"/>
                <a:gd name="connsiteX21" fmla="*/ 323851 w 331788"/>
                <a:gd name="connsiteY21" fmla="*/ 217487 h 331787"/>
                <a:gd name="connsiteX22" fmla="*/ 249631 w 331788"/>
                <a:gd name="connsiteY22" fmla="*/ 307975 h 331787"/>
                <a:gd name="connsiteX23" fmla="*/ 207963 w 331788"/>
                <a:gd name="connsiteY23" fmla="*/ 253682 h 331787"/>
                <a:gd name="connsiteX24" fmla="*/ 218380 w 331788"/>
                <a:gd name="connsiteY24" fmla="*/ 243341 h 331787"/>
                <a:gd name="connsiteX25" fmla="*/ 227495 w 331788"/>
                <a:gd name="connsiteY25" fmla="*/ 244634 h 331787"/>
                <a:gd name="connsiteX26" fmla="*/ 253537 w 331788"/>
                <a:gd name="connsiteY26" fmla="*/ 225243 h 331787"/>
                <a:gd name="connsiteX27" fmla="*/ 323851 w 331788"/>
                <a:gd name="connsiteY27" fmla="*/ 217487 h 331787"/>
                <a:gd name="connsiteX28" fmla="*/ 3175 w 331788"/>
                <a:gd name="connsiteY28" fmla="*/ 196850 h 331787"/>
                <a:gd name="connsiteX29" fmla="*/ 93642 w 331788"/>
                <a:gd name="connsiteY29" fmla="*/ 222902 h 331787"/>
                <a:gd name="connsiteX30" fmla="*/ 100013 w 331788"/>
                <a:gd name="connsiteY30" fmla="*/ 235927 h 331787"/>
                <a:gd name="connsiteX31" fmla="*/ 65610 w 331788"/>
                <a:gd name="connsiteY31" fmla="*/ 298450 h 331787"/>
                <a:gd name="connsiteX32" fmla="*/ 3175 w 331788"/>
                <a:gd name="connsiteY32" fmla="*/ 196850 h 331787"/>
                <a:gd name="connsiteX33" fmla="*/ 146517 w 331788"/>
                <a:gd name="connsiteY33" fmla="*/ 192087 h 331787"/>
                <a:gd name="connsiteX34" fmla="*/ 163513 w 331788"/>
                <a:gd name="connsiteY34" fmla="*/ 215900 h 331787"/>
                <a:gd name="connsiteX35" fmla="*/ 147825 w 331788"/>
                <a:gd name="connsiteY35" fmla="*/ 214577 h 331787"/>
                <a:gd name="connsiteX36" fmla="*/ 141288 w 331788"/>
                <a:gd name="connsiteY36" fmla="*/ 200025 h 331787"/>
                <a:gd name="connsiteX37" fmla="*/ 146517 w 331788"/>
                <a:gd name="connsiteY37" fmla="*/ 192087 h 331787"/>
                <a:gd name="connsiteX38" fmla="*/ 277877 w 331788"/>
                <a:gd name="connsiteY38" fmla="*/ 160337 h 331787"/>
                <a:gd name="connsiteX39" fmla="*/ 314326 w 331788"/>
                <a:gd name="connsiteY39" fmla="*/ 204624 h 331787"/>
                <a:gd name="connsiteX40" fmla="*/ 253143 w 331788"/>
                <a:gd name="connsiteY40" fmla="*/ 211137 h 331787"/>
                <a:gd name="connsiteX41" fmla="*/ 249238 w 331788"/>
                <a:gd name="connsiteY41" fmla="*/ 203322 h 331787"/>
                <a:gd name="connsiteX42" fmla="*/ 277877 w 331788"/>
                <a:gd name="connsiteY42" fmla="*/ 160337 h 331787"/>
                <a:gd name="connsiteX43" fmla="*/ 290513 w 331788"/>
                <a:gd name="connsiteY43" fmla="*/ 153987 h 331787"/>
                <a:gd name="connsiteX44" fmla="*/ 331788 w 331788"/>
                <a:gd name="connsiteY44" fmla="*/ 167061 h 331787"/>
                <a:gd name="connsiteX45" fmla="*/ 329125 w 331788"/>
                <a:gd name="connsiteY45" fmla="*/ 198437 h 331787"/>
                <a:gd name="connsiteX46" fmla="*/ 290513 w 331788"/>
                <a:gd name="connsiteY46" fmla="*/ 153987 h 331787"/>
                <a:gd name="connsiteX47" fmla="*/ 113341 w 331788"/>
                <a:gd name="connsiteY47" fmla="*/ 139700 h 331787"/>
                <a:gd name="connsiteX48" fmla="*/ 130085 w 331788"/>
                <a:gd name="connsiteY48" fmla="*/ 169324 h 331787"/>
                <a:gd name="connsiteX49" fmla="*/ 136525 w 331788"/>
                <a:gd name="connsiteY49" fmla="*/ 178340 h 331787"/>
                <a:gd name="connsiteX50" fmla="*/ 128797 w 331788"/>
                <a:gd name="connsiteY50" fmla="*/ 191219 h 331787"/>
                <a:gd name="connsiteX51" fmla="*/ 121069 w 331788"/>
                <a:gd name="connsiteY51" fmla="*/ 189932 h 331787"/>
                <a:gd name="connsiteX52" fmla="*/ 95310 w 331788"/>
                <a:gd name="connsiteY52" fmla="*/ 207963 h 331787"/>
                <a:gd name="connsiteX53" fmla="*/ 1288 w 331788"/>
                <a:gd name="connsiteY53" fmla="*/ 179628 h 331787"/>
                <a:gd name="connsiteX54" fmla="*/ 0 w 331788"/>
                <a:gd name="connsiteY54" fmla="*/ 165460 h 331787"/>
                <a:gd name="connsiteX55" fmla="*/ 1288 w 331788"/>
                <a:gd name="connsiteY55" fmla="*/ 151292 h 331787"/>
                <a:gd name="connsiteX56" fmla="*/ 113341 w 331788"/>
                <a:gd name="connsiteY56" fmla="*/ 139700 h 331787"/>
                <a:gd name="connsiteX57" fmla="*/ 186315 w 331788"/>
                <a:gd name="connsiteY57" fmla="*/ 138112 h 331787"/>
                <a:gd name="connsiteX58" fmla="*/ 268288 w 331788"/>
                <a:gd name="connsiteY58" fmla="*/ 149780 h 331787"/>
                <a:gd name="connsiteX59" fmla="*/ 238829 w 331788"/>
                <a:gd name="connsiteY59" fmla="*/ 193860 h 331787"/>
                <a:gd name="connsiteX60" fmla="*/ 227301 w 331788"/>
                <a:gd name="connsiteY60" fmla="*/ 191267 h 331787"/>
                <a:gd name="connsiteX61" fmla="*/ 200404 w 331788"/>
                <a:gd name="connsiteY61" fmla="*/ 214604 h 331787"/>
                <a:gd name="connsiteX62" fmla="*/ 179911 w 331788"/>
                <a:gd name="connsiteY62" fmla="*/ 215900 h 331787"/>
                <a:gd name="connsiteX63" fmla="*/ 155575 w 331788"/>
                <a:gd name="connsiteY63" fmla="*/ 179599 h 331787"/>
                <a:gd name="connsiteX64" fmla="*/ 173507 w 331788"/>
                <a:gd name="connsiteY64" fmla="*/ 154966 h 331787"/>
                <a:gd name="connsiteX65" fmla="*/ 186315 w 331788"/>
                <a:gd name="connsiteY65" fmla="*/ 138112 h 331787"/>
                <a:gd name="connsiteX66" fmla="*/ 168276 w 331788"/>
                <a:gd name="connsiteY66" fmla="*/ 138112 h 331787"/>
                <a:gd name="connsiteX67" fmla="*/ 161661 w 331788"/>
                <a:gd name="connsiteY67" fmla="*/ 145566 h 331787"/>
                <a:gd name="connsiteX68" fmla="*/ 145786 w 331788"/>
                <a:gd name="connsiteY68" fmla="*/ 166687 h 331787"/>
                <a:gd name="connsiteX69" fmla="*/ 141817 w 331788"/>
                <a:gd name="connsiteY69" fmla="*/ 161718 h 331787"/>
                <a:gd name="connsiteX70" fmla="*/ 128588 w 331788"/>
                <a:gd name="connsiteY70" fmla="*/ 139354 h 331787"/>
                <a:gd name="connsiteX71" fmla="*/ 168276 w 331788"/>
                <a:gd name="connsiteY71" fmla="*/ 138112 h 331787"/>
                <a:gd name="connsiteX72" fmla="*/ 220028 w 331788"/>
                <a:gd name="connsiteY72" fmla="*/ 103187 h 331787"/>
                <a:gd name="connsiteX73" fmla="*/ 232728 w 331788"/>
                <a:gd name="connsiteY73" fmla="*/ 105784 h 331787"/>
                <a:gd name="connsiteX74" fmla="*/ 237808 w 331788"/>
                <a:gd name="connsiteY74" fmla="*/ 105784 h 331787"/>
                <a:gd name="connsiteX75" fmla="*/ 246698 w 331788"/>
                <a:gd name="connsiteY75" fmla="*/ 118773 h 331787"/>
                <a:gd name="connsiteX76" fmla="*/ 255588 w 331788"/>
                <a:gd name="connsiteY76" fmla="*/ 131762 h 331787"/>
                <a:gd name="connsiteX77" fmla="*/ 198438 w 331788"/>
                <a:gd name="connsiteY77" fmla="*/ 125267 h 331787"/>
                <a:gd name="connsiteX78" fmla="*/ 220028 w 331788"/>
                <a:gd name="connsiteY78" fmla="*/ 103187 h 331787"/>
                <a:gd name="connsiteX79" fmla="*/ 317236 w 331788"/>
                <a:gd name="connsiteY79" fmla="*/ 98425 h 331787"/>
                <a:gd name="connsiteX80" fmla="*/ 331788 w 331788"/>
                <a:gd name="connsiteY80" fmla="*/ 152400 h 331787"/>
                <a:gd name="connsiteX81" fmla="*/ 292100 w 331788"/>
                <a:gd name="connsiteY81" fmla="*/ 140552 h 331787"/>
                <a:gd name="connsiteX82" fmla="*/ 317236 w 331788"/>
                <a:gd name="connsiteY82" fmla="*/ 98425 h 331787"/>
                <a:gd name="connsiteX83" fmla="*/ 286068 w 331788"/>
                <a:gd name="connsiteY83" fmla="*/ 52387 h 331787"/>
                <a:gd name="connsiteX84" fmla="*/ 309563 w 331788"/>
                <a:gd name="connsiteY84" fmla="*/ 84748 h 331787"/>
                <a:gd name="connsiteX85" fmla="*/ 278236 w 331788"/>
                <a:gd name="connsiteY85" fmla="*/ 136525 h 331787"/>
                <a:gd name="connsiteX86" fmla="*/ 276931 w 331788"/>
                <a:gd name="connsiteY86" fmla="*/ 136525 h 331787"/>
                <a:gd name="connsiteX87" fmla="*/ 258657 w 331788"/>
                <a:gd name="connsiteY87" fmla="*/ 110636 h 331787"/>
                <a:gd name="connsiteX88" fmla="*/ 250825 w 331788"/>
                <a:gd name="connsiteY88" fmla="*/ 98986 h 331787"/>
                <a:gd name="connsiteX89" fmla="*/ 259962 w 331788"/>
                <a:gd name="connsiteY89" fmla="*/ 78275 h 331787"/>
                <a:gd name="connsiteX90" fmla="*/ 258657 w 331788"/>
                <a:gd name="connsiteY90" fmla="*/ 70509 h 331787"/>
                <a:gd name="connsiteX91" fmla="*/ 286068 w 331788"/>
                <a:gd name="connsiteY91" fmla="*/ 52387 h 331787"/>
                <a:gd name="connsiteX92" fmla="*/ 73025 w 331788"/>
                <a:gd name="connsiteY92" fmla="*/ 28575 h 331787"/>
                <a:gd name="connsiteX93" fmla="*/ 107950 w 331788"/>
                <a:gd name="connsiteY93" fmla="*/ 126377 h 331787"/>
                <a:gd name="connsiteX94" fmla="*/ 3175 w 331788"/>
                <a:gd name="connsiteY94" fmla="*/ 138113 h 331787"/>
                <a:gd name="connsiteX95" fmla="*/ 73025 w 331788"/>
                <a:gd name="connsiteY95" fmla="*/ 28575 h 331787"/>
                <a:gd name="connsiteX96" fmla="*/ 203200 w 331788"/>
                <a:gd name="connsiteY96" fmla="*/ 4762 h 331787"/>
                <a:gd name="connsiteX97" fmla="*/ 274638 w 331788"/>
                <a:gd name="connsiteY97" fmla="*/ 41817 h 331787"/>
                <a:gd name="connsiteX98" fmla="*/ 251258 w 331788"/>
                <a:gd name="connsiteY98" fmla="*/ 57150 h 331787"/>
                <a:gd name="connsiteX99" fmla="*/ 233074 w 331788"/>
                <a:gd name="connsiteY99" fmla="*/ 50761 h 331787"/>
                <a:gd name="connsiteX100" fmla="*/ 225281 w 331788"/>
                <a:gd name="connsiteY100" fmla="*/ 52039 h 331787"/>
                <a:gd name="connsiteX101" fmla="*/ 203200 w 331788"/>
                <a:gd name="connsiteY101" fmla="*/ 4762 h 331787"/>
                <a:gd name="connsiteX102" fmla="*/ 165260 w 331788"/>
                <a:gd name="connsiteY102" fmla="*/ 0 h 331787"/>
                <a:gd name="connsiteX103" fmla="*/ 185786 w 331788"/>
                <a:gd name="connsiteY103" fmla="*/ 1290 h 331787"/>
                <a:gd name="connsiteX104" fmla="*/ 212725 w 331788"/>
                <a:gd name="connsiteY104" fmla="*/ 59333 h 331787"/>
                <a:gd name="connsiteX105" fmla="*/ 205028 w 331788"/>
                <a:gd name="connsiteY105" fmla="*/ 77390 h 331787"/>
                <a:gd name="connsiteX106" fmla="*/ 208876 w 331788"/>
                <a:gd name="connsiteY106" fmla="*/ 91579 h 331787"/>
                <a:gd name="connsiteX107" fmla="*/ 179371 w 331788"/>
                <a:gd name="connsiteY107" fmla="*/ 122535 h 331787"/>
                <a:gd name="connsiteX108" fmla="*/ 176806 w 331788"/>
                <a:gd name="connsiteY108" fmla="*/ 122535 h 331787"/>
                <a:gd name="connsiteX109" fmla="*/ 122927 w 331788"/>
                <a:gd name="connsiteY109" fmla="*/ 123825 h 331787"/>
                <a:gd name="connsiteX110" fmla="*/ 85725 w 331788"/>
                <a:gd name="connsiteY110" fmla="*/ 20637 h 331787"/>
                <a:gd name="connsiteX111" fmla="*/ 165260 w 331788"/>
                <a:gd name="connsiteY111" fmla="*/ 0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31788" h="331787">
                  <a:moveTo>
                    <a:pt x="199497" y="265112"/>
                  </a:moveTo>
                  <a:cubicBezTo>
                    <a:pt x="203360" y="270241"/>
                    <a:pt x="205935" y="274088"/>
                    <a:pt x="209798" y="279217"/>
                  </a:cubicBezTo>
                  <a:cubicBezTo>
                    <a:pt x="222674" y="295885"/>
                    <a:pt x="231688" y="307425"/>
                    <a:pt x="238126" y="315118"/>
                  </a:cubicBezTo>
                  <a:cubicBezTo>
                    <a:pt x="216236" y="325376"/>
                    <a:pt x="191771" y="331787"/>
                    <a:pt x="166018" y="331787"/>
                  </a:cubicBezTo>
                  <a:cubicBezTo>
                    <a:pt x="150566" y="331787"/>
                    <a:pt x="136402" y="329223"/>
                    <a:pt x="122238" y="325376"/>
                  </a:cubicBezTo>
                  <a:cubicBezTo>
                    <a:pt x="141553" y="312554"/>
                    <a:pt x="169881" y="293321"/>
                    <a:pt x="199497" y="265112"/>
                  </a:cubicBezTo>
                  <a:close/>
                  <a:moveTo>
                    <a:pt x="190500" y="228600"/>
                  </a:moveTo>
                  <a:cubicBezTo>
                    <a:pt x="194163" y="228600"/>
                    <a:pt x="197827" y="228600"/>
                    <a:pt x="201490" y="228600"/>
                  </a:cubicBezTo>
                  <a:cubicBezTo>
                    <a:pt x="202712" y="231198"/>
                    <a:pt x="203933" y="233796"/>
                    <a:pt x="206375" y="236394"/>
                  </a:cubicBezTo>
                  <a:cubicBezTo>
                    <a:pt x="203933" y="237693"/>
                    <a:pt x="201490" y="240290"/>
                    <a:pt x="200269" y="242888"/>
                  </a:cubicBezTo>
                  <a:cubicBezTo>
                    <a:pt x="196606" y="237693"/>
                    <a:pt x="194163" y="233796"/>
                    <a:pt x="190500" y="228600"/>
                  </a:cubicBezTo>
                  <a:close/>
                  <a:moveTo>
                    <a:pt x="146452" y="228600"/>
                  </a:moveTo>
                  <a:cubicBezTo>
                    <a:pt x="152930" y="228600"/>
                    <a:pt x="159408" y="229897"/>
                    <a:pt x="164590" y="229897"/>
                  </a:cubicBezTo>
                  <a:cubicBezTo>
                    <a:pt x="164590" y="229897"/>
                    <a:pt x="164590" y="229897"/>
                    <a:pt x="165885" y="229897"/>
                  </a:cubicBezTo>
                  <a:cubicBezTo>
                    <a:pt x="168477" y="229897"/>
                    <a:pt x="171068" y="229897"/>
                    <a:pt x="173659" y="229897"/>
                  </a:cubicBezTo>
                  <a:cubicBezTo>
                    <a:pt x="178841" y="237678"/>
                    <a:pt x="185319" y="245459"/>
                    <a:pt x="190501" y="253240"/>
                  </a:cubicBezTo>
                  <a:cubicBezTo>
                    <a:pt x="156817" y="286958"/>
                    <a:pt x="123132" y="309004"/>
                    <a:pt x="103699" y="320675"/>
                  </a:cubicBezTo>
                  <a:cubicBezTo>
                    <a:pt x="94630" y="316785"/>
                    <a:pt x="85561" y="311597"/>
                    <a:pt x="77788" y="306410"/>
                  </a:cubicBezTo>
                  <a:cubicBezTo>
                    <a:pt x="84266" y="293442"/>
                    <a:pt x="97221" y="271396"/>
                    <a:pt x="112768" y="244162"/>
                  </a:cubicBezTo>
                  <a:cubicBezTo>
                    <a:pt x="115359" y="245459"/>
                    <a:pt x="117950" y="245459"/>
                    <a:pt x="121837" y="245459"/>
                  </a:cubicBezTo>
                  <a:cubicBezTo>
                    <a:pt x="132201" y="245459"/>
                    <a:pt x="142566" y="238975"/>
                    <a:pt x="146452" y="228600"/>
                  </a:cubicBezTo>
                  <a:close/>
                  <a:moveTo>
                    <a:pt x="323851" y="217487"/>
                  </a:moveTo>
                  <a:cubicBezTo>
                    <a:pt x="310830" y="256268"/>
                    <a:pt x="284788" y="287292"/>
                    <a:pt x="249631" y="307975"/>
                  </a:cubicBezTo>
                  <a:cubicBezTo>
                    <a:pt x="240516" y="295048"/>
                    <a:pt x="224890" y="275658"/>
                    <a:pt x="207963" y="253682"/>
                  </a:cubicBezTo>
                  <a:cubicBezTo>
                    <a:pt x="211869" y="249804"/>
                    <a:pt x="214474" y="247219"/>
                    <a:pt x="218380" y="243341"/>
                  </a:cubicBezTo>
                  <a:cubicBezTo>
                    <a:pt x="220984" y="244634"/>
                    <a:pt x="223588" y="244634"/>
                    <a:pt x="227495" y="244634"/>
                  </a:cubicBezTo>
                  <a:cubicBezTo>
                    <a:pt x="239214" y="244634"/>
                    <a:pt x="250933" y="236878"/>
                    <a:pt x="253537" y="225243"/>
                  </a:cubicBezTo>
                  <a:cubicBezTo>
                    <a:pt x="280881" y="222658"/>
                    <a:pt x="304319" y="220073"/>
                    <a:pt x="323851" y="217487"/>
                  </a:cubicBezTo>
                  <a:close/>
                  <a:moveTo>
                    <a:pt x="3175" y="196850"/>
                  </a:moveTo>
                  <a:cubicBezTo>
                    <a:pt x="23562" y="204666"/>
                    <a:pt x="55417" y="215086"/>
                    <a:pt x="93642" y="222902"/>
                  </a:cubicBezTo>
                  <a:cubicBezTo>
                    <a:pt x="94916" y="228112"/>
                    <a:pt x="96190" y="232019"/>
                    <a:pt x="100013" y="235927"/>
                  </a:cubicBezTo>
                  <a:cubicBezTo>
                    <a:pt x="84723" y="261978"/>
                    <a:pt x="71981" y="284122"/>
                    <a:pt x="65610" y="298450"/>
                  </a:cubicBezTo>
                  <a:cubicBezTo>
                    <a:pt x="33755" y="273702"/>
                    <a:pt x="10820" y="237230"/>
                    <a:pt x="3175" y="196850"/>
                  </a:cubicBezTo>
                  <a:close/>
                  <a:moveTo>
                    <a:pt x="146517" y="192087"/>
                  </a:moveTo>
                  <a:cubicBezTo>
                    <a:pt x="151747" y="200025"/>
                    <a:pt x="156976" y="207963"/>
                    <a:pt x="163513" y="215900"/>
                  </a:cubicBezTo>
                  <a:cubicBezTo>
                    <a:pt x="158284" y="215900"/>
                    <a:pt x="153054" y="214577"/>
                    <a:pt x="147825" y="214577"/>
                  </a:cubicBezTo>
                  <a:cubicBezTo>
                    <a:pt x="147825" y="209286"/>
                    <a:pt x="145210" y="203994"/>
                    <a:pt x="141288" y="200025"/>
                  </a:cubicBezTo>
                  <a:cubicBezTo>
                    <a:pt x="142595" y="197379"/>
                    <a:pt x="145210" y="194733"/>
                    <a:pt x="146517" y="192087"/>
                  </a:cubicBezTo>
                  <a:close/>
                  <a:moveTo>
                    <a:pt x="277877" y="160337"/>
                  </a:moveTo>
                  <a:cubicBezTo>
                    <a:pt x="290894" y="175968"/>
                    <a:pt x="302610" y="190296"/>
                    <a:pt x="314326" y="204624"/>
                  </a:cubicBezTo>
                  <a:cubicBezTo>
                    <a:pt x="297403" y="205927"/>
                    <a:pt x="276575" y="208532"/>
                    <a:pt x="253143" y="211137"/>
                  </a:cubicBezTo>
                  <a:cubicBezTo>
                    <a:pt x="251842" y="207230"/>
                    <a:pt x="251842" y="204624"/>
                    <a:pt x="249238" y="203322"/>
                  </a:cubicBezTo>
                  <a:cubicBezTo>
                    <a:pt x="259652" y="188994"/>
                    <a:pt x="270066" y="174665"/>
                    <a:pt x="277877" y="160337"/>
                  </a:cubicBezTo>
                  <a:close/>
                  <a:moveTo>
                    <a:pt x="290513" y="153987"/>
                  </a:moveTo>
                  <a:cubicBezTo>
                    <a:pt x="306490" y="159216"/>
                    <a:pt x="321136" y="163139"/>
                    <a:pt x="331788" y="167061"/>
                  </a:cubicBezTo>
                  <a:cubicBezTo>
                    <a:pt x="331788" y="178827"/>
                    <a:pt x="330457" y="187978"/>
                    <a:pt x="329125" y="198437"/>
                  </a:cubicBezTo>
                  <a:cubicBezTo>
                    <a:pt x="317142" y="185364"/>
                    <a:pt x="303828" y="170983"/>
                    <a:pt x="290513" y="153987"/>
                  </a:cubicBezTo>
                  <a:close/>
                  <a:moveTo>
                    <a:pt x="113341" y="139700"/>
                  </a:moveTo>
                  <a:cubicBezTo>
                    <a:pt x="118493" y="150004"/>
                    <a:pt x="124933" y="160307"/>
                    <a:pt x="130085" y="169324"/>
                  </a:cubicBezTo>
                  <a:cubicBezTo>
                    <a:pt x="132661" y="171900"/>
                    <a:pt x="135237" y="175764"/>
                    <a:pt x="136525" y="178340"/>
                  </a:cubicBezTo>
                  <a:cubicBezTo>
                    <a:pt x="133949" y="183492"/>
                    <a:pt x="131373" y="187356"/>
                    <a:pt x="128797" y="191219"/>
                  </a:cubicBezTo>
                  <a:cubicBezTo>
                    <a:pt x="126221" y="189932"/>
                    <a:pt x="123645" y="189932"/>
                    <a:pt x="121069" y="189932"/>
                  </a:cubicBezTo>
                  <a:cubicBezTo>
                    <a:pt x="109478" y="189932"/>
                    <a:pt x="99174" y="197659"/>
                    <a:pt x="95310" y="207963"/>
                  </a:cubicBezTo>
                  <a:cubicBezTo>
                    <a:pt x="52807" y="200235"/>
                    <a:pt x="19320" y="187356"/>
                    <a:pt x="1288" y="179628"/>
                  </a:cubicBezTo>
                  <a:cubicBezTo>
                    <a:pt x="0" y="174476"/>
                    <a:pt x="0" y="170612"/>
                    <a:pt x="0" y="165460"/>
                  </a:cubicBezTo>
                  <a:cubicBezTo>
                    <a:pt x="0" y="160307"/>
                    <a:pt x="0" y="156444"/>
                    <a:pt x="1288" y="151292"/>
                  </a:cubicBezTo>
                  <a:cubicBezTo>
                    <a:pt x="23183" y="147428"/>
                    <a:pt x="64399" y="142276"/>
                    <a:pt x="113341" y="139700"/>
                  </a:cubicBezTo>
                  <a:close/>
                  <a:moveTo>
                    <a:pt x="186315" y="138112"/>
                  </a:moveTo>
                  <a:cubicBezTo>
                    <a:pt x="215774" y="139408"/>
                    <a:pt x="243952" y="143298"/>
                    <a:pt x="268288" y="149780"/>
                  </a:cubicBezTo>
                  <a:cubicBezTo>
                    <a:pt x="259322" y="164042"/>
                    <a:pt x="249076" y="179599"/>
                    <a:pt x="238829" y="193860"/>
                  </a:cubicBezTo>
                  <a:cubicBezTo>
                    <a:pt x="234986" y="192564"/>
                    <a:pt x="231144" y="191267"/>
                    <a:pt x="227301" y="191267"/>
                  </a:cubicBezTo>
                  <a:cubicBezTo>
                    <a:pt x="213212" y="191267"/>
                    <a:pt x="201685" y="201639"/>
                    <a:pt x="200404" y="214604"/>
                  </a:cubicBezTo>
                  <a:cubicBezTo>
                    <a:pt x="194000" y="214604"/>
                    <a:pt x="186315" y="214604"/>
                    <a:pt x="179911" y="215900"/>
                  </a:cubicBezTo>
                  <a:cubicBezTo>
                    <a:pt x="170945" y="202936"/>
                    <a:pt x="163260" y="191267"/>
                    <a:pt x="155575" y="179599"/>
                  </a:cubicBezTo>
                  <a:cubicBezTo>
                    <a:pt x="160698" y="171820"/>
                    <a:pt x="167102" y="162745"/>
                    <a:pt x="173507" y="154966"/>
                  </a:cubicBezTo>
                  <a:cubicBezTo>
                    <a:pt x="177349" y="148483"/>
                    <a:pt x="182472" y="143298"/>
                    <a:pt x="186315" y="138112"/>
                  </a:cubicBezTo>
                  <a:close/>
                  <a:moveTo>
                    <a:pt x="168276" y="138112"/>
                  </a:moveTo>
                  <a:cubicBezTo>
                    <a:pt x="165630" y="140597"/>
                    <a:pt x="164307" y="143081"/>
                    <a:pt x="161661" y="145566"/>
                  </a:cubicBezTo>
                  <a:cubicBezTo>
                    <a:pt x="156370" y="153020"/>
                    <a:pt x="151078" y="159232"/>
                    <a:pt x="145786" y="166687"/>
                  </a:cubicBezTo>
                  <a:cubicBezTo>
                    <a:pt x="144463" y="165445"/>
                    <a:pt x="143140" y="162960"/>
                    <a:pt x="141817" y="161718"/>
                  </a:cubicBezTo>
                  <a:cubicBezTo>
                    <a:pt x="137849" y="154263"/>
                    <a:pt x="132557" y="146808"/>
                    <a:pt x="128588" y="139354"/>
                  </a:cubicBezTo>
                  <a:cubicBezTo>
                    <a:pt x="141817" y="139354"/>
                    <a:pt x="155047" y="138112"/>
                    <a:pt x="168276" y="138112"/>
                  </a:cubicBezTo>
                  <a:close/>
                  <a:moveTo>
                    <a:pt x="220028" y="103187"/>
                  </a:moveTo>
                  <a:cubicBezTo>
                    <a:pt x="223838" y="104486"/>
                    <a:pt x="227648" y="105784"/>
                    <a:pt x="232728" y="105784"/>
                  </a:cubicBezTo>
                  <a:cubicBezTo>
                    <a:pt x="233998" y="105784"/>
                    <a:pt x="236538" y="105784"/>
                    <a:pt x="237808" y="105784"/>
                  </a:cubicBezTo>
                  <a:cubicBezTo>
                    <a:pt x="241618" y="109681"/>
                    <a:pt x="244158" y="114877"/>
                    <a:pt x="246698" y="118773"/>
                  </a:cubicBezTo>
                  <a:cubicBezTo>
                    <a:pt x="249238" y="122670"/>
                    <a:pt x="253048" y="127865"/>
                    <a:pt x="255588" y="131762"/>
                  </a:cubicBezTo>
                  <a:cubicBezTo>
                    <a:pt x="237808" y="129164"/>
                    <a:pt x="218758" y="126566"/>
                    <a:pt x="198438" y="125267"/>
                  </a:cubicBezTo>
                  <a:cubicBezTo>
                    <a:pt x="206058" y="117474"/>
                    <a:pt x="213678" y="109681"/>
                    <a:pt x="220028" y="103187"/>
                  </a:cubicBezTo>
                  <a:close/>
                  <a:moveTo>
                    <a:pt x="317236" y="98425"/>
                  </a:moveTo>
                  <a:cubicBezTo>
                    <a:pt x="325173" y="115539"/>
                    <a:pt x="329142" y="133969"/>
                    <a:pt x="331788" y="152400"/>
                  </a:cubicBezTo>
                  <a:cubicBezTo>
                    <a:pt x="319882" y="148450"/>
                    <a:pt x="306652" y="144501"/>
                    <a:pt x="292100" y="140552"/>
                  </a:cubicBezTo>
                  <a:cubicBezTo>
                    <a:pt x="301361" y="124754"/>
                    <a:pt x="310621" y="111589"/>
                    <a:pt x="317236" y="98425"/>
                  </a:cubicBezTo>
                  <a:close/>
                  <a:moveTo>
                    <a:pt x="286068" y="52387"/>
                  </a:moveTo>
                  <a:cubicBezTo>
                    <a:pt x="295205" y="61448"/>
                    <a:pt x="303037" y="71803"/>
                    <a:pt x="309563" y="84748"/>
                  </a:cubicBezTo>
                  <a:cubicBezTo>
                    <a:pt x="301731" y="98986"/>
                    <a:pt x="289984" y="117108"/>
                    <a:pt x="278236" y="136525"/>
                  </a:cubicBezTo>
                  <a:cubicBezTo>
                    <a:pt x="278236" y="136525"/>
                    <a:pt x="276931" y="136525"/>
                    <a:pt x="276931" y="136525"/>
                  </a:cubicBezTo>
                  <a:cubicBezTo>
                    <a:pt x="270404" y="127464"/>
                    <a:pt x="265183" y="119697"/>
                    <a:pt x="258657" y="110636"/>
                  </a:cubicBezTo>
                  <a:cubicBezTo>
                    <a:pt x="256046" y="106753"/>
                    <a:pt x="253436" y="102870"/>
                    <a:pt x="250825" y="98986"/>
                  </a:cubicBezTo>
                  <a:cubicBezTo>
                    <a:pt x="256046" y="93809"/>
                    <a:pt x="259962" y="86042"/>
                    <a:pt x="259962" y="78275"/>
                  </a:cubicBezTo>
                  <a:cubicBezTo>
                    <a:pt x="259962" y="75687"/>
                    <a:pt x="259962" y="73098"/>
                    <a:pt x="258657" y="70509"/>
                  </a:cubicBezTo>
                  <a:cubicBezTo>
                    <a:pt x="269099" y="62742"/>
                    <a:pt x="278236" y="57564"/>
                    <a:pt x="286068" y="52387"/>
                  </a:cubicBezTo>
                  <a:close/>
                  <a:moveTo>
                    <a:pt x="73025" y="28575"/>
                  </a:moveTo>
                  <a:cubicBezTo>
                    <a:pt x="79493" y="54655"/>
                    <a:pt x="92428" y="92472"/>
                    <a:pt x="107950" y="126377"/>
                  </a:cubicBezTo>
                  <a:cubicBezTo>
                    <a:pt x="63970" y="128985"/>
                    <a:pt x="25165" y="134201"/>
                    <a:pt x="3175" y="138113"/>
                  </a:cubicBezTo>
                  <a:cubicBezTo>
                    <a:pt x="10936" y="92472"/>
                    <a:pt x="36806" y="53351"/>
                    <a:pt x="73025" y="28575"/>
                  </a:cubicBezTo>
                  <a:close/>
                  <a:moveTo>
                    <a:pt x="203200" y="4762"/>
                  </a:moveTo>
                  <a:cubicBezTo>
                    <a:pt x="230476" y="11151"/>
                    <a:pt x="255155" y="23928"/>
                    <a:pt x="274638" y="41817"/>
                  </a:cubicBezTo>
                  <a:cubicBezTo>
                    <a:pt x="268144" y="45650"/>
                    <a:pt x="260350" y="52039"/>
                    <a:pt x="251258" y="57150"/>
                  </a:cubicBezTo>
                  <a:cubicBezTo>
                    <a:pt x="246063" y="53316"/>
                    <a:pt x="239568" y="50761"/>
                    <a:pt x="233074" y="50761"/>
                  </a:cubicBezTo>
                  <a:cubicBezTo>
                    <a:pt x="230476" y="50761"/>
                    <a:pt x="227879" y="50761"/>
                    <a:pt x="225281" y="52039"/>
                  </a:cubicBezTo>
                  <a:cubicBezTo>
                    <a:pt x="216189" y="34150"/>
                    <a:pt x="208395" y="17539"/>
                    <a:pt x="203200" y="4762"/>
                  </a:cubicBezTo>
                  <a:close/>
                  <a:moveTo>
                    <a:pt x="165260" y="0"/>
                  </a:moveTo>
                  <a:cubicBezTo>
                    <a:pt x="172957" y="0"/>
                    <a:pt x="179371" y="0"/>
                    <a:pt x="185786" y="1290"/>
                  </a:cubicBezTo>
                  <a:cubicBezTo>
                    <a:pt x="192200" y="15478"/>
                    <a:pt x="199897" y="36115"/>
                    <a:pt x="212725" y="59333"/>
                  </a:cubicBezTo>
                  <a:cubicBezTo>
                    <a:pt x="207594" y="63202"/>
                    <a:pt x="205028" y="69651"/>
                    <a:pt x="205028" y="77390"/>
                  </a:cubicBezTo>
                  <a:cubicBezTo>
                    <a:pt x="205028" y="82550"/>
                    <a:pt x="206311" y="87709"/>
                    <a:pt x="208876" y="91579"/>
                  </a:cubicBezTo>
                  <a:cubicBezTo>
                    <a:pt x="198614" y="100608"/>
                    <a:pt x="188351" y="110926"/>
                    <a:pt x="179371" y="122535"/>
                  </a:cubicBezTo>
                  <a:cubicBezTo>
                    <a:pt x="178089" y="122535"/>
                    <a:pt x="178089" y="122535"/>
                    <a:pt x="176806" y="122535"/>
                  </a:cubicBezTo>
                  <a:cubicBezTo>
                    <a:pt x="158846" y="122535"/>
                    <a:pt x="139604" y="123825"/>
                    <a:pt x="122927" y="123825"/>
                  </a:cubicBezTo>
                  <a:cubicBezTo>
                    <a:pt x="104967" y="87709"/>
                    <a:pt x="92139" y="45144"/>
                    <a:pt x="85725" y="20637"/>
                  </a:cubicBezTo>
                  <a:cubicBezTo>
                    <a:pt x="108816" y="7739"/>
                    <a:pt x="135755" y="0"/>
                    <a:pt x="1652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4701576-89F9-0340-B70D-B6FF1596E21F}"/>
              </a:ext>
            </a:extLst>
          </p:cNvPr>
          <p:cNvGrpSpPr/>
          <p:nvPr/>
        </p:nvGrpSpPr>
        <p:grpSpPr>
          <a:xfrm>
            <a:off x="1288933" y="1703314"/>
            <a:ext cx="1073657" cy="1037639"/>
            <a:chOff x="2050544" y="2114550"/>
            <a:chExt cx="870457" cy="841256"/>
          </a:xfrm>
        </p:grpSpPr>
        <p:sp>
          <p:nvSpPr>
            <p:cNvPr id="42" name="Rounded Rectangle 24">
              <a:extLst>
                <a:ext uri="{FF2B5EF4-FFF2-40B4-BE49-F238E27FC236}">
                  <a16:creationId xmlns:a16="http://schemas.microsoft.com/office/drawing/2014/main" id="{A17F096C-CE1A-4A40-A6B4-510D39C3F304}"/>
                </a:ext>
              </a:extLst>
            </p:cNvPr>
            <p:cNvSpPr/>
            <p:nvPr/>
          </p:nvSpPr>
          <p:spPr>
            <a:xfrm>
              <a:off x="2050544" y="2114550"/>
              <a:ext cx="870457" cy="841256"/>
            </a:xfrm>
            <a:prstGeom prst="roundRect">
              <a:avLst/>
            </a:prstGeom>
            <a:solidFill>
              <a:srgbClr val="0E7FB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Rounded Rectangle 24">
              <a:extLst>
                <a:ext uri="{FF2B5EF4-FFF2-40B4-BE49-F238E27FC236}">
                  <a16:creationId xmlns:a16="http://schemas.microsoft.com/office/drawing/2014/main" id="{1152260B-D0EA-A14A-9C27-28BD587C0DD4}"/>
                </a:ext>
              </a:extLst>
            </p:cNvPr>
            <p:cNvSpPr/>
            <p:nvPr/>
          </p:nvSpPr>
          <p:spPr>
            <a:xfrm>
              <a:off x="2286075" y="2328551"/>
              <a:ext cx="399396" cy="413256"/>
            </a:xfrm>
            <a:custGeom>
              <a:avLst/>
              <a:gdLst>
                <a:gd name="connsiteX0" fmla="*/ 94055 w 317452"/>
                <a:gd name="connsiteY0" fmla="*/ 135965 h 328468"/>
                <a:gd name="connsiteX1" fmla="*/ 94407 w 317452"/>
                <a:gd name="connsiteY1" fmla="*/ 136055 h 328468"/>
                <a:gd name="connsiteX2" fmla="*/ 104825 w 317452"/>
                <a:gd name="connsiteY2" fmla="*/ 158537 h 328468"/>
                <a:gd name="connsiteX3" fmla="*/ 106109 w 317452"/>
                <a:gd name="connsiteY3" fmla="*/ 161308 h 328468"/>
                <a:gd name="connsiteX4" fmla="*/ 98162 w 317452"/>
                <a:gd name="connsiteY4" fmla="*/ 160053 h 328468"/>
                <a:gd name="connsiteX5" fmla="*/ 96849 w 317452"/>
                <a:gd name="connsiteY5" fmla="*/ 160053 h 328468"/>
                <a:gd name="connsiteX6" fmla="*/ 92911 w 317452"/>
                <a:gd name="connsiteY6" fmla="*/ 137630 h 328468"/>
                <a:gd name="connsiteX7" fmla="*/ 93506 w 317452"/>
                <a:gd name="connsiteY7" fmla="*/ 136765 h 328468"/>
                <a:gd name="connsiteX8" fmla="*/ 39496 w 317452"/>
                <a:gd name="connsiteY8" fmla="*/ 115887 h 328468"/>
                <a:gd name="connsiteX9" fmla="*/ 51437 w 317452"/>
                <a:gd name="connsiteY9" fmla="*/ 165488 h 328468"/>
                <a:gd name="connsiteX10" fmla="*/ 48784 w 317452"/>
                <a:gd name="connsiteY10" fmla="*/ 166793 h 328468"/>
                <a:gd name="connsiteX11" fmla="*/ 47457 w 317452"/>
                <a:gd name="connsiteY11" fmla="*/ 170709 h 328468"/>
                <a:gd name="connsiteX12" fmla="*/ 48784 w 317452"/>
                <a:gd name="connsiteY12" fmla="*/ 173319 h 328468"/>
                <a:gd name="connsiteX13" fmla="*/ 52764 w 317452"/>
                <a:gd name="connsiteY13" fmla="*/ 175930 h 328468"/>
                <a:gd name="connsiteX14" fmla="*/ 55418 w 317452"/>
                <a:gd name="connsiteY14" fmla="*/ 174625 h 328468"/>
                <a:gd name="connsiteX15" fmla="*/ 87263 w 317452"/>
                <a:gd name="connsiteY15" fmla="*/ 216393 h 328468"/>
                <a:gd name="connsiteX16" fmla="*/ 55418 w 317452"/>
                <a:gd name="connsiteY16" fmla="*/ 230752 h 328468"/>
                <a:gd name="connsiteX17" fmla="*/ 38169 w 317452"/>
                <a:gd name="connsiteY17" fmla="*/ 224225 h 328468"/>
                <a:gd name="connsiteX18" fmla="*/ 1017 w 317452"/>
                <a:gd name="connsiteY18" fmla="*/ 147214 h 328468"/>
                <a:gd name="connsiteX19" fmla="*/ 7651 w 317452"/>
                <a:gd name="connsiteY19" fmla="*/ 128940 h 328468"/>
                <a:gd name="connsiteX20" fmla="*/ 39496 w 317452"/>
                <a:gd name="connsiteY20" fmla="*/ 115887 h 328468"/>
                <a:gd name="connsiteX21" fmla="*/ 63900 w 317452"/>
                <a:gd name="connsiteY21" fmla="*/ 106627 h 328468"/>
                <a:gd name="connsiteX22" fmla="*/ 71807 w 317452"/>
                <a:gd name="connsiteY22" fmla="*/ 114982 h 328468"/>
                <a:gd name="connsiteX23" fmla="*/ 81033 w 317452"/>
                <a:gd name="connsiteY23" fmla="*/ 133331 h 328468"/>
                <a:gd name="connsiteX24" fmla="*/ 87623 w 317452"/>
                <a:gd name="connsiteY24" fmla="*/ 130710 h 328468"/>
                <a:gd name="connsiteX25" fmla="*/ 95803 w 317452"/>
                <a:gd name="connsiteY25" fmla="*/ 133422 h 328468"/>
                <a:gd name="connsiteX26" fmla="*/ 94055 w 317452"/>
                <a:gd name="connsiteY26" fmla="*/ 135965 h 328468"/>
                <a:gd name="connsiteX27" fmla="*/ 89115 w 317452"/>
                <a:gd name="connsiteY27" fmla="*/ 134702 h 328468"/>
                <a:gd name="connsiteX28" fmla="*/ 83823 w 317452"/>
                <a:gd name="connsiteY28" fmla="*/ 137407 h 328468"/>
                <a:gd name="connsiteX29" fmla="*/ 82500 w 317452"/>
                <a:gd name="connsiteY29" fmla="*/ 137407 h 328468"/>
                <a:gd name="connsiteX30" fmla="*/ 97053 w 317452"/>
                <a:gd name="connsiteY30" fmla="*/ 169863 h 328468"/>
                <a:gd name="connsiteX31" fmla="*/ 98375 w 317452"/>
                <a:gd name="connsiteY31" fmla="*/ 169863 h 328468"/>
                <a:gd name="connsiteX32" fmla="*/ 103667 w 317452"/>
                <a:gd name="connsiteY32" fmla="*/ 167158 h 328468"/>
                <a:gd name="connsiteX33" fmla="*/ 106313 w 317452"/>
                <a:gd name="connsiteY33" fmla="*/ 161749 h 328468"/>
                <a:gd name="connsiteX34" fmla="*/ 106109 w 317452"/>
                <a:gd name="connsiteY34" fmla="*/ 161308 h 328468"/>
                <a:gd name="connsiteX35" fmla="*/ 109648 w 317452"/>
                <a:gd name="connsiteY35" fmla="*/ 161866 h 328468"/>
                <a:gd name="connsiteX36" fmla="*/ 110272 w 317452"/>
                <a:gd name="connsiteY36" fmla="*/ 161402 h 328468"/>
                <a:gd name="connsiteX37" fmla="*/ 110522 w 317452"/>
                <a:gd name="connsiteY37" fmla="*/ 164622 h 328468"/>
                <a:gd name="connsiteX38" fmla="*/ 106074 w 317452"/>
                <a:gd name="connsiteY38" fmla="*/ 170028 h 328468"/>
                <a:gd name="connsiteX39" fmla="*/ 99484 w 317452"/>
                <a:gd name="connsiteY39" fmla="*/ 172650 h 328468"/>
                <a:gd name="connsiteX40" fmla="*/ 107391 w 317452"/>
                <a:gd name="connsiteY40" fmla="*/ 192309 h 328468"/>
                <a:gd name="connsiteX41" fmla="*/ 100802 w 317452"/>
                <a:gd name="connsiteY41" fmla="*/ 211968 h 328468"/>
                <a:gd name="connsiteX42" fmla="*/ 91576 w 317452"/>
                <a:gd name="connsiteY42" fmla="*/ 215900 h 328468"/>
                <a:gd name="connsiteX43" fmla="*/ 59946 w 317452"/>
                <a:gd name="connsiteY43" fmla="*/ 172650 h 328468"/>
                <a:gd name="connsiteX44" fmla="*/ 62582 w 317452"/>
                <a:gd name="connsiteY44" fmla="*/ 171339 h 328468"/>
                <a:gd name="connsiteX45" fmla="*/ 63900 w 317452"/>
                <a:gd name="connsiteY45" fmla="*/ 166097 h 328468"/>
                <a:gd name="connsiteX46" fmla="*/ 62582 w 317452"/>
                <a:gd name="connsiteY46" fmla="*/ 163475 h 328468"/>
                <a:gd name="connsiteX47" fmla="*/ 58628 w 317452"/>
                <a:gd name="connsiteY47" fmla="*/ 162165 h 328468"/>
                <a:gd name="connsiteX48" fmla="*/ 54674 w 317452"/>
                <a:gd name="connsiteY48" fmla="*/ 163475 h 328468"/>
                <a:gd name="connsiteX49" fmla="*/ 42813 w 317452"/>
                <a:gd name="connsiteY49" fmla="*/ 111051 h 328468"/>
                <a:gd name="connsiteX50" fmla="*/ 52038 w 317452"/>
                <a:gd name="connsiteY50" fmla="*/ 107119 h 328468"/>
                <a:gd name="connsiteX51" fmla="*/ 63900 w 317452"/>
                <a:gd name="connsiteY51" fmla="*/ 106627 h 328468"/>
                <a:gd name="connsiteX52" fmla="*/ 221560 w 317452"/>
                <a:gd name="connsiteY52" fmla="*/ 67725 h 328468"/>
                <a:gd name="connsiteX53" fmla="*/ 239938 w 317452"/>
                <a:gd name="connsiteY53" fmla="*/ 67725 h 328468"/>
                <a:gd name="connsiteX54" fmla="*/ 249127 w 317452"/>
                <a:gd name="connsiteY54" fmla="*/ 90147 h 328468"/>
                <a:gd name="connsiteX55" fmla="*/ 249127 w 317452"/>
                <a:gd name="connsiteY55" fmla="*/ 99380 h 328468"/>
                <a:gd name="connsiteX56" fmla="*/ 259629 w 317452"/>
                <a:gd name="connsiteY56" fmla="*/ 162691 h 328468"/>
                <a:gd name="connsiteX57" fmla="*/ 300324 w 317452"/>
                <a:gd name="connsiteY57" fmla="*/ 193027 h 328468"/>
                <a:gd name="connsiteX58" fmla="*/ 304262 w 317452"/>
                <a:gd name="connsiteY58" fmla="*/ 215450 h 328468"/>
                <a:gd name="connsiteX59" fmla="*/ 283258 w 317452"/>
                <a:gd name="connsiteY59" fmla="*/ 219407 h 328468"/>
                <a:gd name="connsiteX60" fmla="*/ 281946 w 317452"/>
                <a:gd name="connsiteY60" fmla="*/ 218088 h 328468"/>
                <a:gd name="connsiteX61" fmla="*/ 236000 w 317452"/>
                <a:gd name="connsiteY61" fmla="*/ 185113 h 328468"/>
                <a:gd name="connsiteX62" fmla="*/ 229436 w 317452"/>
                <a:gd name="connsiteY62" fmla="*/ 174562 h 328468"/>
                <a:gd name="connsiteX63" fmla="*/ 224185 w 317452"/>
                <a:gd name="connsiteY63" fmla="*/ 145544 h 328468"/>
                <a:gd name="connsiteX64" fmla="*/ 196617 w 317452"/>
                <a:gd name="connsiteY64" fmla="*/ 194346 h 328468"/>
                <a:gd name="connsiteX65" fmla="*/ 229436 w 317452"/>
                <a:gd name="connsiteY65" fmla="*/ 243148 h 328468"/>
                <a:gd name="connsiteX66" fmla="*/ 230749 w 317452"/>
                <a:gd name="connsiteY66" fmla="*/ 265571 h 328468"/>
                <a:gd name="connsiteX67" fmla="*/ 195305 w 317452"/>
                <a:gd name="connsiteY67" fmla="*/ 318329 h 328468"/>
                <a:gd name="connsiteX68" fmla="*/ 169050 w 317452"/>
                <a:gd name="connsiteY68" fmla="*/ 323605 h 328468"/>
                <a:gd name="connsiteX69" fmla="*/ 167737 w 317452"/>
                <a:gd name="connsiteY69" fmla="*/ 323605 h 328468"/>
                <a:gd name="connsiteX70" fmla="*/ 162486 w 317452"/>
                <a:gd name="connsiteY70" fmla="*/ 297226 h 328468"/>
                <a:gd name="connsiteX71" fmla="*/ 191366 w 317452"/>
                <a:gd name="connsiteY71" fmla="*/ 255019 h 328468"/>
                <a:gd name="connsiteX72" fmla="*/ 167737 w 317452"/>
                <a:gd name="connsiteY72" fmla="*/ 220726 h 328468"/>
                <a:gd name="connsiteX73" fmla="*/ 70594 w 317452"/>
                <a:gd name="connsiteY73" fmla="*/ 322286 h 328468"/>
                <a:gd name="connsiteX74" fmla="*/ 46965 w 317452"/>
                <a:gd name="connsiteY74" fmla="*/ 326243 h 328468"/>
                <a:gd name="connsiteX75" fmla="*/ 44339 w 317452"/>
                <a:gd name="connsiteY75" fmla="*/ 322286 h 328468"/>
                <a:gd name="connsiteX76" fmla="*/ 43027 w 317452"/>
                <a:gd name="connsiteY76" fmla="*/ 295907 h 328468"/>
                <a:gd name="connsiteX77" fmla="*/ 144108 w 317452"/>
                <a:gd name="connsiteY77" fmla="*/ 189070 h 328468"/>
                <a:gd name="connsiteX78" fmla="*/ 148046 w 317452"/>
                <a:gd name="connsiteY78" fmla="*/ 177200 h 328468"/>
                <a:gd name="connsiteX79" fmla="*/ 190054 w 317452"/>
                <a:gd name="connsiteY79" fmla="*/ 103337 h 328468"/>
                <a:gd name="connsiteX80" fmla="*/ 151984 w 317452"/>
                <a:gd name="connsiteY80" fmla="*/ 107294 h 328468"/>
                <a:gd name="connsiteX81" fmla="*/ 119166 w 317452"/>
                <a:gd name="connsiteY81" fmla="*/ 154777 h 328468"/>
                <a:gd name="connsiteX82" fmla="*/ 110272 w 317452"/>
                <a:gd name="connsiteY82" fmla="*/ 161402 h 328468"/>
                <a:gd name="connsiteX83" fmla="*/ 110027 w 317452"/>
                <a:gd name="connsiteY83" fmla="*/ 158233 h 328468"/>
                <a:gd name="connsiteX84" fmla="*/ 99484 w 317452"/>
                <a:gd name="connsiteY84" fmla="*/ 134642 h 328468"/>
                <a:gd name="connsiteX85" fmla="*/ 95803 w 317452"/>
                <a:gd name="connsiteY85" fmla="*/ 133422 h 328468"/>
                <a:gd name="connsiteX86" fmla="*/ 97670 w 317452"/>
                <a:gd name="connsiteY86" fmla="*/ 130706 h 328468"/>
                <a:gd name="connsiteX87" fmla="*/ 130980 w 317452"/>
                <a:gd name="connsiteY87" fmla="*/ 82234 h 328468"/>
                <a:gd name="connsiteX88" fmla="*/ 141482 w 317452"/>
                <a:gd name="connsiteY88" fmla="*/ 75639 h 328468"/>
                <a:gd name="connsiteX89" fmla="*/ 221560 w 317452"/>
                <a:gd name="connsiteY89" fmla="*/ 67725 h 328468"/>
                <a:gd name="connsiteX90" fmla="*/ 276970 w 317452"/>
                <a:gd name="connsiteY90" fmla="*/ 0 h 328468"/>
                <a:gd name="connsiteX91" fmla="*/ 317452 w 317452"/>
                <a:gd name="connsiteY91" fmla="*/ 39688 h 328468"/>
                <a:gd name="connsiteX92" fmla="*/ 276970 w 317452"/>
                <a:gd name="connsiteY92" fmla="*/ 79376 h 328468"/>
                <a:gd name="connsiteX93" fmla="*/ 236488 w 317452"/>
                <a:gd name="connsiteY93" fmla="*/ 39688 h 328468"/>
                <a:gd name="connsiteX94" fmla="*/ 276970 w 317452"/>
                <a:gd name="connsiteY94" fmla="*/ 0 h 32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17452" h="328468">
                  <a:moveTo>
                    <a:pt x="94055" y="135965"/>
                  </a:moveTo>
                  <a:lnTo>
                    <a:pt x="94407" y="136055"/>
                  </a:lnTo>
                  <a:cubicBezTo>
                    <a:pt x="100360" y="148902"/>
                    <a:pt x="103337" y="155325"/>
                    <a:pt x="104825" y="158537"/>
                  </a:cubicBezTo>
                  <a:lnTo>
                    <a:pt x="106109" y="161308"/>
                  </a:lnTo>
                  <a:lnTo>
                    <a:pt x="98162" y="160053"/>
                  </a:lnTo>
                  <a:cubicBezTo>
                    <a:pt x="98162" y="160053"/>
                    <a:pt x="96849" y="160053"/>
                    <a:pt x="96849" y="160053"/>
                  </a:cubicBezTo>
                  <a:cubicBezTo>
                    <a:pt x="90285" y="154777"/>
                    <a:pt x="87660" y="144225"/>
                    <a:pt x="92911" y="137630"/>
                  </a:cubicBezTo>
                  <a:cubicBezTo>
                    <a:pt x="92911" y="137630"/>
                    <a:pt x="92911" y="137630"/>
                    <a:pt x="93506" y="136765"/>
                  </a:cubicBezTo>
                  <a:close/>
                  <a:moveTo>
                    <a:pt x="39496" y="115887"/>
                  </a:moveTo>
                  <a:cubicBezTo>
                    <a:pt x="39496" y="115887"/>
                    <a:pt x="39496" y="115887"/>
                    <a:pt x="51437" y="165488"/>
                  </a:cubicBezTo>
                  <a:cubicBezTo>
                    <a:pt x="51437" y="165488"/>
                    <a:pt x="51437" y="165488"/>
                    <a:pt x="48784" y="166793"/>
                  </a:cubicBezTo>
                  <a:cubicBezTo>
                    <a:pt x="47457" y="166793"/>
                    <a:pt x="47457" y="169403"/>
                    <a:pt x="47457" y="170709"/>
                  </a:cubicBezTo>
                  <a:cubicBezTo>
                    <a:pt x="47457" y="170709"/>
                    <a:pt x="47457" y="170709"/>
                    <a:pt x="48784" y="173319"/>
                  </a:cubicBezTo>
                  <a:cubicBezTo>
                    <a:pt x="50111" y="175930"/>
                    <a:pt x="51437" y="175930"/>
                    <a:pt x="52764" y="175930"/>
                  </a:cubicBezTo>
                  <a:lnTo>
                    <a:pt x="55418" y="174625"/>
                  </a:lnTo>
                  <a:cubicBezTo>
                    <a:pt x="55418" y="174625"/>
                    <a:pt x="55418" y="174625"/>
                    <a:pt x="87263" y="216393"/>
                  </a:cubicBezTo>
                  <a:cubicBezTo>
                    <a:pt x="87263" y="216393"/>
                    <a:pt x="87263" y="216393"/>
                    <a:pt x="55418" y="230752"/>
                  </a:cubicBezTo>
                  <a:cubicBezTo>
                    <a:pt x="48784" y="233362"/>
                    <a:pt x="40823" y="230752"/>
                    <a:pt x="38169" y="224225"/>
                  </a:cubicBezTo>
                  <a:cubicBezTo>
                    <a:pt x="38169" y="224225"/>
                    <a:pt x="38169" y="224225"/>
                    <a:pt x="1017" y="147214"/>
                  </a:cubicBezTo>
                  <a:cubicBezTo>
                    <a:pt x="-1637" y="140687"/>
                    <a:pt x="1017" y="132856"/>
                    <a:pt x="7651" y="128940"/>
                  </a:cubicBezTo>
                  <a:cubicBezTo>
                    <a:pt x="7651" y="128940"/>
                    <a:pt x="7651" y="128940"/>
                    <a:pt x="39496" y="115887"/>
                  </a:cubicBezTo>
                  <a:close/>
                  <a:moveTo>
                    <a:pt x="63900" y="106627"/>
                  </a:moveTo>
                  <a:cubicBezTo>
                    <a:pt x="67524" y="108102"/>
                    <a:pt x="70489" y="111051"/>
                    <a:pt x="71807" y="114982"/>
                  </a:cubicBezTo>
                  <a:cubicBezTo>
                    <a:pt x="71807" y="114982"/>
                    <a:pt x="71807" y="114982"/>
                    <a:pt x="81033" y="133331"/>
                  </a:cubicBezTo>
                  <a:cubicBezTo>
                    <a:pt x="81033" y="133331"/>
                    <a:pt x="81033" y="133331"/>
                    <a:pt x="87623" y="130710"/>
                  </a:cubicBezTo>
                  <a:lnTo>
                    <a:pt x="95803" y="133422"/>
                  </a:lnTo>
                  <a:lnTo>
                    <a:pt x="94055" y="135965"/>
                  </a:lnTo>
                  <a:lnTo>
                    <a:pt x="89115" y="134702"/>
                  </a:lnTo>
                  <a:cubicBezTo>
                    <a:pt x="89115" y="134702"/>
                    <a:pt x="89115" y="134702"/>
                    <a:pt x="83823" y="137407"/>
                  </a:cubicBezTo>
                  <a:cubicBezTo>
                    <a:pt x="83823" y="137407"/>
                    <a:pt x="82500" y="137407"/>
                    <a:pt x="82500" y="137407"/>
                  </a:cubicBezTo>
                  <a:cubicBezTo>
                    <a:pt x="82500" y="137407"/>
                    <a:pt x="82500" y="137407"/>
                    <a:pt x="97053" y="169863"/>
                  </a:cubicBezTo>
                  <a:cubicBezTo>
                    <a:pt x="97053" y="169863"/>
                    <a:pt x="97053" y="169863"/>
                    <a:pt x="98375" y="169863"/>
                  </a:cubicBezTo>
                  <a:lnTo>
                    <a:pt x="103667" y="167158"/>
                  </a:lnTo>
                  <a:cubicBezTo>
                    <a:pt x="106313" y="165806"/>
                    <a:pt x="106313" y="163101"/>
                    <a:pt x="106313" y="161749"/>
                  </a:cubicBezTo>
                  <a:lnTo>
                    <a:pt x="106109" y="161308"/>
                  </a:lnTo>
                  <a:lnTo>
                    <a:pt x="109648" y="161866"/>
                  </a:lnTo>
                  <a:lnTo>
                    <a:pt x="110272" y="161402"/>
                  </a:lnTo>
                  <a:lnTo>
                    <a:pt x="110522" y="164622"/>
                  </a:lnTo>
                  <a:cubicBezTo>
                    <a:pt x="109698" y="166752"/>
                    <a:pt x="108051" y="168718"/>
                    <a:pt x="106074" y="170028"/>
                  </a:cubicBezTo>
                  <a:cubicBezTo>
                    <a:pt x="106074" y="170028"/>
                    <a:pt x="106074" y="170028"/>
                    <a:pt x="99484" y="172650"/>
                  </a:cubicBezTo>
                  <a:cubicBezTo>
                    <a:pt x="99484" y="172650"/>
                    <a:pt x="99484" y="172650"/>
                    <a:pt x="107391" y="192309"/>
                  </a:cubicBezTo>
                  <a:cubicBezTo>
                    <a:pt x="111345" y="198862"/>
                    <a:pt x="107391" y="208036"/>
                    <a:pt x="100802" y="211968"/>
                  </a:cubicBezTo>
                  <a:cubicBezTo>
                    <a:pt x="100802" y="211968"/>
                    <a:pt x="100802" y="211968"/>
                    <a:pt x="91576" y="215900"/>
                  </a:cubicBezTo>
                  <a:cubicBezTo>
                    <a:pt x="91576" y="215900"/>
                    <a:pt x="91576" y="215900"/>
                    <a:pt x="59946" y="172650"/>
                  </a:cubicBezTo>
                  <a:cubicBezTo>
                    <a:pt x="59946" y="172650"/>
                    <a:pt x="59946" y="172650"/>
                    <a:pt x="62582" y="171339"/>
                  </a:cubicBezTo>
                  <a:cubicBezTo>
                    <a:pt x="65218" y="170028"/>
                    <a:pt x="65218" y="167407"/>
                    <a:pt x="63900" y="166097"/>
                  </a:cubicBezTo>
                  <a:cubicBezTo>
                    <a:pt x="63900" y="166097"/>
                    <a:pt x="63900" y="166097"/>
                    <a:pt x="62582" y="163475"/>
                  </a:cubicBezTo>
                  <a:cubicBezTo>
                    <a:pt x="62582" y="162165"/>
                    <a:pt x="59946" y="160854"/>
                    <a:pt x="58628" y="162165"/>
                  </a:cubicBezTo>
                  <a:cubicBezTo>
                    <a:pt x="58628" y="162165"/>
                    <a:pt x="58628" y="162165"/>
                    <a:pt x="54674" y="163475"/>
                  </a:cubicBezTo>
                  <a:cubicBezTo>
                    <a:pt x="54674" y="163475"/>
                    <a:pt x="54674" y="163475"/>
                    <a:pt x="42813" y="111051"/>
                  </a:cubicBezTo>
                  <a:cubicBezTo>
                    <a:pt x="42813" y="111051"/>
                    <a:pt x="42813" y="111051"/>
                    <a:pt x="52038" y="107119"/>
                  </a:cubicBezTo>
                  <a:cubicBezTo>
                    <a:pt x="55992" y="105153"/>
                    <a:pt x="60275" y="105153"/>
                    <a:pt x="63900" y="106627"/>
                  </a:cubicBezTo>
                  <a:close/>
                  <a:moveTo>
                    <a:pt x="221560" y="67725"/>
                  </a:moveTo>
                  <a:cubicBezTo>
                    <a:pt x="226810" y="65087"/>
                    <a:pt x="234687" y="65087"/>
                    <a:pt x="239938" y="67725"/>
                  </a:cubicBezTo>
                  <a:cubicBezTo>
                    <a:pt x="247814" y="73001"/>
                    <a:pt x="250440" y="80915"/>
                    <a:pt x="249127" y="90147"/>
                  </a:cubicBezTo>
                  <a:cubicBezTo>
                    <a:pt x="249127" y="92785"/>
                    <a:pt x="249127" y="96742"/>
                    <a:pt x="249127" y="99380"/>
                  </a:cubicBezTo>
                  <a:cubicBezTo>
                    <a:pt x="249127" y="99380"/>
                    <a:pt x="249127" y="99380"/>
                    <a:pt x="259629" y="162691"/>
                  </a:cubicBezTo>
                  <a:cubicBezTo>
                    <a:pt x="259629" y="162691"/>
                    <a:pt x="259629" y="162691"/>
                    <a:pt x="300324" y="193027"/>
                  </a:cubicBezTo>
                  <a:cubicBezTo>
                    <a:pt x="308200" y="198303"/>
                    <a:pt x="309513" y="207536"/>
                    <a:pt x="304262" y="215450"/>
                  </a:cubicBezTo>
                  <a:cubicBezTo>
                    <a:pt x="299011" y="222045"/>
                    <a:pt x="289822" y="223363"/>
                    <a:pt x="283258" y="219407"/>
                  </a:cubicBezTo>
                  <a:cubicBezTo>
                    <a:pt x="283258" y="219407"/>
                    <a:pt x="281946" y="219407"/>
                    <a:pt x="281946" y="218088"/>
                  </a:cubicBezTo>
                  <a:cubicBezTo>
                    <a:pt x="281946" y="218088"/>
                    <a:pt x="281946" y="218088"/>
                    <a:pt x="236000" y="185113"/>
                  </a:cubicBezTo>
                  <a:cubicBezTo>
                    <a:pt x="232061" y="182475"/>
                    <a:pt x="230749" y="178518"/>
                    <a:pt x="229436" y="174562"/>
                  </a:cubicBezTo>
                  <a:cubicBezTo>
                    <a:pt x="229436" y="174562"/>
                    <a:pt x="229436" y="174562"/>
                    <a:pt x="224185" y="145544"/>
                  </a:cubicBezTo>
                  <a:cubicBezTo>
                    <a:pt x="224185" y="145544"/>
                    <a:pt x="224185" y="145544"/>
                    <a:pt x="196617" y="194346"/>
                  </a:cubicBezTo>
                  <a:cubicBezTo>
                    <a:pt x="196617" y="194346"/>
                    <a:pt x="196617" y="194346"/>
                    <a:pt x="229436" y="243148"/>
                  </a:cubicBezTo>
                  <a:cubicBezTo>
                    <a:pt x="234687" y="249743"/>
                    <a:pt x="234687" y="258976"/>
                    <a:pt x="230749" y="265571"/>
                  </a:cubicBezTo>
                  <a:cubicBezTo>
                    <a:pt x="230749" y="265571"/>
                    <a:pt x="230749" y="265571"/>
                    <a:pt x="195305" y="318329"/>
                  </a:cubicBezTo>
                  <a:cubicBezTo>
                    <a:pt x="188741" y="326243"/>
                    <a:pt x="178239" y="328881"/>
                    <a:pt x="169050" y="323605"/>
                  </a:cubicBezTo>
                  <a:cubicBezTo>
                    <a:pt x="169050" y="323605"/>
                    <a:pt x="169050" y="323605"/>
                    <a:pt x="167737" y="323605"/>
                  </a:cubicBezTo>
                  <a:cubicBezTo>
                    <a:pt x="159861" y="318329"/>
                    <a:pt x="157235" y="305140"/>
                    <a:pt x="162486" y="297226"/>
                  </a:cubicBezTo>
                  <a:cubicBezTo>
                    <a:pt x="162486" y="297226"/>
                    <a:pt x="162486" y="297226"/>
                    <a:pt x="191366" y="255019"/>
                  </a:cubicBezTo>
                  <a:cubicBezTo>
                    <a:pt x="191366" y="255019"/>
                    <a:pt x="191366" y="255019"/>
                    <a:pt x="167737" y="220726"/>
                  </a:cubicBezTo>
                  <a:cubicBezTo>
                    <a:pt x="167737" y="220726"/>
                    <a:pt x="167737" y="220726"/>
                    <a:pt x="70594" y="322286"/>
                  </a:cubicBezTo>
                  <a:cubicBezTo>
                    <a:pt x="65343" y="328881"/>
                    <a:pt x="54841" y="330200"/>
                    <a:pt x="46965" y="326243"/>
                  </a:cubicBezTo>
                  <a:cubicBezTo>
                    <a:pt x="45652" y="324924"/>
                    <a:pt x="44339" y="323605"/>
                    <a:pt x="44339" y="322286"/>
                  </a:cubicBezTo>
                  <a:cubicBezTo>
                    <a:pt x="36463" y="315691"/>
                    <a:pt x="36463" y="303821"/>
                    <a:pt x="43027" y="295907"/>
                  </a:cubicBezTo>
                  <a:cubicBezTo>
                    <a:pt x="43027" y="295907"/>
                    <a:pt x="43027" y="295907"/>
                    <a:pt x="144108" y="189070"/>
                  </a:cubicBezTo>
                  <a:cubicBezTo>
                    <a:pt x="144108" y="185113"/>
                    <a:pt x="145421" y="181156"/>
                    <a:pt x="148046" y="177200"/>
                  </a:cubicBezTo>
                  <a:cubicBezTo>
                    <a:pt x="148046" y="177200"/>
                    <a:pt x="148046" y="177200"/>
                    <a:pt x="190054" y="103337"/>
                  </a:cubicBezTo>
                  <a:cubicBezTo>
                    <a:pt x="190054" y="103337"/>
                    <a:pt x="190054" y="103337"/>
                    <a:pt x="151984" y="107294"/>
                  </a:cubicBezTo>
                  <a:cubicBezTo>
                    <a:pt x="151984" y="107294"/>
                    <a:pt x="151984" y="107294"/>
                    <a:pt x="119166" y="154777"/>
                  </a:cubicBezTo>
                  <a:lnTo>
                    <a:pt x="110272" y="161402"/>
                  </a:lnTo>
                  <a:lnTo>
                    <a:pt x="110027" y="158233"/>
                  </a:lnTo>
                  <a:cubicBezTo>
                    <a:pt x="99484" y="134642"/>
                    <a:pt x="99484" y="134642"/>
                    <a:pt x="99484" y="134642"/>
                  </a:cubicBezTo>
                  <a:lnTo>
                    <a:pt x="95803" y="133422"/>
                  </a:lnTo>
                  <a:lnTo>
                    <a:pt x="97670" y="130706"/>
                  </a:lnTo>
                  <a:cubicBezTo>
                    <a:pt x="102428" y="123781"/>
                    <a:pt x="111946" y="109932"/>
                    <a:pt x="130980" y="82234"/>
                  </a:cubicBezTo>
                  <a:cubicBezTo>
                    <a:pt x="133606" y="78277"/>
                    <a:pt x="137544" y="75639"/>
                    <a:pt x="141482" y="75639"/>
                  </a:cubicBezTo>
                  <a:cubicBezTo>
                    <a:pt x="141482" y="75639"/>
                    <a:pt x="141482" y="75639"/>
                    <a:pt x="221560" y="67725"/>
                  </a:cubicBezTo>
                  <a:close/>
                  <a:moveTo>
                    <a:pt x="276970" y="0"/>
                  </a:moveTo>
                  <a:cubicBezTo>
                    <a:pt x="299328" y="0"/>
                    <a:pt x="317452" y="17769"/>
                    <a:pt x="317452" y="39688"/>
                  </a:cubicBezTo>
                  <a:cubicBezTo>
                    <a:pt x="317452" y="61607"/>
                    <a:pt x="299328" y="79376"/>
                    <a:pt x="276970" y="79376"/>
                  </a:cubicBezTo>
                  <a:cubicBezTo>
                    <a:pt x="254612" y="79376"/>
                    <a:pt x="236488" y="61607"/>
                    <a:pt x="236488" y="39688"/>
                  </a:cubicBezTo>
                  <a:cubicBezTo>
                    <a:pt x="236488" y="17769"/>
                    <a:pt x="254612" y="0"/>
                    <a:pt x="27697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E4FC6FF5-9DFD-384D-A683-FDA9CA95D3CC}"/>
              </a:ext>
            </a:extLst>
          </p:cNvPr>
          <p:cNvGrpSpPr/>
          <p:nvPr/>
        </p:nvGrpSpPr>
        <p:grpSpPr>
          <a:xfrm>
            <a:off x="1288933" y="3382938"/>
            <a:ext cx="1073150" cy="1037590"/>
            <a:chOff x="10280" y="2652"/>
            <a:chExt cx="1690" cy="1634"/>
          </a:xfrm>
        </p:grpSpPr>
        <p:sp>
          <p:nvSpPr>
            <p:cNvPr id="45" name="Rounded Rectangle 23">
              <a:extLst>
                <a:ext uri="{FF2B5EF4-FFF2-40B4-BE49-F238E27FC236}">
                  <a16:creationId xmlns:a16="http://schemas.microsoft.com/office/drawing/2014/main" id="{C755B3DE-9288-EC46-8716-6D43F0FA5492}"/>
                </a:ext>
              </a:extLst>
            </p:cNvPr>
            <p:cNvSpPr/>
            <p:nvPr/>
          </p:nvSpPr>
          <p:spPr>
            <a:xfrm>
              <a:off x="10280" y="2652"/>
              <a:ext cx="1691" cy="1634"/>
            </a:xfrm>
            <a:prstGeom prst="roundRect">
              <a:avLst/>
            </a:prstGeom>
            <a:solidFill>
              <a:srgbClr val="48A2A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46" name="Group 34">
              <a:extLst>
                <a:ext uri="{FF2B5EF4-FFF2-40B4-BE49-F238E27FC236}">
                  <a16:creationId xmlns:a16="http://schemas.microsoft.com/office/drawing/2014/main" id="{D2B04C2C-7F85-A64A-95CC-4ED72CF32FDB}"/>
                </a:ext>
              </a:extLst>
            </p:cNvPr>
            <p:cNvGrpSpPr/>
            <p:nvPr/>
          </p:nvGrpSpPr>
          <p:grpSpPr>
            <a:xfrm>
              <a:off x="10721" y="3057"/>
              <a:ext cx="695" cy="805"/>
              <a:chOff x="3581400" y="3905251"/>
              <a:chExt cx="160338" cy="185738"/>
            </a:xfrm>
            <a:solidFill>
              <a:sysClr val="window" lastClr="FFFFFF"/>
            </a:solidFill>
          </p:grpSpPr>
          <p:sp>
            <p:nvSpPr>
              <p:cNvPr id="47" name="Rectangle 33">
                <a:extLst>
                  <a:ext uri="{FF2B5EF4-FFF2-40B4-BE49-F238E27FC236}">
                    <a16:creationId xmlns:a16="http://schemas.microsoft.com/office/drawing/2014/main" id="{72BBCE4F-F06F-E147-AA4B-C9EC85A71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0300" y="3941763"/>
                <a:ext cx="28575" cy="149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Rectangle 34">
                <a:extLst>
                  <a:ext uri="{FF2B5EF4-FFF2-40B4-BE49-F238E27FC236}">
                    <a16:creationId xmlns:a16="http://schemas.microsoft.com/office/drawing/2014/main" id="{AC94B39E-CCB4-4E4E-B741-7747EA647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7438" y="3971926"/>
                <a:ext cx="26988" cy="119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Rectangle 35">
                <a:extLst>
                  <a:ext uri="{FF2B5EF4-FFF2-40B4-BE49-F238E27FC236}">
                    <a16:creationId xmlns:a16="http://schemas.microsoft.com/office/drawing/2014/main" id="{D8AD01B9-102D-9F41-B26A-037C06F73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400" y="3994151"/>
                <a:ext cx="26988" cy="968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Rectangle 36">
                <a:extLst>
                  <a:ext uri="{FF2B5EF4-FFF2-40B4-BE49-F238E27FC236}">
                    <a16:creationId xmlns:a16="http://schemas.microsoft.com/office/drawing/2014/main" id="{615B01AD-D94A-9242-B987-308AB05CB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4750" y="3905251"/>
                <a:ext cx="26988" cy="1857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D7602096-019E-B141-AE06-94BFDF26C3B7}"/>
              </a:ext>
            </a:extLst>
          </p:cNvPr>
          <p:cNvGrpSpPr/>
          <p:nvPr/>
        </p:nvGrpSpPr>
        <p:grpSpPr>
          <a:xfrm>
            <a:off x="6396484" y="3382939"/>
            <a:ext cx="1073150" cy="1037590"/>
            <a:chOff x="9870" y="4873"/>
            <a:chExt cx="1690" cy="1634"/>
          </a:xfrm>
        </p:grpSpPr>
        <p:sp>
          <p:nvSpPr>
            <p:cNvPr id="52" name="Rounded Rectangle 24">
              <a:extLst>
                <a:ext uri="{FF2B5EF4-FFF2-40B4-BE49-F238E27FC236}">
                  <a16:creationId xmlns:a16="http://schemas.microsoft.com/office/drawing/2014/main" id="{1AE8AE5B-E4C5-D540-A044-88D6049C589C}"/>
                </a:ext>
              </a:extLst>
            </p:cNvPr>
            <p:cNvSpPr/>
            <p:nvPr/>
          </p:nvSpPr>
          <p:spPr>
            <a:xfrm>
              <a:off x="9870" y="4873"/>
              <a:ext cx="1691" cy="1634"/>
            </a:xfrm>
            <a:prstGeom prst="roundRect">
              <a:avLst/>
            </a:prstGeom>
            <a:solidFill>
              <a:srgbClr val="45C1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A5994214-D235-E741-9C33-353D808452AA}"/>
                </a:ext>
              </a:extLst>
            </p:cNvPr>
            <p:cNvSpPr/>
            <p:nvPr/>
          </p:nvSpPr>
          <p:spPr bwMode="auto">
            <a:xfrm>
              <a:off x="10238" y="5269"/>
              <a:ext cx="954" cy="842"/>
            </a:xfrm>
            <a:custGeom>
              <a:avLst/>
              <a:gdLst>
                <a:gd name="T0" fmla="*/ 136 w 136"/>
                <a:gd name="T1" fmla="*/ 48 h 120"/>
                <a:gd name="T2" fmla="*/ 68 w 136"/>
                <a:gd name="T3" fmla="*/ 0 h 120"/>
                <a:gd name="T4" fmla="*/ 0 w 136"/>
                <a:gd name="T5" fmla="*/ 48 h 120"/>
                <a:gd name="T6" fmla="*/ 37 w 136"/>
                <a:gd name="T7" fmla="*/ 91 h 120"/>
                <a:gd name="T8" fmla="*/ 21 w 136"/>
                <a:gd name="T9" fmla="*/ 120 h 120"/>
                <a:gd name="T10" fmla="*/ 72 w 136"/>
                <a:gd name="T11" fmla="*/ 96 h 120"/>
                <a:gd name="T12" fmla="*/ 136 w 136"/>
                <a:gd name="T13" fmla="*/ 4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20">
                  <a:moveTo>
                    <a:pt x="136" y="48"/>
                  </a:moveTo>
                  <a:cubicBezTo>
                    <a:pt x="136" y="22"/>
                    <a:pt x="105" y="0"/>
                    <a:pt x="68" y="0"/>
                  </a:cubicBezTo>
                  <a:cubicBezTo>
                    <a:pt x="30" y="0"/>
                    <a:pt x="0" y="22"/>
                    <a:pt x="0" y="48"/>
                  </a:cubicBezTo>
                  <a:cubicBezTo>
                    <a:pt x="0" y="67"/>
                    <a:pt x="15" y="83"/>
                    <a:pt x="37" y="91"/>
                  </a:cubicBezTo>
                  <a:cubicBezTo>
                    <a:pt x="38" y="96"/>
                    <a:pt x="36" y="106"/>
                    <a:pt x="21" y="120"/>
                  </a:cubicBezTo>
                  <a:cubicBezTo>
                    <a:pt x="21" y="120"/>
                    <a:pt x="54" y="111"/>
                    <a:pt x="72" y="96"/>
                  </a:cubicBezTo>
                  <a:cubicBezTo>
                    <a:pt x="108" y="94"/>
                    <a:pt x="136" y="73"/>
                    <a:pt x="136" y="4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ABDA33E-9FE9-DB4D-BF22-3C017D4BBAE9}"/>
              </a:ext>
            </a:extLst>
          </p:cNvPr>
          <p:cNvGrpSpPr/>
          <p:nvPr/>
        </p:nvGrpSpPr>
        <p:grpSpPr>
          <a:xfrm>
            <a:off x="1288933" y="5042586"/>
            <a:ext cx="1073785" cy="1037639"/>
            <a:chOff x="2100837" y="5413151"/>
            <a:chExt cx="871256" cy="841296"/>
          </a:xfrm>
        </p:grpSpPr>
        <p:sp>
          <p:nvSpPr>
            <p:cNvPr id="55" name="Rounded Rectangle 27">
              <a:extLst>
                <a:ext uri="{FF2B5EF4-FFF2-40B4-BE49-F238E27FC236}">
                  <a16:creationId xmlns:a16="http://schemas.microsoft.com/office/drawing/2014/main" id="{08F28125-4FE4-974D-839B-B4D88CDD2037}"/>
                </a:ext>
              </a:extLst>
            </p:cNvPr>
            <p:cNvSpPr/>
            <p:nvPr/>
          </p:nvSpPr>
          <p:spPr>
            <a:xfrm>
              <a:off x="2100837" y="5413151"/>
              <a:ext cx="871256" cy="841296"/>
            </a:xfrm>
            <a:prstGeom prst="roundRect">
              <a:avLst/>
            </a:prstGeom>
            <a:solidFill>
              <a:srgbClr val="ED7D31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" name="Rounded Rectangle 27">
              <a:extLst>
                <a:ext uri="{FF2B5EF4-FFF2-40B4-BE49-F238E27FC236}">
                  <a16:creationId xmlns:a16="http://schemas.microsoft.com/office/drawing/2014/main" id="{48109273-B020-AF44-B459-51CCD39EDB74}"/>
                </a:ext>
              </a:extLst>
            </p:cNvPr>
            <p:cNvSpPr/>
            <p:nvPr/>
          </p:nvSpPr>
          <p:spPr>
            <a:xfrm>
              <a:off x="2340883" y="5641217"/>
              <a:ext cx="413256" cy="400446"/>
            </a:xfrm>
            <a:custGeom>
              <a:avLst/>
              <a:gdLst>
                <a:gd name="connsiteX0" fmla="*/ 58918 w 323554"/>
                <a:gd name="connsiteY0" fmla="*/ 189699 h 313525"/>
                <a:gd name="connsiteX1" fmla="*/ 101421 w 323554"/>
                <a:gd name="connsiteY1" fmla="*/ 189699 h 313525"/>
                <a:gd name="connsiteX2" fmla="*/ 103997 w 323554"/>
                <a:gd name="connsiteY2" fmla="*/ 189699 h 313525"/>
                <a:gd name="connsiteX3" fmla="*/ 114301 w 323554"/>
                <a:gd name="connsiteY3" fmla="*/ 201731 h 313525"/>
                <a:gd name="connsiteX4" fmla="*/ 113013 w 323554"/>
                <a:gd name="connsiteY4" fmla="*/ 205741 h 313525"/>
                <a:gd name="connsiteX5" fmla="*/ 101421 w 323554"/>
                <a:gd name="connsiteY5" fmla="*/ 215099 h 313525"/>
                <a:gd name="connsiteX6" fmla="*/ 58918 w 323554"/>
                <a:gd name="connsiteY6" fmla="*/ 215099 h 313525"/>
                <a:gd name="connsiteX7" fmla="*/ 46038 w 323554"/>
                <a:gd name="connsiteY7" fmla="*/ 201731 h 313525"/>
                <a:gd name="connsiteX8" fmla="*/ 58918 w 323554"/>
                <a:gd name="connsiteY8" fmla="*/ 189699 h 313525"/>
                <a:gd name="connsiteX9" fmla="*/ 149225 w 323554"/>
                <a:gd name="connsiteY9" fmla="*/ 165887 h 313525"/>
                <a:gd name="connsiteX10" fmla="*/ 142875 w 323554"/>
                <a:gd name="connsiteY10" fmla="*/ 186525 h 313525"/>
                <a:gd name="connsiteX11" fmla="*/ 153988 w 323554"/>
                <a:gd name="connsiteY11" fmla="*/ 196050 h 313525"/>
                <a:gd name="connsiteX12" fmla="*/ 173038 w 323554"/>
                <a:gd name="connsiteY12" fmla="*/ 188112 h 313525"/>
                <a:gd name="connsiteX13" fmla="*/ 145188 w 323554"/>
                <a:gd name="connsiteY13" fmla="*/ 151599 h 313525"/>
                <a:gd name="connsiteX14" fmla="*/ 187326 w 323554"/>
                <a:gd name="connsiteY14" fmla="*/ 190104 h 313525"/>
                <a:gd name="connsiteX15" fmla="*/ 138803 w 323554"/>
                <a:gd name="connsiteY15" fmla="*/ 210640 h 313525"/>
                <a:gd name="connsiteX16" fmla="*/ 131142 w 323554"/>
                <a:gd name="connsiteY16" fmla="*/ 210640 h 313525"/>
                <a:gd name="connsiteX17" fmla="*/ 129865 w 323554"/>
                <a:gd name="connsiteY17" fmla="*/ 202939 h 313525"/>
                <a:gd name="connsiteX18" fmla="*/ 145188 w 323554"/>
                <a:gd name="connsiteY18" fmla="*/ 151599 h 313525"/>
                <a:gd name="connsiteX19" fmla="*/ 58982 w 323554"/>
                <a:gd name="connsiteY19" fmla="*/ 146837 h 313525"/>
                <a:gd name="connsiteX20" fmla="*/ 130176 w 323554"/>
                <a:gd name="connsiteY20" fmla="*/ 146837 h 313525"/>
                <a:gd name="connsiteX21" fmla="*/ 130176 w 323554"/>
                <a:gd name="connsiteY21" fmla="*/ 148186 h 313525"/>
                <a:gd name="connsiteX22" fmla="*/ 122409 w 323554"/>
                <a:gd name="connsiteY22" fmla="*/ 173825 h 313525"/>
                <a:gd name="connsiteX23" fmla="*/ 58982 w 323554"/>
                <a:gd name="connsiteY23" fmla="*/ 173825 h 313525"/>
                <a:gd name="connsiteX24" fmla="*/ 46038 w 323554"/>
                <a:gd name="connsiteY24" fmla="*/ 160331 h 313525"/>
                <a:gd name="connsiteX25" fmla="*/ 58982 w 323554"/>
                <a:gd name="connsiteY25" fmla="*/ 146837 h 313525"/>
                <a:gd name="connsiteX26" fmla="*/ 59011 w 323554"/>
                <a:gd name="connsiteY26" fmla="*/ 105562 h 313525"/>
                <a:gd name="connsiteX27" fmla="*/ 166688 w 323554"/>
                <a:gd name="connsiteY27" fmla="*/ 105562 h 313525"/>
                <a:gd name="connsiteX28" fmla="*/ 144634 w 323554"/>
                <a:gd name="connsiteY28" fmla="*/ 130962 h 313525"/>
                <a:gd name="connsiteX29" fmla="*/ 59011 w 323554"/>
                <a:gd name="connsiteY29" fmla="*/ 130962 h 313525"/>
                <a:gd name="connsiteX30" fmla="*/ 46038 w 323554"/>
                <a:gd name="connsiteY30" fmla="*/ 118930 h 313525"/>
                <a:gd name="connsiteX31" fmla="*/ 59011 w 323554"/>
                <a:gd name="connsiteY31" fmla="*/ 105562 h 313525"/>
                <a:gd name="connsiteX32" fmla="*/ 226883 w 323554"/>
                <a:gd name="connsiteY32" fmla="*/ 81749 h 313525"/>
                <a:gd name="connsiteX33" fmla="*/ 224292 w 323554"/>
                <a:gd name="connsiteY33" fmla="*/ 83037 h 313525"/>
                <a:gd name="connsiteX34" fmla="*/ 171159 w 323554"/>
                <a:gd name="connsiteY34" fmla="*/ 140996 h 313525"/>
                <a:gd name="connsiteX35" fmla="*/ 172455 w 323554"/>
                <a:gd name="connsiteY35" fmla="*/ 146148 h 313525"/>
                <a:gd name="connsiteX36" fmla="*/ 175047 w 323554"/>
                <a:gd name="connsiteY36" fmla="*/ 148724 h 313525"/>
                <a:gd name="connsiteX37" fmla="*/ 177639 w 323554"/>
                <a:gd name="connsiteY37" fmla="*/ 150012 h 313525"/>
                <a:gd name="connsiteX38" fmla="*/ 180230 w 323554"/>
                <a:gd name="connsiteY38" fmla="*/ 148724 h 313525"/>
                <a:gd name="connsiteX39" fmla="*/ 232067 w 323554"/>
                <a:gd name="connsiteY39" fmla="*/ 90765 h 313525"/>
                <a:gd name="connsiteX40" fmla="*/ 232067 w 323554"/>
                <a:gd name="connsiteY40" fmla="*/ 85613 h 313525"/>
                <a:gd name="connsiteX41" fmla="*/ 229475 w 323554"/>
                <a:gd name="connsiteY41" fmla="*/ 83037 h 313525"/>
                <a:gd name="connsiteX42" fmla="*/ 226883 w 323554"/>
                <a:gd name="connsiteY42" fmla="*/ 81749 h 313525"/>
                <a:gd name="connsiteX43" fmla="*/ 247254 w 323554"/>
                <a:gd name="connsiteY43" fmla="*/ 62303 h 313525"/>
                <a:gd name="connsiteX44" fmla="*/ 242491 w 323554"/>
                <a:gd name="connsiteY44" fmla="*/ 63493 h 313525"/>
                <a:gd name="connsiteX45" fmla="*/ 237729 w 323554"/>
                <a:gd name="connsiteY45" fmla="*/ 68256 h 313525"/>
                <a:gd name="connsiteX46" fmla="*/ 236538 w 323554"/>
                <a:gd name="connsiteY46" fmla="*/ 70637 h 313525"/>
                <a:gd name="connsiteX47" fmla="*/ 237729 w 323554"/>
                <a:gd name="connsiteY47" fmla="*/ 73019 h 313525"/>
                <a:gd name="connsiteX48" fmla="*/ 240110 w 323554"/>
                <a:gd name="connsiteY48" fmla="*/ 74209 h 313525"/>
                <a:gd name="connsiteX49" fmla="*/ 242491 w 323554"/>
                <a:gd name="connsiteY49" fmla="*/ 75400 h 313525"/>
                <a:gd name="connsiteX50" fmla="*/ 244873 w 323554"/>
                <a:gd name="connsiteY50" fmla="*/ 75400 h 313525"/>
                <a:gd name="connsiteX51" fmla="*/ 244873 w 323554"/>
                <a:gd name="connsiteY51" fmla="*/ 74209 h 313525"/>
                <a:gd name="connsiteX52" fmla="*/ 249635 w 323554"/>
                <a:gd name="connsiteY52" fmla="*/ 69447 h 313525"/>
                <a:gd name="connsiteX53" fmla="*/ 249635 w 323554"/>
                <a:gd name="connsiteY53" fmla="*/ 64684 h 313525"/>
                <a:gd name="connsiteX54" fmla="*/ 247254 w 323554"/>
                <a:gd name="connsiteY54" fmla="*/ 62303 h 313525"/>
                <a:gd name="connsiteX55" fmla="*/ 24647 w 323554"/>
                <a:gd name="connsiteY55" fmla="*/ 48412 h 313525"/>
                <a:gd name="connsiteX56" fmla="*/ 201069 w 323554"/>
                <a:gd name="connsiteY56" fmla="*/ 48412 h 313525"/>
                <a:gd name="connsiteX57" fmla="*/ 214041 w 323554"/>
                <a:gd name="connsiteY57" fmla="*/ 52292 h 313525"/>
                <a:gd name="connsiteX58" fmla="*/ 193285 w 323554"/>
                <a:gd name="connsiteY58" fmla="*/ 76863 h 313525"/>
                <a:gd name="connsiteX59" fmla="*/ 181610 w 323554"/>
                <a:gd name="connsiteY59" fmla="*/ 72983 h 313525"/>
                <a:gd name="connsiteX60" fmla="*/ 45403 w 323554"/>
                <a:gd name="connsiteY60" fmla="*/ 72983 h 313525"/>
                <a:gd name="connsiteX61" fmla="*/ 24647 w 323554"/>
                <a:gd name="connsiteY61" fmla="*/ 93675 h 313525"/>
                <a:gd name="connsiteX62" fmla="*/ 24647 w 323554"/>
                <a:gd name="connsiteY62" fmla="*/ 268262 h 313525"/>
                <a:gd name="connsiteX63" fmla="*/ 45403 w 323554"/>
                <a:gd name="connsiteY63" fmla="*/ 287660 h 313525"/>
                <a:gd name="connsiteX64" fmla="*/ 181610 w 323554"/>
                <a:gd name="connsiteY64" fmla="*/ 287660 h 313525"/>
                <a:gd name="connsiteX65" fmla="*/ 202366 w 323554"/>
                <a:gd name="connsiteY65" fmla="*/ 268262 h 313525"/>
                <a:gd name="connsiteX66" fmla="*/ 202366 w 323554"/>
                <a:gd name="connsiteY66" fmla="*/ 202307 h 313525"/>
                <a:gd name="connsiteX67" fmla="*/ 203663 w 323554"/>
                <a:gd name="connsiteY67" fmla="*/ 201014 h 313525"/>
                <a:gd name="connsiteX68" fmla="*/ 206258 w 323554"/>
                <a:gd name="connsiteY68" fmla="*/ 198427 h 313525"/>
                <a:gd name="connsiteX69" fmla="*/ 227013 w 323554"/>
                <a:gd name="connsiteY69" fmla="*/ 175149 h 313525"/>
                <a:gd name="connsiteX70" fmla="*/ 227013 w 323554"/>
                <a:gd name="connsiteY70" fmla="*/ 287660 h 313525"/>
                <a:gd name="connsiteX71" fmla="*/ 201069 w 323554"/>
                <a:gd name="connsiteY71" fmla="*/ 313525 h 313525"/>
                <a:gd name="connsiteX72" fmla="*/ 25944 w 323554"/>
                <a:gd name="connsiteY72" fmla="*/ 313525 h 313525"/>
                <a:gd name="connsiteX73" fmla="*/ 0 w 323554"/>
                <a:gd name="connsiteY73" fmla="*/ 287660 h 313525"/>
                <a:gd name="connsiteX74" fmla="*/ 0 w 323554"/>
                <a:gd name="connsiteY74" fmla="*/ 72983 h 313525"/>
                <a:gd name="connsiteX75" fmla="*/ 24647 w 323554"/>
                <a:gd name="connsiteY75" fmla="*/ 48412 h 313525"/>
                <a:gd name="connsiteX76" fmla="*/ 242888 w 323554"/>
                <a:gd name="connsiteY76" fmla="*/ 42062 h 313525"/>
                <a:gd name="connsiteX77" fmla="*/ 285751 w 323554"/>
                <a:gd name="connsiteY77" fmla="*/ 81750 h 313525"/>
                <a:gd name="connsiteX78" fmla="*/ 279401 w 323554"/>
                <a:gd name="connsiteY78" fmla="*/ 89687 h 313525"/>
                <a:gd name="connsiteX79" fmla="*/ 200026 w 323554"/>
                <a:gd name="connsiteY79" fmla="*/ 178587 h 313525"/>
                <a:gd name="connsiteX80" fmla="*/ 193676 w 323554"/>
                <a:gd name="connsiteY80" fmla="*/ 184937 h 313525"/>
                <a:gd name="connsiteX81" fmla="*/ 150813 w 323554"/>
                <a:gd name="connsiteY81" fmla="*/ 146837 h 313525"/>
                <a:gd name="connsiteX82" fmla="*/ 155576 w 323554"/>
                <a:gd name="connsiteY82" fmla="*/ 138899 h 313525"/>
                <a:gd name="connsiteX83" fmla="*/ 236538 w 323554"/>
                <a:gd name="connsiteY83" fmla="*/ 48412 h 313525"/>
                <a:gd name="connsiteX84" fmla="*/ 257175 w 323554"/>
                <a:gd name="connsiteY84" fmla="*/ 26187 h 313525"/>
                <a:gd name="connsiteX85" fmla="*/ 301625 w 323554"/>
                <a:gd name="connsiteY85" fmla="*/ 64287 h 313525"/>
                <a:gd name="connsiteX86" fmla="*/ 295275 w 323554"/>
                <a:gd name="connsiteY86" fmla="*/ 72225 h 313525"/>
                <a:gd name="connsiteX87" fmla="*/ 290513 w 323554"/>
                <a:gd name="connsiteY87" fmla="*/ 75400 h 313525"/>
                <a:gd name="connsiteX88" fmla="*/ 247650 w 323554"/>
                <a:gd name="connsiteY88" fmla="*/ 37300 h 313525"/>
                <a:gd name="connsiteX89" fmla="*/ 250825 w 323554"/>
                <a:gd name="connsiteY89" fmla="*/ 34125 h 313525"/>
                <a:gd name="connsiteX90" fmla="*/ 285750 w 323554"/>
                <a:gd name="connsiteY90" fmla="*/ 11899 h 313525"/>
                <a:gd name="connsiteX91" fmla="*/ 279400 w 323554"/>
                <a:gd name="connsiteY91" fmla="*/ 19837 h 313525"/>
                <a:gd name="connsiteX92" fmla="*/ 304800 w 323554"/>
                <a:gd name="connsiteY92" fmla="*/ 43649 h 313525"/>
                <a:gd name="connsiteX93" fmla="*/ 312738 w 323554"/>
                <a:gd name="connsiteY93" fmla="*/ 35712 h 313525"/>
                <a:gd name="connsiteX94" fmla="*/ 285265 w 323554"/>
                <a:gd name="connsiteY94" fmla="*/ 516 h 313525"/>
                <a:gd name="connsiteX95" fmla="*/ 294336 w 323554"/>
                <a:gd name="connsiteY95" fmla="*/ 3151 h 313525"/>
                <a:gd name="connsiteX96" fmla="*/ 318958 w 323554"/>
                <a:gd name="connsiteY96" fmla="*/ 25545 h 313525"/>
                <a:gd name="connsiteX97" fmla="*/ 320254 w 323554"/>
                <a:gd name="connsiteY97" fmla="*/ 43987 h 313525"/>
                <a:gd name="connsiteX98" fmla="*/ 305999 w 323554"/>
                <a:gd name="connsiteY98" fmla="*/ 61112 h 313525"/>
                <a:gd name="connsiteX99" fmla="*/ 261938 w 323554"/>
                <a:gd name="connsiteY99" fmla="*/ 20276 h 313525"/>
                <a:gd name="connsiteX100" fmla="*/ 276193 w 323554"/>
                <a:gd name="connsiteY100" fmla="*/ 4468 h 313525"/>
                <a:gd name="connsiteX101" fmla="*/ 285265 w 323554"/>
                <a:gd name="connsiteY101" fmla="*/ 516 h 3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554" h="313525">
                  <a:moveTo>
                    <a:pt x="58918" y="189699"/>
                  </a:moveTo>
                  <a:cubicBezTo>
                    <a:pt x="58918" y="189699"/>
                    <a:pt x="58918" y="189699"/>
                    <a:pt x="101421" y="189699"/>
                  </a:cubicBezTo>
                  <a:cubicBezTo>
                    <a:pt x="102709" y="189699"/>
                    <a:pt x="102709" y="189699"/>
                    <a:pt x="103997" y="189699"/>
                  </a:cubicBezTo>
                  <a:cubicBezTo>
                    <a:pt x="109149" y="189699"/>
                    <a:pt x="114301" y="195046"/>
                    <a:pt x="114301" y="201731"/>
                  </a:cubicBezTo>
                  <a:cubicBezTo>
                    <a:pt x="114301" y="203067"/>
                    <a:pt x="114301" y="204404"/>
                    <a:pt x="113013" y="205741"/>
                  </a:cubicBezTo>
                  <a:cubicBezTo>
                    <a:pt x="111725" y="211088"/>
                    <a:pt x="107861" y="215099"/>
                    <a:pt x="101421" y="215099"/>
                  </a:cubicBezTo>
                  <a:cubicBezTo>
                    <a:pt x="101421" y="215099"/>
                    <a:pt x="101421" y="215099"/>
                    <a:pt x="58918" y="215099"/>
                  </a:cubicBezTo>
                  <a:cubicBezTo>
                    <a:pt x="51190" y="215099"/>
                    <a:pt x="46038" y="209752"/>
                    <a:pt x="46038" y="201731"/>
                  </a:cubicBezTo>
                  <a:cubicBezTo>
                    <a:pt x="46038" y="195046"/>
                    <a:pt x="51190" y="189699"/>
                    <a:pt x="58918" y="189699"/>
                  </a:cubicBezTo>
                  <a:close/>
                  <a:moveTo>
                    <a:pt x="149225" y="165887"/>
                  </a:moveTo>
                  <a:lnTo>
                    <a:pt x="142875" y="186525"/>
                  </a:lnTo>
                  <a:lnTo>
                    <a:pt x="153988" y="196050"/>
                  </a:lnTo>
                  <a:lnTo>
                    <a:pt x="173038" y="188112"/>
                  </a:lnTo>
                  <a:close/>
                  <a:moveTo>
                    <a:pt x="145188" y="151599"/>
                  </a:moveTo>
                  <a:cubicBezTo>
                    <a:pt x="145188" y="151599"/>
                    <a:pt x="145188" y="151599"/>
                    <a:pt x="187326" y="190104"/>
                  </a:cubicBezTo>
                  <a:cubicBezTo>
                    <a:pt x="187326" y="190104"/>
                    <a:pt x="187326" y="190104"/>
                    <a:pt x="138803" y="210640"/>
                  </a:cubicBezTo>
                  <a:cubicBezTo>
                    <a:pt x="136249" y="211924"/>
                    <a:pt x="133696" y="211924"/>
                    <a:pt x="131142" y="210640"/>
                  </a:cubicBezTo>
                  <a:cubicBezTo>
                    <a:pt x="129865" y="208073"/>
                    <a:pt x="128588" y="205506"/>
                    <a:pt x="129865" y="202939"/>
                  </a:cubicBezTo>
                  <a:cubicBezTo>
                    <a:pt x="129865" y="202939"/>
                    <a:pt x="129865" y="202939"/>
                    <a:pt x="145188" y="151599"/>
                  </a:cubicBezTo>
                  <a:close/>
                  <a:moveTo>
                    <a:pt x="58982" y="146837"/>
                  </a:moveTo>
                  <a:cubicBezTo>
                    <a:pt x="58982" y="146837"/>
                    <a:pt x="58982" y="146837"/>
                    <a:pt x="130176" y="146837"/>
                  </a:cubicBezTo>
                  <a:cubicBezTo>
                    <a:pt x="130176" y="148186"/>
                    <a:pt x="130176" y="148186"/>
                    <a:pt x="130176" y="148186"/>
                  </a:cubicBezTo>
                  <a:lnTo>
                    <a:pt x="122409" y="173825"/>
                  </a:lnTo>
                  <a:cubicBezTo>
                    <a:pt x="122409" y="173825"/>
                    <a:pt x="122409" y="173825"/>
                    <a:pt x="58982" y="173825"/>
                  </a:cubicBezTo>
                  <a:cubicBezTo>
                    <a:pt x="51216" y="173825"/>
                    <a:pt x="46038" y="167078"/>
                    <a:pt x="46038" y="160331"/>
                  </a:cubicBezTo>
                  <a:cubicBezTo>
                    <a:pt x="46038" y="153584"/>
                    <a:pt x="51216" y="146837"/>
                    <a:pt x="58982" y="146837"/>
                  </a:cubicBezTo>
                  <a:close/>
                  <a:moveTo>
                    <a:pt x="59011" y="105562"/>
                  </a:moveTo>
                  <a:lnTo>
                    <a:pt x="166688" y="105562"/>
                  </a:lnTo>
                  <a:cubicBezTo>
                    <a:pt x="166688" y="105562"/>
                    <a:pt x="166688" y="105562"/>
                    <a:pt x="144634" y="130962"/>
                  </a:cubicBezTo>
                  <a:cubicBezTo>
                    <a:pt x="144634" y="130962"/>
                    <a:pt x="144634" y="130962"/>
                    <a:pt x="59011" y="130962"/>
                  </a:cubicBezTo>
                  <a:cubicBezTo>
                    <a:pt x="51227" y="130962"/>
                    <a:pt x="46038" y="125615"/>
                    <a:pt x="46038" y="118930"/>
                  </a:cubicBezTo>
                  <a:cubicBezTo>
                    <a:pt x="46038" y="110909"/>
                    <a:pt x="51227" y="105562"/>
                    <a:pt x="59011" y="105562"/>
                  </a:cubicBezTo>
                  <a:close/>
                  <a:moveTo>
                    <a:pt x="226883" y="81749"/>
                  </a:moveTo>
                  <a:cubicBezTo>
                    <a:pt x="225587" y="81749"/>
                    <a:pt x="224292" y="83037"/>
                    <a:pt x="224292" y="83037"/>
                  </a:cubicBezTo>
                  <a:cubicBezTo>
                    <a:pt x="224292" y="83037"/>
                    <a:pt x="224292" y="83037"/>
                    <a:pt x="171159" y="140996"/>
                  </a:cubicBezTo>
                  <a:cubicBezTo>
                    <a:pt x="169863" y="142284"/>
                    <a:pt x="169863" y="144860"/>
                    <a:pt x="172455" y="146148"/>
                  </a:cubicBezTo>
                  <a:cubicBezTo>
                    <a:pt x="172455" y="146148"/>
                    <a:pt x="172455" y="146148"/>
                    <a:pt x="175047" y="148724"/>
                  </a:cubicBezTo>
                  <a:cubicBezTo>
                    <a:pt x="175047" y="148724"/>
                    <a:pt x="176343" y="150012"/>
                    <a:pt x="177639" y="150012"/>
                  </a:cubicBezTo>
                  <a:cubicBezTo>
                    <a:pt x="177639" y="150012"/>
                    <a:pt x="178934" y="148724"/>
                    <a:pt x="180230" y="148724"/>
                  </a:cubicBezTo>
                  <a:cubicBezTo>
                    <a:pt x="180230" y="148724"/>
                    <a:pt x="180230" y="148724"/>
                    <a:pt x="232067" y="90765"/>
                  </a:cubicBezTo>
                  <a:cubicBezTo>
                    <a:pt x="233363" y="89477"/>
                    <a:pt x="233363" y="86901"/>
                    <a:pt x="232067" y="85613"/>
                  </a:cubicBezTo>
                  <a:cubicBezTo>
                    <a:pt x="232067" y="85613"/>
                    <a:pt x="232067" y="85613"/>
                    <a:pt x="229475" y="83037"/>
                  </a:cubicBezTo>
                  <a:cubicBezTo>
                    <a:pt x="228179" y="81749"/>
                    <a:pt x="226883" y="81749"/>
                    <a:pt x="226883" y="81749"/>
                  </a:cubicBezTo>
                  <a:close/>
                  <a:moveTo>
                    <a:pt x="247254" y="62303"/>
                  </a:moveTo>
                  <a:cubicBezTo>
                    <a:pt x="244873" y="61112"/>
                    <a:pt x="243682" y="62303"/>
                    <a:pt x="242491" y="63493"/>
                  </a:cubicBezTo>
                  <a:cubicBezTo>
                    <a:pt x="242491" y="63493"/>
                    <a:pt x="242491" y="63493"/>
                    <a:pt x="237729" y="68256"/>
                  </a:cubicBezTo>
                  <a:cubicBezTo>
                    <a:pt x="237729" y="68256"/>
                    <a:pt x="236538" y="69447"/>
                    <a:pt x="236538" y="70637"/>
                  </a:cubicBezTo>
                  <a:cubicBezTo>
                    <a:pt x="236538" y="70637"/>
                    <a:pt x="237729" y="71828"/>
                    <a:pt x="237729" y="73019"/>
                  </a:cubicBezTo>
                  <a:cubicBezTo>
                    <a:pt x="237729" y="73019"/>
                    <a:pt x="237729" y="73019"/>
                    <a:pt x="240110" y="74209"/>
                  </a:cubicBezTo>
                  <a:cubicBezTo>
                    <a:pt x="241301" y="75400"/>
                    <a:pt x="242491" y="75400"/>
                    <a:pt x="242491" y="75400"/>
                  </a:cubicBezTo>
                  <a:cubicBezTo>
                    <a:pt x="243682" y="75400"/>
                    <a:pt x="243682" y="75400"/>
                    <a:pt x="244873" y="75400"/>
                  </a:cubicBezTo>
                  <a:cubicBezTo>
                    <a:pt x="244873" y="74209"/>
                    <a:pt x="244873" y="74209"/>
                    <a:pt x="244873" y="74209"/>
                  </a:cubicBezTo>
                  <a:cubicBezTo>
                    <a:pt x="244873" y="74209"/>
                    <a:pt x="244873" y="74209"/>
                    <a:pt x="249635" y="69447"/>
                  </a:cubicBezTo>
                  <a:cubicBezTo>
                    <a:pt x="250826" y="68256"/>
                    <a:pt x="250826" y="65875"/>
                    <a:pt x="249635" y="64684"/>
                  </a:cubicBezTo>
                  <a:cubicBezTo>
                    <a:pt x="249635" y="64684"/>
                    <a:pt x="249635" y="64684"/>
                    <a:pt x="247254" y="62303"/>
                  </a:cubicBezTo>
                  <a:close/>
                  <a:moveTo>
                    <a:pt x="24647" y="48412"/>
                  </a:moveTo>
                  <a:cubicBezTo>
                    <a:pt x="24647" y="48412"/>
                    <a:pt x="24647" y="48412"/>
                    <a:pt x="201069" y="48412"/>
                  </a:cubicBezTo>
                  <a:cubicBezTo>
                    <a:pt x="206258" y="48412"/>
                    <a:pt x="210149" y="49705"/>
                    <a:pt x="214041" y="52292"/>
                  </a:cubicBezTo>
                  <a:cubicBezTo>
                    <a:pt x="214041" y="52292"/>
                    <a:pt x="214041" y="52292"/>
                    <a:pt x="193285" y="76863"/>
                  </a:cubicBezTo>
                  <a:cubicBezTo>
                    <a:pt x="189394" y="74277"/>
                    <a:pt x="185502" y="72983"/>
                    <a:pt x="181610" y="72983"/>
                  </a:cubicBezTo>
                  <a:cubicBezTo>
                    <a:pt x="181610" y="72983"/>
                    <a:pt x="181610" y="72983"/>
                    <a:pt x="45403" y="72983"/>
                  </a:cubicBezTo>
                  <a:cubicBezTo>
                    <a:pt x="33728" y="72983"/>
                    <a:pt x="24647" y="82036"/>
                    <a:pt x="24647" y="93675"/>
                  </a:cubicBezTo>
                  <a:cubicBezTo>
                    <a:pt x="24647" y="93675"/>
                    <a:pt x="24647" y="93675"/>
                    <a:pt x="24647" y="268262"/>
                  </a:cubicBezTo>
                  <a:cubicBezTo>
                    <a:pt x="24647" y="278608"/>
                    <a:pt x="33728" y="287660"/>
                    <a:pt x="45403" y="287660"/>
                  </a:cubicBezTo>
                  <a:cubicBezTo>
                    <a:pt x="45403" y="287660"/>
                    <a:pt x="45403" y="287660"/>
                    <a:pt x="181610" y="287660"/>
                  </a:cubicBezTo>
                  <a:cubicBezTo>
                    <a:pt x="193285" y="287660"/>
                    <a:pt x="202366" y="278608"/>
                    <a:pt x="202366" y="268262"/>
                  </a:cubicBezTo>
                  <a:cubicBezTo>
                    <a:pt x="202366" y="268262"/>
                    <a:pt x="202366" y="268262"/>
                    <a:pt x="202366" y="202307"/>
                  </a:cubicBezTo>
                  <a:cubicBezTo>
                    <a:pt x="202366" y="202307"/>
                    <a:pt x="202366" y="201014"/>
                    <a:pt x="203663" y="201014"/>
                  </a:cubicBezTo>
                  <a:cubicBezTo>
                    <a:pt x="203663" y="199720"/>
                    <a:pt x="204960" y="199720"/>
                    <a:pt x="206258" y="198427"/>
                  </a:cubicBezTo>
                  <a:cubicBezTo>
                    <a:pt x="206258" y="198427"/>
                    <a:pt x="206258" y="198427"/>
                    <a:pt x="227013" y="175149"/>
                  </a:cubicBezTo>
                  <a:cubicBezTo>
                    <a:pt x="227013" y="175149"/>
                    <a:pt x="227013" y="175149"/>
                    <a:pt x="227013" y="287660"/>
                  </a:cubicBezTo>
                  <a:cubicBezTo>
                    <a:pt x="227013" y="301886"/>
                    <a:pt x="215338" y="313525"/>
                    <a:pt x="201069" y="313525"/>
                  </a:cubicBezTo>
                  <a:cubicBezTo>
                    <a:pt x="201069" y="313525"/>
                    <a:pt x="201069" y="313525"/>
                    <a:pt x="25944" y="313525"/>
                  </a:cubicBezTo>
                  <a:cubicBezTo>
                    <a:pt x="11675" y="313525"/>
                    <a:pt x="0" y="301886"/>
                    <a:pt x="0" y="287660"/>
                  </a:cubicBezTo>
                  <a:cubicBezTo>
                    <a:pt x="0" y="287660"/>
                    <a:pt x="0" y="287660"/>
                    <a:pt x="0" y="72983"/>
                  </a:cubicBezTo>
                  <a:cubicBezTo>
                    <a:pt x="0" y="60051"/>
                    <a:pt x="10378" y="48412"/>
                    <a:pt x="24647" y="48412"/>
                  </a:cubicBezTo>
                  <a:close/>
                  <a:moveTo>
                    <a:pt x="242888" y="42062"/>
                  </a:moveTo>
                  <a:lnTo>
                    <a:pt x="285751" y="81750"/>
                  </a:lnTo>
                  <a:lnTo>
                    <a:pt x="279401" y="89687"/>
                  </a:lnTo>
                  <a:lnTo>
                    <a:pt x="200026" y="178587"/>
                  </a:lnTo>
                  <a:lnTo>
                    <a:pt x="193676" y="184937"/>
                  </a:lnTo>
                  <a:lnTo>
                    <a:pt x="150813" y="146837"/>
                  </a:lnTo>
                  <a:lnTo>
                    <a:pt x="155576" y="138899"/>
                  </a:lnTo>
                  <a:lnTo>
                    <a:pt x="236538" y="48412"/>
                  </a:lnTo>
                  <a:close/>
                  <a:moveTo>
                    <a:pt x="257175" y="26187"/>
                  </a:moveTo>
                  <a:lnTo>
                    <a:pt x="301625" y="64287"/>
                  </a:lnTo>
                  <a:lnTo>
                    <a:pt x="295275" y="72225"/>
                  </a:lnTo>
                  <a:lnTo>
                    <a:pt x="290513" y="75400"/>
                  </a:lnTo>
                  <a:lnTo>
                    <a:pt x="247650" y="37300"/>
                  </a:lnTo>
                  <a:lnTo>
                    <a:pt x="250825" y="34125"/>
                  </a:lnTo>
                  <a:close/>
                  <a:moveTo>
                    <a:pt x="285750" y="11899"/>
                  </a:moveTo>
                  <a:lnTo>
                    <a:pt x="279400" y="19837"/>
                  </a:lnTo>
                  <a:lnTo>
                    <a:pt x="304800" y="43649"/>
                  </a:lnTo>
                  <a:lnTo>
                    <a:pt x="312738" y="35712"/>
                  </a:lnTo>
                  <a:close/>
                  <a:moveTo>
                    <a:pt x="285265" y="516"/>
                  </a:moveTo>
                  <a:cubicBezTo>
                    <a:pt x="289152" y="-801"/>
                    <a:pt x="291744" y="516"/>
                    <a:pt x="294336" y="3151"/>
                  </a:cubicBezTo>
                  <a:cubicBezTo>
                    <a:pt x="294336" y="3151"/>
                    <a:pt x="294336" y="3151"/>
                    <a:pt x="318958" y="25545"/>
                  </a:cubicBezTo>
                  <a:cubicBezTo>
                    <a:pt x="324142" y="30814"/>
                    <a:pt x="325438" y="38718"/>
                    <a:pt x="320254" y="43987"/>
                  </a:cubicBezTo>
                  <a:cubicBezTo>
                    <a:pt x="320254" y="43987"/>
                    <a:pt x="320254" y="43987"/>
                    <a:pt x="305999" y="61112"/>
                  </a:cubicBezTo>
                  <a:cubicBezTo>
                    <a:pt x="305999" y="61112"/>
                    <a:pt x="305999" y="61112"/>
                    <a:pt x="261938" y="20276"/>
                  </a:cubicBezTo>
                  <a:cubicBezTo>
                    <a:pt x="261938" y="20276"/>
                    <a:pt x="261938" y="20276"/>
                    <a:pt x="276193" y="4468"/>
                  </a:cubicBezTo>
                  <a:cubicBezTo>
                    <a:pt x="278785" y="1834"/>
                    <a:pt x="281377" y="516"/>
                    <a:pt x="285265" y="516"/>
                  </a:cubicBezTo>
                  <a:close/>
                </a:path>
              </a:pathLst>
            </a:custGeom>
            <a:solidFill>
              <a:srgbClr val="ED7D31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9EFC2240-F02A-1343-ADD3-A7D716CC1786}"/>
              </a:ext>
            </a:extLst>
          </p:cNvPr>
          <p:cNvGrpSpPr/>
          <p:nvPr/>
        </p:nvGrpSpPr>
        <p:grpSpPr>
          <a:xfrm>
            <a:off x="6396484" y="5062513"/>
            <a:ext cx="1073150" cy="1037590"/>
            <a:chOff x="2117" y="8063"/>
            <a:chExt cx="1690" cy="1634"/>
          </a:xfrm>
        </p:grpSpPr>
        <p:sp>
          <p:nvSpPr>
            <p:cNvPr id="58" name="Rounded Rectangle 17">
              <a:extLst>
                <a:ext uri="{FF2B5EF4-FFF2-40B4-BE49-F238E27FC236}">
                  <a16:creationId xmlns:a16="http://schemas.microsoft.com/office/drawing/2014/main" id="{B88A7E6A-3BA5-4F43-8EC9-89780DB379AB}"/>
                </a:ext>
              </a:extLst>
            </p:cNvPr>
            <p:cNvSpPr/>
            <p:nvPr/>
          </p:nvSpPr>
          <p:spPr>
            <a:xfrm>
              <a:off x="2117" y="8063"/>
              <a:ext cx="1691" cy="1634"/>
            </a:xfrm>
            <a:prstGeom prst="roundRect">
              <a:avLst/>
            </a:prstGeom>
            <a:solidFill>
              <a:srgbClr val="ED7D31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2B57AD13-F46F-6F4F-952C-6C9E24C067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4" y="8464"/>
              <a:ext cx="846" cy="832"/>
            </a:xfrm>
            <a:custGeom>
              <a:avLst/>
              <a:gdLst>
                <a:gd name="T0" fmla="*/ 54 w 120"/>
                <a:gd name="T1" fmla="*/ 35 h 118"/>
                <a:gd name="T2" fmla="*/ 47 w 120"/>
                <a:gd name="T3" fmla="*/ 9 h 118"/>
                <a:gd name="T4" fmla="*/ 21 w 120"/>
                <a:gd name="T5" fmla="*/ 2 h 118"/>
                <a:gd name="T6" fmla="*/ 36 w 120"/>
                <a:gd name="T7" fmla="*/ 17 h 118"/>
                <a:gd name="T8" fmla="*/ 32 w 120"/>
                <a:gd name="T9" fmla="*/ 32 h 118"/>
                <a:gd name="T10" fmla="*/ 18 w 120"/>
                <a:gd name="T11" fmla="*/ 36 h 118"/>
                <a:gd name="T12" fmla="*/ 3 w 120"/>
                <a:gd name="T13" fmla="*/ 21 h 118"/>
                <a:gd name="T14" fmla="*/ 9 w 120"/>
                <a:gd name="T15" fmla="*/ 46 h 118"/>
                <a:gd name="T16" fmla="*/ 36 w 120"/>
                <a:gd name="T17" fmla="*/ 53 h 118"/>
                <a:gd name="T18" fmla="*/ 36 w 120"/>
                <a:gd name="T19" fmla="*/ 53 h 118"/>
                <a:gd name="T20" fmla="*/ 98 w 120"/>
                <a:gd name="T21" fmla="*/ 114 h 118"/>
                <a:gd name="T22" fmla="*/ 107 w 120"/>
                <a:gd name="T23" fmla="*/ 118 h 118"/>
                <a:gd name="T24" fmla="*/ 116 w 120"/>
                <a:gd name="T25" fmla="*/ 114 h 118"/>
                <a:gd name="T26" fmla="*/ 116 w 120"/>
                <a:gd name="T27" fmla="*/ 97 h 118"/>
                <a:gd name="T28" fmla="*/ 54 w 120"/>
                <a:gd name="T29" fmla="*/ 35 h 118"/>
                <a:gd name="T30" fmla="*/ 108 w 120"/>
                <a:gd name="T31" fmla="*/ 112 h 118"/>
                <a:gd name="T32" fmla="*/ 103 w 120"/>
                <a:gd name="T33" fmla="*/ 107 h 118"/>
                <a:gd name="T34" fmla="*/ 108 w 120"/>
                <a:gd name="T35" fmla="*/ 103 h 118"/>
                <a:gd name="T36" fmla="*/ 113 w 120"/>
                <a:gd name="T37" fmla="*/ 107 h 118"/>
                <a:gd name="T38" fmla="*/ 108 w 120"/>
                <a:gd name="T39" fmla="*/ 11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0" h="118">
                  <a:moveTo>
                    <a:pt x="54" y="35"/>
                  </a:moveTo>
                  <a:cubicBezTo>
                    <a:pt x="56" y="26"/>
                    <a:pt x="54" y="16"/>
                    <a:pt x="47" y="9"/>
                  </a:cubicBezTo>
                  <a:cubicBezTo>
                    <a:pt x="40" y="2"/>
                    <a:pt x="30" y="0"/>
                    <a:pt x="21" y="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9"/>
                    <a:pt x="2" y="39"/>
                    <a:pt x="9" y="46"/>
                  </a:cubicBezTo>
                  <a:cubicBezTo>
                    <a:pt x="17" y="54"/>
                    <a:pt x="27" y="56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100" y="117"/>
                    <a:pt x="104" y="118"/>
                    <a:pt x="107" y="118"/>
                  </a:cubicBezTo>
                  <a:cubicBezTo>
                    <a:pt x="110" y="118"/>
                    <a:pt x="113" y="117"/>
                    <a:pt x="116" y="114"/>
                  </a:cubicBezTo>
                  <a:cubicBezTo>
                    <a:pt x="120" y="109"/>
                    <a:pt x="120" y="102"/>
                    <a:pt x="116" y="97"/>
                  </a:cubicBezTo>
                  <a:lnTo>
                    <a:pt x="54" y="35"/>
                  </a:lnTo>
                  <a:close/>
                  <a:moveTo>
                    <a:pt x="108" y="112"/>
                  </a:moveTo>
                  <a:cubicBezTo>
                    <a:pt x="105" y="112"/>
                    <a:pt x="103" y="110"/>
                    <a:pt x="103" y="107"/>
                  </a:cubicBezTo>
                  <a:cubicBezTo>
                    <a:pt x="103" y="105"/>
                    <a:pt x="105" y="103"/>
                    <a:pt x="108" y="103"/>
                  </a:cubicBezTo>
                  <a:cubicBezTo>
                    <a:pt x="111" y="103"/>
                    <a:pt x="113" y="105"/>
                    <a:pt x="113" y="107"/>
                  </a:cubicBezTo>
                  <a:cubicBezTo>
                    <a:pt x="113" y="110"/>
                    <a:pt x="111" y="112"/>
                    <a:pt x="108" y="112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60" name="1 Título">
            <a:extLst>
              <a:ext uri="{FF2B5EF4-FFF2-40B4-BE49-F238E27FC236}">
                <a16:creationId xmlns:a16="http://schemas.microsoft.com/office/drawing/2014/main" id="{5A2153E5-2880-3E48-AF6D-81E25DCF16F6}"/>
              </a:ext>
            </a:extLst>
          </p:cNvPr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3035" y="462915"/>
            <a:ext cx="1760220" cy="629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kern="1200" dirty="0">
                <a:solidFill>
                  <a:srgbClr val="A97654"/>
                </a:solidFill>
                <a:ea typeface="微软雅黑" panose="020B0503020204020204" charset="-122"/>
              </a:rPr>
              <a:t>公司简介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altLang="zh-CN" sz="2000" kern="1200" dirty="0">
                <a:solidFill>
                  <a:schemeClr val="bg1">
                    <a:lumMod val="65000"/>
                  </a:schemeClr>
                </a:solidFill>
                <a:ea typeface="微软雅黑" panose="020B0503020204020204" charset="-122"/>
              </a:rPr>
              <a:t>About Us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21105" cy="1106805"/>
          </a:xfrm>
          <a:custGeom>
            <a:avLst/>
            <a:gdLst/>
            <a:ahLst/>
            <a:cxnLst/>
            <a:rect l="l" t="t" r="r" b="b"/>
            <a:pathLst>
              <a:path w="1221105" h="1106805">
                <a:moveTo>
                  <a:pt x="1220758" y="0"/>
                </a:moveTo>
                <a:lnTo>
                  <a:pt x="0" y="0"/>
                </a:lnTo>
                <a:lnTo>
                  <a:pt x="0" y="1106423"/>
                </a:lnTo>
                <a:lnTo>
                  <a:pt x="48173" y="1105495"/>
                </a:lnTo>
                <a:lnTo>
                  <a:pt x="95875" y="1102732"/>
                </a:lnTo>
                <a:lnTo>
                  <a:pt x="143073" y="1098170"/>
                </a:lnTo>
                <a:lnTo>
                  <a:pt x="189733" y="1091841"/>
                </a:lnTo>
                <a:lnTo>
                  <a:pt x="235819" y="1083780"/>
                </a:lnTo>
                <a:lnTo>
                  <a:pt x="281299" y="1074022"/>
                </a:lnTo>
                <a:lnTo>
                  <a:pt x="326138" y="1062600"/>
                </a:lnTo>
                <a:lnTo>
                  <a:pt x="370302" y="1049548"/>
                </a:lnTo>
                <a:lnTo>
                  <a:pt x="413757" y="1034901"/>
                </a:lnTo>
                <a:lnTo>
                  <a:pt x="456468" y="1018692"/>
                </a:lnTo>
                <a:lnTo>
                  <a:pt x="498403" y="1000956"/>
                </a:lnTo>
                <a:lnTo>
                  <a:pt x="539525" y="981727"/>
                </a:lnTo>
                <a:lnTo>
                  <a:pt x="579803" y="961038"/>
                </a:lnTo>
                <a:lnTo>
                  <a:pt x="619201" y="938925"/>
                </a:lnTo>
                <a:lnTo>
                  <a:pt x="657685" y="915420"/>
                </a:lnTo>
                <a:lnTo>
                  <a:pt x="695221" y="890559"/>
                </a:lnTo>
                <a:lnTo>
                  <a:pt x="731776" y="864375"/>
                </a:lnTo>
                <a:lnTo>
                  <a:pt x="767314" y="836902"/>
                </a:lnTo>
                <a:lnTo>
                  <a:pt x="801803" y="808175"/>
                </a:lnTo>
                <a:lnTo>
                  <a:pt x="835207" y="778227"/>
                </a:lnTo>
                <a:lnTo>
                  <a:pt x="867494" y="747093"/>
                </a:lnTo>
                <a:lnTo>
                  <a:pt x="898628" y="714806"/>
                </a:lnTo>
                <a:lnTo>
                  <a:pt x="928575" y="681402"/>
                </a:lnTo>
                <a:lnTo>
                  <a:pt x="957302" y="646913"/>
                </a:lnTo>
                <a:lnTo>
                  <a:pt x="984775" y="611374"/>
                </a:lnTo>
                <a:lnTo>
                  <a:pt x="1010958" y="574820"/>
                </a:lnTo>
                <a:lnTo>
                  <a:pt x="1035819" y="537283"/>
                </a:lnTo>
                <a:lnTo>
                  <a:pt x="1059323" y="498799"/>
                </a:lnTo>
                <a:lnTo>
                  <a:pt x="1081437" y="459401"/>
                </a:lnTo>
                <a:lnTo>
                  <a:pt x="1102125" y="419124"/>
                </a:lnTo>
                <a:lnTo>
                  <a:pt x="1121354" y="378001"/>
                </a:lnTo>
                <a:lnTo>
                  <a:pt x="1139090" y="336067"/>
                </a:lnTo>
                <a:lnTo>
                  <a:pt x="1155298" y="293356"/>
                </a:lnTo>
                <a:lnTo>
                  <a:pt x="1169945" y="249901"/>
                </a:lnTo>
                <a:lnTo>
                  <a:pt x="1182997" y="205738"/>
                </a:lnTo>
                <a:lnTo>
                  <a:pt x="1194419" y="160899"/>
                </a:lnTo>
                <a:lnTo>
                  <a:pt x="1204177" y="115420"/>
                </a:lnTo>
                <a:lnTo>
                  <a:pt x="1212237" y="69334"/>
                </a:lnTo>
                <a:lnTo>
                  <a:pt x="1218566" y="22675"/>
                </a:lnTo>
                <a:lnTo>
                  <a:pt x="1220758" y="0"/>
                </a:lnTo>
                <a:close/>
              </a:path>
            </a:pathLst>
          </a:custGeom>
          <a:solidFill>
            <a:srgbClr val="1F4E79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4340" y="313943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80" h="792480">
                <a:moveTo>
                  <a:pt x="396240" y="0"/>
                </a:moveTo>
                <a:lnTo>
                  <a:pt x="350030" y="2666"/>
                </a:lnTo>
                <a:lnTo>
                  <a:pt x="305386" y="10465"/>
                </a:lnTo>
                <a:lnTo>
                  <a:pt x="262606" y="23102"/>
                </a:lnTo>
                <a:lnTo>
                  <a:pt x="221985" y="40277"/>
                </a:lnTo>
                <a:lnTo>
                  <a:pt x="183822" y="61693"/>
                </a:lnTo>
                <a:lnTo>
                  <a:pt x="148413" y="87054"/>
                </a:lnTo>
                <a:lnTo>
                  <a:pt x="116057" y="116062"/>
                </a:lnTo>
                <a:lnTo>
                  <a:pt x="87050" y="148418"/>
                </a:lnTo>
                <a:lnTo>
                  <a:pt x="61690" y="183827"/>
                </a:lnTo>
                <a:lnTo>
                  <a:pt x="40274" y="221990"/>
                </a:lnTo>
                <a:lnTo>
                  <a:pt x="23100" y="262611"/>
                </a:lnTo>
                <a:lnTo>
                  <a:pt x="10465" y="305390"/>
                </a:lnTo>
                <a:lnTo>
                  <a:pt x="2665" y="350033"/>
                </a:lnTo>
                <a:lnTo>
                  <a:pt x="0" y="396239"/>
                </a:lnTo>
                <a:lnTo>
                  <a:pt x="2665" y="442446"/>
                </a:lnTo>
                <a:lnTo>
                  <a:pt x="10465" y="487089"/>
                </a:lnTo>
                <a:lnTo>
                  <a:pt x="23100" y="529868"/>
                </a:lnTo>
                <a:lnTo>
                  <a:pt x="40274" y="570489"/>
                </a:lnTo>
                <a:lnTo>
                  <a:pt x="61690" y="608652"/>
                </a:lnTo>
                <a:lnTo>
                  <a:pt x="87050" y="644061"/>
                </a:lnTo>
                <a:lnTo>
                  <a:pt x="116057" y="676417"/>
                </a:lnTo>
                <a:lnTo>
                  <a:pt x="148413" y="705425"/>
                </a:lnTo>
                <a:lnTo>
                  <a:pt x="183822" y="730786"/>
                </a:lnTo>
                <a:lnTo>
                  <a:pt x="221985" y="752202"/>
                </a:lnTo>
                <a:lnTo>
                  <a:pt x="262606" y="769377"/>
                </a:lnTo>
                <a:lnTo>
                  <a:pt x="305386" y="782014"/>
                </a:lnTo>
                <a:lnTo>
                  <a:pt x="350030" y="789813"/>
                </a:lnTo>
                <a:lnTo>
                  <a:pt x="396240" y="792479"/>
                </a:lnTo>
                <a:lnTo>
                  <a:pt x="442449" y="789813"/>
                </a:lnTo>
                <a:lnTo>
                  <a:pt x="487093" y="782014"/>
                </a:lnTo>
                <a:lnTo>
                  <a:pt x="529873" y="769377"/>
                </a:lnTo>
                <a:lnTo>
                  <a:pt x="570494" y="752202"/>
                </a:lnTo>
                <a:lnTo>
                  <a:pt x="608657" y="730786"/>
                </a:lnTo>
                <a:lnTo>
                  <a:pt x="644066" y="705425"/>
                </a:lnTo>
                <a:lnTo>
                  <a:pt x="676422" y="676417"/>
                </a:lnTo>
                <a:lnTo>
                  <a:pt x="705429" y="644061"/>
                </a:lnTo>
                <a:lnTo>
                  <a:pt x="730789" y="608652"/>
                </a:lnTo>
                <a:lnTo>
                  <a:pt x="752205" y="570489"/>
                </a:lnTo>
                <a:lnTo>
                  <a:pt x="769379" y="529868"/>
                </a:lnTo>
                <a:lnTo>
                  <a:pt x="782014" y="487089"/>
                </a:lnTo>
                <a:lnTo>
                  <a:pt x="789814" y="442446"/>
                </a:lnTo>
                <a:lnTo>
                  <a:pt x="792479" y="396239"/>
                </a:lnTo>
                <a:lnTo>
                  <a:pt x="789814" y="350033"/>
                </a:lnTo>
                <a:lnTo>
                  <a:pt x="782014" y="305390"/>
                </a:lnTo>
                <a:lnTo>
                  <a:pt x="769379" y="262611"/>
                </a:lnTo>
                <a:lnTo>
                  <a:pt x="752205" y="221990"/>
                </a:lnTo>
                <a:lnTo>
                  <a:pt x="730789" y="183827"/>
                </a:lnTo>
                <a:lnTo>
                  <a:pt x="705429" y="148418"/>
                </a:lnTo>
                <a:lnTo>
                  <a:pt x="676422" y="116062"/>
                </a:lnTo>
                <a:lnTo>
                  <a:pt x="644066" y="87054"/>
                </a:lnTo>
                <a:lnTo>
                  <a:pt x="608657" y="61693"/>
                </a:lnTo>
                <a:lnTo>
                  <a:pt x="570494" y="40277"/>
                </a:lnTo>
                <a:lnTo>
                  <a:pt x="529873" y="23102"/>
                </a:lnTo>
                <a:lnTo>
                  <a:pt x="487093" y="10465"/>
                </a:lnTo>
                <a:lnTo>
                  <a:pt x="442449" y="2666"/>
                </a:lnTo>
                <a:lnTo>
                  <a:pt x="396240" y="0"/>
                </a:lnTo>
                <a:close/>
              </a:path>
            </a:pathLst>
          </a:custGeom>
          <a:solidFill>
            <a:srgbClr val="843B0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1789" y="1437005"/>
            <a:ext cx="7612380" cy="4658995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34290" indent="0">
              <a:lnSpc>
                <a:spcPct val="100000"/>
              </a:lnSpc>
              <a:spcBef>
                <a:spcPts val="1325"/>
              </a:spcBef>
              <a:buFont typeface="Wingdings" panose="05000000000000000000"/>
              <a:buNone/>
              <a:tabLst>
                <a:tab pos="322580" algn="l"/>
              </a:tabLst>
            </a:pPr>
            <a:r>
              <a:rPr sz="1800" b="1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公司概况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925" marR="21590" indent="251460">
              <a:lnSpc>
                <a:spcPct val="150000"/>
              </a:lnSpc>
              <a:spcBef>
                <a:spcPts val="120"/>
              </a:spcBef>
            </a:pP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上海法兰曼是一家以研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、生</a:t>
            </a:r>
            <a:r>
              <a:rPr sz="130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</a:t>
            </a:r>
            <a:r>
              <a:rPr sz="13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垂直</a:t>
            </a:r>
            <a:r>
              <a:rPr sz="1300" b="1" spc="-20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升</a:t>
            </a:r>
            <a:r>
              <a:rPr sz="13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降飞</a:t>
            </a:r>
            <a:r>
              <a:rPr sz="1300" b="1" spc="-20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</a:t>
            </a:r>
            <a:r>
              <a:rPr sz="13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（飞</a:t>
            </a:r>
            <a:r>
              <a:rPr sz="1300" b="1" spc="-20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</a:t>
            </a:r>
            <a:r>
              <a:rPr sz="13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汽车</a:t>
            </a:r>
            <a:r>
              <a:rPr sz="1300" b="1" spc="-1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为核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业务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分别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加拿大设立Light</a:t>
            </a:r>
            <a:r>
              <a:rPr sz="1300" spc="-3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Air</a:t>
            </a:r>
            <a:r>
              <a:rPr sz="130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Canada</a:t>
            </a:r>
            <a:r>
              <a:rPr sz="1300" spc="-3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Corporation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在上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设立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法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兰曼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航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空服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务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有限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司、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于浙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设立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产基地。拥有一流的跨国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发团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队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和完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知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识产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权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。以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垂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直起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降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飞作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载体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立各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城市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乡 村的空中交通网络，提</a:t>
            </a:r>
            <a:r>
              <a:rPr sz="130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供</a:t>
            </a:r>
            <a:r>
              <a:rPr sz="13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点对</a:t>
            </a:r>
            <a:r>
              <a:rPr sz="1300" b="1" spc="-20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</a:t>
            </a:r>
            <a:r>
              <a:rPr sz="13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空中</a:t>
            </a:r>
            <a:r>
              <a:rPr sz="1300" b="1" spc="-20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</a:t>
            </a:r>
            <a:r>
              <a:rPr sz="13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行服</a:t>
            </a:r>
            <a:r>
              <a:rPr sz="1300" b="1" spc="-1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务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。智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网联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打造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空中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走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廊</a:t>
            </a:r>
            <a:r>
              <a:rPr sz="13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”，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动驾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驶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 导航及空域管理服务，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出行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安全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便捷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舒适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能有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解决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面拥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堵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问题，</a:t>
            </a:r>
            <a:r>
              <a:rPr sz="13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极大</a:t>
            </a:r>
            <a:r>
              <a:rPr sz="1300" b="1" spc="-20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</a:t>
            </a:r>
            <a:r>
              <a:rPr sz="13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提高</a:t>
            </a:r>
            <a:r>
              <a:rPr sz="1300" b="1" spc="-20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</a:t>
            </a:r>
            <a:r>
              <a:rPr sz="13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</a:t>
            </a:r>
            <a:r>
              <a:rPr sz="1300" b="1" spc="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效率。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065" indent="0">
              <a:lnSpc>
                <a:spcPct val="100000"/>
              </a:lnSpc>
              <a:spcBef>
                <a:spcPts val="1160"/>
              </a:spcBef>
              <a:buFont typeface="Wingdings" panose="05000000000000000000"/>
              <a:buNone/>
              <a:tabLst>
                <a:tab pos="299720" algn="l"/>
              </a:tabLst>
            </a:pPr>
            <a:endParaRPr sz="1800" b="1" dirty="0">
              <a:solidFill>
                <a:srgbClr val="2D75B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065" indent="0">
              <a:lnSpc>
                <a:spcPct val="100000"/>
              </a:lnSpc>
              <a:spcBef>
                <a:spcPts val="1160"/>
              </a:spcBef>
              <a:buFont typeface="Wingdings" panose="05000000000000000000"/>
              <a:buNone/>
              <a:tabLst>
                <a:tab pos="299720" algn="l"/>
              </a:tabLst>
            </a:pPr>
            <a:r>
              <a:rPr sz="1800" b="1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项目简介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925" marR="5080" indent="251460">
              <a:lnSpc>
                <a:spcPct val="150000"/>
              </a:lnSpc>
              <a:spcBef>
                <a:spcPts val="120"/>
              </a:spcBef>
            </a:pP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法兰曼采用</a:t>
            </a:r>
            <a:r>
              <a:rPr sz="1300" b="1" spc="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</a:t>
            </a:r>
            <a:r>
              <a:rPr sz="13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</a:t>
            </a:r>
            <a:r>
              <a:rPr sz="1300" b="1" spc="-20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翼</a:t>
            </a:r>
            <a:r>
              <a:rPr sz="13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</a:t>
            </a:r>
            <a:r>
              <a:rPr sz="1300" b="1" spc="-20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</a:t>
            </a:r>
            <a:r>
              <a:rPr sz="1300" b="1" spc="-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轴旋</a:t>
            </a:r>
            <a:r>
              <a:rPr sz="1300" b="1" spc="-15" dirty="0">
                <a:solidFill>
                  <a:srgbClr val="2D75B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翼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的设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，拥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完全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主的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知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识产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权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，采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垂直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起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降与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滑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跑起降两种方式，更加安全可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靠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。运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油电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混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合动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力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，可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效解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决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现有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池续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航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不足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题。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们的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垂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直起降飞机将解决目前飞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的两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痛点</a:t>
            </a:r>
            <a:r>
              <a:rPr sz="13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</a:p>
          <a:p>
            <a:pPr marL="34925" marR="5080" indent="251460">
              <a:lnSpc>
                <a:spcPct val="150000"/>
              </a:lnSpc>
              <a:spcBef>
                <a:spcPts val="120"/>
              </a:spcBef>
            </a:pPr>
            <a:r>
              <a:rPr sz="13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sz="13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垂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升降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飞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机能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现自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驾驶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让驾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驶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飞机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像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开车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样方便；</a:t>
            </a:r>
          </a:p>
          <a:p>
            <a:pPr marL="34925" marR="5080" indent="251460">
              <a:lnSpc>
                <a:spcPct val="150000"/>
              </a:lnSpc>
              <a:spcBef>
                <a:spcPts val="120"/>
              </a:spcBef>
            </a:pP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3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降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</a:t>
            </a:r>
            <a:r>
              <a:rPr sz="13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</a:t>
            </a:r>
            <a:r>
              <a:rPr sz="13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30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</a:t>
            </a:r>
            <a:r>
              <a:rPr sz="13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顶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30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</a:t>
            </a:r>
            <a:r>
              <a:rPr sz="13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30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sz="13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者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山</a:t>
            </a:r>
            <a:r>
              <a:rPr sz="130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顶</a:t>
            </a:r>
            <a:r>
              <a:rPr sz="13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湖</a:t>
            </a:r>
            <a:r>
              <a:rPr sz="130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边</a:t>
            </a:r>
            <a:r>
              <a:rPr sz="13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</a:t>
            </a:r>
            <a:r>
              <a:rPr sz="130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岛</a:t>
            </a:r>
            <a:r>
              <a:rPr sz="13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</a:t>
            </a:r>
            <a:r>
              <a:rPr sz="130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</a:t>
            </a:r>
            <a:r>
              <a:rPr sz="13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随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</a:t>
            </a:r>
            <a:r>
              <a:rPr sz="130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随</a:t>
            </a:r>
            <a:r>
              <a:rPr sz="13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停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30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</a:t>
            </a:r>
            <a:r>
              <a:rPr sz="13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垂</a:t>
            </a:r>
            <a:r>
              <a:rPr sz="130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飞</a:t>
            </a:r>
            <a:r>
              <a:rPr sz="13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像</a:t>
            </a:r>
            <a:r>
              <a:rPr sz="13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汽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车一样进入网约车巿场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进入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一个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庭。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</a:t>
            </a:r>
            <a:r>
              <a:rPr sz="13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</a:t>
            </a:r>
            <a:r>
              <a:rPr sz="13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年开</a:t>
            </a:r>
            <a:r>
              <a:rPr sz="1300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</a:t>
            </a:r>
            <a:r>
              <a: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销售</a:t>
            </a:r>
            <a:r>
              <a:rPr 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</a:p>
        </p:txBody>
      </p:sp>
      <p:sp>
        <p:nvSpPr>
          <p:cNvPr id="6" name="object 6"/>
          <p:cNvSpPr/>
          <p:nvPr/>
        </p:nvSpPr>
        <p:spPr>
          <a:xfrm>
            <a:off x="8653271" y="1708404"/>
            <a:ext cx="3176016" cy="1793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53271" y="4030979"/>
            <a:ext cx="3176016" cy="2054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图片 13" descr="c57b4daf7003572f722a41d7f4792f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830" y="600075"/>
            <a:ext cx="2115820" cy="402590"/>
          </a:xfrm>
          <a:prstGeom prst="rect">
            <a:avLst/>
          </a:prstGeom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116A5ACB-69C9-DD4B-B29D-0F1A3FE50C28}"/>
              </a:ext>
            </a:extLst>
          </p:cNvPr>
          <p:cNvSpPr txBox="1"/>
          <p:nvPr/>
        </p:nvSpPr>
        <p:spPr>
          <a:xfrm rot="20040000">
            <a:off x="3435985" y="2021518"/>
            <a:ext cx="6184265" cy="2120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1714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 kern="1200" spc="15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</a:lstStyle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           </a:t>
            </a:r>
            <a:r>
              <a:rPr lang="en-US" altLang="zh-CN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FLYMAN</a:t>
            </a: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</a:t>
            </a:r>
          </a:p>
          <a:p>
            <a:pPr marL="0" lvl="0" indent="0" defTabSz="914400" eaLnBrk="1" hangingPunct="1">
              <a:lnSpc>
                <a:spcPts val="3065"/>
              </a:lnSpc>
              <a:spcAft>
                <a:spcPct val="0"/>
              </a:spcAft>
              <a:buNone/>
            </a:pPr>
            <a:r>
              <a:rPr lang="zh-CN" altLang="en-US" sz="40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            </a:t>
            </a:r>
            <a:r>
              <a:rPr lang="en-US" altLang="zh-CN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Jason Wu</a:t>
            </a:r>
            <a:r>
              <a:rPr lang="zh-CN" altLang="en-US" sz="1400" b="1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 吴斌</a:t>
            </a:r>
            <a:endParaRPr lang="en-US" altLang="zh-CN" sz="2400" b="1" dirty="0">
              <a:solidFill>
                <a:schemeClr val="bg1">
                  <a:lumMod val="65000"/>
                  <a:alpha val="15000"/>
                </a:schemeClr>
              </a:solidFill>
              <a:latin typeface="微软雅黑" panose="020B0503020204020204" charset="-122"/>
            </a:endParaRP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Tel: +86 139-1637-3646 </a:t>
            </a:r>
          </a:p>
          <a:p>
            <a:pPr marL="0" lvl="0" indent="0" algn="ctr" defTabSz="914400" eaLnBrk="1" hangingPunct="1">
              <a:lnSpc>
                <a:spcPts val="2065"/>
              </a:lnSpc>
              <a:spcAft>
                <a:spcPct val="0"/>
              </a:spcAft>
              <a:buNone/>
            </a:pPr>
            <a:r>
              <a:rPr lang="en-US" altLang="zh-CN" sz="1600" dirty="0">
                <a:solidFill>
                  <a:schemeClr val="bg1">
                    <a:lumMod val="65000"/>
                    <a:alpha val="15000"/>
                  </a:schemeClr>
                </a:solidFill>
                <a:latin typeface="微软雅黑" panose="020B0503020204020204" charset="-122"/>
              </a:rPr>
              <a:t>Email: jasonwu332@yahoo.ca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1f250bd-ee8e-45ef-9822-1343b3bf34bc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3374320-2243-4391-a066-6294c05ad5a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2087</Words>
  <Application>Microsoft Macintosh PowerPoint</Application>
  <PresentationFormat>宽屏</PresentationFormat>
  <Paragraphs>461</Paragraphs>
  <Slides>21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等线</vt:lpstr>
      <vt:lpstr>黑体</vt:lpstr>
      <vt:lpstr>宋体</vt:lpstr>
      <vt:lpstr>Microsoft YaHei</vt:lpstr>
      <vt:lpstr>Microsoft YaHei</vt:lpstr>
      <vt:lpstr>Arial</vt:lpstr>
      <vt:lpstr>Calibri</vt:lpstr>
      <vt:lpstr>Times New Roman</vt:lpstr>
      <vt:lpstr>Wingdings</vt:lpstr>
      <vt:lpstr>Office Theme</vt:lpstr>
      <vt:lpstr>2 0 2 1</vt:lpstr>
      <vt:lpstr>痛点分析 Pain Point Analysis</vt:lpstr>
      <vt:lpstr>解决方案 Solution</vt:lpstr>
      <vt:lpstr>行业融资情况</vt:lpstr>
      <vt:lpstr>PowerPoint 演示文稿</vt:lpstr>
      <vt:lpstr>PowerPoint 演示文稿</vt:lpstr>
      <vt:lpstr>产品应用场景 Application Scenario</vt:lpstr>
      <vt:lpstr>投资亮点 Investment Highlights</vt:lpstr>
      <vt:lpstr>公司简介 About Us</vt:lpstr>
      <vt:lpstr>PowerPoint 演示文稿</vt:lpstr>
      <vt:lpstr>核心技术 Core Technology</vt:lpstr>
      <vt:lpstr>核心技术 Core Technology</vt:lpstr>
      <vt:lpstr>PowerPoint 演示文稿</vt:lpstr>
      <vt:lpstr>市场空间 Market Capacity</vt:lpstr>
      <vt:lpstr>政策支持 Supporting Policy</vt:lpstr>
      <vt:lpstr>国内同行分析 Domestic Peer Analysis</vt:lpstr>
      <vt:lpstr>战略规划 Strategic Planning</vt:lpstr>
      <vt:lpstr>PowerPoint 演示文稿</vt:lpstr>
      <vt:lpstr>PowerPoint 演示文稿</vt:lpstr>
      <vt:lpstr>PowerPoint 演示文稿</vt:lpstr>
      <vt:lpstr>梦想引领未来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2 0 2 1</dc:title>
  <dc:creator>江杰</dc:creator>
  <cp:lastModifiedBy>Sy L</cp:lastModifiedBy>
  <cp:revision>64</cp:revision>
  <dcterms:created xsi:type="dcterms:W3CDTF">2021-03-25T09:25:50Z</dcterms:created>
  <dcterms:modified xsi:type="dcterms:W3CDTF">2021-05-14T02:44:58Z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2021-03-12T00:00:00Z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2021-03-25T00:00:00Z</vt:filetime>
  </property>
  <property fmtid="{D5CDD505-2E9C-101B-9397-08002B2CF9AE}" pid="5" name="KSOProductBuildVer">
    <vt:lpwstr>2052-11.1.0.10314</vt:lpwstr>
  </property>
</Properties>
</file>