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jpeg" ContentType="image/jpe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3"/>
  </p:sldMasterIdLst>
  <p:notesMasterIdLst>
    <p:notesMasterId r:id="rId5"/>
  </p:notesMasterIdLst>
  <p:sldIdLst>
    <p:sldId id="410" r:id="rId4"/>
    <p:sldId id="441" r:id="rId6"/>
    <p:sldId id="416" r:id="rId7"/>
    <p:sldId id="415" r:id="rId8"/>
    <p:sldId id="419" r:id="rId9"/>
    <p:sldId id="420" r:id="rId10"/>
    <p:sldId id="422" r:id="rId11"/>
    <p:sldId id="423" r:id="rId12"/>
    <p:sldId id="424" r:id="rId13"/>
    <p:sldId id="425" r:id="rId14"/>
    <p:sldId id="430" r:id="rId15"/>
    <p:sldId id="431" r:id="rId16"/>
    <p:sldId id="432" r:id="rId17"/>
    <p:sldId id="433" r:id="rId18"/>
    <p:sldId id="434" r:id="rId19"/>
    <p:sldId id="435" r:id="rId20"/>
    <p:sldId id="457" r:id="rId21"/>
  </p:sldIdLst>
  <p:sldSz cx="12192000" cy="6858000"/>
  <p:notesSz cx="6858000" cy="9144000"/>
  <p:embeddedFontLst>
    <p:embeddedFont>
      <p:font typeface="微软雅黑" panose="020B0503020204020204" pitchFamily="34" charset="-122"/>
      <p:regular r:id="rId26"/>
    </p:embeddedFont>
    <p:embeddedFont>
      <p:font typeface="WPS-Bullets" pitchFamily="2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  <p:embeddedFont>
      <p:font typeface="Arial Unicode MS" panose="020B0604020202020204" charset="-122"/>
      <p:regular r:id="rId34"/>
    </p:embeddedFont>
    <p:embeddedFont>
      <p:font typeface="MS PGothic" panose="020B0600070205080204" pitchFamily="34" charset="-128"/>
      <p:regular r:id="rId35"/>
    </p:embeddedFont>
    <p:embeddedFont>
      <p:font typeface="Trebuchet MS" panose="020B0603020202020204" charset="0"/>
      <p:regular r:id="rId36"/>
      <p:bold r:id="rId37"/>
      <p:italic r:id="rId38"/>
      <p:boldItalic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FF"/>
    <a:srgbClr val="6BC396"/>
    <a:srgbClr val="349182"/>
    <a:srgbClr val="3EB39C"/>
    <a:srgbClr val="41AC9E"/>
    <a:srgbClr val="7F7F7F"/>
    <a:srgbClr val="D9D9D9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9" d="100"/>
          <a:sy n="79" d="100"/>
        </p:scale>
        <p:origin x="298" y="-202"/>
      </p:cViewPr>
      <p:guideLst>
        <p:guide orient="horz" pos="2077"/>
        <p:guide pos="39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9" Type="http://schemas.openxmlformats.org/officeDocument/2006/relationships/font" Target="fonts/font14.fntdata"/><Relationship Id="rId38" Type="http://schemas.openxmlformats.org/officeDocument/2006/relationships/font" Target="fonts/font13.fntdata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1"/>
      <c:tx>
        <c:rich>
          <a:bodyPr/>
          <a:lstStyle/>
          <a:p>
            <a:pPr>
              <a:defRPr/>
            </a:pPr>
          </a:p>
        </c:rich>
      </c:tx>
    </c:title>
    <c:autoTitleDeleted val="0"/>
    <c:plotArea>
      <c:layout>
        <c:manualLayout>
          <c:layoutTarget val="inner"/>
          <c:xMode val="edge"/>
          <c:yMode val="edge"/>
          <c:x val="0.005"/>
          <c:y val="0.005"/>
          <c:w val="1"/>
          <c:h val="1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C4C4C4"/>
            </a:solidFill>
            <a:ln w="12700" cap="flat">
              <a:noFill/>
              <a:miter lim="400000"/>
            </a:ln>
            <a:effectLst/>
          </c:spPr>
          <c:explosion val="0"/>
          <c:dPt>
            <c:idx val="1"/>
            <c:bubble3D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</c:dPt>
          <c:dLbls>
            <c:delete val="1"/>
          </c:dLbls>
          <c:cat>
            <c:numRef>
              <c:f>Sheet1!$B$1:$C$1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1"/>
      <c:tx>
        <c:rich>
          <a:bodyPr/>
          <a:lstStyle/>
          <a:p>
            <a:pPr>
              <a:defRPr/>
            </a:pPr>
          </a:p>
        </c:rich>
      </c:tx>
    </c:title>
    <c:autoTitleDeleted val="0"/>
    <c:plotArea>
      <c:layout>
        <c:manualLayout>
          <c:layoutTarget val="inner"/>
          <c:xMode val="edge"/>
          <c:yMode val="edge"/>
          <c:x val="0.005"/>
          <c:y val="0.005"/>
          <c:w val="1"/>
          <c:h val="1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C4C4C4"/>
            </a:solidFill>
            <a:ln w="12700" cap="flat">
              <a:noFill/>
              <a:miter lim="400000"/>
            </a:ln>
            <a:effectLst/>
          </c:spPr>
          <c:explosion val="0"/>
          <c:dPt>
            <c:idx val="1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</c:dPt>
          <c:dLbls>
            <c:delete val="1"/>
          </c:dLbls>
          <c:cat>
            <c:numRef>
              <c:f>Sheet1!$B$1:$C$1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50</c:v>
                </c:pt>
                <c:pt idx="1">
                  <c:v>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1"/>
      <c:tx>
        <c:rich>
          <a:bodyPr/>
          <a:lstStyle/>
          <a:p>
            <a:pPr>
              <a:defRPr/>
            </a:pPr>
          </a:p>
        </c:rich>
      </c:tx>
    </c:title>
    <c:autoTitleDeleted val="0"/>
    <c:plotArea>
      <c:layout>
        <c:manualLayout>
          <c:layoutTarget val="inner"/>
          <c:xMode val="edge"/>
          <c:yMode val="edge"/>
          <c:x val="0.005"/>
          <c:y val="0.005"/>
          <c:w val="1"/>
          <c:h val="1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C4C4C4"/>
            </a:solidFill>
            <a:ln w="12700" cap="flat">
              <a:noFill/>
              <a:miter lim="400000"/>
            </a:ln>
            <a:effectLst/>
          </c:spPr>
          <c:explosion val="0"/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</c:dPt>
          <c:dLbls>
            <c:delete val="1"/>
          </c:dLbls>
          <c:cat>
            <c:numRef>
              <c:f>Sheet1!$B$1:$C$1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1"/>
      <c:tx>
        <c:rich>
          <a:bodyPr/>
          <a:lstStyle/>
          <a:p>
            <a:pPr>
              <a:defRPr/>
            </a:pPr>
          </a:p>
        </c:rich>
      </c:tx>
    </c:title>
    <c:autoTitleDeleted val="0"/>
    <c:plotArea>
      <c:layout>
        <c:manualLayout>
          <c:layoutTarget val="inner"/>
          <c:xMode val="edge"/>
          <c:yMode val="edge"/>
          <c:x val="0.005"/>
          <c:y val="0.005"/>
          <c:w val="1"/>
          <c:h val="1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C4C4C4"/>
            </a:solidFill>
            <a:ln w="12700" cap="flat">
              <a:noFill/>
              <a:miter lim="400000"/>
            </a:ln>
            <a:effectLst/>
          </c:spPr>
          <c:explosion val="0"/>
          <c:dPt>
            <c:idx val="1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</c:dPt>
          <c:dLbls>
            <c:delete val="1"/>
          </c:dLbls>
          <c:cat>
            <c:numRef>
              <c:f>Sheet1!$B$1:$C$1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30200" y="685800"/>
            <a:ext cx="6197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30200" y="685800"/>
            <a:ext cx="6197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30200" y="685800"/>
            <a:ext cx="6197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30200" y="685800"/>
            <a:ext cx="6197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30200" y="685800"/>
            <a:ext cx="6197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30200" y="685800"/>
            <a:ext cx="6197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30200" y="685800"/>
            <a:ext cx="6197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30200" y="685800"/>
            <a:ext cx="6197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30200" y="685800"/>
            <a:ext cx="6197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emf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uliqiang\Desktop\12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1"/>
          <a:stretch>
            <a:fillRect/>
          </a:stretch>
        </p:blipFill>
        <p:spPr bwMode="auto">
          <a:xfrm>
            <a:off x="0" y="0"/>
            <a:ext cx="12196597" cy="685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1938" y="179755"/>
            <a:ext cx="3655808" cy="369536"/>
          </a:xfrm>
          <a:prstGeom prst="rect">
            <a:avLst/>
          </a:prstGeom>
        </p:spPr>
        <p:txBody>
          <a:bodyPr/>
          <a:lstStyle>
            <a:lvl1pPr algn="l">
              <a:defRPr sz="209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pic>
        <p:nvPicPr>
          <p:cNvPr id="3074" name="Picture 2" descr="C:\Users\ouliqiang\Desktop\Background_16x9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468"/>
            <a:ext cx="12192000" cy="676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流程图: 离页连接符 20"/>
          <p:cNvSpPr/>
          <p:nvPr userDrawn="1"/>
        </p:nvSpPr>
        <p:spPr>
          <a:xfrm rot="16200000">
            <a:off x="168920" y="-171768"/>
            <a:ext cx="674099" cy="102900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9" tIns="60594" rIns="121189" bIns="60594" rtlCol="0" anchor="ctr"/>
          <a:lstStyle/>
          <a:p>
            <a:pPr algn="ctr"/>
            <a:endParaRPr lang="zh-CN" altLang="en-US" sz="1295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uliqiang\Desktop\12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1"/>
          <a:stretch>
            <a:fillRect/>
          </a:stretch>
        </p:blipFill>
        <p:spPr bwMode="auto">
          <a:xfrm>
            <a:off x="0" y="0"/>
            <a:ext cx="12196597" cy="685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1938" y="179755"/>
            <a:ext cx="3655808" cy="369536"/>
          </a:xfrm>
          <a:prstGeom prst="rect">
            <a:avLst/>
          </a:prstGeom>
        </p:spPr>
        <p:txBody>
          <a:bodyPr/>
          <a:lstStyle>
            <a:lvl1pPr algn="l">
              <a:defRPr sz="209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pic>
        <p:nvPicPr>
          <p:cNvPr id="3074" name="Picture 2" descr="C:\Users\ouliqiang\Desktop\Background_16x9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468"/>
            <a:ext cx="12192000" cy="676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流程图: 离页连接符 20"/>
          <p:cNvSpPr/>
          <p:nvPr userDrawn="1"/>
        </p:nvSpPr>
        <p:spPr>
          <a:xfrm rot="16200000">
            <a:off x="168920" y="-171768"/>
            <a:ext cx="674099" cy="102900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9" tIns="60594" rIns="121189" bIns="60594" rtlCol="0" anchor="ctr"/>
          <a:lstStyle/>
          <a:p>
            <a:pPr algn="ctr"/>
            <a:endParaRPr lang="zh-CN" altLang="en-US" sz="1295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uliqiang\Desktop\12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1"/>
          <a:stretch>
            <a:fillRect/>
          </a:stretch>
        </p:blipFill>
        <p:spPr bwMode="auto">
          <a:xfrm>
            <a:off x="0" y="0"/>
            <a:ext cx="12196597" cy="685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1938" y="179755"/>
            <a:ext cx="3655808" cy="369536"/>
          </a:xfrm>
          <a:prstGeom prst="rect">
            <a:avLst/>
          </a:prstGeom>
        </p:spPr>
        <p:txBody>
          <a:bodyPr/>
          <a:lstStyle>
            <a:lvl1pPr algn="l">
              <a:defRPr sz="209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pic>
        <p:nvPicPr>
          <p:cNvPr id="3074" name="Picture 2" descr="C:\Users\ouliqiang\Desktop\Background_16x9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468"/>
            <a:ext cx="12192000" cy="676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流程图: 离页连接符 20"/>
          <p:cNvSpPr/>
          <p:nvPr userDrawn="1"/>
        </p:nvSpPr>
        <p:spPr>
          <a:xfrm rot="16200000">
            <a:off x="168920" y="-171768"/>
            <a:ext cx="674099" cy="102900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9" tIns="60594" rIns="121189" bIns="60594" rtlCol="0" anchor="ctr"/>
          <a:lstStyle/>
          <a:p>
            <a:pPr algn="ctr"/>
            <a:endParaRPr lang="zh-CN" altLang="en-US" sz="1295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70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615"/>
            <a:ext cx="7766936" cy="1646358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531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971"/>
            <a:ext cx="7766936" cy="1096936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4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4" y="6041568"/>
            <a:ext cx="911939" cy="3651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1DF8838-2596-481A-81BD-BA549497E7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568"/>
            <a:ext cx="6297612" cy="3651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4" y="6041568"/>
            <a:ext cx="683339" cy="3651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F7507C5-9851-4EF6-82C9-5647805156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05134" y="6041568"/>
            <a:ext cx="911939" cy="3651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95118EC-EDEF-4F9C-852D-0A464BD53A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7334" y="6041568"/>
            <a:ext cx="6297612" cy="3651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90664" y="6041568"/>
            <a:ext cx="683339" cy="3651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CC5073-A55C-4F3C-8D7B-130473455D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95" y="-59714"/>
            <a:ext cx="12272194" cy="70223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2" y="8552963"/>
            <a:ext cx="12191999" cy="6855209"/>
          </a:xfrm>
          <a:prstGeom prst="rect">
            <a:avLst/>
          </a:prstGeom>
        </p:spPr>
      </p:pic>
      <p:pic>
        <p:nvPicPr>
          <p:cNvPr id="3" name="虚点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5024853" y="-471994"/>
            <a:ext cx="10387923" cy="10334549"/>
          </a:xfrm>
          <a:prstGeom prst="rect">
            <a:avLst/>
          </a:prstGeom>
        </p:spPr>
      </p:pic>
      <p:grpSp>
        <p:nvGrpSpPr>
          <p:cNvPr id="5" name="实点"/>
          <p:cNvGrpSpPr/>
          <p:nvPr userDrawn="1"/>
        </p:nvGrpSpPr>
        <p:grpSpPr>
          <a:xfrm>
            <a:off x="622712" y="-4338809"/>
            <a:ext cx="9065522" cy="8537709"/>
            <a:chOff x="-1112838" y="-6292080"/>
            <a:chExt cx="14425613" cy="13360401"/>
          </a:xfrm>
          <a:solidFill>
            <a:schemeClr val="accent5">
              <a:alpha val="91000"/>
            </a:schemeClr>
          </a:solidFill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531812" y="154758"/>
              <a:ext cx="85725" cy="87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325437" y="-508817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163512" y="-1086667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531812" y="-1815330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-496888" y="-1435917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-901700" y="-1320030"/>
              <a:ext cx="36513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-1074738" y="-1056505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-865188" y="-508817"/>
              <a:ext cx="87313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-692150" y="-550092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-650875" y="-929505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-460375" y="354783"/>
              <a:ext cx="38100" cy="365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-238125" y="267470"/>
              <a:ext cx="38100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-1112838" y="373833"/>
              <a:ext cx="68263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301625" y="965970"/>
              <a:ext cx="60325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-163513" y="11348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-238125" y="-234180"/>
              <a:ext cx="101600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-673100" y="804045"/>
              <a:ext cx="33338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-219075" y="1307283"/>
              <a:ext cx="47625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-331788" y="1513658"/>
              <a:ext cx="52388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-80963" y="1562870"/>
              <a:ext cx="46038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271462" y="1604145"/>
              <a:ext cx="60325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-384175" y="178829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-508000" y="1870845"/>
              <a:ext cx="66675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-688975" y="2002608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>
              <a:off x="-279400" y="2421708"/>
              <a:ext cx="49213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-122238" y="247409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Oval 31"/>
            <p:cNvSpPr>
              <a:spLocks noChangeArrowheads="1"/>
            </p:cNvSpPr>
            <p:nvPr/>
          </p:nvSpPr>
          <p:spPr bwMode="auto">
            <a:xfrm>
              <a:off x="-58738" y="2421708"/>
              <a:ext cx="26988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188912" y="2663008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-508000" y="2834458"/>
              <a:ext cx="107950" cy="109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6" name="Oval 34"/>
            <p:cNvSpPr>
              <a:spLocks noChangeArrowheads="1"/>
            </p:cNvSpPr>
            <p:nvPr/>
          </p:nvSpPr>
          <p:spPr bwMode="auto">
            <a:xfrm>
              <a:off x="-279400" y="2834458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auto">
            <a:xfrm>
              <a:off x="-141288" y="2775720"/>
              <a:ext cx="60325" cy="587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auto">
            <a:xfrm>
              <a:off x="-141288" y="3401195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auto">
            <a:xfrm>
              <a:off x="658812" y="3431358"/>
              <a:ext cx="66675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auto">
            <a:xfrm>
              <a:off x="-298450" y="3912370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auto">
            <a:xfrm>
              <a:off x="1008062" y="4291783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1412875" y="4137795"/>
              <a:ext cx="82550" cy="77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auto">
            <a:xfrm>
              <a:off x="981075" y="4809308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auto">
            <a:xfrm>
              <a:off x="846137" y="484740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auto">
            <a:xfrm>
              <a:off x="-80963" y="4569595"/>
              <a:ext cx="49213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auto">
            <a:xfrm>
              <a:off x="-331788" y="3326583"/>
              <a:ext cx="52388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auto">
            <a:xfrm>
              <a:off x="1346200" y="4621983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auto">
            <a:xfrm>
              <a:off x="2089150" y="4594995"/>
              <a:ext cx="74613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auto">
            <a:xfrm>
              <a:off x="2643187" y="4941070"/>
              <a:ext cx="106363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auto">
            <a:xfrm>
              <a:off x="2921000" y="5109345"/>
              <a:ext cx="106363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auto">
            <a:xfrm>
              <a:off x="3382962" y="620948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auto">
            <a:xfrm>
              <a:off x="3646487" y="6250758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auto">
            <a:xfrm>
              <a:off x="3968750" y="6141220"/>
              <a:ext cx="68263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auto">
            <a:xfrm>
              <a:off x="3968750" y="6288858"/>
              <a:ext cx="33338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auto">
            <a:xfrm>
              <a:off x="4378325" y="6141220"/>
              <a:ext cx="33338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auto">
            <a:xfrm>
              <a:off x="4411662" y="5879283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auto">
            <a:xfrm>
              <a:off x="4557712" y="617614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auto">
            <a:xfrm>
              <a:off x="4821237" y="6176145"/>
              <a:ext cx="107950" cy="1127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auto">
            <a:xfrm>
              <a:off x="4978400" y="6107883"/>
              <a:ext cx="71438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auto">
            <a:xfrm>
              <a:off x="4903787" y="6806383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auto">
            <a:xfrm>
              <a:off x="5429250" y="6974658"/>
              <a:ext cx="88900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auto">
            <a:xfrm>
              <a:off x="5713412" y="58792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auto">
            <a:xfrm>
              <a:off x="6089650" y="5961833"/>
              <a:ext cx="33338" cy="365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auto">
            <a:xfrm>
              <a:off x="7185025" y="5998345"/>
              <a:ext cx="90488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auto">
            <a:xfrm>
              <a:off x="747712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auto">
            <a:xfrm>
              <a:off x="766127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auto">
            <a:xfrm>
              <a:off x="7785100" y="59808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auto">
            <a:xfrm>
              <a:off x="794702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auto">
            <a:xfrm>
              <a:off x="8059737" y="58157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auto">
            <a:xfrm>
              <a:off x="8208962" y="5342708"/>
              <a:ext cx="101600" cy="10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auto">
            <a:xfrm>
              <a:off x="8153400" y="58792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auto">
            <a:xfrm>
              <a:off x="8261350" y="5961833"/>
              <a:ext cx="23813" cy="25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auto">
            <a:xfrm>
              <a:off x="8709025" y="6536508"/>
              <a:ext cx="96838" cy="1000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auto">
            <a:xfrm>
              <a:off x="9278937" y="5537970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auto">
            <a:xfrm>
              <a:off x="9185275" y="544430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auto">
            <a:xfrm>
              <a:off x="10525125" y="2564583"/>
              <a:ext cx="101600" cy="10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auto">
            <a:xfrm>
              <a:off x="11849100" y="2616970"/>
              <a:ext cx="128588" cy="1238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auto">
            <a:xfrm>
              <a:off x="11034712" y="2740795"/>
              <a:ext cx="68263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auto">
            <a:xfrm>
              <a:off x="11293475" y="2666183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auto">
            <a:xfrm>
              <a:off x="11293475" y="30344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auto">
            <a:xfrm>
              <a:off x="10866437" y="3109095"/>
              <a:ext cx="52388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auto">
            <a:xfrm>
              <a:off x="10866437" y="3972695"/>
              <a:ext cx="33338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auto">
            <a:xfrm>
              <a:off x="10090150" y="3529783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auto">
            <a:xfrm>
              <a:off x="12484100" y="1926408"/>
              <a:ext cx="93663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auto">
            <a:xfrm>
              <a:off x="11914187" y="1153295"/>
              <a:ext cx="100013" cy="984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auto">
            <a:xfrm>
              <a:off x="11961812" y="10786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auto">
            <a:xfrm>
              <a:off x="11722100" y="99613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auto">
            <a:xfrm>
              <a:off x="12420600" y="786583"/>
              <a:ext cx="107950" cy="107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auto">
            <a:xfrm>
              <a:off x="12720637" y="10786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auto">
            <a:xfrm>
              <a:off x="11914187" y="1480320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auto">
            <a:xfrm>
              <a:off x="12307887" y="650058"/>
              <a:ext cx="77788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auto">
            <a:xfrm>
              <a:off x="11609387" y="6087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auto">
            <a:xfrm>
              <a:off x="11369675" y="267470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auto">
            <a:xfrm>
              <a:off x="11722100" y="13729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auto">
            <a:xfrm>
              <a:off x="11914187" y="332558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auto">
            <a:xfrm>
              <a:off x="12014200" y="-16692"/>
              <a:ext cx="34925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auto">
            <a:xfrm>
              <a:off x="12307887" y="-324667"/>
              <a:ext cx="60325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auto">
            <a:xfrm>
              <a:off x="12484100" y="770"/>
              <a:ext cx="8572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auto">
            <a:xfrm>
              <a:off x="13076237" y="-96067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auto">
            <a:xfrm>
              <a:off x="12919075" y="-685030"/>
              <a:ext cx="57150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auto">
            <a:xfrm>
              <a:off x="13208000" y="-759642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auto">
            <a:xfrm>
              <a:off x="12946062" y="-132320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auto">
            <a:xfrm>
              <a:off x="12285662" y="-1256530"/>
              <a:ext cx="85725" cy="87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auto">
            <a:xfrm>
              <a:off x="11399837" y="-880292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auto">
            <a:xfrm>
              <a:off x="11961812" y="-858067"/>
              <a:ext cx="22225" cy="222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auto">
            <a:xfrm>
              <a:off x="12014200" y="-1023167"/>
              <a:ext cx="34925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auto">
            <a:xfrm>
              <a:off x="11369675" y="-1097780"/>
              <a:ext cx="30163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auto">
            <a:xfrm>
              <a:off x="11488737" y="-1278755"/>
              <a:ext cx="38100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auto">
            <a:xfrm>
              <a:off x="11369675" y="-1788342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auto">
            <a:xfrm>
              <a:off x="11741150" y="-2029642"/>
              <a:ext cx="77788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auto">
            <a:xfrm>
              <a:off x="10693400" y="-1462905"/>
              <a:ext cx="8255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auto">
            <a:xfrm>
              <a:off x="12569825" y="-2126480"/>
              <a:ext cx="7620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auto">
            <a:xfrm>
              <a:off x="12720637" y="-2126480"/>
              <a:ext cx="74613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auto">
            <a:xfrm>
              <a:off x="12866687" y="-1953442"/>
              <a:ext cx="38100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auto">
            <a:xfrm>
              <a:off x="12866687" y="-1788342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auto">
            <a:xfrm>
              <a:off x="12149137" y="-2742430"/>
              <a:ext cx="68263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auto">
            <a:xfrm>
              <a:off x="12231687" y="-2674167"/>
              <a:ext cx="57150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auto">
            <a:xfrm>
              <a:off x="11215687" y="-2858317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auto">
            <a:xfrm>
              <a:off x="10836275" y="-2791642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auto">
            <a:xfrm>
              <a:off x="11012487" y="-2497955"/>
              <a:ext cx="52388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auto">
            <a:xfrm>
              <a:off x="11163300" y="-2247130"/>
              <a:ext cx="30163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auto">
            <a:xfrm>
              <a:off x="10775950" y="-2272530"/>
              <a:ext cx="60325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auto">
            <a:xfrm>
              <a:off x="10731500" y="-254240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auto">
            <a:xfrm>
              <a:off x="11777662" y="-3001192"/>
              <a:ext cx="41275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auto">
            <a:xfrm>
              <a:off x="11741150" y="-3232968"/>
              <a:ext cx="36513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auto">
            <a:xfrm>
              <a:off x="11760200" y="-349331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auto">
            <a:xfrm>
              <a:off x="11628437" y="-3452043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auto">
            <a:xfrm>
              <a:off x="11542712" y="-3837805"/>
              <a:ext cx="58738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auto">
            <a:xfrm>
              <a:off x="11163300" y="-3683818"/>
              <a:ext cx="52388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auto">
            <a:xfrm>
              <a:off x="9293225" y="-3969568"/>
              <a:ext cx="8255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auto">
            <a:xfrm>
              <a:off x="10277475" y="-425055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auto">
            <a:xfrm>
              <a:off x="10137775" y="-4448993"/>
              <a:ext cx="30163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auto">
            <a:xfrm>
              <a:off x="9402762" y="-4250555"/>
              <a:ext cx="30163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auto">
            <a:xfrm>
              <a:off x="8739187" y="-4709343"/>
              <a:ext cx="30163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auto">
            <a:xfrm>
              <a:off x="9072562" y="-535069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auto">
            <a:xfrm>
              <a:off x="9432925" y="-5741218"/>
              <a:ext cx="107950" cy="109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auto">
            <a:xfrm>
              <a:off x="9658350" y="-510621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auto">
            <a:xfrm>
              <a:off x="8426450" y="-5218930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auto">
            <a:xfrm>
              <a:off x="8329612" y="-5106218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auto">
            <a:xfrm>
              <a:off x="8329612" y="-5587230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auto">
            <a:xfrm>
              <a:off x="8674100" y="-5482455"/>
              <a:ext cx="38100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auto">
            <a:xfrm>
              <a:off x="9972675" y="-506494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auto">
            <a:xfrm>
              <a:off x="7732712" y="-5914255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auto">
            <a:xfrm>
              <a:off x="6340475" y="-5661843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auto">
            <a:xfrm>
              <a:off x="6224587" y="-5718993"/>
              <a:ext cx="47625" cy="539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auto">
            <a:xfrm>
              <a:off x="6249987" y="-6266680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auto">
            <a:xfrm>
              <a:off x="5965825" y="-544435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auto">
            <a:xfrm>
              <a:off x="4933950" y="-5507855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auto">
            <a:xfrm>
              <a:off x="4816475" y="-5268143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auto">
            <a:xfrm>
              <a:off x="4516437" y="-4974455"/>
              <a:ext cx="74613" cy="77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auto">
            <a:xfrm>
              <a:off x="3833812" y="-4822055"/>
              <a:ext cx="71438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auto">
            <a:xfrm>
              <a:off x="3833812" y="-5268143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auto">
            <a:xfrm>
              <a:off x="4073525" y="-5766618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auto">
            <a:xfrm>
              <a:off x="3600450" y="-5879330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auto">
            <a:xfrm>
              <a:off x="3754437" y="-6292080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auto">
            <a:xfrm>
              <a:off x="4378325" y="-6258743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auto">
            <a:xfrm>
              <a:off x="4838700" y="-6244455"/>
              <a:ext cx="46038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auto">
            <a:xfrm>
              <a:off x="3146425" y="-6007918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auto">
            <a:xfrm>
              <a:off x="2576512" y="-5845993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auto">
            <a:xfrm>
              <a:off x="1217612" y="-4544243"/>
              <a:ext cx="90488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auto">
            <a:xfrm>
              <a:off x="1217612" y="-4803005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auto">
            <a:xfrm>
              <a:off x="1492250" y="-4679180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auto">
            <a:xfrm>
              <a:off x="1712912" y="-4803005"/>
              <a:ext cx="52388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auto">
            <a:xfrm>
              <a:off x="1739900" y="-4896668"/>
              <a:ext cx="25400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auto">
            <a:xfrm>
              <a:off x="1927225" y="-5684068"/>
              <a:ext cx="71438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auto">
            <a:xfrm>
              <a:off x="974725" y="-422039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auto">
            <a:xfrm>
              <a:off x="466725" y="-3953693"/>
              <a:ext cx="49213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auto">
            <a:xfrm>
              <a:off x="111125" y="-3733030"/>
              <a:ext cx="93663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auto">
            <a:xfrm>
              <a:off x="557212" y="-377748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auto">
            <a:xfrm>
              <a:off x="1244600" y="-4018780"/>
              <a:ext cx="30163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auto">
            <a:xfrm>
              <a:off x="1308100" y="-4280718"/>
              <a:ext cx="33338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auto">
            <a:xfrm>
              <a:off x="2482850" y="-4453755"/>
              <a:ext cx="36513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auto">
            <a:xfrm>
              <a:off x="-512763" y="-2993255"/>
              <a:ext cx="57150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auto">
            <a:xfrm>
              <a:off x="-485775" y="-2577330"/>
              <a:ext cx="93663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75" name="组合 174"/>
          <p:cNvGrpSpPr/>
          <p:nvPr userDrawn="1"/>
        </p:nvGrpSpPr>
        <p:grpSpPr>
          <a:xfrm>
            <a:off x="-6146669" y="-2738269"/>
            <a:ext cx="9074129" cy="9227165"/>
            <a:chOff x="2329347" y="3868208"/>
            <a:chExt cx="12151766" cy="12151766"/>
          </a:xfrm>
        </p:grpSpPr>
        <p:grpSp>
          <p:nvGrpSpPr>
            <p:cNvPr id="176" name="组合 38"/>
            <p:cNvGrpSpPr/>
            <p:nvPr/>
          </p:nvGrpSpPr>
          <p:grpSpPr bwMode="auto">
            <a:xfrm>
              <a:off x="11143244" y="4086006"/>
              <a:ext cx="312944" cy="335122"/>
              <a:chOff x="0" y="0"/>
              <a:chExt cx="1579866" cy="1685211"/>
            </a:xfrm>
          </p:grpSpPr>
          <p:grpSp>
            <p:nvGrpSpPr>
              <p:cNvPr id="202" name="组合 39"/>
              <p:cNvGrpSpPr/>
              <p:nvPr/>
            </p:nvGrpSpPr>
            <p:grpSpPr bwMode="auto">
              <a:xfrm>
                <a:off x="0" y="138230"/>
                <a:ext cx="1276851" cy="1546981"/>
                <a:chOff x="0" y="0"/>
                <a:chExt cx="1276851" cy="1546981"/>
              </a:xfrm>
            </p:grpSpPr>
            <p:sp>
              <p:nvSpPr>
                <p:cNvPr id="207" name="等腰三角形 44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8" name="等腰三角形 45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9" name="等腰三角形 46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03" name="组合 40"/>
              <p:cNvGrpSpPr/>
              <p:nvPr/>
            </p:nvGrpSpPr>
            <p:grpSpPr bwMode="auto">
              <a:xfrm flipH="1" flipV="1">
                <a:off x="303015" y="0"/>
                <a:ext cx="1276851" cy="1546981"/>
                <a:chOff x="0" y="0"/>
                <a:chExt cx="1276851" cy="1546981"/>
              </a:xfrm>
            </p:grpSpPr>
            <p:sp>
              <p:nvSpPr>
                <p:cNvPr id="204" name="等腰三角形 41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5" name="等腰三角形 42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6" name="等腰三角形 43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177" name="组合 176"/>
            <p:cNvGrpSpPr/>
            <p:nvPr/>
          </p:nvGrpSpPr>
          <p:grpSpPr>
            <a:xfrm rot="1313263">
              <a:off x="2329347" y="3868208"/>
              <a:ext cx="12151766" cy="12151766"/>
              <a:chOff x="804839" y="2704271"/>
              <a:chExt cx="10425480" cy="10425480"/>
            </a:xfrm>
          </p:grpSpPr>
          <p:sp>
            <p:nvSpPr>
              <p:cNvPr id="196" name="虚线圆外"/>
              <p:cNvSpPr/>
              <p:nvPr/>
            </p:nvSpPr>
            <p:spPr bwMode="auto">
              <a:xfrm>
                <a:off x="804839" y="2704271"/>
                <a:ext cx="10425480" cy="10425480"/>
              </a:xfrm>
              <a:prstGeom prst="ellipse">
                <a:avLst/>
              </a:prstGeom>
              <a:noFill/>
              <a:ln w="6350" cap="flat" cmpd="sng" algn="ctr">
                <a:solidFill>
                  <a:schemeClr val="bg2">
                    <a:alpha val="46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97" name="椭圆 196"/>
              <p:cNvSpPr/>
              <p:nvPr/>
            </p:nvSpPr>
            <p:spPr bwMode="auto">
              <a:xfrm>
                <a:off x="1758061" y="4631451"/>
                <a:ext cx="249195" cy="249195"/>
              </a:xfrm>
              <a:prstGeom prst="ellipse">
                <a:avLst/>
              </a:prstGeom>
              <a:solidFill>
                <a:schemeClr val="accent2">
                  <a:alpha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98" name="椭圆 197"/>
              <p:cNvSpPr/>
              <p:nvPr/>
            </p:nvSpPr>
            <p:spPr bwMode="auto">
              <a:xfrm>
                <a:off x="8459312" y="3267655"/>
                <a:ext cx="151864" cy="151864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99" name="椭圆 198"/>
              <p:cNvSpPr/>
              <p:nvPr/>
            </p:nvSpPr>
            <p:spPr bwMode="auto">
              <a:xfrm>
                <a:off x="10554214" y="5361682"/>
                <a:ext cx="151864" cy="151864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0" name="椭圆 199"/>
              <p:cNvSpPr/>
              <p:nvPr/>
            </p:nvSpPr>
            <p:spPr bwMode="auto">
              <a:xfrm>
                <a:off x="10059096" y="11055557"/>
                <a:ext cx="151864" cy="151864"/>
              </a:xfrm>
              <a:prstGeom prst="ellipse">
                <a:avLst/>
              </a:prstGeom>
              <a:solidFill>
                <a:schemeClr val="accent2">
                  <a:alpha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1" name="椭圆 200"/>
              <p:cNvSpPr/>
              <p:nvPr/>
            </p:nvSpPr>
            <p:spPr bwMode="auto">
              <a:xfrm>
                <a:off x="2078270" y="11376025"/>
                <a:ext cx="151864" cy="151864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210" name="组合 209"/>
          <p:cNvGrpSpPr/>
          <p:nvPr userDrawn="1"/>
        </p:nvGrpSpPr>
        <p:grpSpPr>
          <a:xfrm>
            <a:off x="-750223" y="-5588201"/>
            <a:ext cx="8063671" cy="8525363"/>
            <a:chOff x="2774946" y="4405059"/>
            <a:chExt cx="11397718" cy="11850444"/>
          </a:xfrm>
        </p:grpSpPr>
        <p:grpSp>
          <p:nvGrpSpPr>
            <p:cNvPr id="211" name="组合 22"/>
            <p:cNvGrpSpPr/>
            <p:nvPr/>
          </p:nvGrpSpPr>
          <p:grpSpPr bwMode="auto">
            <a:xfrm>
              <a:off x="3114077" y="7577018"/>
              <a:ext cx="312944" cy="332659"/>
              <a:chOff x="0" y="0"/>
              <a:chExt cx="1579866" cy="1685211"/>
            </a:xfrm>
          </p:grpSpPr>
          <p:grpSp>
            <p:nvGrpSpPr>
              <p:cNvPr id="237" name="组合 23"/>
              <p:cNvGrpSpPr/>
              <p:nvPr/>
            </p:nvGrpSpPr>
            <p:grpSpPr bwMode="auto">
              <a:xfrm>
                <a:off x="0" y="138230"/>
                <a:ext cx="1276851" cy="1546981"/>
                <a:chOff x="0" y="0"/>
                <a:chExt cx="1276851" cy="1546981"/>
              </a:xfrm>
            </p:grpSpPr>
            <p:sp>
              <p:nvSpPr>
                <p:cNvPr id="242" name="等腰三角形 28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3" name="等腰三角形 29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4" name="等腰三角形 30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38" name="组合 24"/>
              <p:cNvGrpSpPr/>
              <p:nvPr/>
            </p:nvGrpSpPr>
            <p:grpSpPr bwMode="auto">
              <a:xfrm flipH="1" flipV="1">
                <a:off x="303015" y="0"/>
                <a:ext cx="1276851" cy="1546981"/>
                <a:chOff x="0" y="0"/>
                <a:chExt cx="1276851" cy="1546981"/>
              </a:xfrm>
            </p:grpSpPr>
            <p:sp>
              <p:nvSpPr>
                <p:cNvPr id="239" name="等腰三角形 25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0" name="等腰三角形 26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1" name="等腰三角形 27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212" name="组合 211"/>
            <p:cNvGrpSpPr/>
            <p:nvPr/>
          </p:nvGrpSpPr>
          <p:grpSpPr>
            <a:xfrm>
              <a:off x="2774946" y="4405059"/>
              <a:ext cx="11397718" cy="11397718"/>
              <a:chOff x="804839" y="2704271"/>
              <a:chExt cx="10425480" cy="10425480"/>
            </a:xfrm>
          </p:grpSpPr>
          <p:sp>
            <p:nvSpPr>
              <p:cNvPr id="231" name="虚线圆外"/>
              <p:cNvSpPr/>
              <p:nvPr/>
            </p:nvSpPr>
            <p:spPr bwMode="auto">
              <a:xfrm>
                <a:off x="804839" y="2704271"/>
                <a:ext cx="10425480" cy="10425480"/>
              </a:xfrm>
              <a:prstGeom prst="ellipse">
                <a:avLst/>
              </a:prstGeom>
              <a:noFill/>
              <a:ln w="6350" cap="flat" cmpd="sng" algn="ctr">
                <a:solidFill>
                  <a:schemeClr val="bg2">
                    <a:alpha val="27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2" name="椭圆 231"/>
              <p:cNvSpPr/>
              <p:nvPr/>
            </p:nvSpPr>
            <p:spPr bwMode="auto">
              <a:xfrm>
                <a:off x="1811243" y="4675824"/>
                <a:ext cx="151864" cy="151864"/>
              </a:xfrm>
              <a:prstGeom prst="ellipse">
                <a:avLst/>
              </a:prstGeom>
              <a:solidFill>
                <a:schemeClr val="accent2">
                  <a:alpha val="71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3" name="椭圆 232"/>
              <p:cNvSpPr/>
              <p:nvPr/>
            </p:nvSpPr>
            <p:spPr bwMode="auto">
              <a:xfrm>
                <a:off x="8459312" y="3267655"/>
                <a:ext cx="151864" cy="151864"/>
              </a:xfrm>
              <a:prstGeom prst="ellipse">
                <a:avLst/>
              </a:prstGeom>
              <a:solidFill>
                <a:schemeClr val="accent2">
                  <a:alpha val="71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 bwMode="auto">
              <a:xfrm>
                <a:off x="10554214" y="5361682"/>
                <a:ext cx="151864" cy="151864"/>
              </a:xfrm>
              <a:prstGeom prst="ellipse">
                <a:avLst/>
              </a:prstGeom>
              <a:solidFill>
                <a:schemeClr val="accent2">
                  <a:alpha val="71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5" name="椭圆 234"/>
              <p:cNvSpPr/>
              <p:nvPr/>
            </p:nvSpPr>
            <p:spPr bwMode="auto">
              <a:xfrm>
                <a:off x="10059096" y="11055557"/>
                <a:ext cx="151864" cy="151864"/>
              </a:xfrm>
              <a:prstGeom prst="ellipse">
                <a:avLst/>
              </a:prstGeom>
              <a:solidFill>
                <a:schemeClr val="accent2">
                  <a:alpha val="71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6" name="椭圆 235"/>
              <p:cNvSpPr/>
              <p:nvPr/>
            </p:nvSpPr>
            <p:spPr bwMode="auto">
              <a:xfrm>
                <a:off x="2078270" y="11376025"/>
                <a:ext cx="151864" cy="151864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14" name="组合 22"/>
            <p:cNvGrpSpPr/>
            <p:nvPr/>
          </p:nvGrpSpPr>
          <p:grpSpPr bwMode="auto">
            <a:xfrm>
              <a:off x="7958582" y="15922844"/>
              <a:ext cx="312944" cy="332659"/>
              <a:chOff x="0" y="0"/>
              <a:chExt cx="1579866" cy="1685211"/>
            </a:xfrm>
          </p:grpSpPr>
          <p:grpSp>
            <p:nvGrpSpPr>
              <p:cNvPr id="215" name="组合 23"/>
              <p:cNvGrpSpPr/>
              <p:nvPr/>
            </p:nvGrpSpPr>
            <p:grpSpPr bwMode="auto">
              <a:xfrm>
                <a:off x="0" y="138230"/>
                <a:ext cx="1276851" cy="1546981"/>
                <a:chOff x="0" y="0"/>
                <a:chExt cx="1276851" cy="1546981"/>
              </a:xfrm>
            </p:grpSpPr>
            <p:sp>
              <p:nvSpPr>
                <p:cNvPr id="220" name="等腰三角形 28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1" name="等腰三角形 29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2" name="等腰三角形 30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16" name="组合 24"/>
              <p:cNvGrpSpPr/>
              <p:nvPr/>
            </p:nvGrpSpPr>
            <p:grpSpPr bwMode="auto">
              <a:xfrm flipH="1" flipV="1">
                <a:off x="303015" y="0"/>
                <a:ext cx="1276851" cy="1546981"/>
                <a:chOff x="0" y="0"/>
                <a:chExt cx="1276851" cy="1546981"/>
              </a:xfrm>
            </p:grpSpPr>
            <p:sp>
              <p:nvSpPr>
                <p:cNvPr id="217" name="等腰三角形 25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8" name="等腰三角形 26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9" name="等腰三角形 27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Rot by="21600000">
                                      <p:cBhvr>
                                        <p:cTn id="6" dur="120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Rot by="21600000">
                                      <p:cBhvr>
                                        <p:cTn id="8" dur="9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59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" dur="78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uliqiang\Desktop\12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1"/>
          <a:stretch>
            <a:fillRect/>
          </a:stretch>
        </p:blipFill>
        <p:spPr bwMode="auto">
          <a:xfrm>
            <a:off x="0" y="0"/>
            <a:ext cx="12196597" cy="685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1938" y="179755"/>
            <a:ext cx="3655808" cy="369536"/>
          </a:xfrm>
          <a:prstGeom prst="rect">
            <a:avLst/>
          </a:prstGeom>
        </p:spPr>
        <p:txBody>
          <a:bodyPr/>
          <a:lstStyle>
            <a:lvl1pPr algn="l">
              <a:defRPr sz="209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pic>
        <p:nvPicPr>
          <p:cNvPr id="3074" name="Picture 2" descr="C:\Users\ouliqiang\Desktop\Background_16x9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468"/>
            <a:ext cx="12192000" cy="676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流程图: 离页连接符 20"/>
          <p:cNvSpPr/>
          <p:nvPr userDrawn="1"/>
        </p:nvSpPr>
        <p:spPr>
          <a:xfrm rot="16200000">
            <a:off x="168920" y="-171768"/>
            <a:ext cx="674099" cy="102900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9" tIns="60594" rIns="121189" bIns="60594" rtlCol="0" anchor="ctr"/>
          <a:lstStyle/>
          <a:p>
            <a:pPr algn="ctr"/>
            <a:endParaRPr lang="zh-CN" altLang="en-US" sz="1295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uliqiang\Desktop\12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1"/>
          <a:stretch>
            <a:fillRect/>
          </a:stretch>
        </p:blipFill>
        <p:spPr bwMode="auto">
          <a:xfrm>
            <a:off x="0" y="0"/>
            <a:ext cx="12196597" cy="685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1938" y="179755"/>
            <a:ext cx="3655808" cy="369536"/>
          </a:xfrm>
          <a:prstGeom prst="rect">
            <a:avLst/>
          </a:prstGeom>
        </p:spPr>
        <p:txBody>
          <a:bodyPr/>
          <a:lstStyle>
            <a:lvl1pPr algn="l">
              <a:defRPr sz="209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pic>
        <p:nvPicPr>
          <p:cNvPr id="3074" name="Picture 2" descr="C:\Users\ouliqiang\Desktop\Background_16x9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468"/>
            <a:ext cx="12192000" cy="676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流程图: 离页连接符 20"/>
          <p:cNvSpPr/>
          <p:nvPr userDrawn="1"/>
        </p:nvSpPr>
        <p:spPr>
          <a:xfrm rot="16200000">
            <a:off x="168920" y="-171768"/>
            <a:ext cx="674099" cy="102900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9" tIns="60594" rIns="121189" bIns="60594" rtlCol="0" anchor="ctr"/>
          <a:lstStyle/>
          <a:p>
            <a:pPr algn="ctr"/>
            <a:endParaRPr lang="zh-CN" altLang="en-US" sz="1295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uliqiang\Desktop\12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1"/>
          <a:stretch>
            <a:fillRect/>
          </a:stretch>
        </p:blipFill>
        <p:spPr bwMode="auto">
          <a:xfrm>
            <a:off x="0" y="0"/>
            <a:ext cx="12196597" cy="685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1938" y="179755"/>
            <a:ext cx="3655808" cy="369536"/>
          </a:xfrm>
          <a:prstGeom prst="rect">
            <a:avLst/>
          </a:prstGeom>
        </p:spPr>
        <p:txBody>
          <a:bodyPr/>
          <a:lstStyle>
            <a:lvl1pPr algn="l">
              <a:defRPr sz="209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pic>
        <p:nvPicPr>
          <p:cNvPr id="3074" name="Picture 2" descr="C:\Users\ouliqiang\Desktop\Background_16x9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468"/>
            <a:ext cx="12192000" cy="676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流程图: 离页连接符 20"/>
          <p:cNvSpPr/>
          <p:nvPr userDrawn="1"/>
        </p:nvSpPr>
        <p:spPr>
          <a:xfrm rot="16200000">
            <a:off x="168920" y="-171768"/>
            <a:ext cx="674099" cy="102900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9" tIns="60594" rIns="121189" bIns="60594" rtlCol="0" anchor="ctr"/>
          <a:lstStyle/>
          <a:p>
            <a:pPr algn="ctr"/>
            <a:endParaRPr lang="zh-CN" altLang="en-US" sz="1295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uliqiang\Desktop\12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1"/>
          <a:stretch>
            <a:fillRect/>
          </a:stretch>
        </p:blipFill>
        <p:spPr bwMode="auto">
          <a:xfrm>
            <a:off x="0" y="0"/>
            <a:ext cx="12196597" cy="685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1938" y="179755"/>
            <a:ext cx="3655808" cy="369536"/>
          </a:xfrm>
          <a:prstGeom prst="rect">
            <a:avLst/>
          </a:prstGeom>
        </p:spPr>
        <p:txBody>
          <a:bodyPr/>
          <a:lstStyle>
            <a:lvl1pPr algn="l">
              <a:defRPr sz="209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pic>
        <p:nvPicPr>
          <p:cNvPr id="3074" name="Picture 2" descr="C:\Users\ouliqiang\Desktop\Background_16x9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468"/>
            <a:ext cx="12192000" cy="676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流程图: 离页连接符 20"/>
          <p:cNvSpPr/>
          <p:nvPr userDrawn="1"/>
        </p:nvSpPr>
        <p:spPr>
          <a:xfrm rot="16200000">
            <a:off x="168920" y="-171768"/>
            <a:ext cx="674099" cy="102900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9" tIns="60594" rIns="121189" bIns="60594" rtlCol="0" anchor="ctr"/>
          <a:lstStyle/>
          <a:p>
            <a:pPr algn="ctr"/>
            <a:endParaRPr lang="zh-CN" altLang="en-US" sz="1295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449580" rtl="0" eaLnBrk="1" latinLnBrk="0" hangingPunct="1">
        <a:spcBef>
          <a:spcPct val="0"/>
        </a:spcBef>
        <a:buNone/>
        <a:defRPr sz="354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37185" indent="-337185" algn="l" defTabSz="449580" rtl="0" eaLnBrk="1" latinLnBrk="0" hangingPunct="1">
        <a:spcBef>
          <a:spcPct val="197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7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30885" indent="-280670" algn="l" defTabSz="449580" rtl="0" eaLnBrk="1" latinLnBrk="0" hangingPunct="1">
        <a:spcBef>
          <a:spcPct val="197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5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23950" indent="-224790" algn="l" defTabSz="449580" rtl="0" eaLnBrk="1" latinLnBrk="0" hangingPunct="1">
        <a:spcBef>
          <a:spcPct val="197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3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73530" indent="-224790" algn="l" defTabSz="449580" rtl="0" eaLnBrk="1" latinLnBrk="0" hangingPunct="1">
        <a:spcBef>
          <a:spcPct val="197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1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23745" indent="-224790" algn="l" defTabSz="449580" rtl="0" eaLnBrk="1" latinLnBrk="0" hangingPunct="1">
        <a:spcBef>
          <a:spcPct val="197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1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472690" indent="-224790" algn="l" defTabSz="449580" rtl="0" eaLnBrk="1" latinLnBrk="0" hangingPunct="1">
        <a:spcBef>
          <a:spcPct val="197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1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22270" indent="-224790" algn="l" defTabSz="449580" rtl="0" eaLnBrk="1" latinLnBrk="0" hangingPunct="1">
        <a:spcBef>
          <a:spcPct val="197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1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371850" indent="-224790" algn="l" defTabSz="449580" rtl="0" eaLnBrk="1" latinLnBrk="0" hangingPunct="1">
        <a:spcBef>
          <a:spcPct val="197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1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22065" indent="-224790" algn="l" defTabSz="449580" rtl="0" eaLnBrk="1" latinLnBrk="0" hangingPunct="1">
        <a:spcBef>
          <a:spcPct val="197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1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9580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9580" algn="l" defTabSz="449580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99160" algn="l" defTabSz="449580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48740" algn="l" defTabSz="449580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98320" algn="l" defTabSz="449580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47900" algn="l" defTabSz="449580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97480" algn="l" defTabSz="449580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47695" algn="l" defTabSz="449580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96640" algn="l" defTabSz="449580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7.jpe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33.jpe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20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tags" Target="../tags/tag6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image" Target="../media/image18.jpeg"/><Relationship Id="rId7" Type="http://schemas.openxmlformats.org/officeDocument/2006/relationships/image" Target="../media/image7.pn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18.xml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0.png"/><Relationship Id="rId3" Type="http://schemas.openxmlformats.org/officeDocument/2006/relationships/tags" Target="../tags/tag73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2568283" y="4489618"/>
            <a:ext cx="7108317" cy="7108317"/>
          </a:xfrm>
          <a:prstGeom prst="ellipse">
            <a:avLst/>
          </a:prstGeom>
          <a:blipFill dpi="0" rotWithShape="1">
            <a:blip r:embed="rId1" cstate="print"/>
            <a:srcRect/>
            <a:stretch>
              <a:fillRect l="-19000" r="-7000"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95"/>
          </a:p>
        </p:txBody>
      </p:sp>
      <p:pic>
        <p:nvPicPr>
          <p:cNvPr id="284" name="虚点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1377" y="4177160"/>
            <a:ext cx="10387923" cy="10163146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651989" y="5024439"/>
            <a:ext cx="2422754" cy="2209716"/>
            <a:chOff x="16813087" y="5768157"/>
            <a:chExt cx="4063357" cy="3706058"/>
          </a:xfrm>
        </p:grpSpPr>
        <p:cxnSp>
          <p:nvCxnSpPr>
            <p:cNvPr id="74" name="直接连接符 48"/>
            <p:cNvCxnSpPr>
              <a:cxnSpLocks noChangeShapeType="1"/>
            </p:cNvCxnSpPr>
            <p:nvPr/>
          </p:nvCxnSpPr>
          <p:spPr bwMode="auto">
            <a:xfrm>
              <a:off x="18261997" y="5810047"/>
              <a:ext cx="1251780" cy="1251780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直接连接符 49"/>
            <p:cNvCxnSpPr>
              <a:cxnSpLocks noChangeShapeType="1"/>
            </p:cNvCxnSpPr>
            <p:nvPr/>
          </p:nvCxnSpPr>
          <p:spPr bwMode="auto">
            <a:xfrm flipV="1">
              <a:off x="16818015" y="7061827"/>
              <a:ext cx="2695762" cy="1360202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直接连接符 52"/>
            <p:cNvCxnSpPr>
              <a:cxnSpLocks noChangeShapeType="1"/>
            </p:cNvCxnSpPr>
            <p:nvPr/>
          </p:nvCxnSpPr>
          <p:spPr bwMode="auto">
            <a:xfrm flipV="1">
              <a:off x="17919484" y="7061827"/>
              <a:ext cx="1594294" cy="2360640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直接连接符 55"/>
            <p:cNvCxnSpPr>
              <a:cxnSpLocks noChangeShapeType="1"/>
            </p:cNvCxnSpPr>
            <p:nvPr/>
          </p:nvCxnSpPr>
          <p:spPr bwMode="auto">
            <a:xfrm>
              <a:off x="19299399" y="5819903"/>
              <a:ext cx="211916" cy="1241923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直接连接符 58"/>
            <p:cNvCxnSpPr>
              <a:cxnSpLocks noChangeShapeType="1"/>
            </p:cNvCxnSpPr>
            <p:nvPr/>
          </p:nvCxnSpPr>
          <p:spPr bwMode="auto">
            <a:xfrm>
              <a:off x="19516242" y="7061827"/>
              <a:ext cx="1360202" cy="2360640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直接连接符 65"/>
            <p:cNvCxnSpPr>
              <a:cxnSpLocks noChangeShapeType="1"/>
            </p:cNvCxnSpPr>
            <p:nvPr/>
          </p:nvCxnSpPr>
          <p:spPr bwMode="auto">
            <a:xfrm flipH="1">
              <a:off x="16837728" y="5819903"/>
              <a:ext cx="1419341" cy="2602125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直接连接符 68"/>
            <p:cNvCxnSpPr>
              <a:cxnSpLocks noChangeShapeType="1"/>
            </p:cNvCxnSpPr>
            <p:nvPr/>
          </p:nvCxnSpPr>
          <p:spPr bwMode="auto">
            <a:xfrm flipH="1" flipV="1">
              <a:off x="16832800" y="8422028"/>
              <a:ext cx="1081756" cy="1010295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直接连接符 71"/>
            <p:cNvCxnSpPr>
              <a:cxnSpLocks noChangeShapeType="1"/>
            </p:cNvCxnSpPr>
            <p:nvPr/>
          </p:nvCxnSpPr>
          <p:spPr bwMode="auto">
            <a:xfrm>
              <a:off x="18264462" y="5819903"/>
              <a:ext cx="1030008" cy="0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" name="椭圆 74"/>
            <p:cNvSpPr>
              <a:spLocks noChangeArrowheads="1"/>
            </p:cNvSpPr>
            <p:nvPr/>
          </p:nvSpPr>
          <p:spPr bwMode="auto">
            <a:xfrm>
              <a:off x="19469423" y="7022401"/>
              <a:ext cx="103494" cy="103494"/>
            </a:xfrm>
            <a:prstGeom prst="ellipse">
              <a:avLst/>
            </a:prstGeom>
            <a:solidFill>
              <a:schemeClr val="bg1">
                <a:alpha val="9882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295">
                <a:solidFill>
                  <a:srgbClr val="FFFFFF"/>
                </a:solidFill>
              </a:endParaRPr>
            </a:p>
          </p:txBody>
        </p:sp>
        <p:sp>
          <p:nvSpPr>
            <p:cNvPr id="84" name="椭圆 75"/>
            <p:cNvSpPr>
              <a:spLocks noChangeArrowheads="1"/>
            </p:cNvSpPr>
            <p:nvPr/>
          </p:nvSpPr>
          <p:spPr bwMode="auto">
            <a:xfrm>
              <a:off x="19240259" y="5768157"/>
              <a:ext cx="105957" cy="105957"/>
            </a:xfrm>
            <a:prstGeom prst="ellipse">
              <a:avLst/>
            </a:prstGeom>
            <a:solidFill>
              <a:schemeClr val="bg1">
                <a:alpha val="9882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295">
                <a:solidFill>
                  <a:srgbClr val="FFFFFF"/>
                </a:solidFill>
              </a:endParaRPr>
            </a:p>
          </p:txBody>
        </p:sp>
        <p:sp>
          <p:nvSpPr>
            <p:cNvPr id="85" name="椭圆 76"/>
            <p:cNvSpPr>
              <a:spLocks noChangeArrowheads="1"/>
            </p:cNvSpPr>
            <p:nvPr/>
          </p:nvSpPr>
          <p:spPr bwMode="auto">
            <a:xfrm>
              <a:off x="16813087" y="8370282"/>
              <a:ext cx="103494" cy="103494"/>
            </a:xfrm>
            <a:prstGeom prst="ellipse">
              <a:avLst/>
            </a:prstGeom>
            <a:solidFill>
              <a:schemeClr val="bg1">
                <a:alpha val="9882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295">
                <a:solidFill>
                  <a:srgbClr val="FFFFFF"/>
                </a:solidFill>
              </a:endParaRPr>
            </a:p>
          </p:txBody>
        </p:sp>
        <p:sp>
          <p:nvSpPr>
            <p:cNvPr id="86" name="椭圆 77"/>
            <p:cNvSpPr>
              <a:spLocks noChangeArrowheads="1"/>
            </p:cNvSpPr>
            <p:nvPr/>
          </p:nvSpPr>
          <p:spPr bwMode="auto">
            <a:xfrm>
              <a:off x="17877593" y="9370721"/>
              <a:ext cx="103494" cy="103494"/>
            </a:xfrm>
            <a:prstGeom prst="ellipse">
              <a:avLst/>
            </a:prstGeom>
            <a:solidFill>
              <a:schemeClr val="bg1">
                <a:alpha val="9882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295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452869" y="6542025"/>
            <a:ext cx="711891" cy="534361"/>
            <a:chOff x="24353336" y="8690620"/>
            <a:chExt cx="988119" cy="741704"/>
          </a:xfrm>
        </p:grpSpPr>
        <p:cxnSp>
          <p:nvCxnSpPr>
            <p:cNvPr id="79" name="直接连接符 61"/>
            <p:cNvCxnSpPr>
              <a:cxnSpLocks noChangeShapeType="1"/>
            </p:cNvCxnSpPr>
            <p:nvPr/>
          </p:nvCxnSpPr>
          <p:spPr bwMode="auto">
            <a:xfrm flipH="1">
              <a:off x="24353336" y="8695548"/>
              <a:ext cx="251342" cy="726919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直接连接符 82"/>
            <p:cNvCxnSpPr>
              <a:cxnSpLocks noChangeShapeType="1"/>
            </p:cNvCxnSpPr>
            <p:nvPr/>
          </p:nvCxnSpPr>
          <p:spPr bwMode="auto">
            <a:xfrm flipH="1" flipV="1">
              <a:off x="24587430" y="8695548"/>
              <a:ext cx="697349" cy="229164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直接连接符 85"/>
            <p:cNvCxnSpPr>
              <a:cxnSpLocks noChangeShapeType="1"/>
            </p:cNvCxnSpPr>
            <p:nvPr/>
          </p:nvCxnSpPr>
          <p:spPr bwMode="auto">
            <a:xfrm flipV="1">
              <a:off x="25129539" y="8924712"/>
              <a:ext cx="150311" cy="507612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直接连接符 91"/>
            <p:cNvCxnSpPr>
              <a:cxnSpLocks noChangeShapeType="1"/>
            </p:cNvCxnSpPr>
            <p:nvPr/>
          </p:nvCxnSpPr>
          <p:spPr bwMode="auto">
            <a:xfrm flipH="1" flipV="1">
              <a:off x="24604678" y="8700476"/>
              <a:ext cx="485435" cy="721990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1" name="椭圆 99"/>
            <p:cNvSpPr>
              <a:spLocks noChangeArrowheads="1"/>
            </p:cNvSpPr>
            <p:nvPr/>
          </p:nvSpPr>
          <p:spPr bwMode="auto">
            <a:xfrm>
              <a:off x="24557860" y="8690620"/>
              <a:ext cx="105957" cy="103494"/>
            </a:xfrm>
            <a:prstGeom prst="ellipse">
              <a:avLst/>
            </a:prstGeom>
            <a:solidFill>
              <a:schemeClr val="bg1">
                <a:alpha val="9882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295">
                <a:solidFill>
                  <a:srgbClr val="FFFFFF"/>
                </a:solidFill>
              </a:endParaRPr>
            </a:p>
          </p:txBody>
        </p:sp>
        <p:sp>
          <p:nvSpPr>
            <p:cNvPr id="92" name="椭圆 100"/>
            <p:cNvSpPr>
              <a:spLocks noChangeArrowheads="1"/>
            </p:cNvSpPr>
            <p:nvPr/>
          </p:nvSpPr>
          <p:spPr bwMode="auto">
            <a:xfrm>
              <a:off x="25237961" y="8885286"/>
              <a:ext cx="103494" cy="105959"/>
            </a:xfrm>
            <a:prstGeom prst="ellipse">
              <a:avLst/>
            </a:prstGeom>
            <a:solidFill>
              <a:schemeClr val="bg1">
                <a:alpha val="9882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295">
                <a:solidFill>
                  <a:srgbClr val="FFFFFF"/>
                </a:solidFill>
              </a:endParaRPr>
            </a:p>
          </p:txBody>
        </p:sp>
      </p:grpSp>
      <p:grpSp>
        <p:nvGrpSpPr>
          <p:cNvPr id="115" name="实点"/>
          <p:cNvGrpSpPr/>
          <p:nvPr/>
        </p:nvGrpSpPr>
        <p:grpSpPr>
          <a:xfrm>
            <a:off x="1582267" y="3678112"/>
            <a:ext cx="9065522" cy="8396108"/>
            <a:chOff x="-1112838" y="-6292080"/>
            <a:chExt cx="14425613" cy="13360401"/>
          </a:xfrm>
          <a:solidFill>
            <a:schemeClr val="accent3"/>
          </a:solidFill>
        </p:grpSpPr>
        <p:sp>
          <p:nvSpPr>
            <p:cNvPr id="116" name="Oval 5"/>
            <p:cNvSpPr>
              <a:spLocks noChangeArrowheads="1"/>
            </p:cNvSpPr>
            <p:nvPr/>
          </p:nvSpPr>
          <p:spPr bwMode="auto">
            <a:xfrm>
              <a:off x="531812" y="154758"/>
              <a:ext cx="85725" cy="87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7" name="Oval 6"/>
            <p:cNvSpPr>
              <a:spLocks noChangeArrowheads="1"/>
            </p:cNvSpPr>
            <p:nvPr/>
          </p:nvSpPr>
          <p:spPr bwMode="auto">
            <a:xfrm>
              <a:off x="325437" y="-508817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8" name="Oval 7"/>
            <p:cNvSpPr>
              <a:spLocks noChangeArrowheads="1"/>
            </p:cNvSpPr>
            <p:nvPr/>
          </p:nvSpPr>
          <p:spPr bwMode="auto">
            <a:xfrm>
              <a:off x="163512" y="-1086667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9" name="Oval 8"/>
            <p:cNvSpPr>
              <a:spLocks noChangeArrowheads="1"/>
            </p:cNvSpPr>
            <p:nvPr/>
          </p:nvSpPr>
          <p:spPr bwMode="auto">
            <a:xfrm>
              <a:off x="531812" y="-1815330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0" name="Oval 9"/>
            <p:cNvSpPr>
              <a:spLocks noChangeArrowheads="1"/>
            </p:cNvSpPr>
            <p:nvPr/>
          </p:nvSpPr>
          <p:spPr bwMode="auto">
            <a:xfrm>
              <a:off x="-496888" y="-1435917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1" name="Oval 10"/>
            <p:cNvSpPr>
              <a:spLocks noChangeArrowheads="1"/>
            </p:cNvSpPr>
            <p:nvPr/>
          </p:nvSpPr>
          <p:spPr bwMode="auto">
            <a:xfrm>
              <a:off x="-901700" y="-1320030"/>
              <a:ext cx="36513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2" name="Oval 11"/>
            <p:cNvSpPr>
              <a:spLocks noChangeArrowheads="1"/>
            </p:cNvSpPr>
            <p:nvPr/>
          </p:nvSpPr>
          <p:spPr bwMode="auto">
            <a:xfrm>
              <a:off x="-1074738" y="-1056505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3" name="Oval 12"/>
            <p:cNvSpPr>
              <a:spLocks noChangeArrowheads="1"/>
            </p:cNvSpPr>
            <p:nvPr/>
          </p:nvSpPr>
          <p:spPr bwMode="auto">
            <a:xfrm>
              <a:off x="-865188" y="-508817"/>
              <a:ext cx="87313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4" name="Oval 13"/>
            <p:cNvSpPr>
              <a:spLocks noChangeArrowheads="1"/>
            </p:cNvSpPr>
            <p:nvPr/>
          </p:nvSpPr>
          <p:spPr bwMode="auto">
            <a:xfrm>
              <a:off x="-692150" y="-550092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5" name="Oval 14"/>
            <p:cNvSpPr>
              <a:spLocks noChangeArrowheads="1"/>
            </p:cNvSpPr>
            <p:nvPr/>
          </p:nvSpPr>
          <p:spPr bwMode="auto">
            <a:xfrm>
              <a:off x="-650875" y="-929505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6" name="Oval 15"/>
            <p:cNvSpPr>
              <a:spLocks noChangeArrowheads="1"/>
            </p:cNvSpPr>
            <p:nvPr/>
          </p:nvSpPr>
          <p:spPr bwMode="auto">
            <a:xfrm>
              <a:off x="-460375" y="354783"/>
              <a:ext cx="38100" cy="365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7" name="Oval 16"/>
            <p:cNvSpPr>
              <a:spLocks noChangeArrowheads="1"/>
            </p:cNvSpPr>
            <p:nvPr/>
          </p:nvSpPr>
          <p:spPr bwMode="auto">
            <a:xfrm>
              <a:off x="-238125" y="267470"/>
              <a:ext cx="38100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8" name="Oval 17"/>
            <p:cNvSpPr>
              <a:spLocks noChangeArrowheads="1"/>
            </p:cNvSpPr>
            <p:nvPr/>
          </p:nvSpPr>
          <p:spPr bwMode="auto">
            <a:xfrm>
              <a:off x="-1112838" y="373833"/>
              <a:ext cx="68263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9" name="Oval 18"/>
            <p:cNvSpPr>
              <a:spLocks noChangeArrowheads="1"/>
            </p:cNvSpPr>
            <p:nvPr/>
          </p:nvSpPr>
          <p:spPr bwMode="auto">
            <a:xfrm>
              <a:off x="301625" y="965970"/>
              <a:ext cx="60325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0" name="Oval 19"/>
            <p:cNvSpPr>
              <a:spLocks noChangeArrowheads="1"/>
            </p:cNvSpPr>
            <p:nvPr/>
          </p:nvSpPr>
          <p:spPr bwMode="auto">
            <a:xfrm>
              <a:off x="-163513" y="11348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1" name="Oval 20"/>
            <p:cNvSpPr>
              <a:spLocks noChangeArrowheads="1"/>
            </p:cNvSpPr>
            <p:nvPr/>
          </p:nvSpPr>
          <p:spPr bwMode="auto">
            <a:xfrm>
              <a:off x="-238125" y="-234180"/>
              <a:ext cx="101600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2" name="Oval 21"/>
            <p:cNvSpPr>
              <a:spLocks noChangeArrowheads="1"/>
            </p:cNvSpPr>
            <p:nvPr/>
          </p:nvSpPr>
          <p:spPr bwMode="auto">
            <a:xfrm>
              <a:off x="-673100" y="804045"/>
              <a:ext cx="33338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3" name="Oval 22"/>
            <p:cNvSpPr>
              <a:spLocks noChangeArrowheads="1"/>
            </p:cNvSpPr>
            <p:nvPr/>
          </p:nvSpPr>
          <p:spPr bwMode="auto">
            <a:xfrm>
              <a:off x="-219075" y="1307283"/>
              <a:ext cx="47625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4" name="Oval 23"/>
            <p:cNvSpPr>
              <a:spLocks noChangeArrowheads="1"/>
            </p:cNvSpPr>
            <p:nvPr/>
          </p:nvSpPr>
          <p:spPr bwMode="auto">
            <a:xfrm>
              <a:off x="-331788" y="1513658"/>
              <a:ext cx="52388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5" name="Oval 24"/>
            <p:cNvSpPr>
              <a:spLocks noChangeArrowheads="1"/>
            </p:cNvSpPr>
            <p:nvPr/>
          </p:nvSpPr>
          <p:spPr bwMode="auto">
            <a:xfrm>
              <a:off x="-80963" y="1562870"/>
              <a:ext cx="46038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6" name="Oval 25"/>
            <p:cNvSpPr>
              <a:spLocks noChangeArrowheads="1"/>
            </p:cNvSpPr>
            <p:nvPr/>
          </p:nvSpPr>
          <p:spPr bwMode="auto">
            <a:xfrm>
              <a:off x="271462" y="1604145"/>
              <a:ext cx="60325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7" name="Oval 26"/>
            <p:cNvSpPr>
              <a:spLocks noChangeArrowheads="1"/>
            </p:cNvSpPr>
            <p:nvPr/>
          </p:nvSpPr>
          <p:spPr bwMode="auto">
            <a:xfrm>
              <a:off x="-384175" y="178829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8" name="Oval 27"/>
            <p:cNvSpPr>
              <a:spLocks noChangeArrowheads="1"/>
            </p:cNvSpPr>
            <p:nvPr/>
          </p:nvSpPr>
          <p:spPr bwMode="auto">
            <a:xfrm>
              <a:off x="-508000" y="1870845"/>
              <a:ext cx="66675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9" name="Oval 28"/>
            <p:cNvSpPr>
              <a:spLocks noChangeArrowheads="1"/>
            </p:cNvSpPr>
            <p:nvPr/>
          </p:nvSpPr>
          <p:spPr bwMode="auto">
            <a:xfrm>
              <a:off x="-688975" y="2002608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0" name="Oval 29"/>
            <p:cNvSpPr>
              <a:spLocks noChangeArrowheads="1"/>
            </p:cNvSpPr>
            <p:nvPr/>
          </p:nvSpPr>
          <p:spPr bwMode="auto">
            <a:xfrm>
              <a:off x="-279400" y="2421708"/>
              <a:ext cx="49213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1" name="Oval 30"/>
            <p:cNvSpPr>
              <a:spLocks noChangeArrowheads="1"/>
            </p:cNvSpPr>
            <p:nvPr/>
          </p:nvSpPr>
          <p:spPr bwMode="auto">
            <a:xfrm>
              <a:off x="-122238" y="247409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2" name="Oval 31"/>
            <p:cNvSpPr>
              <a:spLocks noChangeArrowheads="1"/>
            </p:cNvSpPr>
            <p:nvPr/>
          </p:nvSpPr>
          <p:spPr bwMode="auto">
            <a:xfrm>
              <a:off x="-58738" y="2421708"/>
              <a:ext cx="26988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3" name="Oval 32"/>
            <p:cNvSpPr>
              <a:spLocks noChangeArrowheads="1"/>
            </p:cNvSpPr>
            <p:nvPr/>
          </p:nvSpPr>
          <p:spPr bwMode="auto">
            <a:xfrm>
              <a:off x="188912" y="2663008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4" name="Oval 33"/>
            <p:cNvSpPr>
              <a:spLocks noChangeArrowheads="1"/>
            </p:cNvSpPr>
            <p:nvPr/>
          </p:nvSpPr>
          <p:spPr bwMode="auto">
            <a:xfrm>
              <a:off x="-508000" y="2834458"/>
              <a:ext cx="107950" cy="109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5" name="Oval 34"/>
            <p:cNvSpPr>
              <a:spLocks noChangeArrowheads="1"/>
            </p:cNvSpPr>
            <p:nvPr/>
          </p:nvSpPr>
          <p:spPr bwMode="auto">
            <a:xfrm>
              <a:off x="-279400" y="2834458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6" name="Oval 35"/>
            <p:cNvSpPr>
              <a:spLocks noChangeArrowheads="1"/>
            </p:cNvSpPr>
            <p:nvPr/>
          </p:nvSpPr>
          <p:spPr bwMode="auto">
            <a:xfrm>
              <a:off x="-141288" y="2775720"/>
              <a:ext cx="60325" cy="587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7" name="Oval 36"/>
            <p:cNvSpPr>
              <a:spLocks noChangeArrowheads="1"/>
            </p:cNvSpPr>
            <p:nvPr/>
          </p:nvSpPr>
          <p:spPr bwMode="auto">
            <a:xfrm>
              <a:off x="-141288" y="3401195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8" name="Oval 37"/>
            <p:cNvSpPr>
              <a:spLocks noChangeArrowheads="1"/>
            </p:cNvSpPr>
            <p:nvPr/>
          </p:nvSpPr>
          <p:spPr bwMode="auto">
            <a:xfrm>
              <a:off x="658812" y="3431358"/>
              <a:ext cx="66675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9" name="Oval 38"/>
            <p:cNvSpPr>
              <a:spLocks noChangeArrowheads="1"/>
            </p:cNvSpPr>
            <p:nvPr/>
          </p:nvSpPr>
          <p:spPr bwMode="auto">
            <a:xfrm>
              <a:off x="-298450" y="3912370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0" name="Oval 39"/>
            <p:cNvSpPr>
              <a:spLocks noChangeArrowheads="1"/>
            </p:cNvSpPr>
            <p:nvPr/>
          </p:nvSpPr>
          <p:spPr bwMode="auto">
            <a:xfrm>
              <a:off x="1008062" y="4291783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1" name="Oval 40"/>
            <p:cNvSpPr>
              <a:spLocks noChangeArrowheads="1"/>
            </p:cNvSpPr>
            <p:nvPr/>
          </p:nvSpPr>
          <p:spPr bwMode="auto">
            <a:xfrm>
              <a:off x="1412875" y="4137795"/>
              <a:ext cx="82550" cy="77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2" name="Oval 41"/>
            <p:cNvSpPr>
              <a:spLocks noChangeArrowheads="1"/>
            </p:cNvSpPr>
            <p:nvPr/>
          </p:nvSpPr>
          <p:spPr bwMode="auto">
            <a:xfrm>
              <a:off x="981075" y="4809308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3" name="Oval 42"/>
            <p:cNvSpPr>
              <a:spLocks noChangeArrowheads="1"/>
            </p:cNvSpPr>
            <p:nvPr/>
          </p:nvSpPr>
          <p:spPr bwMode="auto">
            <a:xfrm>
              <a:off x="846137" y="484740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4" name="Oval 43"/>
            <p:cNvSpPr>
              <a:spLocks noChangeArrowheads="1"/>
            </p:cNvSpPr>
            <p:nvPr/>
          </p:nvSpPr>
          <p:spPr bwMode="auto">
            <a:xfrm>
              <a:off x="-80963" y="4569595"/>
              <a:ext cx="49213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5" name="Oval 44"/>
            <p:cNvSpPr>
              <a:spLocks noChangeArrowheads="1"/>
            </p:cNvSpPr>
            <p:nvPr/>
          </p:nvSpPr>
          <p:spPr bwMode="auto">
            <a:xfrm>
              <a:off x="-331788" y="3326583"/>
              <a:ext cx="52388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6" name="Oval 45"/>
            <p:cNvSpPr>
              <a:spLocks noChangeArrowheads="1"/>
            </p:cNvSpPr>
            <p:nvPr/>
          </p:nvSpPr>
          <p:spPr bwMode="auto">
            <a:xfrm>
              <a:off x="1346200" y="4621983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7" name="Oval 46"/>
            <p:cNvSpPr>
              <a:spLocks noChangeArrowheads="1"/>
            </p:cNvSpPr>
            <p:nvPr/>
          </p:nvSpPr>
          <p:spPr bwMode="auto">
            <a:xfrm>
              <a:off x="2089150" y="4594995"/>
              <a:ext cx="74613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8" name="Oval 47"/>
            <p:cNvSpPr>
              <a:spLocks noChangeArrowheads="1"/>
            </p:cNvSpPr>
            <p:nvPr/>
          </p:nvSpPr>
          <p:spPr bwMode="auto">
            <a:xfrm>
              <a:off x="2643187" y="4941070"/>
              <a:ext cx="106363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9" name="Oval 48"/>
            <p:cNvSpPr>
              <a:spLocks noChangeArrowheads="1"/>
            </p:cNvSpPr>
            <p:nvPr/>
          </p:nvSpPr>
          <p:spPr bwMode="auto">
            <a:xfrm>
              <a:off x="2921000" y="5109345"/>
              <a:ext cx="106363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0" name="Oval 49"/>
            <p:cNvSpPr>
              <a:spLocks noChangeArrowheads="1"/>
            </p:cNvSpPr>
            <p:nvPr/>
          </p:nvSpPr>
          <p:spPr bwMode="auto">
            <a:xfrm>
              <a:off x="3382962" y="620948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1" name="Oval 50"/>
            <p:cNvSpPr>
              <a:spLocks noChangeArrowheads="1"/>
            </p:cNvSpPr>
            <p:nvPr/>
          </p:nvSpPr>
          <p:spPr bwMode="auto">
            <a:xfrm>
              <a:off x="3646487" y="6250758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2" name="Oval 51"/>
            <p:cNvSpPr>
              <a:spLocks noChangeArrowheads="1"/>
            </p:cNvSpPr>
            <p:nvPr/>
          </p:nvSpPr>
          <p:spPr bwMode="auto">
            <a:xfrm>
              <a:off x="3968750" y="6141220"/>
              <a:ext cx="68263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3" name="Oval 52"/>
            <p:cNvSpPr>
              <a:spLocks noChangeArrowheads="1"/>
            </p:cNvSpPr>
            <p:nvPr/>
          </p:nvSpPr>
          <p:spPr bwMode="auto">
            <a:xfrm>
              <a:off x="3968750" y="6288858"/>
              <a:ext cx="33338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4" name="Oval 53"/>
            <p:cNvSpPr>
              <a:spLocks noChangeArrowheads="1"/>
            </p:cNvSpPr>
            <p:nvPr/>
          </p:nvSpPr>
          <p:spPr bwMode="auto">
            <a:xfrm>
              <a:off x="4378325" y="6141220"/>
              <a:ext cx="33338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5" name="Oval 54"/>
            <p:cNvSpPr>
              <a:spLocks noChangeArrowheads="1"/>
            </p:cNvSpPr>
            <p:nvPr/>
          </p:nvSpPr>
          <p:spPr bwMode="auto">
            <a:xfrm>
              <a:off x="4411662" y="5879283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6" name="Oval 55"/>
            <p:cNvSpPr>
              <a:spLocks noChangeArrowheads="1"/>
            </p:cNvSpPr>
            <p:nvPr/>
          </p:nvSpPr>
          <p:spPr bwMode="auto">
            <a:xfrm>
              <a:off x="4557712" y="617614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7" name="Oval 56"/>
            <p:cNvSpPr>
              <a:spLocks noChangeArrowheads="1"/>
            </p:cNvSpPr>
            <p:nvPr/>
          </p:nvSpPr>
          <p:spPr bwMode="auto">
            <a:xfrm>
              <a:off x="4821237" y="6176145"/>
              <a:ext cx="107950" cy="1127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8" name="Oval 57"/>
            <p:cNvSpPr>
              <a:spLocks noChangeArrowheads="1"/>
            </p:cNvSpPr>
            <p:nvPr/>
          </p:nvSpPr>
          <p:spPr bwMode="auto">
            <a:xfrm>
              <a:off x="4978400" y="6107883"/>
              <a:ext cx="71438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9" name="Oval 58"/>
            <p:cNvSpPr>
              <a:spLocks noChangeArrowheads="1"/>
            </p:cNvSpPr>
            <p:nvPr/>
          </p:nvSpPr>
          <p:spPr bwMode="auto">
            <a:xfrm>
              <a:off x="4903787" y="6806383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0" name="Oval 59"/>
            <p:cNvSpPr>
              <a:spLocks noChangeArrowheads="1"/>
            </p:cNvSpPr>
            <p:nvPr/>
          </p:nvSpPr>
          <p:spPr bwMode="auto">
            <a:xfrm>
              <a:off x="5429250" y="6974658"/>
              <a:ext cx="88900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1" name="Oval 60"/>
            <p:cNvSpPr>
              <a:spLocks noChangeArrowheads="1"/>
            </p:cNvSpPr>
            <p:nvPr/>
          </p:nvSpPr>
          <p:spPr bwMode="auto">
            <a:xfrm>
              <a:off x="5713412" y="58792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2" name="Oval 61"/>
            <p:cNvSpPr>
              <a:spLocks noChangeArrowheads="1"/>
            </p:cNvSpPr>
            <p:nvPr/>
          </p:nvSpPr>
          <p:spPr bwMode="auto">
            <a:xfrm>
              <a:off x="6089650" y="5961833"/>
              <a:ext cx="33338" cy="365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3" name="Oval 62"/>
            <p:cNvSpPr>
              <a:spLocks noChangeArrowheads="1"/>
            </p:cNvSpPr>
            <p:nvPr/>
          </p:nvSpPr>
          <p:spPr bwMode="auto">
            <a:xfrm>
              <a:off x="7185025" y="5998345"/>
              <a:ext cx="90488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4" name="Oval 63"/>
            <p:cNvSpPr>
              <a:spLocks noChangeArrowheads="1"/>
            </p:cNvSpPr>
            <p:nvPr/>
          </p:nvSpPr>
          <p:spPr bwMode="auto">
            <a:xfrm>
              <a:off x="747712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5" name="Oval 64"/>
            <p:cNvSpPr>
              <a:spLocks noChangeArrowheads="1"/>
            </p:cNvSpPr>
            <p:nvPr/>
          </p:nvSpPr>
          <p:spPr bwMode="auto">
            <a:xfrm>
              <a:off x="766127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6" name="Oval 65"/>
            <p:cNvSpPr>
              <a:spLocks noChangeArrowheads="1"/>
            </p:cNvSpPr>
            <p:nvPr/>
          </p:nvSpPr>
          <p:spPr bwMode="auto">
            <a:xfrm>
              <a:off x="7785100" y="59808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7" name="Oval 66"/>
            <p:cNvSpPr>
              <a:spLocks noChangeArrowheads="1"/>
            </p:cNvSpPr>
            <p:nvPr/>
          </p:nvSpPr>
          <p:spPr bwMode="auto">
            <a:xfrm>
              <a:off x="794702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8" name="Oval 67"/>
            <p:cNvSpPr>
              <a:spLocks noChangeArrowheads="1"/>
            </p:cNvSpPr>
            <p:nvPr/>
          </p:nvSpPr>
          <p:spPr bwMode="auto">
            <a:xfrm>
              <a:off x="8059737" y="58157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9" name="Oval 68"/>
            <p:cNvSpPr>
              <a:spLocks noChangeArrowheads="1"/>
            </p:cNvSpPr>
            <p:nvPr/>
          </p:nvSpPr>
          <p:spPr bwMode="auto">
            <a:xfrm>
              <a:off x="8208962" y="5342708"/>
              <a:ext cx="101600" cy="10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0" name="Oval 69"/>
            <p:cNvSpPr>
              <a:spLocks noChangeArrowheads="1"/>
            </p:cNvSpPr>
            <p:nvPr/>
          </p:nvSpPr>
          <p:spPr bwMode="auto">
            <a:xfrm>
              <a:off x="8153400" y="58792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1" name="Oval 70"/>
            <p:cNvSpPr>
              <a:spLocks noChangeArrowheads="1"/>
            </p:cNvSpPr>
            <p:nvPr/>
          </p:nvSpPr>
          <p:spPr bwMode="auto">
            <a:xfrm>
              <a:off x="8261350" y="5961833"/>
              <a:ext cx="23813" cy="25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2" name="Oval 71"/>
            <p:cNvSpPr>
              <a:spLocks noChangeArrowheads="1"/>
            </p:cNvSpPr>
            <p:nvPr/>
          </p:nvSpPr>
          <p:spPr bwMode="auto">
            <a:xfrm>
              <a:off x="8709025" y="6536508"/>
              <a:ext cx="96838" cy="1000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3" name="Oval 72"/>
            <p:cNvSpPr>
              <a:spLocks noChangeArrowheads="1"/>
            </p:cNvSpPr>
            <p:nvPr/>
          </p:nvSpPr>
          <p:spPr bwMode="auto">
            <a:xfrm>
              <a:off x="9278937" y="5537970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4" name="Oval 73"/>
            <p:cNvSpPr>
              <a:spLocks noChangeArrowheads="1"/>
            </p:cNvSpPr>
            <p:nvPr/>
          </p:nvSpPr>
          <p:spPr bwMode="auto">
            <a:xfrm>
              <a:off x="9185275" y="544430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5" name="Oval 74"/>
            <p:cNvSpPr>
              <a:spLocks noChangeArrowheads="1"/>
            </p:cNvSpPr>
            <p:nvPr/>
          </p:nvSpPr>
          <p:spPr bwMode="auto">
            <a:xfrm>
              <a:off x="10525125" y="2564583"/>
              <a:ext cx="101600" cy="10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6" name="Oval 75"/>
            <p:cNvSpPr>
              <a:spLocks noChangeArrowheads="1"/>
            </p:cNvSpPr>
            <p:nvPr/>
          </p:nvSpPr>
          <p:spPr bwMode="auto">
            <a:xfrm>
              <a:off x="11849100" y="2616970"/>
              <a:ext cx="128588" cy="1238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7" name="Oval 76"/>
            <p:cNvSpPr>
              <a:spLocks noChangeArrowheads="1"/>
            </p:cNvSpPr>
            <p:nvPr/>
          </p:nvSpPr>
          <p:spPr bwMode="auto">
            <a:xfrm>
              <a:off x="11034712" y="2740795"/>
              <a:ext cx="68263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8" name="Oval 77"/>
            <p:cNvSpPr>
              <a:spLocks noChangeArrowheads="1"/>
            </p:cNvSpPr>
            <p:nvPr/>
          </p:nvSpPr>
          <p:spPr bwMode="auto">
            <a:xfrm>
              <a:off x="11293475" y="2666183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9" name="Oval 78"/>
            <p:cNvSpPr>
              <a:spLocks noChangeArrowheads="1"/>
            </p:cNvSpPr>
            <p:nvPr/>
          </p:nvSpPr>
          <p:spPr bwMode="auto">
            <a:xfrm>
              <a:off x="11293475" y="30344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0" name="Oval 79"/>
            <p:cNvSpPr>
              <a:spLocks noChangeArrowheads="1"/>
            </p:cNvSpPr>
            <p:nvPr/>
          </p:nvSpPr>
          <p:spPr bwMode="auto">
            <a:xfrm>
              <a:off x="10866437" y="3109095"/>
              <a:ext cx="52388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1" name="Oval 80"/>
            <p:cNvSpPr>
              <a:spLocks noChangeArrowheads="1"/>
            </p:cNvSpPr>
            <p:nvPr/>
          </p:nvSpPr>
          <p:spPr bwMode="auto">
            <a:xfrm>
              <a:off x="10866437" y="3972695"/>
              <a:ext cx="33338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2" name="Oval 81"/>
            <p:cNvSpPr>
              <a:spLocks noChangeArrowheads="1"/>
            </p:cNvSpPr>
            <p:nvPr/>
          </p:nvSpPr>
          <p:spPr bwMode="auto">
            <a:xfrm>
              <a:off x="10090150" y="3529783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3" name="Oval 82"/>
            <p:cNvSpPr>
              <a:spLocks noChangeArrowheads="1"/>
            </p:cNvSpPr>
            <p:nvPr/>
          </p:nvSpPr>
          <p:spPr bwMode="auto">
            <a:xfrm>
              <a:off x="12484100" y="1926408"/>
              <a:ext cx="93663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4" name="Oval 83"/>
            <p:cNvSpPr>
              <a:spLocks noChangeArrowheads="1"/>
            </p:cNvSpPr>
            <p:nvPr/>
          </p:nvSpPr>
          <p:spPr bwMode="auto">
            <a:xfrm>
              <a:off x="11914187" y="1153295"/>
              <a:ext cx="100013" cy="984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5" name="Oval 84"/>
            <p:cNvSpPr>
              <a:spLocks noChangeArrowheads="1"/>
            </p:cNvSpPr>
            <p:nvPr/>
          </p:nvSpPr>
          <p:spPr bwMode="auto">
            <a:xfrm>
              <a:off x="11961812" y="10786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6" name="Oval 85"/>
            <p:cNvSpPr>
              <a:spLocks noChangeArrowheads="1"/>
            </p:cNvSpPr>
            <p:nvPr/>
          </p:nvSpPr>
          <p:spPr bwMode="auto">
            <a:xfrm>
              <a:off x="11722100" y="99613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7" name="Oval 86"/>
            <p:cNvSpPr>
              <a:spLocks noChangeArrowheads="1"/>
            </p:cNvSpPr>
            <p:nvPr/>
          </p:nvSpPr>
          <p:spPr bwMode="auto">
            <a:xfrm>
              <a:off x="12420600" y="786583"/>
              <a:ext cx="107950" cy="107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8" name="Oval 87"/>
            <p:cNvSpPr>
              <a:spLocks noChangeArrowheads="1"/>
            </p:cNvSpPr>
            <p:nvPr/>
          </p:nvSpPr>
          <p:spPr bwMode="auto">
            <a:xfrm>
              <a:off x="12720637" y="10786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9" name="Oval 88"/>
            <p:cNvSpPr>
              <a:spLocks noChangeArrowheads="1"/>
            </p:cNvSpPr>
            <p:nvPr/>
          </p:nvSpPr>
          <p:spPr bwMode="auto">
            <a:xfrm>
              <a:off x="11914187" y="1480320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0" name="Oval 89"/>
            <p:cNvSpPr>
              <a:spLocks noChangeArrowheads="1"/>
            </p:cNvSpPr>
            <p:nvPr/>
          </p:nvSpPr>
          <p:spPr bwMode="auto">
            <a:xfrm>
              <a:off x="12307887" y="650058"/>
              <a:ext cx="77788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1" name="Oval 90"/>
            <p:cNvSpPr>
              <a:spLocks noChangeArrowheads="1"/>
            </p:cNvSpPr>
            <p:nvPr/>
          </p:nvSpPr>
          <p:spPr bwMode="auto">
            <a:xfrm>
              <a:off x="11609387" y="6087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2" name="Oval 91"/>
            <p:cNvSpPr>
              <a:spLocks noChangeArrowheads="1"/>
            </p:cNvSpPr>
            <p:nvPr/>
          </p:nvSpPr>
          <p:spPr bwMode="auto">
            <a:xfrm>
              <a:off x="11369675" y="267470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3" name="Oval 92"/>
            <p:cNvSpPr>
              <a:spLocks noChangeArrowheads="1"/>
            </p:cNvSpPr>
            <p:nvPr/>
          </p:nvSpPr>
          <p:spPr bwMode="auto">
            <a:xfrm>
              <a:off x="11722100" y="13729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4" name="Oval 93"/>
            <p:cNvSpPr>
              <a:spLocks noChangeArrowheads="1"/>
            </p:cNvSpPr>
            <p:nvPr/>
          </p:nvSpPr>
          <p:spPr bwMode="auto">
            <a:xfrm>
              <a:off x="11914187" y="332558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5" name="Oval 94"/>
            <p:cNvSpPr>
              <a:spLocks noChangeArrowheads="1"/>
            </p:cNvSpPr>
            <p:nvPr/>
          </p:nvSpPr>
          <p:spPr bwMode="auto">
            <a:xfrm>
              <a:off x="12014200" y="-16692"/>
              <a:ext cx="34925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6" name="Oval 95"/>
            <p:cNvSpPr>
              <a:spLocks noChangeArrowheads="1"/>
            </p:cNvSpPr>
            <p:nvPr/>
          </p:nvSpPr>
          <p:spPr bwMode="auto">
            <a:xfrm>
              <a:off x="12307887" y="-324667"/>
              <a:ext cx="60325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7" name="Oval 96"/>
            <p:cNvSpPr>
              <a:spLocks noChangeArrowheads="1"/>
            </p:cNvSpPr>
            <p:nvPr/>
          </p:nvSpPr>
          <p:spPr bwMode="auto">
            <a:xfrm>
              <a:off x="12484100" y="770"/>
              <a:ext cx="8572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8" name="Oval 97"/>
            <p:cNvSpPr>
              <a:spLocks noChangeArrowheads="1"/>
            </p:cNvSpPr>
            <p:nvPr/>
          </p:nvSpPr>
          <p:spPr bwMode="auto">
            <a:xfrm>
              <a:off x="13076237" y="-96067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9" name="Oval 98"/>
            <p:cNvSpPr>
              <a:spLocks noChangeArrowheads="1"/>
            </p:cNvSpPr>
            <p:nvPr/>
          </p:nvSpPr>
          <p:spPr bwMode="auto">
            <a:xfrm>
              <a:off x="12919075" y="-685030"/>
              <a:ext cx="57150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0" name="Oval 99"/>
            <p:cNvSpPr>
              <a:spLocks noChangeArrowheads="1"/>
            </p:cNvSpPr>
            <p:nvPr/>
          </p:nvSpPr>
          <p:spPr bwMode="auto">
            <a:xfrm>
              <a:off x="13208000" y="-759642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1" name="Oval 100"/>
            <p:cNvSpPr>
              <a:spLocks noChangeArrowheads="1"/>
            </p:cNvSpPr>
            <p:nvPr/>
          </p:nvSpPr>
          <p:spPr bwMode="auto">
            <a:xfrm>
              <a:off x="12946062" y="-132320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2" name="Oval 101"/>
            <p:cNvSpPr>
              <a:spLocks noChangeArrowheads="1"/>
            </p:cNvSpPr>
            <p:nvPr/>
          </p:nvSpPr>
          <p:spPr bwMode="auto">
            <a:xfrm>
              <a:off x="12285662" y="-1256530"/>
              <a:ext cx="85725" cy="87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3" name="Oval 102"/>
            <p:cNvSpPr>
              <a:spLocks noChangeArrowheads="1"/>
            </p:cNvSpPr>
            <p:nvPr/>
          </p:nvSpPr>
          <p:spPr bwMode="auto">
            <a:xfrm>
              <a:off x="11399837" y="-880292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4" name="Oval 103"/>
            <p:cNvSpPr>
              <a:spLocks noChangeArrowheads="1"/>
            </p:cNvSpPr>
            <p:nvPr/>
          </p:nvSpPr>
          <p:spPr bwMode="auto">
            <a:xfrm>
              <a:off x="11961812" y="-858067"/>
              <a:ext cx="22225" cy="222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5" name="Oval 104"/>
            <p:cNvSpPr>
              <a:spLocks noChangeArrowheads="1"/>
            </p:cNvSpPr>
            <p:nvPr/>
          </p:nvSpPr>
          <p:spPr bwMode="auto">
            <a:xfrm>
              <a:off x="12014200" y="-1023167"/>
              <a:ext cx="34925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6" name="Oval 105"/>
            <p:cNvSpPr>
              <a:spLocks noChangeArrowheads="1"/>
            </p:cNvSpPr>
            <p:nvPr/>
          </p:nvSpPr>
          <p:spPr bwMode="auto">
            <a:xfrm>
              <a:off x="11369675" y="-1097780"/>
              <a:ext cx="30163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7" name="Oval 106"/>
            <p:cNvSpPr>
              <a:spLocks noChangeArrowheads="1"/>
            </p:cNvSpPr>
            <p:nvPr/>
          </p:nvSpPr>
          <p:spPr bwMode="auto">
            <a:xfrm>
              <a:off x="11488737" y="-1278755"/>
              <a:ext cx="38100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8" name="Oval 107"/>
            <p:cNvSpPr>
              <a:spLocks noChangeArrowheads="1"/>
            </p:cNvSpPr>
            <p:nvPr/>
          </p:nvSpPr>
          <p:spPr bwMode="auto">
            <a:xfrm>
              <a:off x="11369675" y="-1788342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9" name="Oval 108"/>
            <p:cNvSpPr>
              <a:spLocks noChangeArrowheads="1"/>
            </p:cNvSpPr>
            <p:nvPr/>
          </p:nvSpPr>
          <p:spPr bwMode="auto">
            <a:xfrm>
              <a:off x="11741150" y="-2029642"/>
              <a:ext cx="77788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0" name="Oval 109"/>
            <p:cNvSpPr>
              <a:spLocks noChangeArrowheads="1"/>
            </p:cNvSpPr>
            <p:nvPr/>
          </p:nvSpPr>
          <p:spPr bwMode="auto">
            <a:xfrm>
              <a:off x="10693400" y="-1462905"/>
              <a:ext cx="8255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1" name="Oval 110"/>
            <p:cNvSpPr>
              <a:spLocks noChangeArrowheads="1"/>
            </p:cNvSpPr>
            <p:nvPr/>
          </p:nvSpPr>
          <p:spPr bwMode="auto">
            <a:xfrm>
              <a:off x="12569825" y="-2126480"/>
              <a:ext cx="7620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2" name="Oval 111"/>
            <p:cNvSpPr>
              <a:spLocks noChangeArrowheads="1"/>
            </p:cNvSpPr>
            <p:nvPr/>
          </p:nvSpPr>
          <p:spPr bwMode="auto">
            <a:xfrm>
              <a:off x="12720637" y="-2126480"/>
              <a:ext cx="74613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3" name="Oval 112"/>
            <p:cNvSpPr>
              <a:spLocks noChangeArrowheads="1"/>
            </p:cNvSpPr>
            <p:nvPr/>
          </p:nvSpPr>
          <p:spPr bwMode="auto">
            <a:xfrm>
              <a:off x="12866687" y="-1953442"/>
              <a:ext cx="38100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4" name="Oval 113"/>
            <p:cNvSpPr>
              <a:spLocks noChangeArrowheads="1"/>
            </p:cNvSpPr>
            <p:nvPr/>
          </p:nvSpPr>
          <p:spPr bwMode="auto">
            <a:xfrm>
              <a:off x="12866687" y="-1788342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5" name="Oval 114"/>
            <p:cNvSpPr>
              <a:spLocks noChangeArrowheads="1"/>
            </p:cNvSpPr>
            <p:nvPr/>
          </p:nvSpPr>
          <p:spPr bwMode="auto">
            <a:xfrm>
              <a:off x="12149137" y="-2742430"/>
              <a:ext cx="68263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6" name="Oval 115"/>
            <p:cNvSpPr>
              <a:spLocks noChangeArrowheads="1"/>
            </p:cNvSpPr>
            <p:nvPr/>
          </p:nvSpPr>
          <p:spPr bwMode="auto">
            <a:xfrm>
              <a:off x="12231687" y="-2674167"/>
              <a:ext cx="57150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7" name="Oval 116"/>
            <p:cNvSpPr>
              <a:spLocks noChangeArrowheads="1"/>
            </p:cNvSpPr>
            <p:nvPr/>
          </p:nvSpPr>
          <p:spPr bwMode="auto">
            <a:xfrm>
              <a:off x="11215687" y="-2858317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8" name="Oval 117"/>
            <p:cNvSpPr>
              <a:spLocks noChangeArrowheads="1"/>
            </p:cNvSpPr>
            <p:nvPr/>
          </p:nvSpPr>
          <p:spPr bwMode="auto">
            <a:xfrm>
              <a:off x="10836275" y="-2791642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9" name="Oval 118"/>
            <p:cNvSpPr>
              <a:spLocks noChangeArrowheads="1"/>
            </p:cNvSpPr>
            <p:nvPr/>
          </p:nvSpPr>
          <p:spPr bwMode="auto">
            <a:xfrm>
              <a:off x="11012487" y="-2497955"/>
              <a:ext cx="52388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30" name="Oval 119"/>
            <p:cNvSpPr>
              <a:spLocks noChangeArrowheads="1"/>
            </p:cNvSpPr>
            <p:nvPr/>
          </p:nvSpPr>
          <p:spPr bwMode="auto">
            <a:xfrm>
              <a:off x="11163300" y="-2247130"/>
              <a:ext cx="30163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31" name="Oval 120"/>
            <p:cNvSpPr>
              <a:spLocks noChangeArrowheads="1"/>
            </p:cNvSpPr>
            <p:nvPr/>
          </p:nvSpPr>
          <p:spPr bwMode="auto">
            <a:xfrm>
              <a:off x="10775950" y="-2272530"/>
              <a:ext cx="60325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32" name="Oval 121"/>
            <p:cNvSpPr>
              <a:spLocks noChangeArrowheads="1"/>
            </p:cNvSpPr>
            <p:nvPr/>
          </p:nvSpPr>
          <p:spPr bwMode="auto">
            <a:xfrm>
              <a:off x="10731500" y="-254240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33" name="Oval 122"/>
            <p:cNvSpPr>
              <a:spLocks noChangeArrowheads="1"/>
            </p:cNvSpPr>
            <p:nvPr/>
          </p:nvSpPr>
          <p:spPr bwMode="auto">
            <a:xfrm>
              <a:off x="11777662" y="-3001192"/>
              <a:ext cx="41275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34" name="Oval 123"/>
            <p:cNvSpPr>
              <a:spLocks noChangeArrowheads="1"/>
            </p:cNvSpPr>
            <p:nvPr/>
          </p:nvSpPr>
          <p:spPr bwMode="auto">
            <a:xfrm>
              <a:off x="11741150" y="-3232968"/>
              <a:ext cx="36513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35" name="Oval 124"/>
            <p:cNvSpPr>
              <a:spLocks noChangeArrowheads="1"/>
            </p:cNvSpPr>
            <p:nvPr/>
          </p:nvSpPr>
          <p:spPr bwMode="auto">
            <a:xfrm>
              <a:off x="11760200" y="-349331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36" name="Oval 125"/>
            <p:cNvSpPr>
              <a:spLocks noChangeArrowheads="1"/>
            </p:cNvSpPr>
            <p:nvPr/>
          </p:nvSpPr>
          <p:spPr bwMode="auto">
            <a:xfrm>
              <a:off x="11628437" y="-3452043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37" name="Oval 126"/>
            <p:cNvSpPr>
              <a:spLocks noChangeArrowheads="1"/>
            </p:cNvSpPr>
            <p:nvPr/>
          </p:nvSpPr>
          <p:spPr bwMode="auto">
            <a:xfrm>
              <a:off x="11542712" y="-3837805"/>
              <a:ext cx="58738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38" name="Oval 127"/>
            <p:cNvSpPr>
              <a:spLocks noChangeArrowheads="1"/>
            </p:cNvSpPr>
            <p:nvPr/>
          </p:nvSpPr>
          <p:spPr bwMode="auto">
            <a:xfrm>
              <a:off x="11163300" y="-3683818"/>
              <a:ext cx="52388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39" name="Oval 128"/>
            <p:cNvSpPr>
              <a:spLocks noChangeArrowheads="1"/>
            </p:cNvSpPr>
            <p:nvPr/>
          </p:nvSpPr>
          <p:spPr bwMode="auto">
            <a:xfrm>
              <a:off x="9293225" y="-3969568"/>
              <a:ext cx="8255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40" name="Oval 129"/>
            <p:cNvSpPr>
              <a:spLocks noChangeArrowheads="1"/>
            </p:cNvSpPr>
            <p:nvPr/>
          </p:nvSpPr>
          <p:spPr bwMode="auto">
            <a:xfrm>
              <a:off x="10277475" y="-425055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41" name="Oval 130"/>
            <p:cNvSpPr>
              <a:spLocks noChangeArrowheads="1"/>
            </p:cNvSpPr>
            <p:nvPr/>
          </p:nvSpPr>
          <p:spPr bwMode="auto">
            <a:xfrm>
              <a:off x="10137775" y="-4448993"/>
              <a:ext cx="30163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42" name="Oval 131"/>
            <p:cNvSpPr>
              <a:spLocks noChangeArrowheads="1"/>
            </p:cNvSpPr>
            <p:nvPr/>
          </p:nvSpPr>
          <p:spPr bwMode="auto">
            <a:xfrm>
              <a:off x="9402762" y="-4250555"/>
              <a:ext cx="30163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43" name="Oval 132"/>
            <p:cNvSpPr>
              <a:spLocks noChangeArrowheads="1"/>
            </p:cNvSpPr>
            <p:nvPr/>
          </p:nvSpPr>
          <p:spPr bwMode="auto">
            <a:xfrm>
              <a:off x="8739187" y="-4709343"/>
              <a:ext cx="30163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44" name="Oval 133"/>
            <p:cNvSpPr>
              <a:spLocks noChangeArrowheads="1"/>
            </p:cNvSpPr>
            <p:nvPr/>
          </p:nvSpPr>
          <p:spPr bwMode="auto">
            <a:xfrm>
              <a:off x="9072562" y="-535069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45" name="Oval 134"/>
            <p:cNvSpPr>
              <a:spLocks noChangeArrowheads="1"/>
            </p:cNvSpPr>
            <p:nvPr/>
          </p:nvSpPr>
          <p:spPr bwMode="auto">
            <a:xfrm>
              <a:off x="9432925" y="-5741218"/>
              <a:ext cx="107950" cy="109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46" name="Oval 135"/>
            <p:cNvSpPr>
              <a:spLocks noChangeArrowheads="1"/>
            </p:cNvSpPr>
            <p:nvPr/>
          </p:nvSpPr>
          <p:spPr bwMode="auto">
            <a:xfrm>
              <a:off x="9658350" y="-510621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47" name="Oval 136"/>
            <p:cNvSpPr>
              <a:spLocks noChangeArrowheads="1"/>
            </p:cNvSpPr>
            <p:nvPr/>
          </p:nvSpPr>
          <p:spPr bwMode="auto">
            <a:xfrm>
              <a:off x="8426450" y="-5218930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48" name="Oval 137"/>
            <p:cNvSpPr>
              <a:spLocks noChangeArrowheads="1"/>
            </p:cNvSpPr>
            <p:nvPr/>
          </p:nvSpPr>
          <p:spPr bwMode="auto">
            <a:xfrm>
              <a:off x="8329612" y="-5106218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49" name="Oval 138"/>
            <p:cNvSpPr>
              <a:spLocks noChangeArrowheads="1"/>
            </p:cNvSpPr>
            <p:nvPr/>
          </p:nvSpPr>
          <p:spPr bwMode="auto">
            <a:xfrm>
              <a:off x="8329612" y="-5587230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50" name="Oval 139"/>
            <p:cNvSpPr>
              <a:spLocks noChangeArrowheads="1"/>
            </p:cNvSpPr>
            <p:nvPr/>
          </p:nvSpPr>
          <p:spPr bwMode="auto">
            <a:xfrm>
              <a:off x="8674100" y="-5482455"/>
              <a:ext cx="38100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51" name="Oval 140"/>
            <p:cNvSpPr>
              <a:spLocks noChangeArrowheads="1"/>
            </p:cNvSpPr>
            <p:nvPr/>
          </p:nvSpPr>
          <p:spPr bwMode="auto">
            <a:xfrm>
              <a:off x="9972675" y="-506494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52" name="Oval 141"/>
            <p:cNvSpPr>
              <a:spLocks noChangeArrowheads="1"/>
            </p:cNvSpPr>
            <p:nvPr/>
          </p:nvSpPr>
          <p:spPr bwMode="auto">
            <a:xfrm>
              <a:off x="7732712" y="-5914255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53" name="Oval 142"/>
            <p:cNvSpPr>
              <a:spLocks noChangeArrowheads="1"/>
            </p:cNvSpPr>
            <p:nvPr/>
          </p:nvSpPr>
          <p:spPr bwMode="auto">
            <a:xfrm>
              <a:off x="6340475" y="-5661843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54" name="Oval 143"/>
            <p:cNvSpPr>
              <a:spLocks noChangeArrowheads="1"/>
            </p:cNvSpPr>
            <p:nvPr/>
          </p:nvSpPr>
          <p:spPr bwMode="auto">
            <a:xfrm>
              <a:off x="6224587" y="-5718993"/>
              <a:ext cx="47625" cy="539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55" name="Oval 144"/>
            <p:cNvSpPr>
              <a:spLocks noChangeArrowheads="1"/>
            </p:cNvSpPr>
            <p:nvPr/>
          </p:nvSpPr>
          <p:spPr bwMode="auto">
            <a:xfrm>
              <a:off x="6249987" y="-6266680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56" name="Oval 145"/>
            <p:cNvSpPr>
              <a:spLocks noChangeArrowheads="1"/>
            </p:cNvSpPr>
            <p:nvPr/>
          </p:nvSpPr>
          <p:spPr bwMode="auto">
            <a:xfrm>
              <a:off x="5965825" y="-544435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57" name="Oval 146"/>
            <p:cNvSpPr>
              <a:spLocks noChangeArrowheads="1"/>
            </p:cNvSpPr>
            <p:nvPr/>
          </p:nvSpPr>
          <p:spPr bwMode="auto">
            <a:xfrm>
              <a:off x="4933950" y="-5507855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58" name="Oval 147"/>
            <p:cNvSpPr>
              <a:spLocks noChangeArrowheads="1"/>
            </p:cNvSpPr>
            <p:nvPr/>
          </p:nvSpPr>
          <p:spPr bwMode="auto">
            <a:xfrm>
              <a:off x="4816475" y="-5268143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59" name="Oval 148"/>
            <p:cNvSpPr>
              <a:spLocks noChangeArrowheads="1"/>
            </p:cNvSpPr>
            <p:nvPr/>
          </p:nvSpPr>
          <p:spPr bwMode="auto">
            <a:xfrm>
              <a:off x="4516437" y="-4974455"/>
              <a:ext cx="74613" cy="77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0" name="Oval 149"/>
            <p:cNvSpPr>
              <a:spLocks noChangeArrowheads="1"/>
            </p:cNvSpPr>
            <p:nvPr/>
          </p:nvSpPr>
          <p:spPr bwMode="auto">
            <a:xfrm>
              <a:off x="3833812" y="-4822055"/>
              <a:ext cx="71438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1" name="Oval 150"/>
            <p:cNvSpPr>
              <a:spLocks noChangeArrowheads="1"/>
            </p:cNvSpPr>
            <p:nvPr/>
          </p:nvSpPr>
          <p:spPr bwMode="auto">
            <a:xfrm>
              <a:off x="3833812" y="-5268143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2" name="Oval 151"/>
            <p:cNvSpPr>
              <a:spLocks noChangeArrowheads="1"/>
            </p:cNvSpPr>
            <p:nvPr/>
          </p:nvSpPr>
          <p:spPr bwMode="auto">
            <a:xfrm>
              <a:off x="4073525" y="-5766618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3" name="Oval 152"/>
            <p:cNvSpPr>
              <a:spLocks noChangeArrowheads="1"/>
            </p:cNvSpPr>
            <p:nvPr/>
          </p:nvSpPr>
          <p:spPr bwMode="auto">
            <a:xfrm>
              <a:off x="3600450" y="-5879330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4" name="Oval 153"/>
            <p:cNvSpPr>
              <a:spLocks noChangeArrowheads="1"/>
            </p:cNvSpPr>
            <p:nvPr/>
          </p:nvSpPr>
          <p:spPr bwMode="auto">
            <a:xfrm>
              <a:off x="3754437" y="-6292080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5" name="Oval 154"/>
            <p:cNvSpPr>
              <a:spLocks noChangeArrowheads="1"/>
            </p:cNvSpPr>
            <p:nvPr/>
          </p:nvSpPr>
          <p:spPr bwMode="auto">
            <a:xfrm>
              <a:off x="4378325" y="-6258743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6" name="Oval 155"/>
            <p:cNvSpPr>
              <a:spLocks noChangeArrowheads="1"/>
            </p:cNvSpPr>
            <p:nvPr/>
          </p:nvSpPr>
          <p:spPr bwMode="auto">
            <a:xfrm>
              <a:off x="4838700" y="-6244455"/>
              <a:ext cx="46038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7" name="Oval 156"/>
            <p:cNvSpPr>
              <a:spLocks noChangeArrowheads="1"/>
            </p:cNvSpPr>
            <p:nvPr/>
          </p:nvSpPr>
          <p:spPr bwMode="auto">
            <a:xfrm>
              <a:off x="3146425" y="-6007918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8" name="Oval 157"/>
            <p:cNvSpPr>
              <a:spLocks noChangeArrowheads="1"/>
            </p:cNvSpPr>
            <p:nvPr/>
          </p:nvSpPr>
          <p:spPr bwMode="auto">
            <a:xfrm>
              <a:off x="2576512" y="-5845993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9" name="Oval 158"/>
            <p:cNvSpPr>
              <a:spLocks noChangeArrowheads="1"/>
            </p:cNvSpPr>
            <p:nvPr/>
          </p:nvSpPr>
          <p:spPr bwMode="auto">
            <a:xfrm>
              <a:off x="1217612" y="-4544243"/>
              <a:ext cx="90488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70" name="Oval 159"/>
            <p:cNvSpPr>
              <a:spLocks noChangeArrowheads="1"/>
            </p:cNvSpPr>
            <p:nvPr/>
          </p:nvSpPr>
          <p:spPr bwMode="auto">
            <a:xfrm>
              <a:off x="1217612" y="-4803005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71" name="Oval 160"/>
            <p:cNvSpPr>
              <a:spLocks noChangeArrowheads="1"/>
            </p:cNvSpPr>
            <p:nvPr/>
          </p:nvSpPr>
          <p:spPr bwMode="auto">
            <a:xfrm>
              <a:off x="1492250" y="-4679180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72" name="Oval 161"/>
            <p:cNvSpPr>
              <a:spLocks noChangeArrowheads="1"/>
            </p:cNvSpPr>
            <p:nvPr/>
          </p:nvSpPr>
          <p:spPr bwMode="auto">
            <a:xfrm>
              <a:off x="1712912" y="-4803005"/>
              <a:ext cx="52388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73" name="Oval 162"/>
            <p:cNvSpPr>
              <a:spLocks noChangeArrowheads="1"/>
            </p:cNvSpPr>
            <p:nvPr/>
          </p:nvSpPr>
          <p:spPr bwMode="auto">
            <a:xfrm>
              <a:off x="1739900" y="-4896668"/>
              <a:ext cx="25400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74" name="Oval 163"/>
            <p:cNvSpPr>
              <a:spLocks noChangeArrowheads="1"/>
            </p:cNvSpPr>
            <p:nvPr/>
          </p:nvSpPr>
          <p:spPr bwMode="auto">
            <a:xfrm>
              <a:off x="1927225" y="-5684068"/>
              <a:ext cx="71438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75" name="Oval 164"/>
            <p:cNvSpPr>
              <a:spLocks noChangeArrowheads="1"/>
            </p:cNvSpPr>
            <p:nvPr/>
          </p:nvSpPr>
          <p:spPr bwMode="auto">
            <a:xfrm>
              <a:off x="974725" y="-422039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76" name="Oval 165"/>
            <p:cNvSpPr>
              <a:spLocks noChangeArrowheads="1"/>
            </p:cNvSpPr>
            <p:nvPr/>
          </p:nvSpPr>
          <p:spPr bwMode="auto">
            <a:xfrm>
              <a:off x="466725" y="-3953693"/>
              <a:ext cx="49213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77" name="Oval 166"/>
            <p:cNvSpPr>
              <a:spLocks noChangeArrowheads="1"/>
            </p:cNvSpPr>
            <p:nvPr/>
          </p:nvSpPr>
          <p:spPr bwMode="auto">
            <a:xfrm>
              <a:off x="111125" y="-3733030"/>
              <a:ext cx="93663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78" name="Oval 167"/>
            <p:cNvSpPr>
              <a:spLocks noChangeArrowheads="1"/>
            </p:cNvSpPr>
            <p:nvPr/>
          </p:nvSpPr>
          <p:spPr bwMode="auto">
            <a:xfrm>
              <a:off x="557212" y="-377748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79" name="Oval 168"/>
            <p:cNvSpPr>
              <a:spLocks noChangeArrowheads="1"/>
            </p:cNvSpPr>
            <p:nvPr/>
          </p:nvSpPr>
          <p:spPr bwMode="auto">
            <a:xfrm>
              <a:off x="1244600" y="-4018780"/>
              <a:ext cx="30163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80" name="Oval 169"/>
            <p:cNvSpPr>
              <a:spLocks noChangeArrowheads="1"/>
            </p:cNvSpPr>
            <p:nvPr/>
          </p:nvSpPr>
          <p:spPr bwMode="auto">
            <a:xfrm>
              <a:off x="1308100" y="-4280718"/>
              <a:ext cx="33338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81" name="Oval 170"/>
            <p:cNvSpPr>
              <a:spLocks noChangeArrowheads="1"/>
            </p:cNvSpPr>
            <p:nvPr/>
          </p:nvSpPr>
          <p:spPr bwMode="auto">
            <a:xfrm>
              <a:off x="2482850" y="-4453755"/>
              <a:ext cx="36513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82" name="Oval 171"/>
            <p:cNvSpPr>
              <a:spLocks noChangeArrowheads="1"/>
            </p:cNvSpPr>
            <p:nvPr/>
          </p:nvSpPr>
          <p:spPr bwMode="auto">
            <a:xfrm>
              <a:off x="-512763" y="-2993255"/>
              <a:ext cx="57150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83" name="Oval 172"/>
            <p:cNvSpPr>
              <a:spLocks noChangeArrowheads="1"/>
            </p:cNvSpPr>
            <p:nvPr/>
          </p:nvSpPr>
          <p:spPr bwMode="auto">
            <a:xfrm>
              <a:off x="-485775" y="-2577330"/>
              <a:ext cx="93663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3286402" y="6457564"/>
            <a:ext cx="5856651" cy="26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7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布拉哈（上海）智能科技有限公司</a:t>
            </a:r>
            <a:endParaRPr lang="zh-CN" altLang="en-US" sz="17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478842" y="3297426"/>
            <a:ext cx="9480861" cy="9074129"/>
            <a:chOff x="2329347" y="3868208"/>
            <a:chExt cx="12696448" cy="12151766"/>
          </a:xfrm>
        </p:grpSpPr>
        <p:grpSp>
          <p:nvGrpSpPr>
            <p:cNvPr id="65" name="组合 38"/>
            <p:cNvGrpSpPr/>
            <p:nvPr/>
          </p:nvGrpSpPr>
          <p:grpSpPr bwMode="auto">
            <a:xfrm>
              <a:off x="11143244" y="4086006"/>
              <a:ext cx="312944" cy="335122"/>
              <a:chOff x="0" y="0"/>
              <a:chExt cx="1579866" cy="1685211"/>
            </a:xfrm>
          </p:grpSpPr>
          <p:grpSp>
            <p:nvGrpSpPr>
              <p:cNvPr id="66" name="组合 39"/>
              <p:cNvGrpSpPr/>
              <p:nvPr/>
            </p:nvGrpSpPr>
            <p:grpSpPr bwMode="auto">
              <a:xfrm>
                <a:off x="0" y="138230"/>
                <a:ext cx="1276851" cy="1546981"/>
                <a:chOff x="0" y="0"/>
                <a:chExt cx="1276851" cy="1546981"/>
              </a:xfrm>
            </p:grpSpPr>
            <p:sp>
              <p:nvSpPr>
                <p:cNvPr id="71" name="等腰三角形 44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2" name="等腰三角形 45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3" name="等腰三角形 46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67" name="组合 40"/>
              <p:cNvGrpSpPr/>
              <p:nvPr/>
            </p:nvGrpSpPr>
            <p:grpSpPr bwMode="auto">
              <a:xfrm flipH="1" flipV="1">
                <a:off x="303015" y="0"/>
                <a:ext cx="1276851" cy="1546981"/>
                <a:chOff x="0" y="0"/>
                <a:chExt cx="1276851" cy="1546981"/>
              </a:xfrm>
            </p:grpSpPr>
            <p:sp>
              <p:nvSpPr>
                <p:cNvPr id="68" name="等腰三角形 41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9" name="等腰三角形 42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0" name="等腰三角形 43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488" name="组合 487"/>
            <p:cNvGrpSpPr/>
            <p:nvPr/>
          </p:nvGrpSpPr>
          <p:grpSpPr>
            <a:xfrm rot="1313263">
              <a:off x="2329347" y="3868208"/>
              <a:ext cx="12151766" cy="12151766"/>
              <a:chOff x="804839" y="2704271"/>
              <a:chExt cx="10425480" cy="10425480"/>
            </a:xfrm>
          </p:grpSpPr>
          <p:sp>
            <p:nvSpPr>
              <p:cNvPr id="489" name="虚线圆外"/>
              <p:cNvSpPr/>
              <p:nvPr/>
            </p:nvSpPr>
            <p:spPr bwMode="auto">
              <a:xfrm>
                <a:off x="804839" y="2704271"/>
                <a:ext cx="10425480" cy="10425480"/>
              </a:xfrm>
              <a:prstGeom prst="ellipse">
                <a:avLst/>
              </a:prstGeom>
              <a:noFill/>
              <a:ln w="6350" cap="flat" cmpd="sng" algn="ctr">
                <a:solidFill>
                  <a:schemeClr val="accent2">
                    <a:alpha val="73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90" name="椭圆 489"/>
              <p:cNvSpPr/>
              <p:nvPr/>
            </p:nvSpPr>
            <p:spPr bwMode="auto">
              <a:xfrm>
                <a:off x="1758061" y="4631451"/>
                <a:ext cx="249195" cy="249195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91" name="椭圆 490"/>
              <p:cNvSpPr/>
              <p:nvPr/>
            </p:nvSpPr>
            <p:spPr bwMode="auto">
              <a:xfrm>
                <a:off x="8459312" y="3267655"/>
                <a:ext cx="151864" cy="151864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92" name="椭圆 491"/>
              <p:cNvSpPr/>
              <p:nvPr/>
            </p:nvSpPr>
            <p:spPr bwMode="auto">
              <a:xfrm>
                <a:off x="10554214" y="5361682"/>
                <a:ext cx="151864" cy="151864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93" name="椭圆 492"/>
              <p:cNvSpPr/>
              <p:nvPr/>
            </p:nvSpPr>
            <p:spPr bwMode="auto">
              <a:xfrm>
                <a:off x="10059096" y="11055557"/>
                <a:ext cx="151864" cy="151864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94" name="椭圆 493"/>
              <p:cNvSpPr/>
              <p:nvPr/>
            </p:nvSpPr>
            <p:spPr bwMode="auto">
              <a:xfrm>
                <a:off x="2078270" y="11376025"/>
                <a:ext cx="151864" cy="151864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0" name="组合 21"/>
            <p:cNvGrpSpPr/>
            <p:nvPr/>
          </p:nvGrpSpPr>
          <p:grpSpPr bwMode="auto">
            <a:xfrm>
              <a:off x="14146098" y="10429425"/>
              <a:ext cx="879697" cy="938836"/>
              <a:chOff x="0" y="0"/>
              <a:chExt cx="1579866" cy="1685211"/>
            </a:xfrm>
          </p:grpSpPr>
          <p:grpSp>
            <p:nvGrpSpPr>
              <p:cNvPr id="41" name="组合 16"/>
              <p:cNvGrpSpPr/>
              <p:nvPr/>
            </p:nvGrpSpPr>
            <p:grpSpPr bwMode="auto">
              <a:xfrm>
                <a:off x="0" y="138230"/>
                <a:ext cx="1276851" cy="1546981"/>
                <a:chOff x="0" y="0"/>
                <a:chExt cx="1276851" cy="1546981"/>
              </a:xfrm>
            </p:grpSpPr>
            <p:sp>
              <p:nvSpPr>
                <p:cNvPr id="53" name="等腰三角形 13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4" name="等腰三角形 14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5" name="等腰三角形 15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2" name="组合 17"/>
              <p:cNvGrpSpPr/>
              <p:nvPr/>
            </p:nvGrpSpPr>
            <p:grpSpPr bwMode="auto">
              <a:xfrm flipH="1" flipV="1">
                <a:off x="303015" y="0"/>
                <a:ext cx="1276851" cy="1546981"/>
                <a:chOff x="0" y="0"/>
                <a:chExt cx="1276851" cy="1546981"/>
              </a:xfrm>
            </p:grpSpPr>
            <p:sp>
              <p:nvSpPr>
                <p:cNvPr id="43" name="等腰三角形 18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4" name="等腰三角形 19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5" name="等腰三角形 20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495" name="组合 21"/>
            <p:cNvGrpSpPr/>
            <p:nvPr/>
          </p:nvGrpSpPr>
          <p:grpSpPr bwMode="auto">
            <a:xfrm>
              <a:off x="2953648" y="12869781"/>
              <a:ext cx="652523" cy="696389"/>
              <a:chOff x="0" y="0"/>
              <a:chExt cx="1579866" cy="1685211"/>
            </a:xfrm>
          </p:grpSpPr>
          <p:grpSp>
            <p:nvGrpSpPr>
              <p:cNvPr id="496" name="组合 16"/>
              <p:cNvGrpSpPr/>
              <p:nvPr/>
            </p:nvGrpSpPr>
            <p:grpSpPr bwMode="auto">
              <a:xfrm>
                <a:off x="0" y="138230"/>
                <a:ext cx="1276851" cy="1546981"/>
                <a:chOff x="0" y="0"/>
                <a:chExt cx="1276851" cy="1546981"/>
              </a:xfrm>
            </p:grpSpPr>
            <p:sp>
              <p:nvSpPr>
                <p:cNvPr id="501" name="等腰三角形 13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2" name="等腰三角形 14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3" name="等腰三角形 15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97" name="组合 17"/>
              <p:cNvGrpSpPr/>
              <p:nvPr/>
            </p:nvGrpSpPr>
            <p:grpSpPr bwMode="auto">
              <a:xfrm flipH="1" flipV="1">
                <a:off x="303015" y="0"/>
                <a:ext cx="1276851" cy="1546981"/>
                <a:chOff x="0" y="0"/>
                <a:chExt cx="1276851" cy="1546981"/>
              </a:xfrm>
            </p:grpSpPr>
            <p:sp>
              <p:nvSpPr>
                <p:cNvPr id="498" name="等腰三角形 18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99" name="等腰三角形 19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0" name="等腰三角形 20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15" name="组合 14"/>
          <p:cNvGrpSpPr/>
          <p:nvPr/>
        </p:nvGrpSpPr>
        <p:grpSpPr>
          <a:xfrm>
            <a:off x="2066597" y="3915796"/>
            <a:ext cx="8063671" cy="8383966"/>
            <a:chOff x="2774946" y="4405059"/>
            <a:chExt cx="11397718" cy="11850444"/>
          </a:xfrm>
        </p:grpSpPr>
        <p:grpSp>
          <p:nvGrpSpPr>
            <p:cNvPr id="56" name="组合 22"/>
            <p:cNvGrpSpPr/>
            <p:nvPr/>
          </p:nvGrpSpPr>
          <p:grpSpPr bwMode="auto">
            <a:xfrm>
              <a:off x="3114077" y="7577018"/>
              <a:ext cx="312944" cy="332659"/>
              <a:chOff x="0" y="0"/>
              <a:chExt cx="1579866" cy="1685211"/>
            </a:xfrm>
          </p:grpSpPr>
          <p:grpSp>
            <p:nvGrpSpPr>
              <p:cNvPr id="57" name="组合 23"/>
              <p:cNvGrpSpPr/>
              <p:nvPr/>
            </p:nvGrpSpPr>
            <p:grpSpPr bwMode="auto">
              <a:xfrm>
                <a:off x="0" y="138230"/>
                <a:ext cx="1276851" cy="1546981"/>
                <a:chOff x="0" y="0"/>
                <a:chExt cx="1276851" cy="1546981"/>
              </a:xfrm>
            </p:grpSpPr>
            <p:sp>
              <p:nvSpPr>
                <p:cNvPr id="62" name="等腰三角形 28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3" name="等腰三角形 29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等腰三角形 30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8" name="组合 24"/>
              <p:cNvGrpSpPr/>
              <p:nvPr/>
            </p:nvGrpSpPr>
            <p:grpSpPr bwMode="auto">
              <a:xfrm flipH="1" flipV="1">
                <a:off x="303015" y="0"/>
                <a:ext cx="1276851" cy="1546981"/>
                <a:chOff x="0" y="0"/>
                <a:chExt cx="1276851" cy="1546981"/>
              </a:xfrm>
            </p:grpSpPr>
            <p:sp>
              <p:nvSpPr>
                <p:cNvPr id="59" name="等腰三角形 25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0" name="等腰三角形 26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1" name="等腰三角形 27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480" name="组合 479"/>
            <p:cNvGrpSpPr/>
            <p:nvPr/>
          </p:nvGrpSpPr>
          <p:grpSpPr>
            <a:xfrm>
              <a:off x="2774946" y="4405059"/>
              <a:ext cx="11397718" cy="11397718"/>
              <a:chOff x="804839" y="2704271"/>
              <a:chExt cx="10425480" cy="10425480"/>
            </a:xfrm>
          </p:grpSpPr>
          <p:sp>
            <p:nvSpPr>
              <p:cNvPr id="481" name="虚线圆外"/>
              <p:cNvSpPr/>
              <p:nvPr/>
            </p:nvSpPr>
            <p:spPr bwMode="auto">
              <a:xfrm>
                <a:off x="804839" y="2704271"/>
                <a:ext cx="10425480" cy="10425480"/>
              </a:xfrm>
              <a:prstGeom prst="ellipse">
                <a:avLst/>
              </a:prstGeom>
              <a:noFill/>
              <a:ln w="6350" cap="flat" cmpd="sng" algn="ctr">
                <a:solidFill>
                  <a:schemeClr val="accent2">
                    <a:alpha val="73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82" name="椭圆 481"/>
              <p:cNvSpPr/>
              <p:nvPr/>
            </p:nvSpPr>
            <p:spPr bwMode="auto">
              <a:xfrm>
                <a:off x="1811243" y="4675824"/>
                <a:ext cx="151864" cy="151864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83" name="椭圆 482"/>
              <p:cNvSpPr/>
              <p:nvPr/>
            </p:nvSpPr>
            <p:spPr bwMode="auto">
              <a:xfrm>
                <a:off x="8459312" y="3267655"/>
                <a:ext cx="151864" cy="151864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84" name="椭圆 483"/>
              <p:cNvSpPr/>
              <p:nvPr/>
            </p:nvSpPr>
            <p:spPr bwMode="auto">
              <a:xfrm>
                <a:off x="10554214" y="5361682"/>
                <a:ext cx="151864" cy="151864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85" name="椭圆 484"/>
              <p:cNvSpPr/>
              <p:nvPr/>
            </p:nvSpPr>
            <p:spPr bwMode="auto">
              <a:xfrm>
                <a:off x="10059096" y="11055557"/>
                <a:ext cx="151864" cy="151864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86" name="椭圆 485"/>
              <p:cNvSpPr/>
              <p:nvPr/>
            </p:nvSpPr>
            <p:spPr bwMode="auto">
              <a:xfrm>
                <a:off x="2078270" y="11376025"/>
                <a:ext cx="151864" cy="151864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5877" tIns="32938" rIns="65877" bIns="32938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29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04" name="组合 22"/>
            <p:cNvGrpSpPr/>
            <p:nvPr/>
          </p:nvGrpSpPr>
          <p:grpSpPr bwMode="auto">
            <a:xfrm>
              <a:off x="11894424" y="5386636"/>
              <a:ext cx="600552" cy="638386"/>
              <a:chOff x="0" y="0"/>
              <a:chExt cx="1579866" cy="1685211"/>
            </a:xfrm>
          </p:grpSpPr>
          <p:grpSp>
            <p:nvGrpSpPr>
              <p:cNvPr id="505" name="组合 23"/>
              <p:cNvGrpSpPr/>
              <p:nvPr/>
            </p:nvGrpSpPr>
            <p:grpSpPr bwMode="auto">
              <a:xfrm>
                <a:off x="0" y="138230"/>
                <a:ext cx="1276851" cy="1546981"/>
                <a:chOff x="0" y="0"/>
                <a:chExt cx="1276851" cy="1546981"/>
              </a:xfrm>
            </p:grpSpPr>
            <p:sp>
              <p:nvSpPr>
                <p:cNvPr id="510" name="等腰三角形 28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1" name="等腰三角形 29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2" name="等腰三角形 30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06" name="组合 24"/>
              <p:cNvGrpSpPr/>
              <p:nvPr/>
            </p:nvGrpSpPr>
            <p:grpSpPr bwMode="auto">
              <a:xfrm flipH="1" flipV="1">
                <a:off x="303015" y="0"/>
                <a:ext cx="1276851" cy="1546981"/>
                <a:chOff x="0" y="0"/>
                <a:chExt cx="1276851" cy="1546981"/>
              </a:xfrm>
            </p:grpSpPr>
            <p:sp>
              <p:nvSpPr>
                <p:cNvPr id="507" name="等腰三角形 25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8" name="等腰三角形 26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9" name="等腰三角形 27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13" name="组合 22"/>
            <p:cNvGrpSpPr/>
            <p:nvPr/>
          </p:nvGrpSpPr>
          <p:grpSpPr bwMode="auto">
            <a:xfrm>
              <a:off x="7958582" y="15922844"/>
              <a:ext cx="312944" cy="332659"/>
              <a:chOff x="0" y="0"/>
              <a:chExt cx="1579866" cy="1685211"/>
            </a:xfrm>
          </p:grpSpPr>
          <p:grpSp>
            <p:nvGrpSpPr>
              <p:cNvPr id="514" name="组合 23"/>
              <p:cNvGrpSpPr/>
              <p:nvPr/>
            </p:nvGrpSpPr>
            <p:grpSpPr bwMode="auto">
              <a:xfrm>
                <a:off x="0" y="138230"/>
                <a:ext cx="1276851" cy="1546981"/>
                <a:chOff x="0" y="0"/>
                <a:chExt cx="1276851" cy="1546981"/>
              </a:xfrm>
            </p:grpSpPr>
            <p:sp>
              <p:nvSpPr>
                <p:cNvPr id="519" name="等腰三角形 28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0" name="等腰三角形 29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1" name="等腰三角形 30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15" name="组合 24"/>
              <p:cNvGrpSpPr/>
              <p:nvPr/>
            </p:nvGrpSpPr>
            <p:grpSpPr bwMode="auto">
              <a:xfrm flipH="1" flipV="1">
                <a:off x="303015" y="0"/>
                <a:ext cx="1276851" cy="1546981"/>
                <a:chOff x="0" y="0"/>
                <a:chExt cx="1276851" cy="1546981"/>
              </a:xfrm>
            </p:grpSpPr>
            <p:sp>
              <p:nvSpPr>
                <p:cNvPr id="516" name="等腰三角形 25"/>
                <p:cNvSpPr>
                  <a:spLocks noChangeArrowheads="1"/>
                </p:cNvSpPr>
                <p:nvPr/>
              </p:nvSpPr>
              <p:spPr bwMode="auto">
                <a:xfrm>
                  <a:off x="293490" y="69925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54B8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7" name="等腰三角形 26"/>
                <p:cNvSpPr>
                  <a:spLocks noChangeArrowheads="1"/>
                </p:cNvSpPr>
                <p:nvPr/>
              </p:nvSpPr>
              <p:spPr bwMode="auto">
                <a:xfrm rot="3624834">
                  <a:off x="-67818" y="482566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7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" name="等腰三角形 27"/>
                <p:cNvSpPr>
                  <a:spLocks noChangeArrowheads="1"/>
                </p:cNvSpPr>
                <p:nvPr/>
              </p:nvSpPr>
              <p:spPr bwMode="auto">
                <a:xfrm rot="7249998">
                  <a:off x="-64919" y="67818"/>
                  <a:ext cx="983361" cy="8477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83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eaLnBrk="1" hangingPunct="1"/>
                  <a:endParaRPr lang="zh-CN" altLang="en-US" sz="1295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pic>
        <p:nvPicPr>
          <p:cNvPr id="3" name="图片 2" descr="图片包含 游戏机, 画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16" y="287432"/>
            <a:ext cx="2736059" cy="1445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39135" y="1932940"/>
            <a:ext cx="5292090" cy="583565"/>
          </a:xfrm>
          <a:prstGeom prst="rect">
            <a:avLst/>
          </a:prstGeom>
          <a:solidFill>
            <a:srgbClr val="41AC9E"/>
          </a:solidFill>
        </p:spPr>
        <p:txBody>
          <a:bodyPr wrap="square" rtlCol="0">
            <a:spAutoFit/>
          </a:bodyPr>
          <a:lstStyle/>
          <a:p>
            <a:pPr algn="ctr"/>
            <a:r>
              <a:rPr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母婴赛道的智能“黑科技”</a:t>
            </a:r>
            <a:endParaRPr sz="3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17340" y="2727325"/>
            <a:ext cx="6585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“开启婴幼儿出行的智能时代”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8" presetClass="emph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animRot by="21600000">
                                      <p:cBhvr>
                                        <p:cTn id="42" dur="8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Rot by="21600000">
                                      <p:cBhvr>
                                        <p:cTn id="44" dur="93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0800000">
                                      <p:cBhvr>
                                        <p:cTn id="46" dur="71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Rot by="10800000">
                                      <p:cBhvr>
                                        <p:cTn id="48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8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63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bldLvl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8447" y="107915"/>
            <a:ext cx="5990638" cy="389338"/>
          </a:xfrm>
        </p:spPr>
        <p:txBody>
          <a:bodyPr/>
          <a:lstStyle/>
          <a:p>
            <a:r>
              <a:rPr kumimoji="1" lang="zh-CN" altLang="en-US" sz="2800" b="1" dirty="0"/>
              <a:t>五、商业模式</a:t>
            </a:r>
            <a:r>
              <a:rPr kumimoji="1" lang="en-US" altLang="zh-CN" sz="2800" b="1" dirty="0"/>
              <a:t>--</a:t>
            </a:r>
            <a:r>
              <a:rPr kumimoji="1" lang="zh-CN" altLang="en-US" sz="2000" dirty="0"/>
              <a:t>续</a:t>
            </a:r>
            <a:endParaRPr kumimoji="1" lang="zh-CN" altLang="en-US" sz="20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25085" y="1600835"/>
            <a:ext cx="4970145" cy="536130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633085" y="1903095"/>
            <a:ext cx="1074420" cy="900430"/>
            <a:chOff x="2009072" y="3123808"/>
            <a:chExt cx="1731564" cy="1537566"/>
          </a:xfrm>
        </p:grpSpPr>
        <p:sp>
          <p:nvSpPr>
            <p:cNvPr id="52" name="Freeform 19"/>
            <p:cNvSpPr/>
            <p:nvPr/>
          </p:nvSpPr>
          <p:spPr bwMode="auto">
            <a:xfrm>
              <a:off x="2045606" y="3123808"/>
              <a:ext cx="1556291" cy="1537566"/>
            </a:xfrm>
            <a:custGeom>
              <a:avLst/>
              <a:gdLst>
                <a:gd name="T0" fmla="*/ 383 w 316"/>
                <a:gd name="T1" fmla="*/ 0 h 312"/>
                <a:gd name="T2" fmla="*/ 0 w 316"/>
                <a:gd name="T3" fmla="*/ 0 h 312"/>
                <a:gd name="T4" fmla="*/ 0 w 316"/>
                <a:gd name="T5" fmla="*/ 388 h 312"/>
                <a:gd name="T6" fmla="*/ 355 w 316"/>
                <a:gd name="T7" fmla="*/ 739 h 312"/>
                <a:gd name="T8" fmla="*/ 748 w 316"/>
                <a:gd name="T9" fmla="*/ 739 h 312"/>
                <a:gd name="T10" fmla="*/ 748 w 316"/>
                <a:gd name="T11" fmla="*/ 360 h 312"/>
                <a:gd name="T12" fmla="*/ 383 w 316"/>
                <a:gd name="T13" fmla="*/ 0 h 3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6" h="312">
                  <a:moveTo>
                    <a:pt x="16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247"/>
                    <a:pt x="67" y="312"/>
                    <a:pt x="150" y="312"/>
                  </a:cubicBezTo>
                  <a:cubicBezTo>
                    <a:pt x="316" y="312"/>
                    <a:pt x="316" y="312"/>
                    <a:pt x="316" y="312"/>
                  </a:cubicBezTo>
                  <a:cubicBezTo>
                    <a:pt x="316" y="152"/>
                    <a:pt x="316" y="152"/>
                    <a:pt x="316" y="152"/>
                  </a:cubicBezTo>
                  <a:cubicBezTo>
                    <a:pt x="316" y="68"/>
                    <a:pt x="245" y="0"/>
                    <a:pt x="16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Rectangle 1"/>
            <p:cNvSpPr>
              <a:spLocks noChangeArrowheads="1"/>
            </p:cNvSpPr>
            <p:nvPr/>
          </p:nvSpPr>
          <p:spPr bwMode="auto">
            <a:xfrm>
              <a:off x="2009072" y="3404170"/>
              <a:ext cx="1731564" cy="891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GPS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与监听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282815" y="735330"/>
            <a:ext cx="1066165" cy="1356995"/>
            <a:chOff x="3666396" y="2100151"/>
            <a:chExt cx="1817660" cy="2186714"/>
          </a:xfrm>
        </p:grpSpPr>
        <p:sp>
          <p:nvSpPr>
            <p:cNvPr id="44" name="Freeform 16"/>
            <p:cNvSpPr/>
            <p:nvPr/>
          </p:nvSpPr>
          <p:spPr bwMode="auto">
            <a:xfrm>
              <a:off x="3666396" y="2100151"/>
              <a:ext cx="1714417" cy="2186714"/>
            </a:xfrm>
            <a:custGeom>
              <a:avLst/>
              <a:gdLst>
                <a:gd name="T0" fmla="*/ 174 w 348"/>
                <a:gd name="T1" fmla="*/ 0 h 444"/>
                <a:gd name="T2" fmla="*/ 59 w 348"/>
                <a:gd name="T3" fmla="*/ 115 h 444"/>
                <a:gd name="T4" fmla="*/ 59 w 348"/>
                <a:gd name="T5" fmla="*/ 328 h 444"/>
                <a:gd name="T6" fmla="*/ 174 w 348"/>
                <a:gd name="T7" fmla="*/ 444 h 444"/>
                <a:gd name="T8" fmla="*/ 290 w 348"/>
                <a:gd name="T9" fmla="*/ 328 h 444"/>
                <a:gd name="T10" fmla="*/ 290 w 348"/>
                <a:gd name="T11" fmla="*/ 115 h 444"/>
                <a:gd name="T12" fmla="*/ 174 w 348"/>
                <a:gd name="T13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444">
                  <a:moveTo>
                    <a:pt x="174" y="0"/>
                  </a:moveTo>
                  <a:cubicBezTo>
                    <a:pt x="59" y="115"/>
                    <a:pt x="59" y="115"/>
                    <a:pt x="59" y="115"/>
                  </a:cubicBezTo>
                  <a:cubicBezTo>
                    <a:pt x="0" y="174"/>
                    <a:pt x="0" y="270"/>
                    <a:pt x="59" y="328"/>
                  </a:cubicBezTo>
                  <a:cubicBezTo>
                    <a:pt x="174" y="444"/>
                    <a:pt x="174" y="444"/>
                    <a:pt x="174" y="444"/>
                  </a:cubicBezTo>
                  <a:cubicBezTo>
                    <a:pt x="290" y="328"/>
                    <a:pt x="290" y="328"/>
                    <a:pt x="290" y="328"/>
                  </a:cubicBezTo>
                  <a:cubicBezTo>
                    <a:pt x="348" y="270"/>
                    <a:pt x="348" y="174"/>
                    <a:pt x="290" y="115"/>
                  </a:cubicBezTo>
                  <a:cubicBezTo>
                    <a:pt x="174" y="0"/>
                    <a:pt x="174" y="0"/>
                    <a:pt x="174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7" name="Rectangle 1"/>
            <p:cNvSpPr>
              <a:spLocks noChangeArrowheads="1"/>
            </p:cNvSpPr>
            <p:nvPr/>
          </p:nvSpPr>
          <p:spPr bwMode="auto">
            <a:xfrm>
              <a:off x="3760507" y="2599505"/>
              <a:ext cx="1723549" cy="1188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空气监测与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净化器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884285" y="1898650"/>
            <a:ext cx="1066800" cy="847725"/>
            <a:chOff x="5453634" y="3123808"/>
            <a:chExt cx="1537566" cy="1537566"/>
          </a:xfrm>
        </p:grpSpPr>
        <p:sp>
          <p:nvSpPr>
            <p:cNvPr id="23" name="Freeform 21"/>
            <p:cNvSpPr/>
            <p:nvPr/>
          </p:nvSpPr>
          <p:spPr bwMode="auto">
            <a:xfrm>
              <a:off x="5453634" y="3123808"/>
              <a:ext cx="1537566" cy="1537566"/>
            </a:xfrm>
            <a:custGeom>
              <a:avLst/>
              <a:gdLst>
                <a:gd name="T0" fmla="*/ 739 w 312"/>
                <a:gd name="T1" fmla="*/ 0 h 312"/>
                <a:gd name="T2" fmla="*/ 362 w 312"/>
                <a:gd name="T3" fmla="*/ 0 h 312"/>
                <a:gd name="T4" fmla="*/ 0 w 312"/>
                <a:gd name="T5" fmla="*/ 360 h 312"/>
                <a:gd name="T6" fmla="*/ 0 w 312"/>
                <a:gd name="T7" fmla="*/ 739 h 312"/>
                <a:gd name="T8" fmla="*/ 391 w 312"/>
                <a:gd name="T9" fmla="*/ 739 h 312"/>
                <a:gd name="T10" fmla="*/ 739 w 312"/>
                <a:gd name="T11" fmla="*/ 388 h 312"/>
                <a:gd name="T12" fmla="*/ 739 w 312"/>
                <a:gd name="T13" fmla="*/ 0 h 3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2" h="312">
                  <a:moveTo>
                    <a:pt x="312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69" y="0"/>
                    <a:pt x="0" y="68"/>
                    <a:pt x="0" y="15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165" y="312"/>
                    <a:pt x="165" y="312"/>
                    <a:pt x="165" y="312"/>
                  </a:cubicBezTo>
                  <a:cubicBezTo>
                    <a:pt x="248" y="312"/>
                    <a:pt x="312" y="247"/>
                    <a:pt x="312" y="164"/>
                  </a:cubicBezTo>
                  <a:cubicBezTo>
                    <a:pt x="312" y="0"/>
                    <a:pt x="312" y="0"/>
                    <a:pt x="31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24" name="Rectangle 1"/>
            <p:cNvSpPr>
              <a:spLocks noChangeArrowheads="1"/>
            </p:cNvSpPr>
            <p:nvPr/>
          </p:nvSpPr>
          <p:spPr bwMode="auto">
            <a:xfrm>
              <a:off x="5556909" y="3376664"/>
              <a:ext cx="1360627" cy="946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远程看娃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摄像头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365115" y="3250565"/>
            <a:ext cx="1216660" cy="1106170"/>
            <a:chOff x="-1952387" y="1506749"/>
            <a:chExt cx="2186714" cy="1566694"/>
          </a:xfrm>
        </p:grpSpPr>
        <p:sp>
          <p:nvSpPr>
            <p:cNvPr id="49" name="Freeform 18"/>
            <p:cNvSpPr/>
            <p:nvPr/>
          </p:nvSpPr>
          <p:spPr bwMode="auto">
            <a:xfrm>
              <a:off x="-1952387" y="1506749"/>
              <a:ext cx="2186714" cy="1566694"/>
            </a:xfrm>
            <a:custGeom>
              <a:avLst/>
              <a:gdLst>
                <a:gd name="T0" fmla="*/ 526 w 444"/>
                <a:gd name="T1" fmla="*/ 0 h 318"/>
                <a:gd name="T2" fmla="*/ 275 w 444"/>
                <a:gd name="T3" fmla="*/ 104 h 318"/>
                <a:gd name="T4" fmla="*/ 0 w 444"/>
                <a:gd name="T5" fmla="*/ 376 h 318"/>
                <a:gd name="T6" fmla="*/ 275 w 444"/>
                <a:gd name="T7" fmla="*/ 649 h 318"/>
                <a:gd name="T8" fmla="*/ 526 w 444"/>
                <a:gd name="T9" fmla="*/ 753 h 318"/>
                <a:gd name="T10" fmla="*/ 779 w 444"/>
                <a:gd name="T11" fmla="*/ 649 h 318"/>
                <a:gd name="T12" fmla="*/ 1051 w 444"/>
                <a:gd name="T13" fmla="*/ 376 h 318"/>
                <a:gd name="T14" fmla="*/ 779 w 444"/>
                <a:gd name="T15" fmla="*/ 104 h 318"/>
                <a:gd name="T16" fmla="*/ 526 w 444"/>
                <a:gd name="T17" fmla="*/ 0 h 3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4" h="318">
                  <a:moveTo>
                    <a:pt x="222" y="0"/>
                  </a:moveTo>
                  <a:cubicBezTo>
                    <a:pt x="184" y="0"/>
                    <a:pt x="145" y="14"/>
                    <a:pt x="116" y="44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116" y="274"/>
                    <a:pt x="116" y="274"/>
                    <a:pt x="116" y="274"/>
                  </a:cubicBezTo>
                  <a:cubicBezTo>
                    <a:pt x="145" y="304"/>
                    <a:pt x="184" y="318"/>
                    <a:pt x="222" y="318"/>
                  </a:cubicBezTo>
                  <a:cubicBezTo>
                    <a:pt x="261" y="318"/>
                    <a:pt x="299" y="304"/>
                    <a:pt x="329" y="274"/>
                  </a:cubicBezTo>
                  <a:cubicBezTo>
                    <a:pt x="444" y="159"/>
                    <a:pt x="444" y="159"/>
                    <a:pt x="444" y="159"/>
                  </a:cubicBezTo>
                  <a:cubicBezTo>
                    <a:pt x="329" y="44"/>
                    <a:pt x="329" y="44"/>
                    <a:pt x="329" y="44"/>
                  </a:cubicBezTo>
                  <a:cubicBezTo>
                    <a:pt x="299" y="14"/>
                    <a:pt x="261" y="0"/>
                    <a:pt x="22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89" name="Rectangle 1"/>
            <p:cNvSpPr>
              <a:spLocks noChangeArrowheads="1"/>
            </p:cNvSpPr>
            <p:nvPr/>
          </p:nvSpPr>
          <p:spPr bwMode="auto">
            <a:xfrm>
              <a:off x="-1721006" y="1866494"/>
              <a:ext cx="1723549" cy="739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各季节座椅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227259" y="5295589"/>
            <a:ext cx="1052195" cy="991235"/>
            <a:chOff x="2247561" y="7061418"/>
            <a:chExt cx="1052195" cy="991235"/>
          </a:xfrm>
        </p:grpSpPr>
        <p:sp>
          <p:nvSpPr>
            <p:cNvPr id="57" name="Freeform 22"/>
            <p:cNvSpPr/>
            <p:nvPr/>
          </p:nvSpPr>
          <p:spPr bwMode="auto">
            <a:xfrm>
              <a:off x="2247561" y="7061418"/>
              <a:ext cx="1052195" cy="991235"/>
            </a:xfrm>
            <a:custGeom>
              <a:avLst/>
              <a:gdLst>
                <a:gd name="T0" fmla="*/ 316 w 316"/>
                <a:gd name="T1" fmla="*/ 0 h 312"/>
                <a:gd name="T2" fmla="*/ 150 w 316"/>
                <a:gd name="T3" fmla="*/ 0 h 312"/>
                <a:gd name="T4" fmla="*/ 0 w 316"/>
                <a:gd name="T5" fmla="*/ 150 h 312"/>
                <a:gd name="T6" fmla="*/ 0 w 316"/>
                <a:gd name="T7" fmla="*/ 312 h 312"/>
                <a:gd name="T8" fmla="*/ 162 w 316"/>
                <a:gd name="T9" fmla="*/ 312 h 312"/>
                <a:gd name="T10" fmla="*/ 316 w 316"/>
                <a:gd name="T11" fmla="*/ 162 h 312"/>
                <a:gd name="T12" fmla="*/ 316 w 316"/>
                <a:gd name="T13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6" h="312">
                  <a:moveTo>
                    <a:pt x="316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67" y="0"/>
                    <a:pt x="0" y="67"/>
                    <a:pt x="0" y="150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162" y="312"/>
                    <a:pt x="162" y="312"/>
                    <a:pt x="162" y="312"/>
                  </a:cubicBezTo>
                  <a:cubicBezTo>
                    <a:pt x="245" y="312"/>
                    <a:pt x="316" y="246"/>
                    <a:pt x="316" y="162"/>
                  </a:cubicBezTo>
                  <a:cubicBezTo>
                    <a:pt x="316" y="0"/>
                    <a:pt x="316" y="0"/>
                    <a:pt x="316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0" name="Rectangle 1"/>
            <p:cNvSpPr>
              <a:spLocks noChangeArrowheads="1"/>
            </p:cNvSpPr>
            <p:nvPr/>
          </p:nvSpPr>
          <p:spPr bwMode="auto">
            <a:xfrm>
              <a:off x="2340271" y="7253252"/>
              <a:ext cx="894080" cy="521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夜行灯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与投射灯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272270" y="5271770"/>
            <a:ext cx="1120140" cy="1039495"/>
            <a:chOff x="5402680" y="6604658"/>
            <a:chExt cx="1574152" cy="1537566"/>
          </a:xfrm>
        </p:grpSpPr>
        <p:sp>
          <p:nvSpPr>
            <p:cNvPr id="55" name="Freeform 20"/>
            <p:cNvSpPr/>
            <p:nvPr/>
          </p:nvSpPr>
          <p:spPr bwMode="auto">
            <a:xfrm>
              <a:off x="5402680" y="6604658"/>
              <a:ext cx="1537566" cy="1537566"/>
            </a:xfrm>
            <a:custGeom>
              <a:avLst/>
              <a:gdLst>
                <a:gd name="T0" fmla="*/ 165 w 312"/>
                <a:gd name="T1" fmla="*/ 0 h 312"/>
                <a:gd name="T2" fmla="*/ 0 w 312"/>
                <a:gd name="T3" fmla="*/ 0 h 312"/>
                <a:gd name="T4" fmla="*/ 0 w 312"/>
                <a:gd name="T5" fmla="*/ 162 h 312"/>
                <a:gd name="T6" fmla="*/ 153 w 312"/>
                <a:gd name="T7" fmla="*/ 312 h 312"/>
                <a:gd name="T8" fmla="*/ 312 w 312"/>
                <a:gd name="T9" fmla="*/ 312 h 312"/>
                <a:gd name="T10" fmla="*/ 312 w 312"/>
                <a:gd name="T11" fmla="*/ 150 h 312"/>
                <a:gd name="T12" fmla="*/ 165 w 312"/>
                <a:gd name="T13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312">
                  <a:moveTo>
                    <a:pt x="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246"/>
                    <a:pt x="69" y="312"/>
                    <a:pt x="153" y="312"/>
                  </a:cubicBezTo>
                  <a:cubicBezTo>
                    <a:pt x="312" y="312"/>
                    <a:pt x="312" y="312"/>
                    <a:pt x="312" y="312"/>
                  </a:cubicBezTo>
                  <a:cubicBezTo>
                    <a:pt x="312" y="150"/>
                    <a:pt x="312" y="150"/>
                    <a:pt x="312" y="150"/>
                  </a:cubicBezTo>
                  <a:cubicBezTo>
                    <a:pt x="312" y="67"/>
                    <a:pt x="248" y="0"/>
                    <a:pt x="165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1" name="Rectangle 1"/>
            <p:cNvSpPr>
              <a:spLocks noChangeArrowheads="1"/>
            </p:cNvSpPr>
            <p:nvPr/>
          </p:nvSpPr>
          <p:spPr bwMode="auto">
            <a:xfrm>
              <a:off x="5666735" y="6946095"/>
              <a:ext cx="1310097" cy="7720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无线充电底座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884285" y="3250565"/>
            <a:ext cx="1572260" cy="982345"/>
            <a:chOff x="5853110" y="4829903"/>
            <a:chExt cx="2182553" cy="1566694"/>
          </a:xfrm>
        </p:grpSpPr>
        <p:sp>
          <p:nvSpPr>
            <p:cNvPr id="46" name="Freeform 17"/>
            <p:cNvSpPr/>
            <p:nvPr/>
          </p:nvSpPr>
          <p:spPr bwMode="auto">
            <a:xfrm>
              <a:off x="5853110" y="4829903"/>
              <a:ext cx="2182553" cy="1566694"/>
            </a:xfrm>
            <a:custGeom>
              <a:avLst/>
              <a:gdLst>
                <a:gd name="T0" fmla="*/ 526 w 443"/>
                <a:gd name="T1" fmla="*/ 0 h 318"/>
                <a:gd name="T2" fmla="*/ 272 w 443"/>
                <a:gd name="T3" fmla="*/ 104 h 318"/>
                <a:gd name="T4" fmla="*/ 0 w 443"/>
                <a:gd name="T5" fmla="*/ 376 h 318"/>
                <a:gd name="T6" fmla="*/ 272 w 443"/>
                <a:gd name="T7" fmla="*/ 649 h 318"/>
                <a:gd name="T8" fmla="*/ 526 w 443"/>
                <a:gd name="T9" fmla="*/ 753 h 318"/>
                <a:gd name="T10" fmla="*/ 777 w 443"/>
                <a:gd name="T11" fmla="*/ 649 h 318"/>
                <a:gd name="T12" fmla="*/ 1049 w 443"/>
                <a:gd name="T13" fmla="*/ 376 h 318"/>
                <a:gd name="T14" fmla="*/ 777 w 443"/>
                <a:gd name="T15" fmla="*/ 104 h 318"/>
                <a:gd name="T16" fmla="*/ 526 w 443"/>
                <a:gd name="T17" fmla="*/ 0 h 3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3" h="318">
                  <a:moveTo>
                    <a:pt x="222" y="0"/>
                  </a:moveTo>
                  <a:cubicBezTo>
                    <a:pt x="183" y="0"/>
                    <a:pt x="144" y="14"/>
                    <a:pt x="115" y="44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115" y="274"/>
                    <a:pt x="115" y="274"/>
                    <a:pt x="115" y="274"/>
                  </a:cubicBezTo>
                  <a:cubicBezTo>
                    <a:pt x="144" y="304"/>
                    <a:pt x="183" y="318"/>
                    <a:pt x="222" y="318"/>
                  </a:cubicBezTo>
                  <a:cubicBezTo>
                    <a:pt x="260" y="318"/>
                    <a:pt x="299" y="304"/>
                    <a:pt x="328" y="274"/>
                  </a:cubicBezTo>
                  <a:cubicBezTo>
                    <a:pt x="443" y="159"/>
                    <a:pt x="443" y="159"/>
                    <a:pt x="443" y="159"/>
                  </a:cubicBezTo>
                  <a:cubicBezTo>
                    <a:pt x="328" y="44"/>
                    <a:pt x="328" y="44"/>
                    <a:pt x="328" y="44"/>
                  </a:cubicBezTo>
                  <a:cubicBezTo>
                    <a:pt x="299" y="14"/>
                    <a:pt x="260" y="0"/>
                    <a:pt x="22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" name="Rectangle 1"/>
            <p:cNvSpPr>
              <a:spLocks noChangeArrowheads="1"/>
            </p:cNvSpPr>
            <p:nvPr/>
          </p:nvSpPr>
          <p:spPr bwMode="auto">
            <a:xfrm>
              <a:off x="6391696" y="5369284"/>
              <a:ext cx="1142403" cy="489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早教机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 descr="WechatIMG847"/>
          <p:cNvPicPr>
            <a:picLocks noChangeAspect="1"/>
          </p:cNvPicPr>
          <p:nvPr/>
        </p:nvPicPr>
        <p:blipFill>
          <a:blip r:embed="rId2"/>
          <a:srcRect l="6840" r="23214"/>
          <a:stretch>
            <a:fillRect/>
          </a:stretch>
        </p:blipFill>
        <p:spPr>
          <a:xfrm>
            <a:off x="-2148205" y="690880"/>
            <a:ext cx="14339570" cy="6405245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2043430" y="2192020"/>
            <a:ext cx="3612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盈利模式二：车载智能配件销售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875280" y="2661285"/>
            <a:ext cx="2955290" cy="368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摇篮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座椅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音响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GPS</a:t>
            </a:r>
            <a:endParaRPr lang="en-US" altLang="zh-CN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雨棚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摄像头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暖奶杯架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空气净化器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灯光组合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…………</a:t>
            </a:r>
            <a:endParaRPr lang="en-US" altLang="zh-CN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12850" y="1038225"/>
            <a:ext cx="6069965" cy="368300"/>
          </a:xfrm>
          <a:prstGeom prst="rect">
            <a:avLst/>
          </a:prstGeom>
          <a:solidFill>
            <a:srgbClr val="3EB39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智能婴儿车销售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车载智能配件销售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婴幼儿衍生服务输出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3528" y="135220"/>
            <a:ext cx="8300509" cy="398836"/>
          </a:xfrm>
        </p:spPr>
        <p:txBody>
          <a:bodyPr/>
          <a:lstStyle/>
          <a:p>
            <a:r>
              <a:rPr lang="zh-CN" altLang="en-US" sz="2800" b="1" dirty="0"/>
              <a:t>五、商业模式</a:t>
            </a:r>
            <a:r>
              <a:rPr lang="en-US" altLang="zh-CN" sz="2800" b="1" dirty="0"/>
              <a:t>--</a:t>
            </a:r>
            <a:r>
              <a:rPr lang="zh-CN" altLang="en-US" sz="2000" dirty="0"/>
              <a:t>续</a:t>
            </a:r>
            <a:endParaRPr lang="zh-CN" altLang="en-US" sz="2000" dirty="0"/>
          </a:p>
        </p:txBody>
      </p:sp>
      <p:grpSp>
        <p:nvGrpSpPr>
          <p:cNvPr id="186" name="Group 69"/>
          <p:cNvGrpSpPr/>
          <p:nvPr/>
        </p:nvGrpSpPr>
        <p:grpSpPr bwMode="auto">
          <a:xfrm>
            <a:off x="2621150" y="2412229"/>
            <a:ext cx="3232616" cy="607526"/>
            <a:chOff x="424603" y="729293"/>
            <a:chExt cx="2429253" cy="455006"/>
          </a:xfrm>
        </p:grpSpPr>
        <p:sp>
          <p:nvSpPr>
            <p:cNvPr id="187" name="TextBox 186"/>
            <p:cNvSpPr txBox="1"/>
            <p:nvPr/>
          </p:nvSpPr>
          <p:spPr>
            <a:xfrm>
              <a:off x="972096" y="847094"/>
              <a:ext cx="1881760" cy="13316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 defTabSz="1908810">
                <a:defRPr/>
              </a:pPr>
              <a:r>
                <a:rPr lang="zh-CN" altLang="en-US" sz="1155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幼儿成长档案</a:t>
              </a:r>
              <a:endParaRPr lang="zh-CN" altLang="en-US" sz="1155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972097" y="928160"/>
              <a:ext cx="1542505" cy="66582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marL="90805">
                <a:lnSpc>
                  <a:spcPct val="100000"/>
                </a:lnSpc>
              </a:pPr>
              <a:r>
                <a:rPr lang="zh-CN" altLang="en-US" sz="575" spc="5" dirty="0">
                  <a:latin typeface="Arial Unicode MS" panose="020B0604020202020204" charset="-122"/>
                  <a:cs typeface="Arial Unicode MS" panose="020B0604020202020204" charset="-122"/>
                </a:rPr>
                <a:t>；</a:t>
              </a:r>
              <a:endParaRPr lang="zh-CN" altLang="en-US" sz="575" spc="5" dirty="0">
                <a:latin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189" name="Oval 66"/>
            <p:cNvSpPr>
              <a:spLocks noChangeAspect="1"/>
            </p:cNvSpPr>
            <p:nvPr/>
          </p:nvSpPr>
          <p:spPr>
            <a:xfrm>
              <a:off x="424603" y="729293"/>
              <a:ext cx="469734" cy="45500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73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lang="en-US" altLang="zh-CN" sz="173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0" name="Group 70"/>
          <p:cNvGrpSpPr/>
          <p:nvPr/>
        </p:nvGrpSpPr>
        <p:grpSpPr bwMode="auto">
          <a:xfrm>
            <a:off x="2621150" y="3409240"/>
            <a:ext cx="3125383" cy="607526"/>
            <a:chOff x="424603" y="705994"/>
            <a:chExt cx="2348669" cy="455006"/>
          </a:xfrm>
        </p:grpSpPr>
        <p:sp>
          <p:nvSpPr>
            <p:cNvPr id="191" name="TextBox 190"/>
            <p:cNvSpPr txBox="1"/>
            <p:nvPr/>
          </p:nvSpPr>
          <p:spPr>
            <a:xfrm>
              <a:off x="983932" y="837245"/>
              <a:ext cx="1789340" cy="13316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 defTabSz="1908810">
                <a:defRPr/>
              </a:pPr>
              <a:r>
                <a:rPr lang="zh-CN" altLang="en-US" sz="1155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幼儿早期教育线上课程</a:t>
              </a:r>
              <a:endParaRPr lang="zh-CN" altLang="en-US" sz="1155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972097" y="928160"/>
              <a:ext cx="1542505" cy="99872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l" defTabSz="1691640">
                <a:spcBef>
                  <a:spcPct val="20000"/>
                </a:spcBef>
              </a:pPr>
              <a:endParaRPr lang="en-US" altLang="zh-CN" sz="86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3" name="Oval 74"/>
            <p:cNvSpPr>
              <a:spLocks noChangeAspect="1"/>
            </p:cNvSpPr>
            <p:nvPr/>
          </p:nvSpPr>
          <p:spPr>
            <a:xfrm>
              <a:off x="424603" y="705994"/>
              <a:ext cx="469734" cy="455006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/>
              <a:r>
                <a:rPr lang="en-US" altLang="zh-CN" sz="173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en-US" altLang="zh-CN" sz="173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4" name="Group 76"/>
          <p:cNvGrpSpPr/>
          <p:nvPr/>
        </p:nvGrpSpPr>
        <p:grpSpPr bwMode="auto">
          <a:xfrm>
            <a:off x="2621040" y="4543639"/>
            <a:ext cx="2781280" cy="609649"/>
            <a:chOff x="448482" y="716832"/>
            <a:chExt cx="2089922" cy="455310"/>
          </a:xfrm>
        </p:grpSpPr>
        <p:sp>
          <p:nvSpPr>
            <p:cNvPr id="195" name="TextBox 194"/>
            <p:cNvSpPr txBox="1"/>
            <p:nvPr/>
          </p:nvSpPr>
          <p:spPr>
            <a:xfrm>
              <a:off x="996016" y="754731"/>
              <a:ext cx="1542388" cy="1327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l" defTabSz="1908810">
                <a:defRPr/>
              </a:pPr>
              <a:r>
                <a:rPr lang="zh-CN" altLang="en-US" sz="1155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精彩线下亲子活动</a:t>
              </a:r>
              <a:endParaRPr lang="zh-CN" altLang="en-US" sz="1155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972214" y="927438"/>
              <a:ext cx="1542388" cy="99591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marL="90170">
                <a:lnSpc>
                  <a:spcPct val="100000"/>
                </a:lnSpc>
              </a:pPr>
              <a:endParaRPr lang="zh-CN" altLang="en-US" sz="865" dirty="0">
                <a:latin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198" name="Oval 80"/>
            <p:cNvSpPr>
              <a:spLocks noChangeAspect="1"/>
            </p:cNvSpPr>
            <p:nvPr/>
          </p:nvSpPr>
          <p:spPr bwMode="auto">
            <a:xfrm>
              <a:off x="448482" y="716832"/>
              <a:ext cx="469698" cy="45531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73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en-US" altLang="zh-CN" sz="173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0" name="Group 82"/>
          <p:cNvGrpSpPr/>
          <p:nvPr/>
        </p:nvGrpSpPr>
        <p:grpSpPr bwMode="auto">
          <a:xfrm>
            <a:off x="2620722" y="5607866"/>
            <a:ext cx="2860359" cy="609649"/>
            <a:chOff x="424603" y="729132"/>
            <a:chExt cx="2149508" cy="455310"/>
          </a:xfrm>
        </p:grpSpPr>
        <p:sp>
          <p:nvSpPr>
            <p:cNvPr id="201" name="TextBox 200"/>
            <p:cNvSpPr txBox="1"/>
            <p:nvPr/>
          </p:nvSpPr>
          <p:spPr>
            <a:xfrm>
              <a:off x="1031606" y="862295"/>
              <a:ext cx="1542505" cy="1327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l" defTabSz="1908810">
                <a:defRPr/>
              </a:pPr>
              <a:r>
                <a:rPr lang="zh-CN" altLang="en-US" sz="1155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婴幼儿健康管理</a:t>
              </a:r>
              <a:endParaRPr lang="zh-CN" altLang="en-US" sz="1155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3" name="Oval 86"/>
            <p:cNvSpPr>
              <a:spLocks noChangeAspect="1"/>
            </p:cNvSpPr>
            <p:nvPr/>
          </p:nvSpPr>
          <p:spPr>
            <a:xfrm>
              <a:off x="424603" y="729132"/>
              <a:ext cx="469734" cy="455310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/>
              <a:r>
                <a:rPr lang="en-US" altLang="zh-CN" sz="173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</a:t>
              </a:r>
              <a:endParaRPr lang="en-US" altLang="zh-CN" sz="173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4" name="Group 88"/>
          <p:cNvGrpSpPr/>
          <p:nvPr/>
        </p:nvGrpSpPr>
        <p:grpSpPr bwMode="auto">
          <a:xfrm>
            <a:off x="7785119" y="2409877"/>
            <a:ext cx="2211955" cy="609651"/>
            <a:chOff x="805796" y="552832"/>
            <a:chExt cx="1662399" cy="455310"/>
          </a:xfrm>
        </p:grpSpPr>
        <p:sp>
          <p:nvSpPr>
            <p:cNvPr id="205" name="TextBox 204"/>
            <p:cNvSpPr txBox="1"/>
            <p:nvPr/>
          </p:nvSpPr>
          <p:spPr>
            <a:xfrm>
              <a:off x="805796" y="672020"/>
              <a:ext cx="1542649" cy="1327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l" defTabSz="1908810">
                <a:defRPr/>
              </a:pPr>
              <a:r>
                <a:rPr lang="zh-CN" altLang="en-US" sz="1155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在线婴幼儿医生帮助</a:t>
              </a:r>
              <a:endParaRPr lang="zh-CN" altLang="en-US" sz="1155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8" name="Oval 92"/>
            <p:cNvSpPr>
              <a:spLocks noChangeAspect="1"/>
            </p:cNvSpPr>
            <p:nvPr/>
          </p:nvSpPr>
          <p:spPr bwMode="auto">
            <a:xfrm>
              <a:off x="1998417" y="552832"/>
              <a:ext cx="469778" cy="45531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73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</a:t>
              </a:r>
              <a:endParaRPr lang="en-US" altLang="zh-CN" sz="173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0" name="Group 94"/>
          <p:cNvGrpSpPr/>
          <p:nvPr/>
        </p:nvGrpSpPr>
        <p:grpSpPr bwMode="auto">
          <a:xfrm>
            <a:off x="7719001" y="3368894"/>
            <a:ext cx="2278288" cy="607527"/>
            <a:chOff x="785514" y="672759"/>
            <a:chExt cx="1712062" cy="455006"/>
          </a:xfrm>
        </p:grpSpPr>
        <p:sp>
          <p:nvSpPr>
            <p:cNvPr id="211" name="TextBox 210"/>
            <p:cNvSpPr txBox="1"/>
            <p:nvPr/>
          </p:nvSpPr>
          <p:spPr>
            <a:xfrm>
              <a:off x="785514" y="864494"/>
              <a:ext cx="1542478" cy="13316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l" defTabSz="1908810">
                <a:defRPr/>
              </a:pPr>
              <a:r>
                <a:rPr lang="zh-CN" altLang="en-US" sz="1155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产品知识与应用场景教学</a:t>
              </a:r>
              <a:endParaRPr lang="zh-CN" altLang="en-US" sz="1155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3" name="Oval 98"/>
            <p:cNvSpPr>
              <a:spLocks noChangeAspect="1"/>
            </p:cNvSpPr>
            <p:nvPr/>
          </p:nvSpPr>
          <p:spPr>
            <a:xfrm>
              <a:off x="2027850" y="672759"/>
              <a:ext cx="469726" cy="45500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73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</a:t>
              </a:r>
              <a:endParaRPr lang="en-US" altLang="zh-CN" sz="173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4" name="Group 100"/>
          <p:cNvGrpSpPr/>
          <p:nvPr/>
        </p:nvGrpSpPr>
        <p:grpSpPr bwMode="auto">
          <a:xfrm>
            <a:off x="7734559" y="4444415"/>
            <a:ext cx="2262729" cy="609649"/>
            <a:chOff x="797206" y="693940"/>
            <a:chExt cx="1700370" cy="455310"/>
          </a:xfrm>
        </p:grpSpPr>
        <p:sp>
          <p:nvSpPr>
            <p:cNvPr id="215" name="TextBox 214"/>
            <p:cNvSpPr txBox="1"/>
            <p:nvPr/>
          </p:nvSpPr>
          <p:spPr>
            <a:xfrm>
              <a:off x="797206" y="855743"/>
              <a:ext cx="1542478" cy="1327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l" defTabSz="1908810">
                <a:defRPr/>
              </a:pPr>
              <a:r>
                <a:rPr lang="zh-CN" altLang="en-US" sz="1155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技术支持与维修预约</a:t>
              </a:r>
              <a:endParaRPr lang="zh-CN" altLang="en-US" sz="1155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7" name="Oval 104"/>
            <p:cNvSpPr>
              <a:spLocks noChangeAspect="1"/>
            </p:cNvSpPr>
            <p:nvPr/>
          </p:nvSpPr>
          <p:spPr>
            <a:xfrm>
              <a:off x="2027850" y="693940"/>
              <a:ext cx="469726" cy="45531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73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endParaRPr lang="en-US" altLang="zh-CN" sz="173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8" name="Group 106"/>
          <p:cNvGrpSpPr/>
          <p:nvPr/>
        </p:nvGrpSpPr>
        <p:grpSpPr bwMode="auto">
          <a:xfrm>
            <a:off x="7750678" y="5368049"/>
            <a:ext cx="2246265" cy="609649"/>
            <a:chOff x="785514" y="648498"/>
            <a:chExt cx="1687997" cy="455310"/>
          </a:xfrm>
        </p:grpSpPr>
        <p:sp>
          <p:nvSpPr>
            <p:cNvPr id="219" name="TextBox 218"/>
            <p:cNvSpPr txBox="1"/>
            <p:nvPr/>
          </p:nvSpPr>
          <p:spPr>
            <a:xfrm>
              <a:off x="785514" y="860548"/>
              <a:ext cx="1542478" cy="1327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l" defTabSz="1908810">
                <a:defRPr/>
              </a:pPr>
              <a:r>
                <a:rPr lang="zh-CN" altLang="en-US" sz="1155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在线商店</a:t>
              </a:r>
              <a:r>
                <a:rPr lang="en-US" altLang="zh-CN" sz="1155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155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全球宝妈精选</a:t>
              </a:r>
              <a:endParaRPr lang="zh-CN" altLang="en-US" sz="1155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1" name="Oval 110"/>
            <p:cNvSpPr>
              <a:spLocks noChangeAspect="1"/>
            </p:cNvSpPr>
            <p:nvPr/>
          </p:nvSpPr>
          <p:spPr>
            <a:xfrm>
              <a:off x="2003785" y="648498"/>
              <a:ext cx="469726" cy="455310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/>
              <a:r>
                <a:rPr lang="en-US" altLang="zh-CN" sz="173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</a:t>
              </a:r>
              <a:endParaRPr lang="en-US" altLang="zh-CN" sz="173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1" name="图片 80" descr="图片包含 游戏机, 画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69" y="493243"/>
            <a:ext cx="4024886" cy="2125966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768" y="-267780"/>
            <a:ext cx="4324262" cy="1366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956" y="2412110"/>
            <a:ext cx="2607315" cy="394489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1035" y="1698625"/>
            <a:ext cx="3612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盈利模式三：婴幼儿衍生服务输出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30525" y="6858000"/>
            <a:ext cx="6128385" cy="368300"/>
          </a:xfrm>
          <a:prstGeom prst="rect">
            <a:avLst/>
          </a:prstGeom>
          <a:solidFill>
            <a:srgbClr val="3EB39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智能婴儿车销售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车载智能配件销售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婴幼儿衍生服务输出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2733" y="92125"/>
            <a:ext cx="3655808" cy="369536"/>
          </a:xfrm>
        </p:spPr>
        <p:txBody>
          <a:bodyPr/>
          <a:lstStyle/>
          <a:p>
            <a:r>
              <a:rPr kumimoji="1" lang="zh-CN" altLang="en-US" sz="2800" b="1" dirty="0"/>
              <a:t>六、发展规划</a:t>
            </a:r>
            <a:endParaRPr kumimoji="1" lang="zh-CN" altLang="en-US" sz="2800" b="1" dirty="0"/>
          </a:p>
        </p:txBody>
      </p:sp>
      <p:cxnSp>
        <p:nvCxnSpPr>
          <p:cNvPr id="3" name="直接连接符 44"/>
          <p:cNvCxnSpPr/>
          <p:nvPr/>
        </p:nvCxnSpPr>
        <p:spPr>
          <a:xfrm flipV="1">
            <a:off x="441278" y="3636627"/>
            <a:ext cx="11205688" cy="155635"/>
          </a:xfrm>
          <a:prstGeom prst="line">
            <a:avLst/>
          </a:prstGeom>
          <a:ln w="381000">
            <a:solidFill>
              <a:srgbClr val="789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1972268" y="3697407"/>
            <a:ext cx="94411" cy="94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95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531780" y="3697407"/>
            <a:ext cx="94411" cy="94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95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762606" y="3481834"/>
            <a:ext cx="437867" cy="437867"/>
            <a:chOff x="612948" y="3577580"/>
            <a:chExt cx="333927" cy="333927"/>
          </a:xfrm>
        </p:grpSpPr>
        <p:sp>
          <p:nvSpPr>
            <p:cNvPr id="8" name="椭圆 7"/>
            <p:cNvSpPr/>
            <p:nvPr/>
          </p:nvSpPr>
          <p:spPr>
            <a:xfrm>
              <a:off x="612948" y="3577580"/>
              <a:ext cx="333927" cy="3339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667368" y="3632001"/>
              <a:ext cx="225086" cy="225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3593164" y="3697407"/>
            <a:ext cx="94411" cy="94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95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970850" y="3697407"/>
            <a:ext cx="94411" cy="94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95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417775" y="3481834"/>
            <a:ext cx="437867" cy="437867"/>
            <a:chOff x="612948" y="3577580"/>
            <a:chExt cx="333927" cy="333927"/>
          </a:xfrm>
        </p:grpSpPr>
        <p:sp>
          <p:nvSpPr>
            <p:cNvPr id="13" name="椭圆 12"/>
            <p:cNvSpPr/>
            <p:nvPr/>
          </p:nvSpPr>
          <p:spPr>
            <a:xfrm>
              <a:off x="612948" y="3577580"/>
              <a:ext cx="333927" cy="3339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67368" y="3632001"/>
              <a:ext cx="225086" cy="225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椭圆 14"/>
          <p:cNvSpPr/>
          <p:nvPr/>
        </p:nvSpPr>
        <p:spPr>
          <a:xfrm>
            <a:off x="5198330" y="3697407"/>
            <a:ext cx="94411" cy="94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95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670437" y="3697407"/>
            <a:ext cx="94411" cy="94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95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998815" y="3500452"/>
            <a:ext cx="437867" cy="437867"/>
            <a:chOff x="612948" y="3577580"/>
            <a:chExt cx="333927" cy="333927"/>
          </a:xfrm>
        </p:grpSpPr>
        <p:sp>
          <p:nvSpPr>
            <p:cNvPr id="18" name="椭圆 17"/>
            <p:cNvSpPr/>
            <p:nvPr/>
          </p:nvSpPr>
          <p:spPr>
            <a:xfrm>
              <a:off x="612948" y="3577580"/>
              <a:ext cx="333927" cy="3339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667368" y="3632001"/>
              <a:ext cx="225086" cy="225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椭圆 19"/>
          <p:cNvSpPr/>
          <p:nvPr/>
        </p:nvSpPr>
        <p:spPr>
          <a:xfrm>
            <a:off x="6897917" y="3697407"/>
            <a:ext cx="94411" cy="94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95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535181" y="3697407"/>
            <a:ext cx="94411" cy="94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95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030975" y="3525681"/>
            <a:ext cx="437867" cy="437867"/>
            <a:chOff x="612948" y="3577580"/>
            <a:chExt cx="333927" cy="333927"/>
          </a:xfrm>
        </p:grpSpPr>
        <p:sp>
          <p:nvSpPr>
            <p:cNvPr id="23" name="椭圆 22"/>
            <p:cNvSpPr/>
            <p:nvPr/>
          </p:nvSpPr>
          <p:spPr>
            <a:xfrm>
              <a:off x="612948" y="3577580"/>
              <a:ext cx="333927" cy="3339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667368" y="3632001"/>
              <a:ext cx="225086" cy="225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椭圆 24"/>
          <p:cNvSpPr/>
          <p:nvPr/>
        </p:nvSpPr>
        <p:spPr>
          <a:xfrm>
            <a:off x="8880768" y="3697407"/>
            <a:ext cx="94411" cy="94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95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9352886" y="3697407"/>
            <a:ext cx="94411" cy="94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95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7" name="椭圆 34"/>
          <p:cNvSpPr/>
          <p:nvPr/>
        </p:nvSpPr>
        <p:spPr>
          <a:xfrm>
            <a:off x="6623685" y="3919855"/>
            <a:ext cx="1407160" cy="1367790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486078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95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 rot="10800000">
            <a:off x="3986530" y="2116455"/>
            <a:ext cx="1335405" cy="1250315"/>
            <a:chOff x="4020870" y="2194485"/>
            <a:chExt cx="1102258" cy="1432090"/>
          </a:xfrm>
          <a:solidFill>
            <a:srgbClr val="7890A8"/>
          </a:solidFill>
          <a:effectLst/>
        </p:grpSpPr>
        <p:sp>
          <p:nvSpPr>
            <p:cNvPr id="29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pFill/>
            <a:ln w="3175">
              <a:solidFill>
                <a:srgbClr val="F0EF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0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10800000">
            <a:off x="9226501" y="2074420"/>
            <a:ext cx="995971" cy="1293999"/>
            <a:chOff x="4020870" y="2194485"/>
            <a:chExt cx="1102258" cy="1432090"/>
          </a:xfrm>
          <a:solidFill>
            <a:srgbClr val="7890A8"/>
          </a:solidFill>
          <a:effectLst/>
        </p:grpSpPr>
        <p:sp>
          <p:nvSpPr>
            <p:cNvPr id="3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3539756" y="1696294"/>
            <a:ext cx="3308304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产品调试，发行准备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8502015" y="1631950"/>
            <a:ext cx="319214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智能家族产品发布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育儿服务升级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9466944" y="3525681"/>
            <a:ext cx="437867" cy="437867"/>
            <a:chOff x="612948" y="3577580"/>
            <a:chExt cx="333927" cy="333927"/>
          </a:xfrm>
        </p:grpSpPr>
        <p:sp>
          <p:nvSpPr>
            <p:cNvPr id="44" name="椭圆 43"/>
            <p:cNvSpPr/>
            <p:nvPr/>
          </p:nvSpPr>
          <p:spPr>
            <a:xfrm>
              <a:off x="612948" y="3577580"/>
              <a:ext cx="333927" cy="3339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667368" y="3632001"/>
              <a:ext cx="225086" cy="225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椭圆 45"/>
          <p:cNvSpPr/>
          <p:nvPr/>
        </p:nvSpPr>
        <p:spPr>
          <a:xfrm>
            <a:off x="10604058" y="3697407"/>
            <a:ext cx="94411" cy="94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95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359317" y="3697407"/>
            <a:ext cx="94411" cy="94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95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866117" y="3697407"/>
            <a:ext cx="94411" cy="94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95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1158664" y="3481834"/>
            <a:ext cx="437867" cy="437867"/>
            <a:chOff x="612948" y="3577580"/>
            <a:chExt cx="333927" cy="333927"/>
          </a:xfrm>
        </p:grpSpPr>
        <p:sp>
          <p:nvSpPr>
            <p:cNvPr id="53" name="椭圆 52"/>
            <p:cNvSpPr/>
            <p:nvPr/>
          </p:nvSpPr>
          <p:spPr>
            <a:xfrm>
              <a:off x="612948" y="3577580"/>
              <a:ext cx="333927" cy="3339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667368" y="3632001"/>
              <a:ext cx="225086" cy="225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椭圆 34"/>
          <p:cNvSpPr/>
          <p:nvPr/>
        </p:nvSpPr>
        <p:spPr>
          <a:xfrm>
            <a:off x="1279433" y="4034998"/>
            <a:ext cx="1483531" cy="1395875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486078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95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7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974465" y="5529994"/>
            <a:ext cx="2564498" cy="58356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智能婴儿车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BRAHA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研发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（已完成，具备量产能力）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73200" y="4595495"/>
            <a:ext cx="15678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2018.10-2021.06</a:t>
            </a:r>
            <a:endParaRPr kumimoji="1"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163060" y="2332990"/>
            <a:ext cx="1602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2021.6-2021.11</a:t>
            </a:r>
            <a:endParaRPr kumimoji="1"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6671945" y="4595495"/>
            <a:ext cx="14293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2021.11.11</a:t>
            </a:r>
            <a:endParaRPr kumimoji="1"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9353069" y="2414950"/>
            <a:ext cx="88232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endParaRPr kumimoji="1"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7768" y="-267780"/>
            <a:ext cx="4324262" cy="1366255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5703570" y="5342255"/>
            <a:ext cx="36874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BRAHA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第一代产品发布，开始预售</a:t>
            </a:r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7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8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8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90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9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00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 animBg="1"/>
          <p:bldP spid="6" grpId="0" bldLvl="0" animBg="1"/>
          <p:bldP spid="10" grpId="0" bldLvl="0" animBg="1"/>
          <p:bldP spid="11" grpId="0" bldLvl="0" animBg="1"/>
          <p:bldP spid="15" grpId="0" bldLvl="0" animBg="1"/>
          <p:bldP spid="16" grpId="0" bldLvl="0" animBg="1"/>
          <p:bldP spid="20" grpId="0" bldLvl="0" animBg="1"/>
          <p:bldP spid="21" grpId="0" bldLvl="0" animBg="1"/>
          <p:bldP spid="25" grpId="0" bldLvl="0" animBg="1"/>
          <p:bldP spid="26" grpId="0" bldLvl="0" animBg="1"/>
          <p:bldP spid="27" grpId="0" bldLvl="0" animBg="1"/>
          <p:bldP spid="36" grpId="0"/>
          <p:bldP spid="38" grpId="0"/>
          <p:bldP spid="46" grpId="0" bldLvl="0" animBg="1"/>
          <p:bldP spid="50" grpId="0" bldLvl="0" animBg="1"/>
          <p:bldP spid="51" grpId="0" bldLvl="0" animBg="1"/>
          <p:bldP spid="55" grpId="0" bldLvl="0" animBg="1"/>
          <p:bldP spid="57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7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8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8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9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9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0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 animBg="1"/>
          <p:bldP spid="6" grpId="0" bldLvl="0" animBg="1"/>
          <p:bldP spid="10" grpId="0" bldLvl="0" animBg="1"/>
          <p:bldP spid="11" grpId="0" bldLvl="0" animBg="1"/>
          <p:bldP spid="15" grpId="0" bldLvl="0" animBg="1"/>
          <p:bldP spid="16" grpId="0" bldLvl="0" animBg="1"/>
          <p:bldP spid="20" grpId="0" bldLvl="0" animBg="1"/>
          <p:bldP spid="21" grpId="0" bldLvl="0" animBg="1"/>
          <p:bldP spid="25" grpId="0" bldLvl="0" animBg="1"/>
          <p:bldP spid="26" grpId="0" bldLvl="0" animBg="1"/>
          <p:bldP spid="27" grpId="0" bldLvl="0" animBg="1"/>
          <p:bldP spid="36" grpId="0"/>
          <p:bldP spid="38" grpId="0"/>
          <p:bldP spid="46" grpId="0" bldLvl="0" animBg="1"/>
          <p:bldP spid="50" grpId="0" bldLvl="0" animBg="1"/>
          <p:bldP spid="51" grpId="0" bldLvl="0" animBg="1"/>
          <p:bldP spid="55" grpId="0" bldLvl="0" animBg="1"/>
          <p:bldP spid="57" grpId="0" bldLvl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2190" y="179705"/>
            <a:ext cx="5507355" cy="369570"/>
          </a:xfrm>
        </p:spPr>
        <p:txBody>
          <a:bodyPr/>
          <a:lstStyle/>
          <a:p>
            <a:r>
              <a:rPr lang="zh-CN" altLang="en-US" sz="2800" b="1" dirty="0"/>
              <a:t>六、发展规划</a:t>
            </a:r>
            <a:r>
              <a:rPr lang="en-US" altLang="zh-CN" sz="2800" b="1" dirty="0"/>
              <a:t>--</a:t>
            </a:r>
            <a:r>
              <a:rPr lang="zh-CN" altLang="en-US" sz="2000" dirty="0"/>
              <a:t>市场推广战略</a:t>
            </a:r>
            <a:endParaRPr lang="zh-CN" altLang="en-US" sz="200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6024393" y="6107794"/>
            <a:ext cx="11175472" cy="607151"/>
            <a:chOff x="6210454" y="10012732"/>
            <a:chExt cx="22163820" cy="1206903"/>
          </a:xfrm>
        </p:grpSpPr>
        <p:sp>
          <p:nvSpPr>
            <p:cNvPr id="14" name="Title 20"/>
            <p:cNvSpPr txBox="1"/>
            <p:nvPr/>
          </p:nvSpPr>
          <p:spPr>
            <a:xfrm>
              <a:off x="6210454" y="10424411"/>
              <a:ext cx="9897369" cy="795224"/>
            </a:xfrm>
            <a:prstGeom prst="rect">
              <a:avLst/>
            </a:prstGeom>
          </p:spPr>
          <p:txBody>
            <a:bodyPr vert="horz" wrap="none" lIns="175634" tIns="0" rIns="175634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altLang="zh-CN" sz="2595" b="1" dirty="0">
                  <a:solidFill>
                    <a:schemeClr val="tx2"/>
                  </a:solidFill>
                  <a:latin typeface="Lato Regular"/>
                  <a:cs typeface="Lato Regular"/>
                </a:rPr>
                <a:t>Main sales channels-TMALL</a:t>
              </a:r>
              <a:endParaRPr lang="en-US" sz="2595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634648" y="10012732"/>
              <a:ext cx="18739626" cy="696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sz="129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096000" y="2019631"/>
            <a:ext cx="5647866" cy="3444306"/>
            <a:chOff x="7274787" y="2917060"/>
            <a:chExt cx="11201164" cy="6846649"/>
          </a:xfrm>
        </p:grpSpPr>
        <p:grpSp>
          <p:nvGrpSpPr>
            <p:cNvPr id="17" name="Group 26"/>
            <p:cNvGrpSpPr/>
            <p:nvPr/>
          </p:nvGrpSpPr>
          <p:grpSpPr bwMode="auto">
            <a:xfrm>
              <a:off x="8122885" y="4186994"/>
              <a:ext cx="7837043" cy="5485098"/>
              <a:chOff x="4111163" y="2586039"/>
              <a:chExt cx="3960152" cy="2748585"/>
            </a:xfrm>
          </p:grpSpPr>
          <p:sp>
            <p:nvSpPr>
              <p:cNvPr id="25" name="Freeform 6"/>
              <p:cNvSpPr/>
              <p:nvPr/>
            </p:nvSpPr>
            <p:spPr>
              <a:xfrm rot="5400000">
                <a:off x="3903401" y="3088971"/>
                <a:ext cx="1796419" cy="1380895"/>
              </a:xfrm>
              <a:custGeom>
                <a:avLst/>
                <a:gdLst>
                  <a:gd name="connsiteX0" fmla="*/ 1795462 w 1795462"/>
                  <a:gd name="connsiteY0" fmla="*/ 1381125 h 1381125"/>
                  <a:gd name="connsiteX1" fmla="*/ 0 w 1795462"/>
                  <a:gd name="connsiteY1" fmla="*/ 514350 h 1381125"/>
                  <a:gd name="connsiteX2" fmla="*/ 0 w 1795462"/>
                  <a:gd name="connsiteY2" fmla="*/ 0 h 1381125"/>
                  <a:gd name="connsiteX3" fmla="*/ 1790700 w 1795462"/>
                  <a:gd name="connsiteY3" fmla="*/ 862013 h 1381125"/>
                  <a:gd name="connsiteX4" fmla="*/ 1795462 w 1795462"/>
                  <a:gd name="connsiteY4" fmla="*/ 1381125 h 1381125"/>
                  <a:gd name="connsiteX0-1" fmla="*/ 1795462 w 1795462"/>
                  <a:gd name="connsiteY0-2" fmla="*/ 1381125 h 1381125"/>
                  <a:gd name="connsiteX1-3" fmla="*/ 0 w 1795462"/>
                  <a:gd name="connsiteY1-4" fmla="*/ 514350 h 1381125"/>
                  <a:gd name="connsiteX2-5" fmla="*/ 0 w 1795462"/>
                  <a:gd name="connsiteY2-6" fmla="*/ 0 h 1381125"/>
                  <a:gd name="connsiteX3-7" fmla="*/ 1790700 w 1795462"/>
                  <a:gd name="connsiteY3-8" fmla="*/ 866776 h 1381125"/>
                  <a:gd name="connsiteX4-9" fmla="*/ 1795462 w 1795462"/>
                  <a:gd name="connsiteY4-10" fmla="*/ 1381125 h 1381125"/>
                  <a:gd name="connsiteX0-11" fmla="*/ 1795462 w 1795462"/>
                  <a:gd name="connsiteY0-12" fmla="*/ 1381125 h 1381125"/>
                  <a:gd name="connsiteX1-13" fmla="*/ 3 w 1795462"/>
                  <a:gd name="connsiteY1-14" fmla="*/ 519113 h 1381125"/>
                  <a:gd name="connsiteX2-15" fmla="*/ 0 w 1795462"/>
                  <a:gd name="connsiteY2-16" fmla="*/ 0 h 1381125"/>
                  <a:gd name="connsiteX3-17" fmla="*/ 1790700 w 1795462"/>
                  <a:gd name="connsiteY3-18" fmla="*/ 866776 h 1381125"/>
                  <a:gd name="connsiteX4-19" fmla="*/ 1795462 w 1795462"/>
                  <a:gd name="connsiteY4-20" fmla="*/ 1381125 h 13811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795462" h="1381125">
                    <a:moveTo>
                      <a:pt x="1795462" y="1381125"/>
                    </a:moveTo>
                    <a:lnTo>
                      <a:pt x="3" y="519113"/>
                    </a:lnTo>
                    <a:cubicBezTo>
                      <a:pt x="2" y="346075"/>
                      <a:pt x="1" y="173038"/>
                      <a:pt x="0" y="0"/>
                    </a:cubicBezTo>
                    <a:lnTo>
                      <a:pt x="1790700" y="866776"/>
                    </a:lnTo>
                    <a:cubicBezTo>
                      <a:pt x="1792287" y="1039813"/>
                      <a:pt x="1793875" y="1208088"/>
                      <a:pt x="1795462" y="1381125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95"/>
              </a:p>
            </p:txBody>
          </p:sp>
          <p:sp>
            <p:nvSpPr>
              <p:cNvPr id="26" name="Freeform 7"/>
              <p:cNvSpPr/>
              <p:nvPr/>
            </p:nvSpPr>
            <p:spPr>
              <a:xfrm rot="5400000">
                <a:off x="4439152" y="3119917"/>
                <a:ext cx="2453414" cy="1385657"/>
              </a:xfrm>
              <a:custGeom>
                <a:avLst/>
                <a:gdLst>
                  <a:gd name="connsiteX0" fmla="*/ 2452687 w 2452687"/>
                  <a:gd name="connsiteY0" fmla="*/ 1385888 h 1385888"/>
                  <a:gd name="connsiteX1" fmla="*/ 0 w 2452687"/>
                  <a:gd name="connsiteY1" fmla="*/ 514350 h 1385888"/>
                  <a:gd name="connsiteX2" fmla="*/ 0 w 2452687"/>
                  <a:gd name="connsiteY2" fmla="*/ 0 h 1385888"/>
                  <a:gd name="connsiteX3" fmla="*/ 2447925 w 2452687"/>
                  <a:gd name="connsiteY3" fmla="*/ 866775 h 1385888"/>
                  <a:gd name="connsiteX4" fmla="*/ 2452687 w 2452687"/>
                  <a:gd name="connsiteY4" fmla="*/ 1385888 h 1385888"/>
                  <a:gd name="connsiteX0-1" fmla="*/ 2452687 w 2452687"/>
                  <a:gd name="connsiteY0-2" fmla="*/ 1385888 h 1385888"/>
                  <a:gd name="connsiteX1-3" fmla="*/ 2384 w 2452687"/>
                  <a:gd name="connsiteY1-4" fmla="*/ 528637 h 1385888"/>
                  <a:gd name="connsiteX2-5" fmla="*/ 0 w 2452687"/>
                  <a:gd name="connsiteY2-6" fmla="*/ 0 h 1385888"/>
                  <a:gd name="connsiteX3-7" fmla="*/ 2447925 w 2452687"/>
                  <a:gd name="connsiteY3-8" fmla="*/ 866775 h 1385888"/>
                  <a:gd name="connsiteX4-9" fmla="*/ 2452687 w 2452687"/>
                  <a:gd name="connsiteY4-10" fmla="*/ 1385888 h 13858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452687" h="1385888">
                    <a:moveTo>
                      <a:pt x="2452687" y="1385888"/>
                    </a:moveTo>
                    <a:lnTo>
                      <a:pt x="2384" y="528637"/>
                    </a:lnTo>
                    <a:cubicBezTo>
                      <a:pt x="1589" y="352425"/>
                      <a:pt x="795" y="176212"/>
                      <a:pt x="0" y="0"/>
                    </a:cubicBezTo>
                    <a:lnTo>
                      <a:pt x="2447925" y="866775"/>
                    </a:lnTo>
                    <a:cubicBezTo>
                      <a:pt x="2449512" y="1038225"/>
                      <a:pt x="2451100" y="1209675"/>
                      <a:pt x="2452687" y="138588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95"/>
              </a:p>
            </p:txBody>
          </p:sp>
          <p:sp>
            <p:nvSpPr>
              <p:cNvPr id="27" name="Freeform 8"/>
              <p:cNvSpPr/>
              <p:nvPr/>
            </p:nvSpPr>
            <p:spPr>
              <a:xfrm rot="5400000">
                <a:off x="6480277" y="3456350"/>
                <a:ext cx="1799593" cy="1382482"/>
              </a:xfrm>
              <a:custGeom>
                <a:avLst/>
                <a:gdLst>
                  <a:gd name="connsiteX0" fmla="*/ 1795462 w 1795462"/>
                  <a:gd name="connsiteY0" fmla="*/ 1381125 h 1381125"/>
                  <a:gd name="connsiteX1" fmla="*/ 0 w 1795462"/>
                  <a:gd name="connsiteY1" fmla="*/ 514350 h 1381125"/>
                  <a:gd name="connsiteX2" fmla="*/ 0 w 1795462"/>
                  <a:gd name="connsiteY2" fmla="*/ 0 h 1381125"/>
                  <a:gd name="connsiteX3" fmla="*/ 1790700 w 1795462"/>
                  <a:gd name="connsiteY3" fmla="*/ 862013 h 1381125"/>
                  <a:gd name="connsiteX4" fmla="*/ 1795462 w 1795462"/>
                  <a:gd name="connsiteY4" fmla="*/ 1381125 h 1381125"/>
                  <a:gd name="connsiteX0-1" fmla="*/ 1795462 w 1795462"/>
                  <a:gd name="connsiteY0-2" fmla="*/ 1381125 h 1381125"/>
                  <a:gd name="connsiteX1-3" fmla="*/ 0 w 1795462"/>
                  <a:gd name="connsiteY1-4" fmla="*/ 514350 h 1381125"/>
                  <a:gd name="connsiteX2-5" fmla="*/ 0 w 1795462"/>
                  <a:gd name="connsiteY2-6" fmla="*/ 0 h 1381125"/>
                  <a:gd name="connsiteX3-7" fmla="*/ 1790700 w 1795462"/>
                  <a:gd name="connsiteY3-8" fmla="*/ 866776 h 1381125"/>
                  <a:gd name="connsiteX4-9" fmla="*/ 1795462 w 1795462"/>
                  <a:gd name="connsiteY4-10" fmla="*/ 1381125 h 1381125"/>
                  <a:gd name="connsiteX0-11" fmla="*/ 1800223 w 1800223"/>
                  <a:gd name="connsiteY0-12" fmla="*/ 1381125 h 1381125"/>
                  <a:gd name="connsiteX1-13" fmla="*/ 0 w 1800223"/>
                  <a:gd name="connsiteY1-14" fmla="*/ 514350 h 1381125"/>
                  <a:gd name="connsiteX2-15" fmla="*/ 4761 w 1800223"/>
                  <a:gd name="connsiteY2-16" fmla="*/ 0 h 1381125"/>
                  <a:gd name="connsiteX3-17" fmla="*/ 1795461 w 1800223"/>
                  <a:gd name="connsiteY3-18" fmla="*/ 866776 h 1381125"/>
                  <a:gd name="connsiteX4-19" fmla="*/ 1800223 w 1800223"/>
                  <a:gd name="connsiteY4-20" fmla="*/ 1381125 h 1381125"/>
                  <a:gd name="connsiteX0-21" fmla="*/ 1800223 w 1800223"/>
                  <a:gd name="connsiteY0-22" fmla="*/ 1381125 h 1381125"/>
                  <a:gd name="connsiteX1-23" fmla="*/ 0 w 1800223"/>
                  <a:gd name="connsiteY1-24" fmla="*/ 514350 h 1381125"/>
                  <a:gd name="connsiteX2-25" fmla="*/ 2380 w 1800223"/>
                  <a:gd name="connsiteY2-26" fmla="*/ 0 h 1381125"/>
                  <a:gd name="connsiteX3-27" fmla="*/ 1795461 w 1800223"/>
                  <a:gd name="connsiteY3-28" fmla="*/ 866776 h 1381125"/>
                  <a:gd name="connsiteX4-29" fmla="*/ 1800223 w 1800223"/>
                  <a:gd name="connsiteY4-30" fmla="*/ 1381125 h 13811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800223" h="1381125">
                    <a:moveTo>
                      <a:pt x="1800223" y="1381125"/>
                    </a:moveTo>
                    <a:lnTo>
                      <a:pt x="0" y="514350"/>
                    </a:lnTo>
                    <a:cubicBezTo>
                      <a:pt x="793" y="342900"/>
                      <a:pt x="1587" y="171450"/>
                      <a:pt x="2380" y="0"/>
                    </a:cubicBezTo>
                    <a:lnTo>
                      <a:pt x="1795461" y="866776"/>
                    </a:lnTo>
                    <a:cubicBezTo>
                      <a:pt x="1797048" y="1039813"/>
                      <a:pt x="1798636" y="1208088"/>
                      <a:pt x="1800223" y="1381125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95"/>
              </a:p>
            </p:txBody>
          </p:sp>
          <p:sp>
            <p:nvSpPr>
              <p:cNvPr id="28" name="Freeform 9"/>
              <p:cNvSpPr/>
              <p:nvPr/>
            </p:nvSpPr>
            <p:spPr>
              <a:xfrm rot="5400000">
                <a:off x="5296260" y="3415088"/>
                <a:ext cx="2453414" cy="1385657"/>
              </a:xfrm>
              <a:custGeom>
                <a:avLst/>
                <a:gdLst>
                  <a:gd name="connsiteX0" fmla="*/ 2452687 w 2452687"/>
                  <a:gd name="connsiteY0" fmla="*/ 1385888 h 1385888"/>
                  <a:gd name="connsiteX1" fmla="*/ 0 w 2452687"/>
                  <a:gd name="connsiteY1" fmla="*/ 514350 h 1385888"/>
                  <a:gd name="connsiteX2" fmla="*/ 0 w 2452687"/>
                  <a:gd name="connsiteY2" fmla="*/ 0 h 1385888"/>
                  <a:gd name="connsiteX3" fmla="*/ 2447925 w 2452687"/>
                  <a:gd name="connsiteY3" fmla="*/ 866775 h 1385888"/>
                  <a:gd name="connsiteX4" fmla="*/ 2452687 w 2452687"/>
                  <a:gd name="connsiteY4" fmla="*/ 1385888 h 1385888"/>
                  <a:gd name="connsiteX0-1" fmla="*/ 2452687 w 2452687"/>
                  <a:gd name="connsiteY0-2" fmla="*/ 1385888 h 1385888"/>
                  <a:gd name="connsiteX1-3" fmla="*/ 3 w 2452687"/>
                  <a:gd name="connsiteY1-4" fmla="*/ 521494 h 1385888"/>
                  <a:gd name="connsiteX2-5" fmla="*/ 0 w 2452687"/>
                  <a:gd name="connsiteY2-6" fmla="*/ 0 h 1385888"/>
                  <a:gd name="connsiteX3-7" fmla="*/ 2447925 w 2452687"/>
                  <a:gd name="connsiteY3-8" fmla="*/ 866775 h 1385888"/>
                  <a:gd name="connsiteX4-9" fmla="*/ 2452687 w 2452687"/>
                  <a:gd name="connsiteY4-10" fmla="*/ 1385888 h 1385888"/>
                  <a:gd name="connsiteX0-11" fmla="*/ 2452687 w 2452687"/>
                  <a:gd name="connsiteY0-12" fmla="*/ 1385888 h 1385888"/>
                  <a:gd name="connsiteX1-13" fmla="*/ 6 w 2452687"/>
                  <a:gd name="connsiteY1-14" fmla="*/ 523875 h 1385888"/>
                  <a:gd name="connsiteX2-15" fmla="*/ 0 w 2452687"/>
                  <a:gd name="connsiteY2-16" fmla="*/ 0 h 1385888"/>
                  <a:gd name="connsiteX3-17" fmla="*/ 2447925 w 2452687"/>
                  <a:gd name="connsiteY3-18" fmla="*/ 866775 h 1385888"/>
                  <a:gd name="connsiteX4-19" fmla="*/ 2452687 w 2452687"/>
                  <a:gd name="connsiteY4-20" fmla="*/ 1385888 h 13858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452687" h="1385888">
                    <a:moveTo>
                      <a:pt x="2452687" y="1385888"/>
                    </a:moveTo>
                    <a:lnTo>
                      <a:pt x="6" y="523875"/>
                    </a:lnTo>
                    <a:cubicBezTo>
                      <a:pt x="5" y="350044"/>
                      <a:pt x="1" y="173831"/>
                      <a:pt x="0" y="0"/>
                    </a:cubicBezTo>
                    <a:lnTo>
                      <a:pt x="2447925" y="866775"/>
                    </a:lnTo>
                    <a:cubicBezTo>
                      <a:pt x="2449512" y="1038225"/>
                      <a:pt x="2451100" y="1209675"/>
                      <a:pt x="2452687" y="138588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95"/>
              </a:p>
            </p:txBody>
          </p:sp>
        </p:grpSp>
        <p:cxnSp>
          <p:nvCxnSpPr>
            <p:cNvPr id="18" name="Straight Connector 28"/>
            <p:cNvCxnSpPr/>
            <p:nvPr/>
          </p:nvCxnSpPr>
          <p:spPr>
            <a:xfrm>
              <a:off x="10324794" y="2932894"/>
              <a:ext cx="0" cy="1640462"/>
            </a:xfrm>
            <a:prstGeom prst="line">
              <a:avLst/>
            </a:prstGeom>
            <a:ln w="3175">
              <a:solidFill>
                <a:srgbClr val="7F8C8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30"/>
            <p:cNvCxnSpPr/>
            <p:nvPr/>
          </p:nvCxnSpPr>
          <p:spPr>
            <a:xfrm>
              <a:off x="7274787" y="2917060"/>
              <a:ext cx="3050007" cy="0"/>
            </a:xfrm>
            <a:prstGeom prst="line">
              <a:avLst/>
            </a:prstGeom>
            <a:ln w="3175">
              <a:solidFill>
                <a:srgbClr val="7F8C8D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31"/>
            <p:cNvCxnSpPr/>
            <p:nvPr/>
          </p:nvCxnSpPr>
          <p:spPr>
            <a:xfrm>
              <a:off x="13761158" y="2932894"/>
              <a:ext cx="0" cy="1640462"/>
            </a:xfrm>
            <a:prstGeom prst="line">
              <a:avLst/>
            </a:prstGeom>
            <a:ln w="3175">
              <a:solidFill>
                <a:srgbClr val="7F8C8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32"/>
            <p:cNvCxnSpPr/>
            <p:nvPr/>
          </p:nvCxnSpPr>
          <p:spPr>
            <a:xfrm>
              <a:off x="13783147" y="2942395"/>
              <a:ext cx="3050007" cy="0"/>
            </a:xfrm>
            <a:prstGeom prst="line">
              <a:avLst/>
            </a:prstGeom>
            <a:ln w="3175">
              <a:solidFill>
                <a:srgbClr val="7F8C8D"/>
              </a:solidFill>
              <a:prstDash val="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3"/>
            <p:cNvCxnSpPr/>
            <p:nvPr/>
          </p:nvCxnSpPr>
          <p:spPr>
            <a:xfrm>
              <a:off x="8581484" y="8554169"/>
              <a:ext cx="0" cy="821814"/>
            </a:xfrm>
            <a:prstGeom prst="line">
              <a:avLst/>
            </a:prstGeom>
            <a:ln w="3175">
              <a:solidFill>
                <a:srgbClr val="7F8C8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4"/>
            <p:cNvCxnSpPr/>
            <p:nvPr/>
          </p:nvCxnSpPr>
          <p:spPr>
            <a:xfrm>
              <a:off x="15407094" y="8554169"/>
              <a:ext cx="0" cy="1117921"/>
            </a:xfrm>
            <a:prstGeom prst="line">
              <a:avLst/>
            </a:prstGeom>
            <a:ln w="3175">
              <a:solidFill>
                <a:srgbClr val="7F8C8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35"/>
            <p:cNvCxnSpPr/>
            <p:nvPr/>
          </p:nvCxnSpPr>
          <p:spPr>
            <a:xfrm>
              <a:off x="15425942" y="9763709"/>
              <a:ext cx="3050009" cy="0"/>
            </a:xfrm>
            <a:prstGeom prst="line">
              <a:avLst/>
            </a:prstGeom>
            <a:ln w="3175">
              <a:solidFill>
                <a:srgbClr val="7F8C8D"/>
              </a:solidFill>
              <a:prstDash val="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63"/>
          <p:cNvSpPr txBox="1">
            <a:spLocks noChangeArrowheads="1"/>
          </p:cNvSpPr>
          <p:nvPr/>
        </p:nvSpPr>
        <p:spPr bwMode="auto">
          <a:xfrm>
            <a:off x="6085801" y="1589343"/>
            <a:ext cx="107061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729" tIns="65865" rIns="131729" bIns="65865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5pPr>
            <a:lvl6pPr marL="25146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6pPr>
            <a:lvl7pPr marL="29718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7pPr>
            <a:lvl8pPr marL="34290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8pPr>
            <a:lvl9pPr marL="38862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zh-CN" altLang="en-US" sz="1585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第二战场</a:t>
            </a:r>
            <a:endParaRPr lang="id-ID" sz="1585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63"/>
          <p:cNvSpPr txBox="1">
            <a:spLocks noChangeArrowheads="1"/>
          </p:cNvSpPr>
          <p:nvPr/>
        </p:nvSpPr>
        <p:spPr bwMode="auto">
          <a:xfrm>
            <a:off x="5529377" y="5643840"/>
            <a:ext cx="124396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729" tIns="65865" rIns="131729" bIns="65865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5pPr>
            <a:lvl6pPr marL="25146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6pPr>
            <a:lvl7pPr marL="29718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7pPr>
            <a:lvl8pPr marL="34290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8pPr>
            <a:lvl9pPr marL="38862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zh-CN" altLang="en-US" sz="1585" b="1" spc="-75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 SD Gothic Neo" panose="02000300000000000000" charset="-127"/>
              </a:rPr>
              <a:t>复购</a:t>
            </a:r>
            <a:r>
              <a:rPr lang="zh-CN" altLang="en-US" sz="1730" b="1" spc="-75" dirty="0">
                <a:solidFill>
                  <a:srgbClr val="404040"/>
                </a:solidFill>
                <a:latin typeface="Apple SD Gothic Neo" panose="02000300000000000000" charset="-127"/>
                <a:cs typeface="Apple SD Gothic Neo" panose="02000300000000000000" charset="-127"/>
              </a:rPr>
              <a:t>✖</a:t>
            </a:r>
            <a:r>
              <a:rPr lang="zh-CN" altLang="en-US" sz="1585" b="1" spc="-75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 SD Gothic Neo" panose="02000300000000000000" charset="-127"/>
              </a:rPr>
              <a:t>沉淀</a:t>
            </a:r>
            <a:endParaRPr lang="id-ID" sz="1585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63"/>
          <p:cNvSpPr txBox="1">
            <a:spLocks noChangeArrowheads="1"/>
          </p:cNvSpPr>
          <p:nvPr/>
        </p:nvSpPr>
        <p:spPr bwMode="auto">
          <a:xfrm>
            <a:off x="9840685" y="1529193"/>
            <a:ext cx="128206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729" tIns="65865" rIns="131729" bIns="65865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5pPr>
            <a:lvl6pPr marL="25146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6pPr>
            <a:lvl7pPr marL="29718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7pPr>
            <a:lvl8pPr marL="34290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8pPr>
            <a:lvl9pPr marL="3886200" indent="-228600" defTabSz="182753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zh-CN" altLang="en-US" sz="1585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曝光</a:t>
            </a:r>
            <a:r>
              <a:rPr lang="zh-CN" altLang="en-US" sz="1730" b="1" spc="-75" dirty="0">
                <a:solidFill>
                  <a:srgbClr val="404040"/>
                </a:solidFill>
                <a:latin typeface="Apple SD Gothic Neo" panose="02000300000000000000" charset="-127"/>
                <a:cs typeface="Apple SD Gothic Neo" panose="02000300000000000000" charset="-127"/>
              </a:rPr>
              <a:t>✖</a:t>
            </a:r>
            <a:r>
              <a:rPr lang="zh-CN" altLang="en-US" sz="1585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吸粉</a:t>
            </a:r>
            <a:endParaRPr lang="id-ID" altLang="zh-CN" sz="1585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0265908" y="5644068"/>
            <a:ext cx="2309303" cy="678548"/>
            <a:chOff x="15573327" y="10471354"/>
            <a:chExt cx="4579937" cy="1348829"/>
          </a:xfrm>
        </p:grpSpPr>
        <p:sp>
          <p:nvSpPr>
            <p:cNvPr id="44" name="TextBox 62"/>
            <p:cNvSpPr txBox="1">
              <a:spLocks noChangeArrowheads="1"/>
            </p:cNvSpPr>
            <p:nvPr/>
          </p:nvSpPr>
          <p:spPr bwMode="auto">
            <a:xfrm>
              <a:off x="15573327" y="11109529"/>
              <a:ext cx="4579937" cy="710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58080" tIns="79040" rIns="158080" bIns="7904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5pPr>
              <a:lvl6pPr marL="2514600" indent="-228600" defTabSz="182753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6pPr>
              <a:lvl7pPr marL="2971800" indent="-228600" defTabSz="182753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7pPr>
              <a:lvl8pPr marL="3429000" indent="-228600" defTabSz="182753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8pPr>
              <a:lvl9pPr marL="3886200" indent="-228600" defTabSz="182753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zh-CN" sz="129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TextBox 63"/>
            <p:cNvSpPr txBox="1">
              <a:spLocks noChangeArrowheads="1"/>
            </p:cNvSpPr>
            <p:nvPr/>
          </p:nvSpPr>
          <p:spPr bwMode="auto">
            <a:xfrm>
              <a:off x="15667309" y="10471354"/>
              <a:ext cx="2542663" cy="788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1729" tIns="65865" rIns="131729" bIns="65865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5pPr>
              <a:lvl6pPr marL="2514600" indent="-228600" defTabSz="182753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6pPr>
              <a:lvl7pPr marL="2971800" indent="-228600" defTabSz="182753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7pPr>
              <a:lvl8pPr marL="3429000" indent="-228600" defTabSz="182753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8pPr>
              <a:lvl9pPr marL="3886200" indent="-228600" defTabSz="182753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zh-CN" altLang="en-US" sz="1585" b="1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r>
                <a:rPr lang="zh-CN" altLang="en-US" sz="1730" b="1" spc="-75" dirty="0">
                  <a:solidFill>
                    <a:srgbClr val="404040"/>
                  </a:solidFill>
                  <a:latin typeface="Apple SD Gothic Neo" panose="02000300000000000000" charset="-127"/>
                  <a:cs typeface="Apple SD Gothic Neo" panose="02000300000000000000" charset="-127"/>
                </a:rPr>
                <a:t>✖</a:t>
              </a:r>
              <a:r>
                <a:rPr lang="zh-CN" altLang="en-US" sz="1585" b="1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营销</a:t>
              </a:r>
              <a:endParaRPr lang="id-ID" sz="1585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7" name="Straight Connector 35"/>
          <p:cNvCxnSpPr/>
          <p:nvPr/>
        </p:nvCxnSpPr>
        <p:spPr>
          <a:xfrm flipH="1">
            <a:off x="5408007" y="5268885"/>
            <a:ext cx="1320105" cy="0"/>
          </a:xfrm>
          <a:prstGeom prst="line">
            <a:avLst/>
          </a:prstGeom>
          <a:ln w="3175">
            <a:solidFill>
              <a:srgbClr val="7F8C8D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KSO_Shape"/>
          <p:cNvSpPr/>
          <p:nvPr/>
        </p:nvSpPr>
        <p:spPr bwMode="auto">
          <a:xfrm>
            <a:off x="243648" y="132173"/>
            <a:ext cx="515136" cy="50154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21189" tIns="60594" rIns="121189" bIns="60594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95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7768" y="-267780"/>
            <a:ext cx="4324262" cy="136625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58" y="1098475"/>
            <a:ext cx="6507183" cy="537435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43576" y="889214"/>
            <a:ext cx="5376983" cy="623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460" b="1" dirty="0"/>
              <a:t>Main Battlefield - Online</a:t>
            </a:r>
            <a:endParaRPr lang="zh-CN" altLang="en-US" sz="346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6463030" y="3256915"/>
            <a:ext cx="584200" cy="1568450"/>
          </a:xfrm>
          <a:prstGeom prst="rect">
            <a:avLst/>
          </a:prstGeom>
          <a:solidFill>
            <a:srgbClr val="6BC396"/>
          </a:solidFill>
        </p:spPr>
        <p:txBody>
          <a:bodyPr wrap="square" rtlCol="0">
            <a:spAutoFit/>
          </a:bodyPr>
          <a:lstStyle/>
          <a:p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人群运营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91070" y="2822575"/>
            <a:ext cx="685800" cy="2306955"/>
          </a:xfrm>
          <a:prstGeom prst="rect">
            <a:avLst/>
          </a:prstGeom>
          <a:solidFill>
            <a:srgbClr val="349182"/>
          </a:solidFill>
        </p:spPr>
        <p:txBody>
          <a:bodyPr wrap="square" rtlCol="0">
            <a:spAutoFit/>
          </a:bodyPr>
          <a:lstStyle/>
          <a:p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POP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39125" y="2244725"/>
            <a:ext cx="685800" cy="3291840"/>
          </a:xfrm>
          <a:prstGeom prst="rect">
            <a:avLst/>
          </a:prstGeom>
          <a:solidFill>
            <a:srgbClr val="6BC396"/>
          </a:solidFill>
        </p:spPr>
        <p:txBody>
          <a:bodyPr wrap="square" rtlCol="0">
            <a:spAutoFit/>
          </a:bodyPr>
          <a:lstStyle/>
          <a:p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淘系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95740" y="2878455"/>
            <a:ext cx="584200" cy="1814830"/>
          </a:xfrm>
          <a:prstGeom prst="rect">
            <a:avLst/>
          </a:prstGeom>
          <a:solidFill>
            <a:srgbClr val="349182"/>
          </a:solidFill>
        </p:spPr>
        <p:txBody>
          <a:bodyPr wrap="square" rtlCol="0">
            <a:spAutoFit/>
          </a:bodyPr>
          <a:lstStyle/>
          <a:p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品牌运营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04095" y="3322955"/>
            <a:ext cx="584200" cy="1568450"/>
          </a:xfrm>
          <a:prstGeom prst="rect">
            <a:avLst/>
          </a:prstGeom>
          <a:solidFill>
            <a:srgbClr val="6BC396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社区种草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2190" y="130175"/>
            <a:ext cx="4806315" cy="369570"/>
          </a:xfrm>
        </p:spPr>
        <p:txBody>
          <a:bodyPr>
            <a:normAutofit fontScale="90000"/>
          </a:bodyPr>
          <a:lstStyle/>
          <a:p>
            <a:r>
              <a:rPr lang="zh-CN" altLang="en-US" sz="3100" b="1" dirty="0"/>
              <a:t>六、发展规划</a:t>
            </a:r>
            <a:r>
              <a:rPr lang="en-US" altLang="zh-CN" sz="3100" b="1" dirty="0"/>
              <a:t>--</a:t>
            </a:r>
            <a:r>
              <a:rPr lang="zh-CN" altLang="en-US" sz="2200" dirty="0"/>
              <a:t>市场预估</a:t>
            </a:r>
            <a:endParaRPr lang="zh-CN" altLang="en-US" sz="2200" dirty="0"/>
          </a:p>
        </p:txBody>
      </p:sp>
      <p:sp>
        <p:nvSpPr>
          <p:cNvPr id="35" name="TextBox 34"/>
          <p:cNvSpPr txBox="1"/>
          <p:nvPr/>
        </p:nvSpPr>
        <p:spPr>
          <a:xfrm>
            <a:off x="4570105" y="1272900"/>
            <a:ext cx="4427124" cy="410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665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</a:t>
            </a:r>
            <a:r>
              <a:rPr lang="en-US" altLang="zh-CN" sz="2665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665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</a:t>
            </a:r>
            <a:r>
              <a:rPr lang="en-US" altLang="zh-CN" sz="2665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2665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销售预估</a:t>
            </a:r>
            <a:endParaRPr lang="zh-CN" altLang="en-US" sz="2665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KSO_Shape"/>
          <p:cNvSpPr/>
          <p:nvPr/>
        </p:nvSpPr>
        <p:spPr bwMode="auto">
          <a:xfrm>
            <a:off x="341859" y="244218"/>
            <a:ext cx="391872" cy="381533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lIns="121189" tIns="60594" rIns="121189" bIns="60594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95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7768" y="-267780"/>
            <a:ext cx="4324262" cy="136625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067696" y="2938150"/>
            <a:ext cx="686464" cy="564877"/>
            <a:chOff x="4178300" y="4422775"/>
            <a:chExt cx="388938" cy="325438"/>
          </a:xfrm>
          <a:solidFill>
            <a:srgbClr val="1E90B4"/>
          </a:solidFill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4330700" y="4530725"/>
              <a:ext cx="236538" cy="217488"/>
            </a:xfrm>
            <a:custGeom>
              <a:avLst/>
              <a:gdLst>
                <a:gd name="T0" fmla="*/ 742 w 744"/>
                <a:gd name="T1" fmla="*/ 283 h 683"/>
                <a:gd name="T2" fmla="*/ 727 w 744"/>
                <a:gd name="T3" fmla="*/ 221 h 683"/>
                <a:gd name="T4" fmla="*/ 699 w 744"/>
                <a:gd name="T5" fmla="*/ 164 h 683"/>
                <a:gd name="T6" fmla="*/ 659 w 744"/>
                <a:gd name="T7" fmla="*/ 114 h 683"/>
                <a:gd name="T8" fmla="*/ 608 w 744"/>
                <a:gd name="T9" fmla="*/ 72 h 683"/>
                <a:gd name="T10" fmla="*/ 549 w 744"/>
                <a:gd name="T11" fmla="*/ 37 h 683"/>
                <a:gd name="T12" fmla="*/ 483 w 744"/>
                <a:gd name="T13" fmla="*/ 14 h 683"/>
                <a:gd name="T14" fmla="*/ 410 w 744"/>
                <a:gd name="T15" fmla="*/ 1 h 683"/>
                <a:gd name="T16" fmla="*/ 353 w 744"/>
                <a:gd name="T17" fmla="*/ 0 h 683"/>
                <a:gd name="T18" fmla="*/ 278 w 744"/>
                <a:gd name="T19" fmla="*/ 9 h 683"/>
                <a:gd name="T20" fmla="*/ 210 w 744"/>
                <a:gd name="T21" fmla="*/ 30 h 683"/>
                <a:gd name="T22" fmla="*/ 148 w 744"/>
                <a:gd name="T23" fmla="*/ 63 h 683"/>
                <a:gd name="T24" fmla="*/ 96 w 744"/>
                <a:gd name="T25" fmla="*/ 102 h 683"/>
                <a:gd name="T26" fmla="*/ 53 w 744"/>
                <a:gd name="T27" fmla="*/ 151 h 683"/>
                <a:gd name="T28" fmla="*/ 22 w 744"/>
                <a:gd name="T29" fmla="*/ 206 h 683"/>
                <a:gd name="T30" fmla="*/ 3 w 744"/>
                <a:gd name="T31" fmla="*/ 267 h 683"/>
                <a:gd name="T32" fmla="*/ 0 w 744"/>
                <a:gd name="T33" fmla="*/ 316 h 683"/>
                <a:gd name="T34" fmla="*/ 7 w 744"/>
                <a:gd name="T35" fmla="*/ 379 h 683"/>
                <a:gd name="T36" fmla="*/ 29 w 744"/>
                <a:gd name="T37" fmla="*/ 438 h 683"/>
                <a:gd name="T38" fmla="*/ 62 w 744"/>
                <a:gd name="T39" fmla="*/ 492 h 683"/>
                <a:gd name="T40" fmla="*/ 108 w 744"/>
                <a:gd name="T41" fmla="*/ 538 h 683"/>
                <a:gd name="T42" fmla="*/ 163 w 744"/>
                <a:gd name="T43" fmla="*/ 577 h 683"/>
                <a:gd name="T44" fmla="*/ 226 w 744"/>
                <a:gd name="T45" fmla="*/ 606 h 683"/>
                <a:gd name="T46" fmla="*/ 297 w 744"/>
                <a:gd name="T47" fmla="*/ 625 h 683"/>
                <a:gd name="T48" fmla="*/ 371 w 744"/>
                <a:gd name="T49" fmla="*/ 631 h 683"/>
                <a:gd name="T50" fmla="*/ 462 w 744"/>
                <a:gd name="T51" fmla="*/ 621 h 683"/>
                <a:gd name="T52" fmla="*/ 593 w 744"/>
                <a:gd name="T53" fmla="*/ 569 h 683"/>
                <a:gd name="T54" fmla="*/ 656 w 744"/>
                <a:gd name="T55" fmla="*/ 520 h 683"/>
                <a:gd name="T56" fmla="*/ 703 w 744"/>
                <a:gd name="T57" fmla="*/ 459 h 683"/>
                <a:gd name="T58" fmla="*/ 734 w 744"/>
                <a:gd name="T59" fmla="*/ 390 h 683"/>
                <a:gd name="T60" fmla="*/ 744 w 744"/>
                <a:gd name="T61" fmla="*/ 316 h 683"/>
                <a:gd name="T62" fmla="*/ 248 w 744"/>
                <a:gd name="T63" fmla="*/ 273 h 683"/>
                <a:gd name="T64" fmla="*/ 217 w 744"/>
                <a:gd name="T65" fmla="*/ 252 h 683"/>
                <a:gd name="T66" fmla="*/ 208 w 744"/>
                <a:gd name="T67" fmla="*/ 224 h 683"/>
                <a:gd name="T68" fmla="*/ 223 w 744"/>
                <a:gd name="T69" fmla="*/ 187 h 683"/>
                <a:gd name="T70" fmla="*/ 257 w 744"/>
                <a:gd name="T71" fmla="*/ 173 h 683"/>
                <a:gd name="T72" fmla="*/ 285 w 744"/>
                <a:gd name="T73" fmla="*/ 182 h 683"/>
                <a:gd name="T74" fmla="*/ 306 w 744"/>
                <a:gd name="T75" fmla="*/ 213 h 683"/>
                <a:gd name="T76" fmla="*/ 304 w 744"/>
                <a:gd name="T77" fmla="*/ 242 h 683"/>
                <a:gd name="T78" fmla="*/ 277 w 744"/>
                <a:gd name="T79" fmla="*/ 269 h 683"/>
                <a:gd name="T80" fmla="*/ 499 w 744"/>
                <a:gd name="T81" fmla="*/ 274 h 683"/>
                <a:gd name="T82" fmla="*/ 471 w 744"/>
                <a:gd name="T83" fmla="*/ 264 h 683"/>
                <a:gd name="T84" fmla="*/ 450 w 744"/>
                <a:gd name="T85" fmla="*/ 233 h 683"/>
                <a:gd name="T86" fmla="*/ 453 w 744"/>
                <a:gd name="T87" fmla="*/ 204 h 683"/>
                <a:gd name="T88" fmla="*/ 479 w 744"/>
                <a:gd name="T89" fmla="*/ 177 h 683"/>
                <a:gd name="T90" fmla="*/ 509 w 744"/>
                <a:gd name="T91" fmla="*/ 173 h 683"/>
                <a:gd name="T92" fmla="*/ 541 w 744"/>
                <a:gd name="T93" fmla="*/ 194 h 683"/>
                <a:gd name="T94" fmla="*/ 549 w 744"/>
                <a:gd name="T95" fmla="*/ 224 h 683"/>
                <a:gd name="T96" fmla="*/ 534 w 744"/>
                <a:gd name="T97" fmla="*/ 259 h 683"/>
                <a:gd name="T98" fmla="*/ 499 w 744"/>
                <a:gd name="T99" fmla="*/ 274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44" h="683">
                  <a:moveTo>
                    <a:pt x="744" y="316"/>
                  </a:moveTo>
                  <a:lnTo>
                    <a:pt x="744" y="316"/>
                  </a:lnTo>
                  <a:lnTo>
                    <a:pt x="743" y="299"/>
                  </a:lnTo>
                  <a:lnTo>
                    <a:pt x="742" y="283"/>
                  </a:lnTo>
                  <a:lnTo>
                    <a:pt x="739" y="267"/>
                  </a:lnTo>
                  <a:lnTo>
                    <a:pt x="736" y="252"/>
                  </a:lnTo>
                  <a:lnTo>
                    <a:pt x="732" y="236"/>
                  </a:lnTo>
                  <a:lnTo>
                    <a:pt x="727" y="221"/>
                  </a:lnTo>
                  <a:lnTo>
                    <a:pt x="721" y="206"/>
                  </a:lnTo>
                  <a:lnTo>
                    <a:pt x="715" y="192"/>
                  </a:lnTo>
                  <a:lnTo>
                    <a:pt x="707" y="178"/>
                  </a:lnTo>
                  <a:lnTo>
                    <a:pt x="699" y="164"/>
                  </a:lnTo>
                  <a:lnTo>
                    <a:pt x="689" y="151"/>
                  </a:lnTo>
                  <a:lnTo>
                    <a:pt x="680" y="138"/>
                  </a:lnTo>
                  <a:lnTo>
                    <a:pt x="670" y="127"/>
                  </a:lnTo>
                  <a:lnTo>
                    <a:pt x="659" y="114"/>
                  </a:lnTo>
                  <a:lnTo>
                    <a:pt x="648" y="102"/>
                  </a:lnTo>
                  <a:lnTo>
                    <a:pt x="635" y="92"/>
                  </a:lnTo>
                  <a:lnTo>
                    <a:pt x="622" y="81"/>
                  </a:lnTo>
                  <a:lnTo>
                    <a:pt x="608" y="72"/>
                  </a:lnTo>
                  <a:lnTo>
                    <a:pt x="594" y="63"/>
                  </a:lnTo>
                  <a:lnTo>
                    <a:pt x="579" y="53"/>
                  </a:lnTo>
                  <a:lnTo>
                    <a:pt x="564" y="45"/>
                  </a:lnTo>
                  <a:lnTo>
                    <a:pt x="549" y="37"/>
                  </a:lnTo>
                  <a:lnTo>
                    <a:pt x="533" y="30"/>
                  </a:lnTo>
                  <a:lnTo>
                    <a:pt x="516" y="24"/>
                  </a:lnTo>
                  <a:lnTo>
                    <a:pt x="499" y="18"/>
                  </a:lnTo>
                  <a:lnTo>
                    <a:pt x="483" y="14"/>
                  </a:lnTo>
                  <a:lnTo>
                    <a:pt x="464" y="9"/>
                  </a:lnTo>
                  <a:lnTo>
                    <a:pt x="447" y="5"/>
                  </a:lnTo>
                  <a:lnTo>
                    <a:pt x="428" y="3"/>
                  </a:lnTo>
                  <a:lnTo>
                    <a:pt x="410" y="1"/>
                  </a:lnTo>
                  <a:lnTo>
                    <a:pt x="391" y="0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353" y="0"/>
                  </a:lnTo>
                  <a:lnTo>
                    <a:pt x="333" y="1"/>
                  </a:lnTo>
                  <a:lnTo>
                    <a:pt x="314" y="3"/>
                  </a:lnTo>
                  <a:lnTo>
                    <a:pt x="297" y="5"/>
                  </a:lnTo>
                  <a:lnTo>
                    <a:pt x="278" y="9"/>
                  </a:lnTo>
                  <a:lnTo>
                    <a:pt x="261" y="14"/>
                  </a:lnTo>
                  <a:lnTo>
                    <a:pt x="244" y="18"/>
                  </a:lnTo>
                  <a:lnTo>
                    <a:pt x="226" y="24"/>
                  </a:lnTo>
                  <a:lnTo>
                    <a:pt x="210" y="30"/>
                  </a:lnTo>
                  <a:lnTo>
                    <a:pt x="194" y="37"/>
                  </a:lnTo>
                  <a:lnTo>
                    <a:pt x="179" y="45"/>
                  </a:lnTo>
                  <a:lnTo>
                    <a:pt x="163" y="53"/>
                  </a:lnTo>
                  <a:lnTo>
                    <a:pt x="148" y="63"/>
                  </a:lnTo>
                  <a:lnTo>
                    <a:pt x="134" y="72"/>
                  </a:lnTo>
                  <a:lnTo>
                    <a:pt x="122" y="81"/>
                  </a:lnTo>
                  <a:lnTo>
                    <a:pt x="108" y="92"/>
                  </a:lnTo>
                  <a:lnTo>
                    <a:pt x="96" y="102"/>
                  </a:lnTo>
                  <a:lnTo>
                    <a:pt x="84" y="114"/>
                  </a:lnTo>
                  <a:lnTo>
                    <a:pt x="73" y="127"/>
                  </a:lnTo>
                  <a:lnTo>
                    <a:pt x="62" y="138"/>
                  </a:lnTo>
                  <a:lnTo>
                    <a:pt x="53" y="151"/>
                  </a:lnTo>
                  <a:lnTo>
                    <a:pt x="44" y="164"/>
                  </a:lnTo>
                  <a:lnTo>
                    <a:pt x="36" y="178"/>
                  </a:lnTo>
                  <a:lnTo>
                    <a:pt x="29" y="192"/>
                  </a:lnTo>
                  <a:lnTo>
                    <a:pt x="22" y="206"/>
                  </a:lnTo>
                  <a:lnTo>
                    <a:pt x="16" y="221"/>
                  </a:lnTo>
                  <a:lnTo>
                    <a:pt x="11" y="236"/>
                  </a:lnTo>
                  <a:lnTo>
                    <a:pt x="7" y="252"/>
                  </a:lnTo>
                  <a:lnTo>
                    <a:pt x="3" y="267"/>
                  </a:lnTo>
                  <a:lnTo>
                    <a:pt x="1" y="283"/>
                  </a:lnTo>
                  <a:lnTo>
                    <a:pt x="0" y="299"/>
                  </a:lnTo>
                  <a:lnTo>
                    <a:pt x="0" y="316"/>
                  </a:lnTo>
                  <a:lnTo>
                    <a:pt x="0" y="316"/>
                  </a:lnTo>
                  <a:lnTo>
                    <a:pt x="0" y="331"/>
                  </a:lnTo>
                  <a:lnTo>
                    <a:pt x="1" y="347"/>
                  </a:lnTo>
                  <a:lnTo>
                    <a:pt x="3" y="363"/>
                  </a:lnTo>
                  <a:lnTo>
                    <a:pt x="7" y="379"/>
                  </a:lnTo>
                  <a:lnTo>
                    <a:pt x="11" y="394"/>
                  </a:lnTo>
                  <a:lnTo>
                    <a:pt x="16" y="409"/>
                  </a:lnTo>
                  <a:lnTo>
                    <a:pt x="22" y="424"/>
                  </a:lnTo>
                  <a:lnTo>
                    <a:pt x="29" y="438"/>
                  </a:lnTo>
                  <a:lnTo>
                    <a:pt x="36" y="452"/>
                  </a:lnTo>
                  <a:lnTo>
                    <a:pt x="44" y="466"/>
                  </a:lnTo>
                  <a:lnTo>
                    <a:pt x="53" y="479"/>
                  </a:lnTo>
                  <a:lnTo>
                    <a:pt x="62" y="492"/>
                  </a:lnTo>
                  <a:lnTo>
                    <a:pt x="73" y="505"/>
                  </a:lnTo>
                  <a:lnTo>
                    <a:pt x="84" y="516"/>
                  </a:lnTo>
                  <a:lnTo>
                    <a:pt x="96" y="528"/>
                  </a:lnTo>
                  <a:lnTo>
                    <a:pt x="108" y="538"/>
                  </a:lnTo>
                  <a:lnTo>
                    <a:pt x="122" y="549"/>
                  </a:lnTo>
                  <a:lnTo>
                    <a:pt x="134" y="559"/>
                  </a:lnTo>
                  <a:lnTo>
                    <a:pt x="148" y="569"/>
                  </a:lnTo>
                  <a:lnTo>
                    <a:pt x="163" y="577"/>
                  </a:lnTo>
                  <a:lnTo>
                    <a:pt x="179" y="585"/>
                  </a:lnTo>
                  <a:lnTo>
                    <a:pt x="194" y="593"/>
                  </a:lnTo>
                  <a:lnTo>
                    <a:pt x="210" y="600"/>
                  </a:lnTo>
                  <a:lnTo>
                    <a:pt x="226" y="606"/>
                  </a:lnTo>
                  <a:lnTo>
                    <a:pt x="244" y="612"/>
                  </a:lnTo>
                  <a:lnTo>
                    <a:pt x="261" y="617"/>
                  </a:lnTo>
                  <a:lnTo>
                    <a:pt x="278" y="621"/>
                  </a:lnTo>
                  <a:lnTo>
                    <a:pt x="297" y="625"/>
                  </a:lnTo>
                  <a:lnTo>
                    <a:pt x="314" y="627"/>
                  </a:lnTo>
                  <a:lnTo>
                    <a:pt x="333" y="629"/>
                  </a:lnTo>
                  <a:lnTo>
                    <a:pt x="353" y="631"/>
                  </a:lnTo>
                  <a:lnTo>
                    <a:pt x="371" y="631"/>
                  </a:lnTo>
                  <a:lnTo>
                    <a:pt x="371" y="631"/>
                  </a:lnTo>
                  <a:lnTo>
                    <a:pt x="403" y="629"/>
                  </a:lnTo>
                  <a:lnTo>
                    <a:pt x="433" y="627"/>
                  </a:lnTo>
                  <a:lnTo>
                    <a:pt x="462" y="621"/>
                  </a:lnTo>
                  <a:lnTo>
                    <a:pt x="491" y="614"/>
                  </a:lnTo>
                  <a:lnTo>
                    <a:pt x="635" y="683"/>
                  </a:lnTo>
                  <a:lnTo>
                    <a:pt x="593" y="569"/>
                  </a:lnTo>
                  <a:lnTo>
                    <a:pt x="593" y="569"/>
                  </a:lnTo>
                  <a:lnTo>
                    <a:pt x="610" y="557"/>
                  </a:lnTo>
                  <a:lnTo>
                    <a:pt x="626" y="545"/>
                  </a:lnTo>
                  <a:lnTo>
                    <a:pt x="641" y="533"/>
                  </a:lnTo>
                  <a:lnTo>
                    <a:pt x="656" y="520"/>
                  </a:lnTo>
                  <a:lnTo>
                    <a:pt x="669" y="506"/>
                  </a:lnTo>
                  <a:lnTo>
                    <a:pt x="681" y="491"/>
                  </a:lnTo>
                  <a:lnTo>
                    <a:pt x="693" y="475"/>
                  </a:lnTo>
                  <a:lnTo>
                    <a:pt x="703" y="459"/>
                  </a:lnTo>
                  <a:lnTo>
                    <a:pt x="713" y="443"/>
                  </a:lnTo>
                  <a:lnTo>
                    <a:pt x="721" y="425"/>
                  </a:lnTo>
                  <a:lnTo>
                    <a:pt x="728" y="408"/>
                  </a:lnTo>
                  <a:lnTo>
                    <a:pt x="734" y="390"/>
                  </a:lnTo>
                  <a:lnTo>
                    <a:pt x="738" y="372"/>
                  </a:lnTo>
                  <a:lnTo>
                    <a:pt x="741" y="353"/>
                  </a:lnTo>
                  <a:lnTo>
                    <a:pt x="743" y="334"/>
                  </a:lnTo>
                  <a:lnTo>
                    <a:pt x="744" y="316"/>
                  </a:lnTo>
                  <a:lnTo>
                    <a:pt x="744" y="316"/>
                  </a:lnTo>
                  <a:close/>
                  <a:moveTo>
                    <a:pt x="257" y="274"/>
                  </a:moveTo>
                  <a:lnTo>
                    <a:pt x="257" y="274"/>
                  </a:lnTo>
                  <a:lnTo>
                    <a:pt x="248" y="273"/>
                  </a:lnTo>
                  <a:lnTo>
                    <a:pt x="239" y="269"/>
                  </a:lnTo>
                  <a:lnTo>
                    <a:pt x="230" y="264"/>
                  </a:lnTo>
                  <a:lnTo>
                    <a:pt x="223" y="259"/>
                  </a:lnTo>
                  <a:lnTo>
                    <a:pt x="217" y="252"/>
                  </a:lnTo>
                  <a:lnTo>
                    <a:pt x="212" y="242"/>
                  </a:lnTo>
                  <a:lnTo>
                    <a:pt x="209" y="233"/>
                  </a:lnTo>
                  <a:lnTo>
                    <a:pt x="208" y="224"/>
                  </a:lnTo>
                  <a:lnTo>
                    <a:pt x="208" y="224"/>
                  </a:lnTo>
                  <a:lnTo>
                    <a:pt x="209" y="213"/>
                  </a:lnTo>
                  <a:lnTo>
                    <a:pt x="212" y="204"/>
                  </a:lnTo>
                  <a:lnTo>
                    <a:pt x="217" y="194"/>
                  </a:lnTo>
                  <a:lnTo>
                    <a:pt x="223" y="187"/>
                  </a:lnTo>
                  <a:lnTo>
                    <a:pt x="230" y="182"/>
                  </a:lnTo>
                  <a:lnTo>
                    <a:pt x="239" y="177"/>
                  </a:lnTo>
                  <a:lnTo>
                    <a:pt x="248" y="173"/>
                  </a:lnTo>
                  <a:lnTo>
                    <a:pt x="257" y="173"/>
                  </a:lnTo>
                  <a:lnTo>
                    <a:pt x="257" y="173"/>
                  </a:lnTo>
                  <a:lnTo>
                    <a:pt x="268" y="173"/>
                  </a:lnTo>
                  <a:lnTo>
                    <a:pt x="277" y="177"/>
                  </a:lnTo>
                  <a:lnTo>
                    <a:pt x="285" y="182"/>
                  </a:lnTo>
                  <a:lnTo>
                    <a:pt x="293" y="187"/>
                  </a:lnTo>
                  <a:lnTo>
                    <a:pt x="299" y="194"/>
                  </a:lnTo>
                  <a:lnTo>
                    <a:pt x="304" y="204"/>
                  </a:lnTo>
                  <a:lnTo>
                    <a:pt x="306" y="213"/>
                  </a:lnTo>
                  <a:lnTo>
                    <a:pt x="307" y="224"/>
                  </a:lnTo>
                  <a:lnTo>
                    <a:pt x="307" y="224"/>
                  </a:lnTo>
                  <a:lnTo>
                    <a:pt x="306" y="233"/>
                  </a:lnTo>
                  <a:lnTo>
                    <a:pt x="304" y="242"/>
                  </a:lnTo>
                  <a:lnTo>
                    <a:pt x="299" y="252"/>
                  </a:lnTo>
                  <a:lnTo>
                    <a:pt x="293" y="259"/>
                  </a:lnTo>
                  <a:lnTo>
                    <a:pt x="285" y="264"/>
                  </a:lnTo>
                  <a:lnTo>
                    <a:pt x="277" y="269"/>
                  </a:lnTo>
                  <a:lnTo>
                    <a:pt x="268" y="273"/>
                  </a:lnTo>
                  <a:lnTo>
                    <a:pt x="257" y="274"/>
                  </a:lnTo>
                  <a:lnTo>
                    <a:pt x="257" y="274"/>
                  </a:lnTo>
                  <a:close/>
                  <a:moveTo>
                    <a:pt x="499" y="274"/>
                  </a:moveTo>
                  <a:lnTo>
                    <a:pt x="499" y="274"/>
                  </a:lnTo>
                  <a:lnTo>
                    <a:pt x="489" y="273"/>
                  </a:lnTo>
                  <a:lnTo>
                    <a:pt x="479" y="269"/>
                  </a:lnTo>
                  <a:lnTo>
                    <a:pt x="471" y="264"/>
                  </a:lnTo>
                  <a:lnTo>
                    <a:pt x="464" y="259"/>
                  </a:lnTo>
                  <a:lnTo>
                    <a:pt x="457" y="252"/>
                  </a:lnTo>
                  <a:lnTo>
                    <a:pt x="453" y="242"/>
                  </a:lnTo>
                  <a:lnTo>
                    <a:pt x="450" y="233"/>
                  </a:lnTo>
                  <a:lnTo>
                    <a:pt x="449" y="224"/>
                  </a:lnTo>
                  <a:lnTo>
                    <a:pt x="449" y="224"/>
                  </a:lnTo>
                  <a:lnTo>
                    <a:pt x="450" y="213"/>
                  </a:lnTo>
                  <a:lnTo>
                    <a:pt x="453" y="204"/>
                  </a:lnTo>
                  <a:lnTo>
                    <a:pt x="457" y="194"/>
                  </a:lnTo>
                  <a:lnTo>
                    <a:pt x="464" y="187"/>
                  </a:lnTo>
                  <a:lnTo>
                    <a:pt x="471" y="182"/>
                  </a:lnTo>
                  <a:lnTo>
                    <a:pt x="479" y="177"/>
                  </a:lnTo>
                  <a:lnTo>
                    <a:pt x="489" y="173"/>
                  </a:lnTo>
                  <a:lnTo>
                    <a:pt x="499" y="173"/>
                  </a:lnTo>
                  <a:lnTo>
                    <a:pt x="499" y="173"/>
                  </a:lnTo>
                  <a:lnTo>
                    <a:pt x="509" y="173"/>
                  </a:lnTo>
                  <a:lnTo>
                    <a:pt x="519" y="177"/>
                  </a:lnTo>
                  <a:lnTo>
                    <a:pt x="527" y="182"/>
                  </a:lnTo>
                  <a:lnTo>
                    <a:pt x="534" y="187"/>
                  </a:lnTo>
                  <a:lnTo>
                    <a:pt x="541" y="194"/>
                  </a:lnTo>
                  <a:lnTo>
                    <a:pt x="545" y="204"/>
                  </a:lnTo>
                  <a:lnTo>
                    <a:pt x="548" y="213"/>
                  </a:lnTo>
                  <a:lnTo>
                    <a:pt x="549" y="224"/>
                  </a:lnTo>
                  <a:lnTo>
                    <a:pt x="549" y="224"/>
                  </a:lnTo>
                  <a:lnTo>
                    <a:pt x="548" y="233"/>
                  </a:lnTo>
                  <a:lnTo>
                    <a:pt x="545" y="242"/>
                  </a:lnTo>
                  <a:lnTo>
                    <a:pt x="541" y="252"/>
                  </a:lnTo>
                  <a:lnTo>
                    <a:pt x="534" y="259"/>
                  </a:lnTo>
                  <a:lnTo>
                    <a:pt x="527" y="264"/>
                  </a:lnTo>
                  <a:lnTo>
                    <a:pt x="519" y="269"/>
                  </a:lnTo>
                  <a:lnTo>
                    <a:pt x="509" y="273"/>
                  </a:lnTo>
                  <a:lnTo>
                    <a:pt x="499" y="274"/>
                  </a:lnTo>
                  <a:lnTo>
                    <a:pt x="499" y="2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5877" tIns="32938" rIns="65877" bIns="32938" numCol="1" anchor="t" anchorCtr="0" compatLnSpc="1"/>
            <a:lstStyle/>
            <a:p>
              <a:endParaRPr lang="zh-CN" altLang="en-US" sz="1295"/>
            </a:p>
          </p:txBody>
        </p:sp>
        <p:sp>
          <p:nvSpPr>
            <p:cNvPr id="16" name="Freeform 6"/>
            <p:cNvSpPr>
              <a:spLocks noEditPoints="1"/>
            </p:cNvSpPr>
            <p:nvPr/>
          </p:nvSpPr>
          <p:spPr bwMode="auto">
            <a:xfrm>
              <a:off x="4178300" y="4422775"/>
              <a:ext cx="282575" cy="260350"/>
            </a:xfrm>
            <a:custGeom>
              <a:avLst/>
              <a:gdLst>
                <a:gd name="T0" fmla="*/ 456 w 889"/>
                <a:gd name="T1" fmla="*/ 620 h 821"/>
                <a:gd name="T2" fmla="*/ 473 w 889"/>
                <a:gd name="T3" fmla="*/ 555 h 821"/>
                <a:gd name="T4" fmla="*/ 503 w 889"/>
                <a:gd name="T5" fmla="*/ 494 h 821"/>
                <a:gd name="T6" fmla="*/ 546 w 889"/>
                <a:gd name="T7" fmla="*/ 441 h 821"/>
                <a:gd name="T8" fmla="*/ 599 w 889"/>
                <a:gd name="T9" fmla="*/ 395 h 821"/>
                <a:gd name="T10" fmla="*/ 663 w 889"/>
                <a:gd name="T11" fmla="*/ 358 h 821"/>
                <a:gd name="T12" fmla="*/ 734 w 889"/>
                <a:gd name="T13" fmla="*/ 334 h 821"/>
                <a:gd name="T14" fmla="*/ 812 w 889"/>
                <a:gd name="T15" fmla="*/ 320 h 821"/>
                <a:gd name="T16" fmla="*/ 871 w 889"/>
                <a:gd name="T17" fmla="*/ 318 h 821"/>
                <a:gd name="T18" fmla="*/ 881 w 889"/>
                <a:gd name="T19" fmla="*/ 286 h 821"/>
                <a:gd name="T20" fmla="*/ 855 w 889"/>
                <a:gd name="T21" fmla="*/ 223 h 821"/>
                <a:gd name="T22" fmla="*/ 816 w 889"/>
                <a:gd name="T23" fmla="*/ 166 h 821"/>
                <a:gd name="T24" fmla="*/ 768 w 889"/>
                <a:gd name="T25" fmla="*/ 114 h 821"/>
                <a:gd name="T26" fmla="*/ 708 w 889"/>
                <a:gd name="T27" fmla="*/ 71 h 821"/>
                <a:gd name="T28" fmla="*/ 642 w 889"/>
                <a:gd name="T29" fmla="*/ 37 h 821"/>
                <a:gd name="T30" fmla="*/ 568 w 889"/>
                <a:gd name="T31" fmla="*/ 14 h 821"/>
                <a:gd name="T32" fmla="*/ 489 w 889"/>
                <a:gd name="T33" fmla="*/ 1 h 821"/>
                <a:gd name="T34" fmla="*/ 424 w 889"/>
                <a:gd name="T35" fmla="*/ 0 h 821"/>
                <a:gd name="T36" fmla="*/ 336 w 889"/>
                <a:gd name="T37" fmla="*/ 12 h 821"/>
                <a:gd name="T38" fmla="*/ 253 w 889"/>
                <a:gd name="T39" fmla="*/ 37 h 821"/>
                <a:gd name="T40" fmla="*/ 180 w 889"/>
                <a:gd name="T41" fmla="*/ 76 h 821"/>
                <a:gd name="T42" fmla="*/ 116 w 889"/>
                <a:gd name="T43" fmla="*/ 125 h 821"/>
                <a:gd name="T44" fmla="*/ 65 w 889"/>
                <a:gd name="T45" fmla="*/ 183 h 821"/>
                <a:gd name="T46" fmla="*/ 27 w 889"/>
                <a:gd name="T47" fmla="*/ 248 h 821"/>
                <a:gd name="T48" fmla="*/ 5 w 889"/>
                <a:gd name="T49" fmla="*/ 322 h 821"/>
                <a:gd name="T50" fmla="*/ 0 w 889"/>
                <a:gd name="T51" fmla="*/ 379 h 821"/>
                <a:gd name="T52" fmla="*/ 13 w 889"/>
                <a:gd name="T53" fmla="*/ 470 h 821"/>
                <a:gd name="T54" fmla="*/ 49 w 889"/>
                <a:gd name="T55" fmla="*/ 553 h 821"/>
                <a:gd name="T56" fmla="*/ 106 w 889"/>
                <a:gd name="T57" fmla="*/ 625 h 821"/>
                <a:gd name="T58" fmla="*/ 180 w 889"/>
                <a:gd name="T59" fmla="*/ 684 h 821"/>
                <a:gd name="T60" fmla="*/ 339 w 889"/>
                <a:gd name="T61" fmla="*/ 747 h 821"/>
                <a:gd name="T62" fmla="*/ 447 w 889"/>
                <a:gd name="T63" fmla="*/ 759 h 821"/>
                <a:gd name="T64" fmla="*/ 460 w 889"/>
                <a:gd name="T65" fmla="*/ 708 h 821"/>
                <a:gd name="T66" fmla="*/ 584 w 889"/>
                <a:gd name="T67" fmla="*/ 209 h 821"/>
                <a:gd name="T68" fmla="*/ 618 w 889"/>
                <a:gd name="T69" fmla="*/ 219 h 821"/>
                <a:gd name="T70" fmla="*/ 642 w 889"/>
                <a:gd name="T71" fmla="*/ 257 h 821"/>
                <a:gd name="T72" fmla="*/ 639 w 889"/>
                <a:gd name="T73" fmla="*/ 293 h 821"/>
                <a:gd name="T74" fmla="*/ 607 w 889"/>
                <a:gd name="T75" fmla="*/ 324 h 821"/>
                <a:gd name="T76" fmla="*/ 571 w 889"/>
                <a:gd name="T77" fmla="*/ 328 h 821"/>
                <a:gd name="T78" fmla="*/ 534 w 889"/>
                <a:gd name="T79" fmla="*/ 302 h 821"/>
                <a:gd name="T80" fmla="*/ 524 w 889"/>
                <a:gd name="T81" fmla="*/ 268 h 821"/>
                <a:gd name="T82" fmla="*/ 541 w 889"/>
                <a:gd name="T83" fmla="*/ 226 h 821"/>
                <a:gd name="T84" fmla="*/ 584 w 889"/>
                <a:gd name="T85" fmla="*/ 209 h 821"/>
                <a:gd name="T86" fmla="*/ 282 w 889"/>
                <a:gd name="T87" fmla="*/ 328 h 821"/>
                <a:gd name="T88" fmla="*/ 244 w 889"/>
                <a:gd name="T89" fmla="*/ 302 h 821"/>
                <a:gd name="T90" fmla="*/ 235 w 889"/>
                <a:gd name="T91" fmla="*/ 268 h 821"/>
                <a:gd name="T92" fmla="*/ 252 w 889"/>
                <a:gd name="T93" fmla="*/ 226 h 821"/>
                <a:gd name="T94" fmla="*/ 294 w 889"/>
                <a:gd name="T95" fmla="*/ 209 h 821"/>
                <a:gd name="T96" fmla="*/ 327 w 889"/>
                <a:gd name="T97" fmla="*/ 219 h 821"/>
                <a:gd name="T98" fmla="*/ 353 w 889"/>
                <a:gd name="T99" fmla="*/ 257 h 821"/>
                <a:gd name="T100" fmla="*/ 350 w 889"/>
                <a:gd name="T101" fmla="*/ 293 h 821"/>
                <a:gd name="T102" fmla="*/ 317 w 889"/>
                <a:gd name="T103" fmla="*/ 324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9" h="821">
                  <a:moveTo>
                    <a:pt x="454" y="655"/>
                  </a:moveTo>
                  <a:lnTo>
                    <a:pt x="454" y="655"/>
                  </a:lnTo>
                  <a:lnTo>
                    <a:pt x="455" y="638"/>
                  </a:lnTo>
                  <a:lnTo>
                    <a:pt x="456" y="620"/>
                  </a:lnTo>
                  <a:lnTo>
                    <a:pt x="459" y="604"/>
                  </a:lnTo>
                  <a:lnTo>
                    <a:pt x="462" y="588"/>
                  </a:lnTo>
                  <a:lnTo>
                    <a:pt x="467" y="571"/>
                  </a:lnTo>
                  <a:lnTo>
                    <a:pt x="473" y="555"/>
                  </a:lnTo>
                  <a:lnTo>
                    <a:pt x="478" y="539"/>
                  </a:lnTo>
                  <a:lnTo>
                    <a:pt x="485" y="524"/>
                  </a:lnTo>
                  <a:lnTo>
                    <a:pt x="493" y="510"/>
                  </a:lnTo>
                  <a:lnTo>
                    <a:pt x="503" y="494"/>
                  </a:lnTo>
                  <a:lnTo>
                    <a:pt x="512" y="480"/>
                  </a:lnTo>
                  <a:lnTo>
                    <a:pt x="523" y="466"/>
                  </a:lnTo>
                  <a:lnTo>
                    <a:pt x="534" y="454"/>
                  </a:lnTo>
                  <a:lnTo>
                    <a:pt x="546" y="441"/>
                  </a:lnTo>
                  <a:lnTo>
                    <a:pt x="557" y="428"/>
                  </a:lnTo>
                  <a:lnTo>
                    <a:pt x="571" y="416"/>
                  </a:lnTo>
                  <a:lnTo>
                    <a:pt x="585" y="406"/>
                  </a:lnTo>
                  <a:lnTo>
                    <a:pt x="599" y="395"/>
                  </a:lnTo>
                  <a:lnTo>
                    <a:pt x="614" y="385"/>
                  </a:lnTo>
                  <a:lnTo>
                    <a:pt x="630" y="375"/>
                  </a:lnTo>
                  <a:lnTo>
                    <a:pt x="646" y="366"/>
                  </a:lnTo>
                  <a:lnTo>
                    <a:pt x="663" y="358"/>
                  </a:lnTo>
                  <a:lnTo>
                    <a:pt x="680" y="351"/>
                  </a:lnTo>
                  <a:lnTo>
                    <a:pt x="698" y="344"/>
                  </a:lnTo>
                  <a:lnTo>
                    <a:pt x="715" y="338"/>
                  </a:lnTo>
                  <a:lnTo>
                    <a:pt x="734" y="334"/>
                  </a:lnTo>
                  <a:lnTo>
                    <a:pt x="754" y="329"/>
                  </a:lnTo>
                  <a:lnTo>
                    <a:pt x="772" y="324"/>
                  </a:lnTo>
                  <a:lnTo>
                    <a:pt x="792" y="322"/>
                  </a:lnTo>
                  <a:lnTo>
                    <a:pt x="812" y="320"/>
                  </a:lnTo>
                  <a:lnTo>
                    <a:pt x="833" y="318"/>
                  </a:lnTo>
                  <a:lnTo>
                    <a:pt x="852" y="318"/>
                  </a:lnTo>
                  <a:lnTo>
                    <a:pt x="852" y="318"/>
                  </a:lnTo>
                  <a:lnTo>
                    <a:pt x="871" y="318"/>
                  </a:lnTo>
                  <a:lnTo>
                    <a:pt x="889" y="320"/>
                  </a:lnTo>
                  <a:lnTo>
                    <a:pt x="889" y="320"/>
                  </a:lnTo>
                  <a:lnTo>
                    <a:pt x="885" y="302"/>
                  </a:lnTo>
                  <a:lnTo>
                    <a:pt x="881" y="286"/>
                  </a:lnTo>
                  <a:lnTo>
                    <a:pt x="875" y="269"/>
                  </a:lnTo>
                  <a:lnTo>
                    <a:pt x="870" y="254"/>
                  </a:lnTo>
                  <a:lnTo>
                    <a:pt x="863" y="238"/>
                  </a:lnTo>
                  <a:lnTo>
                    <a:pt x="855" y="223"/>
                  </a:lnTo>
                  <a:lnTo>
                    <a:pt x="846" y="208"/>
                  </a:lnTo>
                  <a:lnTo>
                    <a:pt x="837" y="194"/>
                  </a:lnTo>
                  <a:lnTo>
                    <a:pt x="827" y="178"/>
                  </a:lnTo>
                  <a:lnTo>
                    <a:pt x="816" y="166"/>
                  </a:lnTo>
                  <a:lnTo>
                    <a:pt x="805" y="152"/>
                  </a:lnTo>
                  <a:lnTo>
                    <a:pt x="793" y="139"/>
                  </a:lnTo>
                  <a:lnTo>
                    <a:pt x="780" y="126"/>
                  </a:lnTo>
                  <a:lnTo>
                    <a:pt x="768" y="114"/>
                  </a:lnTo>
                  <a:lnTo>
                    <a:pt x="754" y="103"/>
                  </a:lnTo>
                  <a:lnTo>
                    <a:pt x="738" y="92"/>
                  </a:lnTo>
                  <a:lnTo>
                    <a:pt x="725" y="82"/>
                  </a:lnTo>
                  <a:lnTo>
                    <a:pt x="708" y="71"/>
                  </a:lnTo>
                  <a:lnTo>
                    <a:pt x="692" y="62"/>
                  </a:lnTo>
                  <a:lnTo>
                    <a:pt x="676" y="54"/>
                  </a:lnTo>
                  <a:lnTo>
                    <a:pt x="660" y="45"/>
                  </a:lnTo>
                  <a:lnTo>
                    <a:pt x="642" y="37"/>
                  </a:lnTo>
                  <a:lnTo>
                    <a:pt x="624" y="30"/>
                  </a:lnTo>
                  <a:lnTo>
                    <a:pt x="606" y="24"/>
                  </a:lnTo>
                  <a:lnTo>
                    <a:pt x="586" y="19"/>
                  </a:lnTo>
                  <a:lnTo>
                    <a:pt x="568" y="14"/>
                  </a:lnTo>
                  <a:lnTo>
                    <a:pt x="548" y="9"/>
                  </a:lnTo>
                  <a:lnTo>
                    <a:pt x="528" y="6"/>
                  </a:lnTo>
                  <a:lnTo>
                    <a:pt x="509" y="3"/>
                  </a:lnTo>
                  <a:lnTo>
                    <a:pt x="489" y="1"/>
                  </a:lnTo>
                  <a:lnTo>
                    <a:pt x="468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24" y="0"/>
                  </a:lnTo>
                  <a:lnTo>
                    <a:pt x="402" y="2"/>
                  </a:lnTo>
                  <a:lnTo>
                    <a:pt x="380" y="5"/>
                  </a:lnTo>
                  <a:lnTo>
                    <a:pt x="358" y="8"/>
                  </a:lnTo>
                  <a:lnTo>
                    <a:pt x="336" y="12"/>
                  </a:lnTo>
                  <a:lnTo>
                    <a:pt x="315" y="17"/>
                  </a:lnTo>
                  <a:lnTo>
                    <a:pt x="294" y="23"/>
                  </a:lnTo>
                  <a:lnTo>
                    <a:pt x="273" y="30"/>
                  </a:lnTo>
                  <a:lnTo>
                    <a:pt x="253" y="37"/>
                  </a:lnTo>
                  <a:lnTo>
                    <a:pt x="235" y="45"/>
                  </a:lnTo>
                  <a:lnTo>
                    <a:pt x="215" y="55"/>
                  </a:lnTo>
                  <a:lnTo>
                    <a:pt x="197" y="65"/>
                  </a:lnTo>
                  <a:lnTo>
                    <a:pt x="180" y="76"/>
                  </a:lnTo>
                  <a:lnTo>
                    <a:pt x="163" y="86"/>
                  </a:lnTo>
                  <a:lnTo>
                    <a:pt x="146" y="99"/>
                  </a:lnTo>
                  <a:lnTo>
                    <a:pt x="131" y="111"/>
                  </a:lnTo>
                  <a:lnTo>
                    <a:pt x="116" y="125"/>
                  </a:lnTo>
                  <a:lnTo>
                    <a:pt x="102" y="138"/>
                  </a:lnTo>
                  <a:lnTo>
                    <a:pt x="89" y="153"/>
                  </a:lnTo>
                  <a:lnTo>
                    <a:pt x="77" y="167"/>
                  </a:lnTo>
                  <a:lnTo>
                    <a:pt x="65" y="183"/>
                  </a:lnTo>
                  <a:lnTo>
                    <a:pt x="53" y="198"/>
                  </a:lnTo>
                  <a:lnTo>
                    <a:pt x="44" y="215"/>
                  </a:lnTo>
                  <a:lnTo>
                    <a:pt x="35" y="232"/>
                  </a:lnTo>
                  <a:lnTo>
                    <a:pt x="27" y="248"/>
                  </a:lnTo>
                  <a:lnTo>
                    <a:pt x="20" y="267"/>
                  </a:lnTo>
                  <a:lnTo>
                    <a:pt x="14" y="285"/>
                  </a:lnTo>
                  <a:lnTo>
                    <a:pt x="9" y="303"/>
                  </a:lnTo>
                  <a:lnTo>
                    <a:pt x="5" y="322"/>
                  </a:lnTo>
                  <a:lnTo>
                    <a:pt x="2" y="341"/>
                  </a:lnTo>
                  <a:lnTo>
                    <a:pt x="0" y="360"/>
                  </a:lnTo>
                  <a:lnTo>
                    <a:pt x="0" y="379"/>
                  </a:lnTo>
                  <a:lnTo>
                    <a:pt x="0" y="379"/>
                  </a:lnTo>
                  <a:lnTo>
                    <a:pt x="1" y="402"/>
                  </a:lnTo>
                  <a:lnTo>
                    <a:pt x="3" y="426"/>
                  </a:lnTo>
                  <a:lnTo>
                    <a:pt x="7" y="448"/>
                  </a:lnTo>
                  <a:lnTo>
                    <a:pt x="13" y="470"/>
                  </a:lnTo>
                  <a:lnTo>
                    <a:pt x="20" y="491"/>
                  </a:lnTo>
                  <a:lnTo>
                    <a:pt x="28" y="512"/>
                  </a:lnTo>
                  <a:lnTo>
                    <a:pt x="38" y="533"/>
                  </a:lnTo>
                  <a:lnTo>
                    <a:pt x="49" y="553"/>
                  </a:lnTo>
                  <a:lnTo>
                    <a:pt x="62" y="571"/>
                  </a:lnTo>
                  <a:lnTo>
                    <a:pt x="75" y="590"/>
                  </a:lnTo>
                  <a:lnTo>
                    <a:pt x="91" y="608"/>
                  </a:lnTo>
                  <a:lnTo>
                    <a:pt x="106" y="625"/>
                  </a:lnTo>
                  <a:lnTo>
                    <a:pt x="123" y="641"/>
                  </a:lnTo>
                  <a:lnTo>
                    <a:pt x="142" y="657"/>
                  </a:lnTo>
                  <a:lnTo>
                    <a:pt x="160" y="671"/>
                  </a:lnTo>
                  <a:lnTo>
                    <a:pt x="180" y="684"/>
                  </a:lnTo>
                  <a:lnTo>
                    <a:pt x="131" y="821"/>
                  </a:lnTo>
                  <a:lnTo>
                    <a:pt x="304" y="739"/>
                  </a:lnTo>
                  <a:lnTo>
                    <a:pt x="304" y="739"/>
                  </a:lnTo>
                  <a:lnTo>
                    <a:pt x="339" y="747"/>
                  </a:lnTo>
                  <a:lnTo>
                    <a:pt x="374" y="753"/>
                  </a:lnTo>
                  <a:lnTo>
                    <a:pt x="410" y="758"/>
                  </a:lnTo>
                  <a:lnTo>
                    <a:pt x="447" y="759"/>
                  </a:lnTo>
                  <a:lnTo>
                    <a:pt x="447" y="759"/>
                  </a:lnTo>
                  <a:lnTo>
                    <a:pt x="474" y="758"/>
                  </a:lnTo>
                  <a:lnTo>
                    <a:pt x="474" y="758"/>
                  </a:lnTo>
                  <a:lnTo>
                    <a:pt x="466" y="733"/>
                  </a:lnTo>
                  <a:lnTo>
                    <a:pt x="460" y="708"/>
                  </a:lnTo>
                  <a:lnTo>
                    <a:pt x="455" y="682"/>
                  </a:lnTo>
                  <a:lnTo>
                    <a:pt x="454" y="655"/>
                  </a:lnTo>
                  <a:lnTo>
                    <a:pt x="454" y="655"/>
                  </a:lnTo>
                  <a:close/>
                  <a:moveTo>
                    <a:pt x="584" y="209"/>
                  </a:moveTo>
                  <a:lnTo>
                    <a:pt x="584" y="209"/>
                  </a:lnTo>
                  <a:lnTo>
                    <a:pt x="596" y="210"/>
                  </a:lnTo>
                  <a:lnTo>
                    <a:pt x="607" y="213"/>
                  </a:lnTo>
                  <a:lnTo>
                    <a:pt x="618" y="219"/>
                  </a:lnTo>
                  <a:lnTo>
                    <a:pt x="626" y="226"/>
                  </a:lnTo>
                  <a:lnTo>
                    <a:pt x="634" y="236"/>
                  </a:lnTo>
                  <a:lnTo>
                    <a:pt x="639" y="245"/>
                  </a:lnTo>
                  <a:lnTo>
                    <a:pt x="642" y="257"/>
                  </a:lnTo>
                  <a:lnTo>
                    <a:pt x="643" y="268"/>
                  </a:lnTo>
                  <a:lnTo>
                    <a:pt x="643" y="268"/>
                  </a:lnTo>
                  <a:lnTo>
                    <a:pt x="642" y="281"/>
                  </a:lnTo>
                  <a:lnTo>
                    <a:pt x="639" y="293"/>
                  </a:lnTo>
                  <a:lnTo>
                    <a:pt x="634" y="302"/>
                  </a:lnTo>
                  <a:lnTo>
                    <a:pt x="626" y="311"/>
                  </a:lnTo>
                  <a:lnTo>
                    <a:pt x="618" y="318"/>
                  </a:lnTo>
                  <a:lnTo>
                    <a:pt x="607" y="324"/>
                  </a:lnTo>
                  <a:lnTo>
                    <a:pt x="596" y="328"/>
                  </a:lnTo>
                  <a:lnTo>
                    <a:pt x="584" y="329"/>
                  </a:lnTo>
                  <a:lnTo>
                    <a:pt x="584" y="329"/>
                  </a:lnTo>
                  <a:lnTo>
                    <a:pt x="571" y="328"/>
                  </a:lnTo>
                  <a:lnTo>
                    <a:pt x="561" y="324"/>
                  </a:lnTo>
                  <a:lnTo>
                    <a:pt x="550" y="318"/>
                  </a:lnTo>
                  <a:lnTo>
                    <a:pt x="541" y="311"/>
                  </a:lnTo>
                  <a:lnTo>
                    <a:pt x="534" y="302"/>
                  </a:lnTo>
                  <a:lnTo>
                    <a:pt x="528" y="293"/>
                  </a:lnTo>
                  <a:lnTo>
                    <a:pt x="525" y="281"/>
                  </a:lnTo>
                  <a:lnTo>
                    <a:pt x="524" y="268"/>
                  </a:lnTo>
                  <a:lnTo>
                    <a:pt x="524" y="268"/>
                  </a:lnTo>
                  <a:lnTo>
                    <a:pt x="525" y="257"/>
                  </a:lnTo>
                  <a:lnTo>
                    <a:pt x="528" y="245"/>
                  </a:lnTo>
                  <a:lnTo>
                    <a:pt x="534" y="236"/>
                  </a:lnTo>
                  <a:lnTo>
                    <a:pt x="541" y="226"/>
                  </a:lnTo>
                  <a:lnTo>
                    <a:pt x="550" y="219"/>
                  </a:lnTo>
                  <a:lnTo>
                    <a:pt x="561" y="213"/>
                  </a:lnTo>
                  <a:lnTo>
                    <a:pt x="571" y="210"/>
                  </a:lnTo>
                  <a:lnTo>
                    <a:pt x="584" y="209"/>
                  </a:lnTo>
                  <a:lnTo>
                    <a:pt x="584" y="209"/>
                  </a:lnTo>
                  <a:close/>
                  <a:moveTo>
                    <a:pt x="294" y="329"/>
                  </a:moveTo>
                  <a:lnTo>
                    <a:pt x="294" y="329"/>
                  </a:lnTo>
                  <a:lnTo>
                    <a:pt x="282" y="328"/>
                  </a:lnTo>
                  <a:lnTo>
                    <a:pt x="271" y="324"/>
                  </a:lnTo>
                  <a:lnTo>
                    <a:pt x="260" y="318"/>
                  </a:lnTo>
                  <a:lnTo>
                    <a:pt x="252" y="311"/>
                  </a:lnTo>
                  <a:lnTo>
                    <a:pt x="244" y="302"/>
                  </a:lnTo>
                  <a:lnTo>
                    <a:pt x="239" y="293"/>
                  </a:lnTo>
                  <a:lnTo>
                    <a:pt x="236" y="281"/>
                  </a:lnTo>
                  <a:lnTo>
                    <a:pt x="235" y="268"/>
                  </a:lnTo>
                  <a:lnTo>
                    <a:pt x="235" y="268"/>
                  </a:lnTo>
                  <a:lnTo>
                    <a:pt x="236" y="257"/>
                  </a:lnTo>
                  <a:lnTo>
                    <a:pt x="239" y="245"/>
                  </a:lnTo>
                  <a:lnTo>
                    <a:pt x="244" y="236"/>
                  </a:lnTo>
                  <a:lnTo>
                    <a:pt x="252" y="226"/>
                  </a:lnTo>
                  <a:lnTo>
                    <a:pt x="260" y="219"/>
                  </a:lnTo>
                  <a:lnTo>
                    <a:pt x="271" y="213"/>
                  </a:lnTo>
                  <a:lnTo>
                    <a:pt x="282" y="210"/>
                  </a:lnTo>
                  <a:lnTo>
                    <a:pt x="294" y="209"/>
                  </a:lnTo>
                  <a:lnTo>
                    <a:pt x="294" y="209"/>
                  </a:lnTo>
                  <a:lnTo>
                    <a:pt x="307" y="210"/>
                  </a:lnTo>
                  <a:lnTo>
                    <a:pt x="317" y="213"/>
                  </a:lnTo>
                  <a:lnTo>
                    <a:pt x="327" y="219"/>
                  </a:lnTo>
                  <a:lnTo>
                    <a:pt x="337" y="226"/>
                  </a:lnTo>
                  <a:lnTo>
                    <a:pt x="344" y="236"/>
                  </a:lnTo>
                  <a:lnTo>
                    <a:pt x="350" y="245"/>
                  </a:lnTo>
                  <a:lnTo>
                    <a:pt x="353" y="257"/>
                  </a:lnTo>
                  <a:lnTo>
                    <a:pt x="354" y="268"/>
                  </a:lnTo>
                  <a:lnTo>
                    <a:pt x="354" y="268"/>
                  </a:lnTo>
                  <a:lnTo>
                    <a:pt x="353" y="281"/>
                  </a:lnTo>
                  <a:lnTo>
                    <a:pt x="350" y="293"/>
                  </a:lnTo>
                  <a:lnTo>
                    <a:pt x="344" y="302"/>
                  </a:lnTo>
                  <a:lnTo>
                    <a:pt x="337" y="311"/>
                  </a:lnTo>
                  <a:lnTo>
                    <a:pt x="327" y="318"/>
                  </a:lnTo>
                  <a:lnTo>
                    <a:pt x="317" y="324"/>
                  </a:lnTo>
                  <a:lnTo>
                    <a:pt x="307" y="328"/>
                  </a:lnTo>
                  <a:lnTo>
                    <a:pt x="294" y="329"/>
                  </a:lnTo>
                  <a:lnTo>
                    <a:pt x="294" y="3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5877" tIns="32938" rIns="65877" bIns="32938" numCol="1" anchor="t" anchorCtr="0" compatLnSpc="1"/>
            <a:lstStyle/>
            <a:p>
              <a:endParaRPr lang="zh-CN" altLang="en-US" sz="1295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4289012" y="4187051"/>
            <a:ext cx="198726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</a:t>
            </a:r>
            <a:r>
              <a:rPr kumimoji="1"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kumimoji="1"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kumimoji="1"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937010" y="2290074"/>
            <a:ext cx="2318668" cy="22802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9" tIns="60594" rIns="121189" bIns="60594" rtlCol="0" anchor="ctr"/>
          <a:p>
            <a:pPr algn="ctr"/>
            <a:endParaRPr lang="zh-CN" altLang="en-US" sz="1295" dirty="0"/>
          </a:p>
        </p:txBody>
      </p:sp>
      <p:sp>
        <p:nvSpPr>
          <p:cNvPr id="4" name="椭圆 3"/>
          <p:cNvSpPr/>
          <p:nvPr/>
        </p:nvSpPr>
        <p:spPr>
          <a:xfrm>
            <a:off x="3619096" y="3957162"/>
            <a:ext cx="2318668" cy="22802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9" tIns="60594" rIns="121189" bIns="60594" rtlCol="0" anchor="ctr"/>
          <a:p>
            <a:pPr algn="ctr"/>
            <a:endParaRPr lang="zh-CN" altLang="en-US" sz="1295"/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6157887" y="3924819"/>
            <a:ext cx="2318668" cy="2280289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bg1"/>
            </a:solidFill>
          </a:ln>
        </p:spPr>
        <p:txBody>
          <a:bodyPr vert="horz" wrap="square" lIns="0" tIns="0" rIns="0" bIns="0" numCol="1" anchor="t" anchorCtr="0" compatLnSpc="1"/>
          <a:p>
            <a:pPr algn="ctr">
              <a:lnSpc>
                <a:spcPct val="150000"/>
              </a:lnSpc>
            </a:pPr>
            <a:endParaRPr lang="en-US" altLang="zh-CN" sz="129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04930" y="3210903"/>
            <a:ext cx="2582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智能婴儿车</a:t>
            </a:r>
            <a:r>
              <a:rPr kumimoji="1"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</a:t>
            </a:r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万台</a:t>
            </a:r>
            <a:r>
              <a:rPr kumimoji="1"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kumimoji="1"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81229" y="4912741"/>
            <a:ext cx="198726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智能配件</a:t>
            </a:r>
            <a:r>
              <a:rPr kumimoji="1"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万件</a:t>
            </a:r>
            <a:r>
              <a:rPr kumimoji="1"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kumimoji="1"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45192" y="4880471"/>
            <a:ext cx="198726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</a:t>
            </a:r>
            <a:r>
              <a:rPr kumimoji="1"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kumimoji="1"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kumimoji="1"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" grpId="0" bldLvl="0" animBg="1"/>
      <p:bldP spid="4" grpId="0" bldLvl="0" animBg="1"/>
      <p:bldP spid="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2733" y="109905"/>
            <a:ext cx="3655808" cy="369536"/>
          </a:xfrm>
        </p:spPr>
        <p:txBody>
          <a:bodyPr/>
          <a:lstStyle/>
          <a:p>
            <a:r>
              <a:rPr lang="zh-CN" altLang="en-US" sz="2800" b="1" dirty="0"/>
              <a:t>七、团队介绍</a:t>
            </a:r>
            <a:endParaRPr lang="zh-CN" altLang="en-US" sz="2800" b="1" dirty="0"/>
          </a:p>
        </p:txBody>
      </p:sp>
      <p:sp>
        <p:nvSpPr>
          <p:cNvPr id="40" name="Freeform 26"/>
          <p:cNvSpPr>
            <a:spLocks noEditPoints="1"/>
          </p:cNvSpPr>
          <p:nvPr/>
        </p:nvSpPr>
        <p:spPr bwMode="auto">
          <a:xfrm>
            <a:off x="233057" y="212667"/>
            <a:ext cx="462313" cy="316049"/>
          </a:xfrm>
          <a:custGeom>
            <a:avLst/>
            <a:gdLst>
              <a:gd name="T0" fmla="*/ 133 w 266"/>
              <a:gd name="T1" fmla="*/ 129 h 182"/>
              <a:gd name="T2" fmla="*/ 182 w 266"/>
              <a:gd name="T3" fmla="*/ 49 h 182"/>
              <a:gd name="T4" fmla="*/ 133 w 266"/>
              <a:gd name="T5" fmla="*/ 0 h 182"/>
              <a:gd name="T6" fmla="*/ 85 w 266"/>
              <a:gd name="T7" fmla="*/ 49 h 182"/>
              <a:gd name="T8" fmla="*/ 133 w 266"/>
              <a:gd name="T9" fmla="*/ 129 h 182"/>
              <a:gd name="T10" fmla="*/ 162 w 266"/>
              <a:gd name="T11" fmla="*/ 119 h 182"/>
              <a:gd name="T12" fmla="*/ 162 w 266"/>
              <a:gd name="T13" fmla="*/ 119 h 182"/>
              <a:gd name="T14" fmla="*/ 162 w 266"/>
              <a:gd name="T15" fmla="*/ 119 h 182"/>
              <a:gd name="T16" fmla="*/ 133 w 266"/>
              <a:gd name="T17" fmla="*/ 136 h 182"/>
              <a:gd name="T18" fmla="*/ 104 w 266"/>
              <a:gd name="T19" fmla="*/ 119 h 182"/>
              <a:gd name="T20" fmla="*/ 104 w 266"/>
              <a:gd name="T21" fmla="*/ 119 h 182"/>
              <a:gd name="T22" fmla="*/ 104 w 266"/>
              <a:gd name="T23" fmla="*/ 119 h 182"/>
              <a:gd name="T24" fmla="*/ 36 w 266"/>
              <a:gd name="T25" fmla="*/ 182 h 182"/>
              <a:gd name="T26" fmla="*/ 230 w 266"/>
              <a:gd name="T27" fmla="*/ 182 h 182"/>
              <a:gd name="T28" fmla="*/ 162 w 266"/>
              <a:gd name="T29" fmla="*/ 119 h 182"/>
              <a:gd name="T30" fmla="*/ 179 w 266"/>
              <a:gd name="T31" fmla="*/ 97 h 182"/>
              <a:gd name="T32" fmla="*/ 196 w 266"/>
              <a:gd name="T33" fmla="*/ 106 h 182"/>
              <a:gd name="T34" fmla="*/ 231 w 266"/>
              <a:gd name="T35" fmla="*/ 48 h 182"/>
              <a:gd name="T36" fmla="*/ 196 w 266"/>
              <a:gd name="T37" fmla="*/ 12 h 182"/>
              <a:gd name="T38" fmla="*/ 180 w 266"/>
              <a:gd name="T39" fmla="*/ 15 h 182"/>
              <a:gd name="T40" fmla="*/ 191 w 266"/>
              <a:gd name="T41" fmla="*/ 49 h 182"/>
              <a:gd name="T42" fmla="*/ 179 w 266"/>
              <a:gd name="T43" fmla="*/ 97 h 182"/>
              <a:gd name="T44" fmla="*/ 196 w 266"/>
              <a:gd name="T45" fmla="*/ 111 h 182"/>
              <a:gd name="T46" fmla="*/ 177 w 266"/>
              <a:gd name="T47" fmla="*/ 102 h 182"/>
              <a:gd name="T48" fmla="*/ 171 w 266"/>
              <a:gd name="T49" fmla="*/ 112 h 182"/>
              <a:gd name="T50" fmla="*/ 221 w 266"/>
              <a:gd name="T51" fmla="*/ 145 h 182"/>
              <a:gd name="T52" fmla="*/ 266 w 266"/>
              <a:gd name="T53" fmla="*/ 145 h 182"/>
              <a:gd name="T54" fmla="*/ 217 w 266"/>
              <a:gd name="T55" fmla="*/ 99 h 182"/>
              <a:gd name="T56" fmla="*/ 196 w 266"/>
              <a:gd name="T57" fmla="*/ 111 h 182"/>
              <a:gd name="T58" fmla="*/ 95 w 266"/>
              <a:gd name="T59" fmla="*/ 112 h 182"/>
              <a:gd name="T60" fmla="*/ 89 w 266"/>
              <a:gd name="T61" fmla="*/ 102 h 182"/>
              <a:gd name="T62" fmla="*/ 71 w 266"/>
              <a:gd name="T63" fmla="*/ 111 h 182"/>
              <a:gd name="T64" fmla="*/ 49 w 266"/>
              <a:gd name="T65" fmla="*/ 99 h 182"/>
              <a:gd name="T66" fmla="*/ 0 w 266"/>
              <a:gd name="T67" fmla="*/ 145 h 182"/>
              <a:gd name="T68" fmla="*/ 45 w 266"/>
              <a:gd name="T69" fmla="*/ 145 h 182"/>
              <a:gd name="T70" fmla="*/ 95 w 266"/>
              <a:gd name="T71" fmla="*/ 112 h 182"/>
              <a:gd name="T72" fmla="*/ 71 w 266"/>
              <a:gd name="T73" fmla="*/ 106 h 182"/>
              <a:gd name="T74" fmla="*/ 87 w 266"/>
              <a:gd name="T75" fmla="*/ 97 h 182"/>
              <a:gd name="T76" fmla="*/ 75 w 266"/>
              <a:gd name="T77" fmla="*/ 49 h 182"/>
              <a:gd name="T78" fmla="*/ 86 w 266"/>
              <a:gd name="T79" fmla="*/ 15 h 182"/>
              <a:gd name="T80" fmla="*/ 71 w 266"/>
              <a:gd name="T81" fmla="*/ 12 h 182"/>
              <a:gd name="T82" fmla="*/ 35 w 266"/>
              <a:gd name="T83" fmla="*/ 48 h 182"/>
              <a:gd name="T84" fmla="*/ 71 w 266"/>
              <a:gd name="T85" fmla="*/ 106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66" h="182">
                <a:moveTo>
                  <a:pt x="133" y="129"/>
                </a:moveTo>
                <a:cubicBezTo>
                  <a:pt x="160" y="129"/>
                  <a:pt x="182" y="76"/>
                  <a:pt x="182" y="49"/>
                </a:cubicBezTo>
                <a:cubicBezTo>
                  <a:pt x="182" y="22"/>
                  <a:pt x="160" y="0"/>
                  <a:pt x="133" y="0"/>
                </a:cubicBezTo>
                <a:cubicBezTo>
                  <a:pt x="107" y="0"/>
                  <a:pt x="85" y="22"/>
                  <a:pt x="85" y="49"/>
                </a:cubicBezTo>
                <a:cubicBezTo>
                  <a:pt x="85" y="76"/>
                  <a:pt x="107" y="129"/>
                  <a:pt x="133" y="129"/>
                </a:cubicBezTo>
                <a:close/>
                <a:moveTo>
                  <a:pt x="162" y="119"/>
                </a:moveTo>
                <a:cubicBezTo>
                  <a:pt x="162" y="119"/>
                  <a:pt x="162" y="119"/>
                  <a:pt x="162" y="119"/>
                </a:cubicBezTo>
                <a:cubicBezTo>
                  <a:pt x="162" y="119"/>
                  <a:pt x="162" y="119"/>
                  <a:pt x="162" y="119"/>
                </a:cubicBezTo>
                <a:cubicBezTo>
                  <a:pt x="154" y="129"/>
                  <a:pt x="144" y="136"/>
                  <a:pt x="133" y="136"/>
                </a:cubicBezTo>
                <a:cubicBezTo>
                  <a:pt x="122" y="136"/>
                  <a:pt x="112" y="129"/>
                  <a:pt x="104" y="119"/>
                </a:cubicBezTo>
                <a:cubicBezTo>
                  <a:pt x="104" y="119"/>
                  <a:pt x="104" y="119"/>
                  <a:pt x="104" y="119"/>
                </a:cubicBezTo>
                <a:cubicBezTo>
                  <a:pt x="104" y="119"/>
                  <a:pt x="104" y="119"/>
                  <a:pt x="104" y="119"/>
                </a:cubicBezTo>
                <a:cubicBezTo>
                  <a:pt x="71" y="126"/>
                  <a:pt x="45" y="150"/>
                  <a:pt x="36" y="182"/>
                </a:cubicBezTo>
                <a:cubicBezTo>
                  <a:pt x="230" y="182"/>
                  <a:pt x="230" y="182"/>
                  <a:pt x="230" y="182"/>
                </a:cubicBezTo>
                <a:cubicBezTo>
                  <a:pt x="221" y="150"/>
                  <a:pt x="195" y="126"/>
                  <a:pt x="162" y="119"/>
                </a:cubicBezTo>
                <a:close/>
                <a:moveTo>
                  <a:pt x="179" y="97"/>
                </a:moveTo>
                <a:cubicBezTo>
                  <a:pt x="184" y="102"/>
                  <a:pt x="190" y="106"/>
                  <a:pt x="196" y="106"/>
                </a:cubicBezTo>
                <a:cubicBezTo>
                  <a:pt x="215" y="106"/>
                  <a:pt x="231" y="67"/>
                  <a:pt x="231" y="48"/>
                </a:cubicBezTo>
                <a:cubicBezTo>
                  <a:pt x="231" y="28"/>
                  <a:pt x="215" y="12"/>
                  <a:pt x="196" y="12"/>
                </a:cubicBezTo>
                <a:cubicBezTo>
                  <a:pt x="190" y="12"/>
                  <a:pt x="185" y="13"/>
                  <a:pt x="180" y="15"/>
                </a:cubicBezTo>
                <a:cubicBezTo>
                  <a:pt x="187" y="25"/>
                  <a:pt x="191" y="37"/>
                  <a:pt x="191" y="49"/>
                </a:cubicBezTo>
                <a:cubicBezTo>
                  <a:pt x="191" y="62"/>
                  <a:pt x="187" y="80"/>
                  <a:pt x="179" y="97"/>
                </a:cubicBezTo>
                <a:close/>
                <a:moveTo>
                  <a:pt x="196" y="111"/>
                </a:moveTo>
                <a:cubicBezTo>
                  <a:pt x="189" y="111"/>
                  <a:pt x="182" y="107"/>
                  <a:pt x="177" y="102"/>
                </a:cubicBezTo>
                <a:cubicBezTo>
                  <a:pt x="175" y="105"/>
                  <a:pt x="173" y="109"/>
                  <a:pt x="171" y="112"/>
                </a:cubicBezTo>
                <a:cubicBezTo>
                  <a:pt x="191" y="117"/>
                  <a:pt x="208" y="129"/>
                  <a:pt x="221" y="145"/>
                </a:cubicBezTo>
                <a:cubicBezTo>
                  <a:pt x="266" y="145"/>
                  <a:pt x="266" y="145"/>
                  <a:pt x="266" y="145"/>
                </a:cubicBezTo>
                <a:cubicBezTo>
                  <a:pt x="260" y="122"/>
                  <a:pt x="241" y="104"/>
                  <a:pt x="217" y="99"/>
                </a:cubicBezTo>
                <a:cubicBezTo>
                  <a:pt x="211" y="106"/>
                  <a:pt x="204" y="111"/>
                  <a:pt x="196" y="111"/>
                </a:cubicBezTo>
                <a:close/>
                <a:moveTo>
                  <a:pt x="95" y="112"/>
                </a:moveTo>
                <a:cubicBezTo>
                  <a:pt x="93" y="109"/>
                  <a:pt x="91" y="105"/>
                  <a:pt x="89" y="102"/>
                </a:cubicBezTo>
                <a:cubicBezTo>
                  <a:pt x="84" y="107"/>
                  <a:pt x="78" y="111"/>
                  <a:pt x="71" y="111"/>
                </a:cubicBezTo>
                <a:cubicBezTo>
                  <a:pt x="63" y="111"/>
                  <a:pt x="55" y="106"/>
                  <a:pt x="49" y="99"/>
                </a:cubicBezTo>
                <a:cubicBezTo>
                  <a:pt x="26" y="104"/>
                  <a:pt x="7" y="122"/>
                  <a:pt x="0" y="145"/>
                </a:cubicBezTo>
                <a:cubicBezTo>
                  <a:pt x="45" y="145"/>
                  <a:pt x="45" y="145"/>
                  <a:pt x="45" y="145"/>
                </a:cubicBezTo>
                <a:cubicBezTo>
                  <a:pt x="58" y="129"/>
                  <a:pt x="75" y="117"/>
                  <a:pt x="95" y="112"/>
                </a:cubicBezTo>
                <a:close/>
                <a:moveTo>
                  <a:pt x="71" y="106"/>
                </a:moveTo>
                <a:cubicBezTo>
                  <a:pt x="77" y="106"/>
                  <a:pt x="82" y="102"/>
                  <a:pt x="87" y="97"/>
                </a:cubicBezTo>
                <a:cubicBezTo>
                  <a:pt x="80" y="80"/>
                  <a:pt x="75" y="62"/>
                  <a:pt x="75" y="49"/>
                </a:cubicBezTo>
                <a:cubicBezTo>
                  <a:pt x="75" y="37"/>
                  <a:pt x="79" y="25"/>
                  <a:pt x="86" y="15"/>
                </a:cubicBezTo>
                <a:cubicBezTo>
                  <a:pt x="81" y="13"/>
                  <a:pt x="76" y="12"/>
                  <a:pt x="71" y="12"/>
                </a:cubicBezTo>
                <a:cubicBezTo>
                  <a:pt x="51" y="12"/>
                  <a:pt x="35" y="28"/>
                  <a:pt x="35" y="48"/>
                </a:cubicBezTo>
                <a:cubicBezTo>
                  <a:pt x="35" y="67"/>
                  <a:pt x="51" y="106"/>
                  <a:pt x="71" y="1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5877" tIns="32938" rIns="65877" bIns="32938" numCol="1" anchor="t" anchorCtr="0" compatLnSpc="1"/>
          <a:lstStyle/>
          <a:p>
            <a:endParaRPr lang="zh-CN" altLang="en-US" sz="1295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2556" y="-290332"/>
            <a:ext cx="4272384" cy="1366255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2349027" y="2121092"/>
            <a:ext cx="236298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创始人</a:t>
            </a:r>
            <a:endParaRPr kumimoji="1"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836920" y="1442085"/>
            <a:ext cx="463105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400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年婴幼儿教育高管</a:t>
            </a:r>
            <a:r>
              <a:rPr lang="en-US" altLang="zh-CN" sz="1400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苹果（中国）高级运营背景</a:t>
            </a:r>
            <a:endParaRPr lang="zh-CN" altLang="en-US" sz="1400" b="1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7485" y="2853055"/>
            <a:ext cx="1585595" cy="2159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73630" y="5175250"/>
            <a:ext cx="2313305" cy="521970"/>
          </a:xfrm>
          <a:prstGeom prst="rect">
            <a:avLst/>
          </a:prstGeom>
          <a:solidFill>
            <a:srgbClr val="3491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李媛媛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55945" y="1972310"/>
            <a:ext cx="5103495" cy="4709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65000"/>
              </a:lnSpc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2004-2009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，任美国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FASTRAKIDS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（现更名小小地球）上海园长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校长，全面负责运营事务；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5000"/>
              </a:lnSpc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2009-2010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，任培正逗点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PERCHINGKIDS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全国运营总监；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5000"/>
              </a:lnSpc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2010-2014年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，任韦博英语上海地区运营负责人，负责市场销售业务，曾将上海区域业绩实现5倍增长，单店利润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倍增长，签约率全国第一；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5000"/>
              </a:lnSpc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2014-2016年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，任苹果（中国）高级运营经理，负责产品客户体验、用户教育、市场销售、产品维修、视觉陈列、库存管理与人员发展，曾带领团队200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人，创造营业额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美金；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5000"/>
              </a:lnSpc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2016.08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，从苹果离职，赴美国怀孕生子；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5000"/>
              </a:lnSpc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2018.10--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至今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，创立布拉哈（上海）智能科技有限公司，</a:t>
            </a:r>
            <a:r>
              <a:rPr lang="zh-CN" altLang="zh-CN" sz="1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致力于打造全球领先的智能母婴科技产品家族。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5000"/>
              </a:lnSpc>
            </a:pP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1143" y="92125"/>
            <a:ext cx="3655808" cy="369536"/>
          </a:xfrm>
        </p:spPr>
        <p:txBody>
          <a:bodyPr>
            <a:normAutofit fontScale="90000"/>
          </a:bodyPr>
          <a:lstStyle/>
          <a:p>
            <a:r>
              <a:rPr lang="zh-CN" altLang="en-US" sz="3100" b="1" dirty="0"/>
              <a:t>七、团队介绍</a:t>
            </a:r>
            <a:r>
              <a:rPr lang="en-US" altLang="zh-CN" sz="3100" b="1" dirty="0"/>
              <a:t>--</a:t>
            </a:r>
            <a:r>
              <a:rPr lang="zh-CN" altLang="en-US" dirty="0"/>
              <a:t>续</a:t>
            </a:r>
            <a:endParaRPr lang="zh-CN" altLang="en-US" dirty="0"/>
          </a:p>
        </p:txBody>
      </p:sp>
      <p:grpSp>
        <p:nvGrpSpPr>
          <p:cNvPr id="105" name="Group 34"/>
          <p:cNvGrpSpPr/>
          <p:nvPr/>
        </p:nvGrpSpPr>
        <p:grpSpPr bwMode="auto">
          <a:xfrm>
            <a:off x="563939" y="4570960"/>
            <a:ext cx="1996409" cy="1434451"/>
            <a:chOff x="3124200" y="3193315"/>
            <a:chExt cx="1372000" cy="978299"/>
          </a:xfrm>
        </p:grpSpPr>
        <p:sp>
          <p:nvSpPr>
            <p:cNvPr id="109" name="Content Placeholder 2"/>
            <p:cNvSpPr txBox="1"/>
            <p:nvPr/>
          </p:nvSpPr>
          <p:spPr>
            <a:xfrm>
              <a:off x="3124200" y="3193315"/>
              <a:ext cx="1372000" cy="914358"/>
            </a:xfrm>
            <a:prstGeom prst="rect">
              <a:avLst/>
            </a:prstGeom>
          </p:spPr>
          <p:txBody>
            <a:bodyPr lIns="87837" tIns="43918" rIns="87837" bIns="43918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  <a:defRPr/>
              </a:pPr>
              <a:endParaRPr lang="en-US" sz="1295" i="1" dirty="0">
                <a:solidFill>
                  <a:schemeClr val="tx1"/>
                </a:solidFill>
              </a:endParaRPr>
            </a:p>
          </p:txBody>
        </p:sp>
        <p:sp>
          <p:nvSpPr>
            <p:cNvPr id="111" name="Rectangle 28"/>
            <p:cNvSpPr/>
            <p:nvPr/>
          </p:nvSpPr>
          <p:spPr bwMode="auto">
            <a:xfrm>
              <a:off x="3466009" y="3890551"/>
              <a:ext cx="212960" cy="2810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/>
              <a:endParaRPr lang="en-US" altLang="zh-CN" sz="2090" dirty="0">
                <a:solidFill>
                  <a:srgbClr val="D9D9D9"/>
                </a:solidFill>
              </a:endParaRPr>
            </a:p>
          </p:txBody>
        </p:sp>
      </p:grpSp>
      <p:sp>
        <p:nvSpPr>
          <p:cNvPr id="40" name="Freeform 26"/>
          <p:cNvSpPr>
            <a:spLocks noEditPoints="1"/>
          </p:cNvSpPr>
          <p:nvPr/>
        </p:nvSpPr>
        <p:spPr bwMode="auto">
          <a:xfrm>
            <a:off x="233057" y="212667"/>
            <a:ext cx="462313" cy="316049"/>
          </a:xfrm>
          <a:custGeom>
            <a:avLst/>
            <a:gdLst>
              <a:gd name="T0" fmla="*/ 133 w 266"/>
              <a:gd name="T1" fmla="*/ 129 h 182"/>
              <a:gd name="T2" fmla="*/ 182 w 266"/>
              <a:gd name="T3" fmla="*/ 49 h 182"/>
              <a:gd name="T4" fmla="*/ 133 w 266"/>
              <a:gd name="T5" fmla="*/ 0 h 182"/>
              <a:gd name="T6" fmla="*/ 85 w 266"/>
              <a:gd name="T7" fmla="*/ 49 h 182"/>
              <a:gd name="T8" fmla="*/ 133 w 266"/>
              <a:gd name="T9" fmla="*/ 129 h 182"/>
              <a:gd name="T10" fmla="*/ 162 w 266"/>
              <a:gd name="T11" fmla="*/ 119 h 182"/>
              <a:gd name="T12" fmla="*/ 162 w 266"/>
              <a:gd name="T13" fmla="*/ 119 h 182"/>
              <a:gd name="T14" fmla="*/ 162 w 266"/>
              <a:gd name="T15" fmla="*/ 119 h 182"/>
              <a:gd name="T16" fmla="*/ 133 w 266"/>
              <a:gd name="T17" fmla="*/ 136 h 182"/>
              <a:gd name="T18" fmla="*/ 104 w 266"/>
              <a:gd name="T19" fmla="*/ 119 h 182"/>
              <a:gd name="T20" fmla="*/ 104 w 266"/>
              <a:gd name="T21" fmla="*/ 119 h 182"/>
              <a:gd name="T22" fmla="*/ 104 w 266"/>
              <a:gd name="T23" fmla="*/ 119 h 182"/>
              <a:gd name="T24" fmla="*/ 36 w 266"/>
              <a:gd name="T25" fmla="*/ 182 h 182"/>
              <a:gd name="T26" fmla="*/ 230 w 266"/>
              <a:gd name="T27" fmla="*/ 182 h 182"/>
              <a:gd name="T28" fmla="*/ 162 w 266"/>
              <a:gd name="T29" fmla="*/ 119 h 182"/>
              <a:gd name="T30" fmla="*/ 179 w 266"/>
              <a:gd name="T31" fmla="*/ 97 h 182"/>
              <a:gd name="T32" fmla="*/ 196 w 266"/>
              <a:gd name="T33" fmla="*/ 106 h 182"/>
              <a:gd name="T34" fmla="*/ 231 w 266"/>
              <a:gd name="T35" fmla="*/ 48 h 182"/>
              <a:gd name="T36" fmla="*/ 196 w 266"/>
              <a:gd name="T37" fmla="*/ 12 h 182"/>
              <a:gd name="T38" fmla="*/ 180 w 266"/>
              <a:gd name="T39" fmla="*/ 15 h 182"/>
              <a:gd name="T40" fmla="*/ 191 w 266"/>
              <a:gd name="T41" fmla="*/ 49 h 182"/>
              <a:gd name="T42" fmla="*/ 179 w 266"/>
              <a:gd name="T43" fmla="*/ 97 h 182"/>
              <a:gd name="T44" fmla="*/ 196 w 266"/>
              <a:gd name="T45" fmla="*/ 111 h 182"/>
              <a:gd name="T46" fmla="*/ 177 w 266"/>
              <a:gd name="T47" fmla="*/ 102 h 182"/>
              <a:gd name="T48" fmla="*/ 171 w 266"/>
              <a:gd name="T49" fmla="*/ 112 h 182"/>
              <a:gd name="T50" fmla="*/ 221 w 266"/>
              <a:gd name="T51" fmla="*/ 145 h 182"/>
              <a:gd name="T52" fmla="*/ 266 w 266"/>
              <a:gd name="T53" fmla="*/ 145 h 182"/>
              <a:gd name="T54" fmla="*/ 217 w 266"/>
              <a:gd name="T55" fmla="*/ 99 h 182"/>
              <a:gd name="T56" fmla="*/ 196 w 266"/>
              <a:gd name="T57" fmla="*/ 111 h 182"/>
              <a:gd name="T58" fmla="*/ 95 w 266"/>
              <a:gd name="T59" fmla="*/ 112 h 182"/>
              <a:gd name="T60" fmla="*/ 89 w 266"/>
              <a:gd name="T61" fmla="*/ 102 h 182"/>
              <a:gd name="T62" fmla="*/ 71 w 266"/>
              <a:gd name="T63" fmla="*/ 111 h 182"/>
              <a:gd name="T64" fmla="*/ 49 w 266"/>
              <a:gd name="T65" fmla="*/ 99 h 182"/>
              <a:gd name="T66" fmla="*/ 0 w 266"/>
              <a:gd name="T67" fmla="*/ 145 h 182"/>
              <a:gd name="T68" fmla="*/ 45 w 266"/>
              <a:gd name="T69" fmla="*/ 145 h 182"/>
              <a:gd name="T70" fmla="*/ 95 w 266"/>
              <a:gd name="T71" fmla="*/ 112 h 182"/>
              <a:gd name="T72" fmla="*/ 71 w 266"/>
              <a:gd name="T73" fmla="*/ 106 h 182"/>
              <a:gd name="T74" fmla="*/ 87 w 266"/>
              <a:gd name="T75" fmla="*/ 97 h 182"/>
              <a:gd name="T76" fmla="*/ 75 w 266"/>
              <a:gd name="T77" fmla="*/ 49 h 182"/>
              <a:gd name="T78" fmla="*/ 86 w 266"/>
              <a:gd name="T79" fmla="*/ 15 h 182"/>
              <a:gd name="T80" fmla="*/ 71 w 266"/>
              <a:gd name="T81" fmla="*/ 12 h 182"/>
              <a:gd name="T82" fmla="*/ 35 w 266"/>
              <a:gd name="T83" fmla="*/ 48 h 182"/>
              <a:gd name="T84" fmla="*/ 71 w 266"/>
              <a:gd name="T85" fmla="*/ 106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66" h="182">
                <a:moveTo>
                  <a:pt x="133" y="129"/>
                </a:moveTo>
                <a:cubicBezTo>
                  <a:pt x="160" y="129"/>
                  <a:pt x="182" y="76"/>
                  <a:pt x="182" y="49"/>
                </a:cubicBezTo>
                <a:cubicBezTo>
                  <a:pt x="182" y="22"/>
                  <a:pt x="160" y="0"/>
                  <a:pt x="133" y="0"/>
                </a:cubicBezTo>
                <a:cubicBezTo>
                  <a:pt x="107" y="0"/>
                  <a:pt x="85" y="22"/>
                  <a:pt x="85" y="49"/>
                </a:cubicBezTo>
                <a:cubicBezTo>
                  <a:pt x="85" y="76"/>
                  <a:pt x="107" y="129"/>
                  <a:pt x="133" y="129"/>
                </a:cubicBezTo>
                <a:close/>
                <a:moveTo>
                  <a:pt x="162" y="119"/>
                </a:moveTo>
                <a:cubicBezTo>
                  <a:pt x="162" y="119"/>
                  <a:pt x="162" y="119"/>
                  <a:pt x="162" y="119"/>
                </a:cubicBezTo>
                <a:cubicBezTo>
                  <a:pt x="162" y="119"/>
                  <a:pt x="162" y="119"/>
                  <a:pt x="162" y="119"/>
                </a:cubicBezTo>
                <a:cubicBezTo>
                  <a:pt x="154" y="129"/>
                  <a:pt x="144" y="136"/>
                  <a:pt x="133" y="136"/>
                </a:cubicBezTo>
                <a:cubicBezTo>
                  <a:pt x="122" y="136"/>
                  <a:pt x="112" y="129"/>
                  <a:pt x="104" y="119"/>
                </a:cubicBezTo>
                <a:cubicBezTo>
                  <a:pt x="104" y="119"/>
                  <a:pt x="104" y="119"/>
                  <a:pt x="104" y="119"/>
                </a:cubicBezTo>
                <a:cubicBezTo>
                  <a:pt x="104" y="119"/>
                  <a:pt x="104" y="119"/>
                  <a:pt x="104" y="119"/>
                </a:cubicBezTo>
                <a:cubicBezTo>
                  <a:pt x="71" y="126"/>
                  <a:pt x="45" y="150"/>
                  <a:pt x="36" y="182"/>
                </a:cubicBezTo>
                <a:cubicBezTo>
                  <a:pt x="230" y="182"/>
                  <a:pt x="230" y="182"/>
                  <a:pt x="230" y="182"/>
                </a:cubicBezTo>
                <a:cubicBezTo>
                  <a:pt x="221" y="150"/>
                  <a:pt x="195" y="126"/>
                  <a:pt x="162" y="119"/>
                </a:cubicBezTo>
                <a:close/>
                <a:moveTo>
                  <a:pt x="179" y="97"/>
                </a:moveTo>
                <a:cubicBezTo>
                  <a:pt x="184" y="102"/>
                  <a:pt x="190" y="106"/>
                  <a:pt x="196" y="106"/>
                </a:cubicBezTo>
                <a:cubicBezTo>
                  <a:pt x="215" y="106"/>
                  <a:pt x="231" y="67"/>
                  <a:pt x="231" y="48"/>
                </a:cubicBezTo>
                <a:cubicBezTo>
                  <a:pt x="231" y="28"/>
                  <a:pt x="215" y="12"/>
                  <a:pt x="196" y="12"/>
                </a:cubicBezTo>
                <a:cubicBezTo>
                  <a:pt x="190" y="12"/>
                  <a:pt x="185" y="13"/>
                  <a:pt x="180" y="15"/>
                </a:cubicBezTo>
                <a:cubicBezTo>
                  <a:pt x="187" y="25"/>
                  <a:pt x="191" y="37"/>
                  <a:pt x="191" y="49"/>
                </a:cubicBezTo>
                <a:cubicBezTo>
                  <a:pt x="191" y="62"/>
                  <a:pt x="187" y="80"/>
                  <a:pt x="179" y="97"/>
                </a:cubicBezTo>
                <a:close/>
                <a:moveTo>
                  <a:pt x="196" y="111"/>
                </a:moveTo>
                <a:cubicBezTo>
                  <a:pt x="189" y="111"/>
                  <a:pt x="182" y="107"/>
                  <a:pt x="177" y="102"/>
                </a:cubicBezTo>
                <a:cubicBezTo>
                  <a:pt x="175" y="105"/>
                  <a:pt x="173" y="109"/>
                  <a:pt x="171" y="112"/>
                </a:cubicBezTo>
                <a:cubicBezTo>
                  <a:pt x="191" y="117"/>
                  <a:pt x="208" y="129"/>
                  <a:pt x="221" y="145"/>
                </a:cubicBezTo>
                <a:cubicBezTo>
                  <a:pt x="266" y="145"/>
                  <a:pt x="266" y="145"/>
                  <a:pt x="266" y="145"/>
                </a:cubicBezTo>
                <a:cubicBezTo>
                  <a:pt x="260" y="122"/>
                  <a:pt x="241" y="104"/>
                  <a:pt x="217" y="99"/>
                </a:cubicBezTo>
                <a:cubicBezTo>
                  <a:pt x="211" y="106"/>
                  <a:pt x="204" y="111"/>
                  <a:pt x="196" y="111"/>
                </a:cubicBezTo>
                <a:close/>
                <a:moveTo>
                  <a:pt x="95" y="112"/>
                </a:moveTo>
                <a:cubicBezTo>
                  <a:pt x="93" y="109"/>
                  <a:pt x="91" y="105"/>
                  <a:pt x="89" y="102"/>
                </a:cubicBezTo>
                <a:cubicBezTo>
                  <a:pt x="84" y="107"/>
                  <a:pt x="78" y="111"/>
                  <a:pt x="71" y="111"/>
                </a:cubicBezTo>
                <a:cubicBezTo>
                  <a:pt x="63" y="111"/>
                  <a:pt x="55" y="106"/>
                  <a:pt x="49" y="99"/>
                </a:cubicBezTo>
                <a:cubicBezTo>
                  <a:pt x="26" y="104"/>
                  <a:pt x="7" y="122"/>
                  <a:pt x="0" y="145"/>
                </a:cubicBezTo>
                <a:cubicBezTo>
                  <a:pt x="45" y="145"/>
                  <a:pt x="45" y="145"/>
                  <a:pt x="45" y="145"/>
                </a:cubicBezTo>
                <a:cubicBezTo>
                  <a:pt x="58" y="129"/>
                  <a:pt x="75" y="117"/>
                  <a:pt x="95" y="112"/>
                </a:cubicBezTo>
                <a:close/>
                <a:moveTo>
                  <a:pt x="71" y="106"/>
                </a:moveTo>
                <a:cubicBezTo>
                  <a:pt x="77" y="106"/>
                  <a:pt x="82" y="102"/>
                  <a:pt x="87" y="97"/>
                </a:cubicBezTo>
                <a:cubicBezTo>
                  <a:pt x="80" y="80"/>
                  <a:pt x="75" y="62"/>
                  <a:pt x="75" y="49"/>
                </a:cubicBezTo>
                <a:cubicBezTo>
                  <a:pt x="75" y="37"/>
                  <a:pt x="79" y="25"/>
                  <a:pt x="86" y="15"/>
                </a:cubicBezTo>
                <a:cubicBezTo>
                  <a:pt x="81" y="13"/>
                  <a:pt x="76" y="12"/>
                  <a:pt x="71" y="12"/>
                </a:cubicBezTo>
                <a:cubicBezTo>
                  <a:pt x="51" y="12"/>
                  <a:pt x="35" y="28"/>
                  <a:pt x="35" y="48"/>
                </a:cubicBezTo>
                <a:cubicBezTo>
                  <a:pt x="35" y="67"/>
                  <a:pt x="51" y="106"/>
                  <a:pt x="71" y="1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5877" tIns="32938" rIns="65877" bIns="32938" numCol="1" anchor="t" anchorCtr="0" compatLnSpc="1"/>
          <a:lstStyle/>
          <a:p>
            <a:endParaRPr lang="zh-CN" altLang="en-US" sz="1295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938" y="1241551"/>
            <a:ext cx="1159205" cy="15980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9246" y="1290430"/>
            <a:ext cx="1159205" cy="158709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33057" y="3165779"/>
            <a:ext cx="1925681" cy="3216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辽宁科技大学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电子信息工程学士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华三通讯技术研究所硬件开发组长。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年大规模复杂高速电路设计经验。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H3C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企业级路由器硬件开发工程师、硬件项目经理。对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IPD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产品开发流程，项目开发经验丰富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491396" y="3147024"/>
            <a:ext cx="1674903" cy="3145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上海大学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电气自动化本科 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上海无线电八厂军工产品技术主管；赴西班牙的西门子公司学习继电器；设计过“神七卫星”恒张力自动控制仪；中国第一把医用空心手枪钻等。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0579" y="737778"/>
            <a:ext cx="22867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59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研发总监</a:t>
            </a:r>
            <a:endParaRPr kumimoji="1" lang="zh-CN" altLang="en-US" sz="259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918950" y="766882"/>
            <a:ext cx="197900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59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</a:t>
            </a:r>
            <a:endParaRPr kumimoji="1" lang="zh-CN" altLang="en-US" sz="259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694" y="-312437"/>
            <a:ext cx="4272384" cy="136625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9929" y="1358684"/>
            <a:ext cx="1314004" cy="1464286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2476167" y="744761"/>
            <a:ext cx="2528278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59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机械结构</a:t>
            </a:r>
            <a:endParaRPr kumimoji="1" lang="zh-CN" altLang="en-US" sz="259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497329" y="3152842"/>
            <a:ext cx="1674903" cy="2954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北京科技大学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机械工程硕士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新能源汽车电机控制器机械结构设计、负责数模、图纸、样机与投产；飞行训练模拟器机械总成设计及辅助系统负责人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Content Placeholder 2"/>
          <p:cNvSpPr txBox="1"/>
          <p:nvPr/>
        </p:nvSpPr>
        <p:spPr bwMode="auto">
          <a:xfrm>
            <a:off x="4466126" y="3165779"/>
            <a:ext cx="1996409" cy="2138570"/>
          </a:xfrm>
          <a:prstGeom prst="rect">
            <a:avLst/>
          </a:prstGeom>
        </p:spPr>
        <p:txBody>
          <a:bodyPr lIns="87837" tIns="43918" rIns="87837" bIns="43918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30000"/>
              </a:lnSpc>
              <a:spcBef>
                <a:spcPts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北京航空航天大学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fontAlgn="auto">
              <a:lnSpc>
                <a:spcPct val="130000"/>
              </a:lnSpc>
              <a:spcBef>
                <a:spcPts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嵌入式软件硕士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fontAlgn="auto">
              <a:lnSpc>
                <a:spcPct val="130000"/>
              </a:lnSpc>
              <a:spcBef>
                <a:spcPts val="0"/>
              </a:spcBef>
              <a:buNone/>
            </a:pP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fontAlgn="auto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年以上嵌入式系统软硬件开发经验。熟练掌握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ARM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DSP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硬件及底层软件开发、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Linux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系统软件开发、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设计与仿真、驱动程序设计等。熟悉设计开发流程，对消费电子产品生产流程有丰富经验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864726" y="732996"/>
            <a:ext cx="1996409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59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</a:t>
            </a:r>
            <a:endParaRPr kumimoji="1" lang="zh-CN" altLang="en-US" sz="259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204" y="1290430"/>
            <a:ext cx="1159205" cy="1620252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756429" y="3152842"/>
            <a:ext cx="188869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哈尔滨工业大学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嵌入式软件工程本科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年嵌入式软件研发经验，擅长单片机、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RTOS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linux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驱动开发，控制类系统工程开发。曾参与负责机器人、流水线等控制类项目，拥有物联网、仪器仪表等行业多种量产产品研发经验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9954" y="1315345"/>
            <a:ext cx="1159204" cy="165409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089004" y="766882"/>
            <a:ext cx="27710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固件</a:t>
            </a:r>
            <a:endParaRPr kumimoji="1"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982506" y="732996"/>
            <a:ext cx="27468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硬件</a:t>
            </a:r>
            <a:endParaRPr kumimoji="1"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608" y="1322413"/>
            <a:ext cx="1159204" cy="1545605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8699702" y="3152841"/>
            <a:ext cx="16749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哈尔滨学院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电子信息工程本科 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高级硬件工程师，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年研发经验，掌握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AP/CPE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与高规模高速数电路设计。有通信、医疗、智能边缘服务器、海洋勘探项目等开发经验。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651989" y="5024439"/>
            <a:ext cx="2422754" cy="2209716"/>
            <a:chOff x="16813087" y="5768157"/>
            <a:chExt cx="4063357" cy="3706058"/>
          </a:xfrm>
        </p:grpSpPr>
        <p:cxnSp>
          <p:nvCxnSpPr>
            <p:cNvPr id="74" name="直接连接符 48"/>
            <p:cNvCxnSpPr>
              <a:cxnSpLocks noChangeShapeType="1"/>
            </p:cNvCxnSpPr>
            <p:nvPr/>
          </p:nvCxnSpPr>
          <p:spPr bwMode="auto">
            <a:xfrm>
              <a:off x="18261997" y="5810047"/>
              <a:ext cx="1251780" cy="1251780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直接连接符 49"/>
            <p:cNvCxnSpPr>
              <a:cxnSpLocks noChangeShapeType="1"/>
            </p:cNvCxnSpPr>
            <p:nvPr/>
          </p:nvCxnSpPr>
          <p:spPr bwMode="auto">
            <a:xfrm flipV="1">
              <a:off x="16818015" y="7061827"/>
              <a:ext cx="2695762" cy="1360202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直接连接符 52"/>
            <p:cNvCxnSpPr>
              <a:cxnSpLocks noChangeShapeType="1"/>
            </p:cNvCxnSpPr>
            <p:nvPr/>
          </p:nvCxnSpPr>
          <p:spPr bwMode="auto">
            <a:xfrm flipV="1">
              <a:off x="17919484" y="7061827"/>
              <a:ext cx="1594294" cy="2360640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直接连接符 55"/>
            <p:cNvCxnSpPr>
              <a:cxnSpLocks noChangeShapeType="1"/>
            </p:cNvCxnSpPr>
            <p:nvPr/>
          </p:nvCxnSpPr>
          <p:spPr bwMode="auto">
            <a:xfrm>
              <a:off x="19299399" y="5819903"/>
              <a:ext cx="211916" cy="1241923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直接连接符 58"/>
            <p:cNvCxnSpPr>
              <a:cxnSpLocks noChangeShapeType="1"/>
            </p:cNvCxnSpPr>
            <p:nvPr/>
          </p:nvCxnSpPr>
          <p:spPr bwMode="auto">
            <a:xfrm>
              <a:off x="19516242" y="7061827"/>
              <a:ext cx="1360202" cy="2360640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直接连接符 65"/>
            <p:cNvCxnSpPr>
              <a:cxnSpLocks noChangeShapeType="1"/>
            </p:cNvCxnSpPr>
            <p:nvPr/>
          </p:nvCxnSpPr>
          <p:spPr bwMode="auto">
            <a:xfrm flipH="1">
              <a:off x="16837728" y="5819903"/>
              <a:ext cx="1419341" cy="2602125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直接连接符 68"/>
            <p:cNvCxnSpPr>
              <a:cxnSpLocks noChangeShapeType="1"/>
            </p:cNvCxnSpPr>
            <p:nvPr/>
          </p:nvCxnSpPr>
          <p:spPr bwMode="auto">
            <a:xfrm flipH="1" flipV="1">
              <a:off x="16832800" y="8422028"/>
              <a:ext cx="1081756" cy="1010295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直接连接符 71"/>
            <p:cNvCxnSpPr>
              <a:cxnSpLocks noChangeShapeType="1"/>
            </p:cNvCxnSpPr>
            <p:nvPr/>
          </p:nvCxnSpPr>
          <p:spPr bwMode="auto">
            <a:xfrm>
              <a:off x="18264462" y="5819903"/>
              <a:ext cx="1030008" cy="0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" name="椭圆 74"/>
            <p:cNvSpPr>
              <a:spLocks noChangeArrowheads="1"/>
            </p:cNvSpPr>
            <p:nvPr/>
          </p:nvSpPr>
          <p:spPr bwMode="auto">
            <a:xfrm>
              <a:off x="19469423" y="7022401"/>
              <a:ext cx="103494" cy="103494"/>
            </a:xfrm>
            <a:prstGeom prst="ellipse">
              <a:avLst/>
            </a:prstGeom>
            <a:solidFill>
              <a:schemeClr val="bg1">
                <a:alpha val="9882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295">
                <a:solidFill>
                  <a:schemeClr val="bg1"/>
                </a:solidFill>
              </a:endParaRPr>
            </a:p>
          </p:txBody>
        </p:sp>
        <p:sp>
          <p:nvSpPr>
            <p:cNvPr id="84" name="椭圆 75"/>
            <p:cNvSpPr>
              <a:spLocks noChangeArrowheads="1"/>
            </p:cNvSpPr>
            <p:nvPr/>
          </p:nvSpPr>
          <p:spPr bwMode="auto">
            <a:xfrm>
              <a:off x="19240259" y="5768157"/>
              <a:ext cx="105957" cy="105957"/>
            </a:xfrm>
            <a:prstGeom prst="ellipse">
              <a:avLst/>
            </a:prstGeom>
            <a:solidFill>
              <a:schemeClr val="bg1">
                <a:alpha val="9882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295">
                <a:solidFill>
                  <a:schemeClr val="bg1"/>
                </a:solidFill>
              </a:endParaRPr>
            </a:p>
          </p:txBody>
        </p:sp>
        <p:sp>
          <p:nvSpPr>
            <p:cNvPr id="85" name="椭圆 76"/>
            <p:cNvSpPr>
              <a:spLocks noChangeArrowheads="1"/>
            </p:cNvSpPr>
            <p:nvPr/>
          </p:nvSpPr>
          <p:spPr bwMode="auto">
            <a:xfrm>
              <a:off x="16813087" y="8370282"/>
              <a:ext cx="103494" cy="103494"/>
            </a:xfrm>
            <a:prstGeom prst="ellipse">
              <a:avLst/>
            </a:prstGeom>
            <a:solidFill>
              <a:schemeClr val="bg1">
                <a:alpha val="9882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295">
                <a:solidFill>
                  <a:schemeClr val="bg1"/>
                </a:solidFill>
              </a:endParaRPr>
            </a:p>
          </p:txBody>
        </p:sp>
        <p:sp>
          <p:nvSpPr>
            <p:cNvPr id="86" name="椭圆 77"/>
            <p:cNvSpPr>
              <a:spLocks noChangeArrowheads="1"/>
            </p:cNvSpPr>
            <p:nvPr/>
          </p:nvSpPr>
          <p:spPr bwMode="auto">
            <a:xfrm>
              <a:off x="17877593" y="9370721"/>
              <a:ext cx="103494" cy="103494"/>
            </a:xfrm>
            <a:prstGeom prst="ellipse">
              <a:avLst/>
            </a:prstGeom>
            <a:solidFill>
              <a:schemeClr val="bg1">
                <a:alpha val="9882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295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452869" y="6542025"/>
            <a:ext cx="711891" cy="534361"/>
            <a:chOff x="24353336" y="8690620"/>
            <a:chExt cx="988119" cy="741704"/>
          </a:xfrm>
        </p:grpSpPr>
        <p:cxnSp>
          <p:nvCxnSpPr>
            <p:cNvPr id="79" name="直接连接符 61"/>
            <p:cNvCxnSpPr>
              <a:cxnSpLocks noChangeShapeType="1"/>
            </p:cNvCxnSpPr>
            <p:nvPr/>
          </p:nvCxnSpPr>
          <p:spPr bwMode="auto">
            <a:xfrm flipH="1">
              <a:off x="24353336" y="8695548"/>
              <a:ext cx="251342" cy="726919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直接连接符 82"/>
            <p:cNvCxnSpPr>
              <a:cxnSpLocks noChangeShapeType="1"/>
            </p:cNvCxnSpPr>
            <p:nvPr/>
          </p:nvCxnSpPr>
          <p:spPr bwMode="auto">
            <a:xfrm flipH="1" flipV="1">
              <a:off x="24587430" y="8695548"/>
              <a:ext cx="697349" cy="229164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直接连接符 85"/>
            <p:cNvCxnSpPr>
              <a:cxnSpLocks noChangeShapeType="1"/>
            </p:cNvCxnSpPr>
            <p:nvPr/>
          </p:nvCxnSpPr>
          <p:spPr bwMode="auto">
            <a:xfrm flipV="1">
              <a:off x="25129539" y="8924712"/>
              <a:ext cx="150311" cy="507612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直接连接符 91"/>
            <p:cNvCxnSpPr>
              <a:cxnSpLocks noChangeShapeType="1"/>
            </p:cNvCxnSpPr>
            <p:nvPr/>
          </p:nvCxnSpPr>
          <p:spPr bwMode="auto">
            <a:xfrm flipH="1" flipV="1">
              <a:off x="24604678" y="8700476"/>
              <a:ext cx="485435" cy="721990"/>
            </a:xfrm>
            <a:prstGeom prst="line">
              <a:avLst/>
            </a:prstGeom>
            <a:noFill/>
            <a:ln w="3175">
              <a:solidFill>
                <a:schemeClr val="bg1">
                  <a:alpha val="41176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1" name="椭圆 99"/>
            <p:cNvSpPr>
              <a:spLocks noChangeArrowheads="1"/>
            </p:cNvSpPr>
            <p:nvPr/>
          </p:nvSpPr>
          <p:spPr bwMode="auto">
            <a:xfrm>
              <a:off x="24557860" y="8690620"/>
              <a:ext cx="105957" cy="103494"/>
            </a:xfrm>
            <a:prstGeom prst="ellipse">
              <a:avLst/>
            </a:prstGeom>
            <a:solidFill>
              <a:schemeClr val="bg1">
                <a:alpha val="9882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295">
                <a:solidFill>
                  <a:schemeClr val="bg1"/>
                </a:solidFill>
              </a:endParaRPr>
            </a:p>
          </p:txBody>
        </p:sp>
        <p:sp>
          <p:nvSpPr>
            <p:cNvPr id="92" name="椭圆 100"/>
            <p:cNvSpPr>
              <a:spLocks noChangeArrowheads="1"/>
            </p:cNvSpPr>
            <p:nvPr/>
          </p:nvSpPr>
          <p:spPr bwMode="auto">
            <a:xfrm>
              <a:off x="25237961" y="8885286"/>
              <a:ext cx="103494" cy="105959"/>
            </a:xfrm>
            <a:prstGeom prst="ellipse">
              <a:avLst/>
            </a:prstGeom>
            <a:solidFill>
              <a:schemeClr val="bg1">
                <a:alpha val="9882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295">
                <a:solidFill>
                  <a:schemeClr val="bg1"/>
                </a:solidFill>
              </a:endParaRPr>
            </a:p>
          </p:txBody>
        </p:sp>
      </p:grpSp>
      <p:pic>
        <p:nvPicPr>
          <p:cNvPr id="3" name="图片 2" descr="双杆折叠带灯光"/>
          <p:cNvPicPr>
            <a:picLocks noChangeAspect="1"/>
          </p:cNvPicPr>
          <p:nvPr/>
        </p:nvPicPr>
        <p:blipFill>
          <a:blip r:embed="rId1"/>
          <a:srcRect l="18766"/>
          <a:stretch>
            <a:fillRect/>
          </a:stretch>
        </p:blipFill>
        <p:spPr>
          <a:xfrm>
            <a:off x="-675640" y="-52070"/>
            <a:ext cx="12867640" cy="73958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610" y="70485"/>
            <a:ext cx="3053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八、产品成品外观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427768" y="-267780"/>
            <a:ext cx="4324262" cy="1366255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549644" y="1832469"/>
            <a:ext cx="11363028" cy="4499877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333829" y="1672533"/>
            <a:ext cx="11321142" cy="4408572"/>
          </a:xfrm>
          <a:prstGeom prst="rect">
            <a:avLst/>
          </a:prstGeom>
          <a:solidFill>
            <a:schemeClr val="bg1">
              <a:alpha val="51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1" name="任意多边形: 形状 90"/>
          <p:cNvSpPr/>
          <p:nvPr>
            <p:custDataLst>
              <p:tags r:id="rId5"/>
            </p:custDataLst>
          </p:nvPr>
        </p:nvSpPr>
        <p:spPr>
          <a:xfrm>
            <a:off x="10752454" y="5811577"/>
            <a:ext cx="1261746" cy="659131"/>
          </a:xfrm>
          <a:custGeom>
            <a:avLst/>
            <a:gdLst>
              <a:gd name="connsiteX0" fmla="*/ 1233285 w 1261746"/>
              <a:gd name="connsiteY0" fmla="*/ 602227 h 659131"/>
              <a:gd name="connsiteX1" fmla="*/ 1261746 w 1261746"/>
              <a:gd name="connsiteY1" fmla="*/ 630679 h 659131"/>
              <a:gd name="connsiteX2" fmla="*/ 1233285 w 1261746"/>
              <a:gd name="connsiteY2" fmla="*/ 659131 h 659131"/>
              <a:gd name="connsiteX3" fmla="*/ 1204824 w 1261746"/>
              <a:gd name="connsiteY3" fmla="*/ 630679 h 659131"/>
              <a:gd name="connsiteX4" fmla="*/ 1233285 w 1261746"/>
              <a:gd name="connsiteY4" fmla="*/ 602227 h 659131"/>
              <a:gd name="connsiteX5" fmla="*/ 1112803 w 1261746"/>
              <a:gd name="connsiteY5" fmla="*/ 602227 h 659131"/>
              <a:gd name="connsiteX6" fmla="*/ 1141264 w 1261746"/>
              <a:gd name="connsiteY6" fmla="*/ 630679 h 659131"/>
              <a:gd name="connsiteX7" fmla="*/ 1112803 w 1261746"/>
              <a:gd name="connsiteY7" fmla="*/ 659131 h 659131"/>
              <a:gd name="connsiteX8" fmla="*/ 1084342 w 1261746"/>
              <a:gd name="connsiteY8" fmla="*/ 630679 h 659131"/>
              <a:gd name="connsiteX9" fmla="*/ 1112803 w 1261746"/>
              <a:gd name="connsiteY9" fmla="*/ 602227 h 659131"/>
              <a:gd name="connsiteX10" fmla="*/ 992320 w 1261746"/>
              <a:gd name="connsiteY10" fmla="*/ 602227 h 659131"/>
              <a:gd name="connsiteX11" fmla="*/ 1020781 w 1261746"/>
              <a:gd name="connsiteY11" fmla="*/ 630679 h 659131"/>
              <a:gd name="connsiteX12" fmla="*/ 992320 w 1261746"/>
              <a:gd name="connsiteY12" fmla="*/ 659131 h 659131"/>
              <a:gd name="connsiteX13" fmla="*/ 963859 w 1261746"/>
              <a:gd name="connsiteY13" fmla="*/ 630679 h 659131"/>
              <a:gd name="connsiteX14" fmla="*/ 992320 w 1261746"/>
              <a:gd name="connsiteY14" fmla="*/ 602227 h 659131"/>
              <a:gd name="connsiteX15" fmla="*/ 871838 w 1261746"/>
              <a:gd name="connsiteY15" fmla="*/ 602227 h 659131"/>
              <a:gd name="connsiteX16" fmla="*/ 900299 w 1261746"/>
              <a:gd name="connsiteY16" fmla="*/ 630679 h 659131"/>
              <a:gd name="connsiteX17" fmla="*/ 871838 w 1261746"/>
              <a:gd name="connsiteY17" fmla="*/ 659131 h 659131"/>
              <a:gd name="connsiteX18" fmla="*/ 843377 w 1261746"/>
              <a:gd name="connsiteY18" fmla="*/ 630679 h 659131"/>
              <a:gd name="connsiteX19" fmla="*/ 871838 w 1261746"/>
              <a:gd name="connsiteY19" fmla="*/ 602227 h 659131"/>
              <a:gd name="connsiteX20" fmla="*/ 751356 w 1261746"/>
              <a:gd name="connsiteY20" fmla="*/ 602227 h 659131"/>
              <a:gd name="connsiteX21" fmla="*/ 779817 w 1261746"/>
              <a:gd name="connsiteY21" fmla="*/ 630679 h 659131"/>
              <a:gd name="connsiteX22" fmla="*/ 751356 w 1261746"/>
              <a:gd name="connsiteY22" fmla="*/ 659131 h 659131"/>
              <a:gd name="connsiteX23" fmla="*/ 722895 w 1261746"/>
              <a:gd name="connsiteY23" fmla="*/ 630679 h 659131"/>
              <a:gd name="connsiteX24" fmla="*/ 751356 w 1261746"/>
              <a:gd name="connsiteY24" fmla="*/ 602227 h 659131"/>
              <a:gd name="connsiteX25" fmla="*/ 630873 w 1261746"/>
              <a:gd name="connsiteY25" fmla="*/ 602227 h 659131"/>
              <a:gd name="connsiteX26" fmla="*/ 659334 w 1261746"/>
              <a:gd name="connsiteY26" fmla="*/ 630679 h 659131"/>
              <a:gd name="connsiteX27" fmla="*/ 630873 w 1261746"/>
              <a:gd name="connsiteY27" fmla="*/ 659131 h 659131"/>
              <a:gd name="connsiteX28" fmla="*/ 602412 w 1261746"/>
              <a:gd name="connsiteY28" fmla="*/ 630679 h 659131"/>
              <a:gd name="connsiteX29" fmla="*/ 630873 w 1261746"/>
              <a:gd name="connsiteY29" fmla="*/ 602227 h 659131"/>
              <a:gd name="connsiteX30" fmla="*/ 510391 w 1261746"/>
              <a:gd name="connsiteY30" fmla="*/ 602227 h 659131"/>
              <a:gd name="connsiteX31" fmla="*/ 538852 w 1261746"/>
              <a:gd name="connsiteY31" fmla="*/ 630679 h 659131"/>
              <a:gd name="connsiteX32" fmla="*/ 510391 w 1261746"/>
              <a:gd name="connsiteY32" fmla="*/ 659131 h 659131"/>
              <a:gd name="connsiteX33" fmla="*/ 481930 w 1261746"/>
              <a:gd name="connsiteY33" fmla="*/ 630679 h 659131"/>
              <a:gd name="connsiteX34" fmla="*/ 510391 w 1261746"/>
              <a:gd name="connsiteY34" fmla="*/ 602227 h 659131"/>
              <a:gd name="connsiteX35" fmla="*/ 389908 w 1261746"/>
              <a:gd name="connsiteY35" fmla="*/ 602227 h 659131"/>
              <a:gd name="connsiteX36" fmla="*/ 418369 w 1261746"/>
              <a:gd name="connsiteY36" fmla="*/ 630679 h 659131"/>
              <a:gd name="connsiteX37" fmla="*/ 389908 w 1261746"/>
              <a:gd name="connsiteY37" fmla="*/ 659131 h 659131"/>
              <a:gd name="connsiteX38" fmla="*/ 361447 w 1261746"/>
              <a:gd name="connsiteY38" fmla="*/ 630679 h 659131"/>
              <a:gd name="connsiteX39" fmla="*/ 389908 w 1261746"/>
              <a:gd name="connsiteY39" fmla="*/ 602227 h 659131"/>
              <a:gd name="connsiteX40" fmla="*/ 269426 w 1261746"/>
              <a:gd name="connsiteY40" fmla="*/ 602227 h 659131"/>
              <a:gd name="connsiteX41" fmla="*/ 297887 w 1261746"/>
              <a:gd name="connsiteY41" fmla="*/ 630679 h 659131"/>
              <a:gd name="connsiteX42" fmla="*/ 269426 w 1261746"/>
              <a:gd name="connsiteY42" fmla="*/ 659131 h 659131"/>
              <a:gd name="connsiteX43" fmla="*/ 240965 w 1261746"/>
              <a:gd name="connsiteY43" fmla="*/ 630679 h 659131"/>
              <a:gd name="connsiteX44" fmla="*/ 269426 w 1261746"/>
              <a:gd name="connsiteY44" fmla="*/ 602227 h 659131"/>
              <a:gd name="connsiteX45" fmla="*/ 148943 w 1261746"/>
              <a:gd name="connsiteY45" fmla="*/ 602227 h 659131"/>
              <a:gd name="connsiteX46" fmla="*/ 177404 w 1261746"/>
              <a:gd name="connsiteY46" fmla="*/ 630679 h 659131"/>
              <a:gd name="connsiteX47" fmla="*/ 148943 w 1261746"/>
              <a:gd name="connsiteY47" fmla="*/ 659131 h 659131"/>
              <a:gd name="connsiteX48" fmla="*/ 120482 w 1261746"/>
              <a:gd name="connsiteY48" fmla="*/ 630679 h 659131"/>
              <a:gd name="connsiteX49" fmla="*/ 148943 w 1261746"/>
              <a:gd name="connsiteY49" fmla="*/ 602227 h 659131"/>
              <a:gd name="connsiteX50" fmla="*/ 28461 w 1261746"/>
              <a:gd name="connsiteY50" fmla="*/ 602227 h 659131"/>
              <a:gd name="connsiteX51" fmla="*/ 56922 w 1261746"/>
              <a:gd name="connsiteY51" fmla="*/ 630679 h 659131"/>
              <a:gd name="connsiteX52" fmla="*/ 28461 w 1261746"/>
              <a:gd name="connsiteY52" fmla="*/ 659131 h 659131"/>
              <a:gd name="connsiteX53" fmla="*/ 0 w 1261746"/>
              <a:gd name="connsiteY53" fmla="*/ 630679 h 659131"/>
              <a:gd name="connsiteX54" fmla="*/ 28461 w 1261746"/>
              <a:gd name="connsiteY54" fmla="*/ 602227 h 659131"/>
              <a:gd name="connsiteX55" fmla="*/ 1233285 w 1261746"/>
              <a:gd name="connsiteY55" fmla="*/ 481781 h 659131"/>
              <a:gd name="connsiteX56" fmla="*/ 1261746 w 1261746"/>
              <a:gd name="connsiteY56" fmla="*/ 510233 h 659131"/>
              <a:gd name="connsiteX57" fmla="*/ 1233285 w 1261746"/>
              <a:gd name="connsiteY57" fmla="*/ 538685 h 659131"/>
              <a:gd name="connsiteX58" fmla="*/ 1204824 w 1261746"/>
              <a:gd name="connsiteY58" fmla="*/ 510233 h 659131"/>
              <a:gd name="connsiteX59" fmla="*/ 1233285 w 1261746"/>
              <a:gd name="connsiteY59" fmla="*/ 481781 h 659131"/>
              <a:gd name="connsiteX60" fmla="*/ 1112803 w 1261746"/>
              <a:gd name="connsiteY60" fmla="*/ 481781 h 659131"/>
              <a:gd name="connsiteX61" fmla="*/ 1141264 w 1261746"/>
              <a:gd name="connsiteY61" fmla="*/ 510233 h 659131"/>
              <a:gd name="connsiteX62" fmla="*/ 1112803 w 1261746"/>
              <a:gd name="connsiteY62" fmla="*/ 538685 h 659131"/>
              <a:gd name="connsiteX63" fmla="*/ 1084342 w 1261746"/>
              <a:gd name="connsiteY63" fmla="*/ 510233 h 659131"/>
              <a:gd name="connsiteX64" fmla="*/ 1112803 w 1261746"/>
              <a:gd name="connsiteY64" fmla="*/ 481781 h 659131"/>
              <a:gd name="connsiteX65" fmla="*/ 992320 w 1261746"/>
              <a:gd name="connsiteY65" fmla="*/ 481781 h 659131"/>
              <a:gd name="connsiteX66" fmla="*/ 1020781 w 1261746"/>
              <a:gd name="connsiteY66" fmla="*/ 510233 h 659131"/>
              <a:gd name="connsiteX67" fmla="*/ 992320 w 1261746"/>
              <a:gd name="connsiteY67" fmla="*/ 538685 h 659131"/>
              <a:gd name="connsiteX68" fmla="*/ 963859 w 1261746"/>
              <a:gd name="connsiteY68" fmla="*/ 510233 h 659131"/>
              <a:gd name="connsiteX69" fmla="*/ 992320 w 1261746"/>
              <a:gd name="connsiteY69" fmla="*/ 481781 h 659131"/>
              <a:gd name="connsiteX70" fmla="*/ 871838 w 1261746"/>
              <a:gd name="connsiteY70" fmla="*/ 481781 h 659131"/>
              <a:gd name="connsiteX71" fmla="*/ 900299 w 1261746"/>
              <a:gd name="connsiteY71" fmla="*/ 510233 h 659131"/>
              <a:gd name="connsiteX72" fmla="*/ 871838 w 1261746"/>
              <a:gd name="connsiteY72" fmla="*/ 538685 h 659131"/>
              <a:gd name="connsiteX73" fmla="*/ 843377 w 1261746"/>
              <a:gd name="connsiteY73" fmla="*/ 510233 h 659131"/>
              <a:gd name="connsiteX74" fmla="*/ 871838 w 1261746"/>
              <a:gd name="connsiteY74" fmla="*/ 481781 h 659131"/>
              <a:gd name="connsiteX75" fmla="*/ 751356 w 1261746"/>
              <a:gd name="connsiteY75" fmla="*/ 481781 h 659131"/>
              <a:gd name="connsiteX76" fmla="*/ 779817 w 1261746"/>
              <a:gd name="connsiteY76" fmla="*/ 510233 h 659131"/>
              <a:gd name="connsiteX77" fmla="*/ 751356 w 1261746"/>
              <a:gd name="connsiteY77" fmla="*/ 538685 h 659131"/>
              <a:gd name="connsiteX78" fmla="*/ 722895 w 1261746"/>
              <a:gd name="connsiteY78" fmla="*/ 510233 h 659131"/>
              <a:gd name="connsiteX79" fmla="*/ 751356 w 1261746"/>
              <a:gd name="connsiteY79" fmla="*/ 481781 h 659131"/>
              <a:gd name="connsiteX80" fmla="*/ 630873 w 1261746"/>
              <a:gd name="connsiteY80" fmla="*/ 481781 h 659131"/>
              <a:gd name="connsiteX81" fmla="*/ 659334 w 1261746"/>
              <a:gd name="connsiteY81" fmla="*/ 510233 h 659131"/>
              <a:gd name="connsiteX82" fmla="*/ 630873 w 1261746"/>
              <a:gd name="connsiteY82" fmla="*/ 538685 h 659131"/>
              <a:gd name="connsiteX83" fmla="*/ 602412 w 1261746"/>
              <a:gd name="connsiteY83" fmla="*/ 510233 h 659131"/>
              <a:gd name="connsiteX84" fmla="*/ 630873 w 1261746"/>
              <a:gd name="connsiteY84" fmla="*/ 481781 h 659131"/>
              <a:gd name="connsiteX85" fmla="*/ 510391 w 1261746"/>
              <a:gd name="connsiteY85" fmla="*/ 481781 h 659131"/>
              <a:gd name="connsiteX86" fmla="*/ 538852 w 1261746"/>
              <a:gd name="connsiteY86" fmla="*/ 510233 h 659131"/>
              <a:gd name="connsiteX87" fmla="*/ 510391 w 1261746"/>
              <a:gd name="connsiteY87" fmla="*/ 538685 h 659131"/>
              <a:gd name="connsiteX88" fmla="*/ 481930 w 1261746"/>
              <a:gd name="connsiteY88" fmla="*/ 510233 h 659131"/>
              <a:gd name="connsiteX89" fmla="*/ 510391 w 1261746"/>
              <a:gd name="connsiteY89" fmla="*/ 481781 h 659131"/>
              <a:gd name="connsiteX90" fmla="*/ 389908 w 1261746"/>
              <a:gd name="connsiteY90" fmla="*/ 481781 h 659131"/>
              <a:gd name="connsiteX91" fmla="*/ 418369 w 1261746"/>
              <a:gd name="connsiteY91" fmla="*/ 510233 h 659131"/>
              <a:gd name="connsiteX92" fmla="*/ 389908 w 1261746"/>
              <a:gd name="connsiteY92" fmla="*/ 538685 h 659131"/>
              <a:gd name="connsiteX93" fmla="*/ 361447 w 1261746"/>
              <a:gd name="connsiteY93" fmla="*/ 510233 h 659131"/>
              <a:gd name="connsiteX94" fmla="*/ 389908 w 1261746"/>
              <a:gd name="connsiteY94" fmla="*/ 481781 h 659131"/>
              <a:gd name="connsiteX95" fmla="*/ 269426 w 1261746"/>
              <a:gd name="connsiteY95" fmla="*/ 481781 h 659131"/>
              <a:gd name="connsiteX96" fmla="*/ 297887 w 1261746"/>
              <a:gd name="connsiteY96" fmla="*/ 510233 h 659131"/>
              <a:gd name="connsiteX97" fmla="*/ 269426 w 1261746"/>
              <a:gd name="connsiteY97" fmla="*/ 538685 h 659131"/>
              <a:gd name="connsiteX98" fmla="*/ 240965 w 1261746"/>
              <a:gd name="connsiteY98" fmla="*/ 510233 h 659131"/>
              <a:gd name="connsiteX99" fmla="*/ 269426 w 1261746"/>
              <a:gd name="connsiteY99" fmla="*/ 481781 h 659131"/>
              <a:gd name="connsiteX100" fmla="*/ 148943 w 1261746"/>
              <a:gd name="connsiteY100" fmla="*/ 481781 h 659131"/>
              <a:gd name="connsiteX101" fmla="*/ 177404 w 1261746"/>
              <a:gd name="connsiteY101" fmla="*/ 510233 h 659131"/>
              <a:gd name="connsiteX102" fmla="*/ 148943 w 1261746"/>
              <a:gd name="connsiteY102" fmla="*/ 538685 h 659131"/>
              <a:gd name="connsiteX103" fmla="*/ 120482 w 1261746"/>
              <a:gd name="connsiteY103" fmla="*/ 510233 h 659131"/>
              <a:gd name="connsiteX104" fmla="*/ 148943 w 1261746"/>
              <a:gd name="connsiteY104" fmla="*/ 481781 h 659131"/>
              <a:gd name="connsiteX105" fmla="*/ 28461 w 1261746"/>
              <a:gd name="connsiteY105" fmla="*/ 481781 h 659131"/>
              <a:gd name="connsiteX106" fmla="*/ 56922 w 1261746"/>
              <a:gd name="connsiteY106" fmla="*/ 510233 h 659131"/>
              <a:gd name="connsiteX107" fmla="*/ 28461 w 1261746"/>
              <a:gd name="connsiteY107" fmla="*/ 538685 h 659131"/>
              <a:gd name="connsiteX108" fmla="*/ 0 w 1261746"/>
              <a:gd name="connsiteY108" fmla="*/ 510233 h 659131"/>
              <a:gd name="connsiteX109" fmla="*/ 28461 w 1261746"/>
              <a:gd name="connsiteY109" fmla="*/ 481781 h 659131"/>
              <a:gd name="connsiteX110" fmla="*/ 1233285 w 1261746"/>
              <a:gd name="connsiteY110" fmla="*/ 361336 h 659131"/>
              <a:gd name="connsiteX111" fmla="*/ 1261746 w 1261746"/>
              <a:gd name="connsiteY111" fmla="*/ 389788 h 659131"/>
              <a:gd name="connsiteX112" fmla="*/ 1233285 w 1261746"/>
              <a:gd name="connsiteY112" fmla="*/ 418240 h 659131"/>
              <a:gd name="connsiteX113" fmla="*/ 1204824 w 1261746"/>
              <a:gd name="connsiteY113" fmla="*/ 389788 h 659131"/>
              <a:gd name="connsiteX114" fmla="*/ 1233285 w 1261746"/>
              <a:gd name="connsiteY114" fmla="*/ 361336 h 659131"/>
              <a:gd name="connsiteX115" fmla="*/ 1112803 w 1261746"/>
              <a:gd name="connsiteY115" fmla="*/ 361336 h 659131"/>
              <a:gd name="connsiteX116" fmla="*/ 1141264 w 1261746"/>
              <a:gd name="connsiteY116" fmla="*/ 389788 h 659131"/>
              <a:gd name="connsiteX117" fmla="*/ 1112803 w 1261746"/>
              <a:gd name="connsiteY117" fmla="*/ 418240 h 659131"/>
              <a:gd name="connsiteX118" fmla="*/ 1084342 w 1261746"/>
              <a:gd name="connsiteY118" fmla="*/ 389788 h 659131"/>
              <a:gd name="connsiteX119" fmla="*/ 1112803 w 1261746"/>
              <a:gd name="connsiteY119" fmla="*/ 361336 h 659131"/>
              <a:gd name="connsiteX120" fmla="*/ 992320 w 1261746"/>
              <a:gd name="connsiteY120" fmla="*/ 361336 h 659131"/>
              <a:gd name="connsiteX121" fmla="*/ 1020781 w 1261746"/>
              <a:gd name="connsiteY121" fmla="*/ 389788 h 659131"/>
              <a:gd name="connsiteX122" fmla="*/ 992320 w 1261746"/>
              <a:gd name="connsiteY122" fmla="*/ 418240 h 659131"/>
              <a:gd name="connsiteX123" fmla="*/ 963859 w 1261746"/>
              <a:gd name="connsiteY123" fmla="*/ 389788 h 659131"/>
              <a:gd name="connsiteX124" fmla="*/ 992320 w 1261746"/>
              <a:gd name="connsiteY124" fmla="*/ 361336 h 659131"/>
              <a:gd name="connsiteX125" fmla="*/ 871838 w 1261746"/>
              <a:gd name="connsiteY125" fmla="*/ 361336 h 659131"/>
              <a:gd name="connsiteX126" fmla="*/ 900299 w 1261746"/>
              <a:gd name="connsiteY126" fmla="*/ 389788 h 659131"/>
              <a:gd name="connsiteX127" fmla="*/ 871838 w 1261746"/>
              <a:gd name="connsiteY127" fmla="*/ 418240 h 659131"/>
              <a:gd name="connsiteX128" fmla="*/ 843377 w 1261746"/>
              <a:gd name="connsiteY128" fmla="*/ 389788 h 659131"/>
              <a:gd name="connsiteX129" fmla="*/ 871838 w 1261746"/>
              <a:gd name="connsiteY129" fmla="*/ 361336 h 659131"/>
              <a:gd name="connsiteX130" fmla="*/ 751356 w 1261746"/>
              <a:gd name="connsiteY130" fmla="*/ 361336 h 659131"/>
              <a:gd name="connsiteX131" fmla="*/ 779817 w 1261746"/>
              <a:gd name="connsiteY131" fmla="*/ 389788 h 659131"/>
              <a:gd name="connsiteX132" fmla="*/ 751356 w 1261746"/>
              <a:gd name="connsiteY132" fmla="*/ 418240 h 659131"/>
              <a:gd name="connsiteX133" fmla="*/ 722895 w 1261746"/>
              <a:gd name="connsiteY133" fmla="*/ 389788 h 659131"/>
              <a:gd name="connsiteX134" fmla="*/ 751356 w 1261746"/>
              <a:gd name="connsiteY134" fmla="*/ 361336 h 659131"/>
              <a:gd name="connsiteX135" fmla="*/ 630873 w 1261746"/>
              <a:gd name="connsiteY135" fmla="*/ 361336 h 659131"/>
              <a:gd name="connsiteX136" fmla="*/ 659334 w 1261746"/>
              <a:gd name="connsiteY136" fmla="*/ 389788 h 659131"/>
              <a:gd name="connsiteX137" fmla="*/ 630873 w 1261746"/>
              <a:gd name="connsiteY137" fmla="*/ 418240 h 659131"/>
              <a:gd name="connsiteX138" fmla="*/ 602412 w 1261746"/>
              <a:gd name="connsiteY138" fmla="*/ 389788 h 659131"/>
              <a:gd name="connsiteX139" fmla="*/ 630873 w 1261746"/>
              <a:gd name="connsiteY139" fmla="*/ 361336 h 659131"/>
              <a:gd name="connsiteX140" fmla="*/ 510391 w 1261746"/>
              <a:gd name="connsiteY140" fmla="*/ 361336 h 659131"/>
              <a:gd name="connsiteX141" fmla="*/ 538852 w 1261746"/>
              <a:gd name="connsiteY141" fmla="*/ 389788 h 659131"/>
              <a:gd name="connsiteX142" fmla="*/ 510391 w 1261746"/>
              <a:gd name="connsiteY142" fmla="*/ 418240 h 659131"/>
              <a:gd name="connsiteX143" fmla="*/ 481930 w 1261746"/>
              <a:gd name="connsiteY143" fmla="*/ 389788 h 659131"/>
              <a:gd name="connsiteX144" fmla="*/ 510391 w 1261746"/>
              <a:gd name="connsiteY144" fmla="*/ 361336 h 659131"/>
              <a:gd name="connsiteX145" fmla="*/ 389908 w 1261746"/>
              <a:gd name="connsiteY145" fmla="*/ 361336 h 659131"/>
              <a:gd name="connsiteX146" fmla="*/ 418369 w 1261746"/>
              <a:gd name="connsiteY146" fmla="*/ 389788 h 659131"/>
              <a:gd name="connsiteX147" fmla="*/ 389908 w 1261746"/>
              <a:gd name="connsiteY147" fmla="*/ 418240 h 659131"/>
              <a:gd name="connsiteX148" fmla="*/ 361447 w 1261746"/>
              <a:gd name="connsiteY148" fmla="*/ 389788 h 659131"/>
              <a:gd name="connsiteX149" fmla="*/ 389908 w 1261746"/>
              <a:gd name="connsiteY149" fmla="*/ 361336 h 659131"/>
              <a:gd name="connsiteX150" fmla="*/ 269426 w 1261746"/>
              <a:gd name="connsiteY150" fmla="*/ 361336 h 659131"/>
              <a:gd name="connsiteX151" fmla="*/ 297887 w 1261746"/>
              <a:gd name="connsiteY151" fmla="*/ 389788 h 659131"/>
              <a:gd name="connsiteX152" fmla="*/ 269426 w 1261746"/>
              <a:gd name="connsiteY152" fmla="*/ 418240 h 659131"/>
              <a:gd name="connsiteX153" fmla="*/ 240965 w 1261746"/>
              <a:gd name="connsiteY153" fmla="*/ 389788 h 659131"/>
              <a:gd name="connsiteX154" fmla="*/ 269426 w 1261746"/>
              <a:gd name="connsiteY154" fmla="*/ 361336 h 659131"/>
              <a:gd name="connsiteX155" fmla="*/ 148943 w 1261746"/>
              <a:gd name="connsiteY155" fmla="*/ 361336 h 659131"/>
              <a:gd name="connsiteX156" fmla="*/ 177404 w 1261746"/>
              <a:gd name="connsiteY156" fmla="*/ 389788 h 659131"/>
              <a:gd name="connsiteX157" fmla="*/ 148943 w 1261746"/>
              <a:gd name="connsiteY157" fmla="*/ 418240 h 659131"/>
              <a:gd name="connsiteX158" fmla="*/ 120482 w 1261746"/>
              <a:gd name="connsiteY158" fmla="*/ 389788 h 659131"/>
              <a:gd name="connsiteX159" fmla="*/ 148943 w 1261746"/>
              <a:gd name="connsiteY159" fmla="*/ 361336 h 659131"/>
              <a:gd name="connsiteX160" fmla="*/ 28461 w 1261746"/>
              <a:gd name="connsiteY160" fmla="*/ 361336 h 659131"/>
              <a:gd name="connsiteX161" fmla="*/ 56922 w 1261746"/>
              <a:gd name="connsiteY161" fmla="*/ 389788 h 659131"/>
              <a:gd name="connsiteX162" fmla="*/ 28461 w 1261746"/>
              <a:gd name="connsiteY162" fmla="*/ 418240 h 659131"/>
              <a:gd name="connsiteX163" fmla="*/ 0 w 1261746"/>
              <a:gd name="connsiteY163" fmla="*/ 389788 h 659131"/>
              <a:gd name="connsiteX164" fmla="*/ 28461 w 1261746"/>
              <a:gd name="connsiteY164" fmla="*/ 361336 h 659131"/>
              <a:gd name="connsiteX165" fmla="*/ 1233285 w 1261746"/>
              <a:gd name="connsiteY165" fmla="*/ 240891 h 659131"/>
              <a:gd name="connsiteX166" fmla="*/ 1261746 w 1261746"/>
              <a:gd name="connsiteY166" fmla="*/ 269343 h 659131"/>
              <a:gd name="connsiteX167" fmla="*/ 1233285 w 1261746"/>
              <a:gd name="connsiteY167" fmla="*/ 297795 h 659131"/>
              <a:gd name="connsiteX168" fmla="*/ 1204824 w 1261746"/>
              <a:gd name="connsiteY168" fmla="*/ 269343 h 659131"/>
              <a:gd name="connsiteX169" fmla="*/ 1233285 w 1261746"/>
              <a:gd name="connsiteY169" fmla="*/ 240891 h 659131"/>
              <a:gd name="connsiteX170" fmla="*/ 1112803 w 1261746"/>
              <a:gd name="connsiteY170" fmla="*/ 240891 h 659131"/>
              <a:gd name="connsiteX171" fmla="*/ 1141264 w 1261746"/>
              <a:gd name="connsiteY171" fmla="*/ 269343 h 659131"/>
              <a:gd name="connsiteX172" fmla="*/ 1112803 w 1261746"/>
              <a:gd name="connsiteY172" fmla="*/ 297795 h 659131"/>
              <a:gd name="connsiteX173" fmla="*/ 1084342 w 1261746"/>
              <a:gd name="connsiteY173" fmla="*/ 269343 h 659131"/>
              <a:gd name="connsiteX174" fmla="*/ 1112803 w 1261746"/>
              <a:gd name="connsiteY174" fmla="*/ 240891 h 659131"/>
              <a:gd name="connsiteX175" fmla="*/ 992320 w 1261746"/>
              <a:gd name="connsiteY175" fmla="*/ 240891 h 659131"/>
              <a:gd name="connsiteX176" fmla="*/ 1020781 w 1261746"/>
              <a:gd name="connsiteY176" fmla="*/ 269343 h 659131"/>
              <a:gd name="connsiteX177" fmla="*/ 992320 w 1261746"/>
              <a:gd name="connsiteY177" fmla="*/ 297795 h 659131"/>
              <a:gd name="connsiteX178" fmla="*/ 963859 w 1261746"/>
              <a:gd name="connsiteY178" fmla="*/ 269343 h 659131"/>
              <a:gd name="connsiteX179" fmla="*/ 992320 w 1261746"/>
              <a:gd name="connsiteY179" fmla="*/ 240891 h 659131"/>
              <a:gd name="connsiteX180" fmla="*/ 871838 w 1261746"/>
              <a:gd name="connsiteY180" fmla="*/ 240891 h 659131"/>
              <a:gd name="connsiteX181" fmla="*/ 900299 w 1261746"/>
              <a:gd name="connsiteY181" fmla="*/ 269343 h 659131"/>
              <a:gd name="connsiteX182" fmla="*/ 871838 w 1261746"/>
              <a:gd name="connsiteY182" fmla="*/ 297795 h 659131"/>
              <a:gd name="connsiteX183" fmla="*/ 843377 w 1261746"/>
              <a:gd name="connsiteY183" fmla="*/ 269343 h 659131"/>
              <a:gd name="connsiteX184" fmla="*/ 871838 w 1261746"/>
              <a:gd name="connsiteY184" fmla="*/ 240891 h 659131"/>
              <a:gd name="connsiteX185" fmla="*/ 751356 w 1261746"/>
              <a:gd name="connsiteY185" fmla="*/ 240891 h 659131"/>
              <a:gd name="connsiteX186" fmla="*/ 779817 w 1261746"/>
              <a:gd name="connsiteY186" fmla="*/ 269343 h 659131"/>
              <a:gd name="connsiteX187" fmla="*/ 751356 w 1261746"/>
              <a:gd name="connsiteY187" fmla="*/ 297795 h 659131"/>
              <a:gd name="connsiteX188" fmla="*/ 722895 w 1261746"/>
              <a:gd name="connsiteY188" fmla="*/ 269343 h 659131"/>
              <a:gd name="connsiteX189" fmla="*/ 751356 w 1261746"/>
              <a:gd name="connsiteY189" fmla="*/ 240891 h 659131"/>
              <a:gd name="connsiteX190" fmla="*/ 630873 w 1261746"/>
              <a:gd name="connsiteY190" fmla="*/ 240891 h 659131"/>
              <a:gd name="connsiteX191" fmla="*/ 659334 w 1261746"/>
              <a:gd name="connsiteY191" fmla="*/ 269343 h 659131"/>
              <a:gd name="connsiteX192" fmla="*/ 630873 w 1261746"/>
              <a:gd name="connsiteY192" fmla="*/ 297795 h 659131"/>
              <a:gd name="connsiteX193" fmla="*/ 602412 w 1261746"/>
              <a:gd name="connsiteY193" fmla="*/ 269343 h 659131"/>
              <a:gd name="connsiteX194" fmla="*/ 630873 w 1261746"/>
              <a:gd name="connsiteY194" fmla="*/ 240891 h 659131"/>
              <a:gd name="connsiteX195" fmla="*/ 510391 w 1261746"/>
              <a:gd name="connsiteY195" fmla="*/ 240891 h 659131"/>
              <a:gd name="connsiteX196" fmla="*/ 538852 w 1261746"/>
              <a:gd name="connsiteY196" fmla="*/ 269343 h 659131"/>
              <a:gd name="connsiteX197" fmla="*/ 510391 w 1261746"/>
              <a:gd name="connsiteY197" fmla="*/ 297795 h 659131"/>
              <a:gd name="connsiteX198" fmla="*/ 481930 w 1261746"/>
              <a:gd name="connsiteY198" fmla="*/ 269343 h 659131"/>
              <a:gd name="connsiteX199" fmla="*/ 510391 w 1261746"/>
              <a:gd name="connsiteY199" fmla="*/ 240891 h 659131"/>
              <a:gd name="connsiteX200" fmla="*/ 389908 w 1261746"/>
              <a:gd name="connsiteY200" fmla="*/ 240891 h 659131"/>
              <a:gd name="connsiteX201" fmla="*/ 418369 w 1261746"/>
              <a:gd name="connsiteY201" fmla="*/ 269343 h 659131"/>
              <a:gd name="connsiteX202" fmla="*/ 389908 w 1261746"/>
              <a:gd name="connsiteY202" fmla="*/ 297795 h 659131"/>
              <a:gd name="connsiteX203" fmla="*/ 361447 w 1261746"/>
              <a:gd name="connsiteY203" fmla="*/ 269343 h 659131"/>
              <a:gd name="connsiteX204" fmla="*/ 389908 w 1261746"/>
              <a:gd name="connsiteY204" fmla="*/ 240891 h 659131"/>
              <a:gd name="connsiteX205" fmla="*/ 269426 w 1261746"/>
              <a:gd name="connsiteY205" fmla="*/ 240891 h 659131"/>
              <a:gd name="connsiteX206" fmla="*/ 297887 w 1261746"/>
              <a:gd name="connsiteY206" fmla="*/ 269343 h 659131"/>
              <a:gd name="connsiteX207" fmla="*/ 269426 w 1261746"/>
              <a:gd name="connsiteY207" fmla="*/ 297795 h 659131"/>
              <a:gd name="connsiteX208" fmla="*/ 240965 w 1261746"/>
              <a:gd name="connsiteY208" fmla="*/ 269343 h 659131"/>
              <a:gd name="connsiteX209" fmla="*/ 269426 w 1261746"/>
              <a:gd name="connsiteY209" fmla="*/ 240891 h 659131"/>
              <a:gd name="connsiteX210" fmla="*/ 148943 w 1261746"/>
              <a:gd name="connsiteY210" fmla="*/ 240891 h 659131"/>
              <a:gd name="connsiteX211" fmla="*/ 177404 w 1261746"/>
              <a:gd name="connsiteY211" fmla="*/ 269343 h 659131"/>
              <a:gd name="connsiteX212" fmla="*/ 148943 w 1261746"/>
              <a:gd name="connsiteY212" fmla="*/ 297795 h 659131"/>
              <a:gd name="connsiteX213" fmla="*/ 120482 w 1261746"/>
              <a:gd name="connsiteY213" fmla="*/ 269343 h 659131"/>
              <a:gd name="connsiteX214" fmla="*/ 148943 w 1261746"/>
              <a:gd name="connsiteY214" fmla="*/ 240891 h 659131"/>
              <a:gd name="connsiteX215" fmla="*/ 28461 w 1261746"/>
              <a:gd name="connsiteY215" fmla="*/ 240891 h 659131"/>
              <a:gd name="connsiteX216" fmla="*/ 56922 w 1261746"/>
              <a:gd name="connsiteY216" fmla="*/ 269343 h 659131"/>
              <a:gd name="connsiteX217" fmla="*/ 28461 w 1261746"/>
              <a:gd name="connsiteY217" fmla="*/ 297795 h 659131"/>
              <a:gd name="connsiteX218" fmla="*/ 0 w 1261746"/>
              <a:gd name="connsiteY218" fmla="*/ 269343 h 659131"/>
              <a:gd name="connsiteX219" fmla="*/ 28461 w 1261746"/>
              <a:gd name="connsiteY219" fmla="*/ 240891 h 659131"/>
              <a:gd name="connsiteX220" fmla="*/ 1233285 w 1261746"/>
              <a:gd name="connsiteY220" fmla="*/ 120445 h 659131"/>
              <a:gd name="connsiteX221" fmla="*/ 1261746 w 1261746"/>
              <a:gd name="connsiteY221" fmla="*/ 148897 h 659131"/>
              <a:gd name="connsiteX222" fmla="*/ 1233285 w 1261746"/>
              <a:gd name="connsiteY222" fmla="*/ 177349 h 659131"/>
              <a:gd name="connsiteX223" fmla="*/ 1204824 w 1261746"/>
              <a:gd name="connsiteY223" fmla="*/ 148897 h 659131"/>
              <a:gd name="connsiteX224" fmla="*/ 1233285 w 1261746"/>
              <a:gd name="connsiteY224" fmla="*/ 120445 h 659131"/>
              <a:gd name="connsiteX225" fmla="*/ 1112803 w 1261746"/>
              <a:gd name="connsiteY225" fmla="*/ 120445 h 659131"/>
              <a:gd name="connsiteX226" fmla="*/ 1141264 w 1261746"/>
              <a:gd name="connsiteY226" fmla="*/ 148897 h 659131"/>
              <a:gd name="connsiteX227" fmla="*/ 1112803 w 1261746"/>
              <a:gd name="connsiteY227" fmla="*/ 177349 h 659131"/>
              <a:gd name="connsiteX228" fmla="*/ 1084342 w 1261746"/>
              <a:gd name="connsiteY228" fmla="*/ 148897 h 659131"/>
              <a:gd name="connsiteX229" fmla="*/ 1112803 w 1261746"/>
              <a:gd name="connsiteY229" fmla="*/ 120445 h 659131"/>
              <a:gd name="connsiteX230" fmla="*/ 992320 w 1261746"/>
              <a:gd name="connsiteY230" fmla="*/ 120445 h 659131"/>
              <a:gd name="connsiteX231" fmla="*/ 1020781 w 1261746"/>
              <a:gd name="connsiteY231" fmla="*/ 148897 h 659131"/>
              <a:gd name="connsiteX232" fmla="*/ 992320 w 1261746"/>
              <a:gd name="connsiteY232" fmla="*/ 177349 h 659131"/>
              <a:gd name="connsiteX233" fmla="*/ 963859 w 1261746"/>
              <a:gd name="connsiteY233" fmla="*/ 148897 h 659131"/>
              <a:gd name="connsiteX234" fmla="*/ 992320 w 1261746"/>
              <a:gd name="connsiteY234" fmla="*/ 120445 h 659131"/>
              <a:gd name="connsiteX235" fmla="*/ 871838 w 1261746"/>
              <a:gd name="connsiteY235" fmla="*/ 120445 h 659131"/>
              <a:gd name="connsiteX236" fmla="*/ 900299 w 1261746"/>
              <a:gd name="connsiteY236" fmla="*/ 148897 h 659131"/>
              <a:gd name="connsiteX237" fmla="*/ 871838 w 1261746"/>
              <a:gd name="connsiteY237" fmla="*/ 177349 h 659131"/>
              <a:gd name="connsiteX238" fmla="*/ 843377 w 1261746"/>
              <a:gd name="connsiteY238" fmla="*/ 148897 h 659131"/>
              <a:gd name="connsiteX239" fmla="*/ 871838 w 1261746"/>
              <a:gd name="connsiteY239" fmla="*/ 120445 h 659131"/>
              <a:gd name="connsiteX240" fmla="*/ 751356 w 1261746"/>
              <a:gd name="connsiteY240" fmla="*/ 120445 h 659131"/>
              <a:gd name="connsiteX241" fmla="*/ 779817 w 1261746"/>
              <a:gd name="connsiteY241" fmla="*/ 148897 h 659131"/>
              <a:gd name="connsiteX242" fmla="*/ 751356 w 1261746"/>
              <a:gd name="connsiteY242" fmla="*/ 177349 h 659131"/>
              <a:gd name="connsiteX243" fmla="*/ 722895 w 1261746"/>
              <a:gd name="connsiteY243" fmla="*/ 148897 h 659131"/>
              <a:gd name="connsiteX244" fmla="*/ 751356 w 1261746"/>
              <a:gd name="connsiteY244" fmla="*/ 120445 h 659131"/>
              <a:gd name="connsiteX245" fmla="*/ 630873 w 1261746"/>
              <a:gd name="connsiteY245" fmla="*/ 120445 h 659131"/>
              <a:gd name="connsiteX246" fmla="*/ 659334 w 1261746"/>
              <a:gd name="connsiteY246" fmla="*/ 148897 h 659131"/>
              <a:gd name="connsiteX247" fmla="*/ 630873 w 1261746"/>
              <a:gd name="connsiteY247" fmla="*/ 177349 h 659131"/>
              <a:gd name="connsiteX248" fmla="*/ 602412 w 1261746"/>
              <a:gd name="connsiteY248" fmla="*/ 148897 h 659131"/>
              <a:gd name="connsiteX249" fmla="*/ 630873 w 1261746"/>
              <a:gd name="connsiteY249" fmla="*/ 120445 h 659131"/>
              <a:gd name="connsiteX250" fmla="*/ 510391 w 1261746"/>
              <a:gd name="connsiteY250" fmla="*/ 120445 h 659131"/>
              <a:gd name="connsiteX251" fmla="*/ 538852 w 1261746"/>
              <a:gd name="connsiteY251" fmla="*/ 148897 h 659131"/>
              <a:gd name="connsiteX252" fmla="*/ 510391 w 1261746"/>
              <a:gd name="connsiteY252" fmla="*/ 177349 h 659131"/>
              <a:gd name="connsiteX253" fmla="*/ 481930 w 1261746"/>
              <a:gd name="connsiteY253" fmla="*/ 148897 h 659131"/>
              <a:gd name="connsiteX254" fmla="*/ 510391 w 1261746"/>
              <a:gd name="connsiteY254" fmla="*/ 120445 h 659131"/>
              <a:gd name="connsiteX255" fmla="*/ 389908 w 1261746"/>
              <a:gd name="connsiteY255" fmla="*/ 120445 h 659131"/>
              <a:gd name="connsiteX256" fmla="*/ 418369 w 1261746"/>
              <a:gd name="connsiteY256" fmla="*/ 148897 h 659131"/>
              <a:gd name="connsiteX257" fmla="*/ 389908 w 1261746"/>
              <a:gd name="connsiteY257" fmla="*/ 177349 h 659131"/>
              <a:gd name="connsiteX258" fmla="*/ 361447 w 1261746"/>
              <a:gd name="connsiteY258" fmla="*/ 148897 h 659131"/>
              <a:gd name="connsiteX259" fmla="*/ 389908 w 1261746"/>
              <a:gd name="connsiteY259" fmla="*/ 120445 h 659131"/>
              <a:gd name="connsiteX260" fmla="*/ 269426 w 1261746"/>
              <a:gd name="connsiteY260" fmla="*/ 120445 h 659131"/>
              <a:gd name="connsiteX261" fmla="*/ 297887 w 1261746"/>
              <a:gd name="connsiteY261" fmla="*/ 148897 h 659131"/>
              <a:gd name="connsiteX262" fmla="*/ 269426 w 1261746"/>
              <a:gd name="connsiteY262" fmla="*/ 177349 h 659131"/>
              <a:gd name="connsiteX263" fmla="*/ 240965 w 1261746"/>
              <a:gd name="connsiteY263" fmla="*/ 148897 h 659131"/>
              <a:gd name="connsiteX264" fmla="*/ 269426 w 1261746"/>
              <a:gd name="connsiteY264" fmla="*/ 120445 h 659131"/>
              <a:gd name="connsiteX265" fmla="*/ 148943 w 1261746"/>
              <a:gd name="connsiteY265" fmla="*/ 120445 h 659131"/>
              <a:gd name="connsiteX266" fmla="*/ 177404 w 1261746"/>
              <a:gd name="connsiteY266" fmla="*/ 148897 h 659131"/>
              <a:gd name="connsiteX267" fmla="*/ 148943 w 1261746"/>
              <a:gd name="connsiteY267" fmla="*/ 177349 h 659131"/>
              <a:gd name="connsiteX268" fmla="*/ 120482 w 1261746"/>
              <a:gd name="connsiteY268" fmla="*/ 148897 h 659131"/>
              <a:gd name="connsiteX269" fmla="*/ 148943 w 1261746"/>
              <a:gd name="connsiteY269" fmla="*/ 120445 h 659131"/>
              <a:gd name="connsiteX270" fmla="*/ 28461 w 1261746"/>
              <a:gd name="connsiteY270" fmla="*/ 120445 h 659131"/>
              <a:gd name="connsiteX271" fmla="*/ 56922 w 1261746"/>
              <a:gd name="connsiteY271" fmla="*/ 148897 h 659131"/>
              <a:gd name="connsiteX272" fmla="*/ 28461 w 1261746"/>
              <a:gd name="connsiteY272" fmla="*/ 177349 h 659131"/>
              <a:gd name="connsiteX273" fmla="*/ 0 w 1261746"/>
              <a:gd name="connsiteY273" fmla="*/ 148897 h 659131"/>
              <a:gd name="connsiteX274" fmla="*/ 28461 w 1261746"/>
              <a:gd name="connsiteY274" fmla="*/ 120445 h 659131"/>
              <a:gd name="connsiteX275" fmla="*/ 1233285 w 1261746"/>
              <a:gd name="connsiteY275" fmla="*/ 0 h 659131"/>
              <a:gd name="connsiteX276" fmla="*/ 1261746 w 1261746"/>
              <a:gd name="connsiteY276" fmla="*/ 28452 h 659131"/>
              <a:gd name="connsiteX277" fmla="*/ 1233285 w 1261746"/>
              <a:gd name="connsiteY277" fmla="*/ 56904 h 659131"/>
              <a:gd name="connsiteX278" fmla="*/ 1204824 w 1261746"/>
              <a:gd name="connsiteY278" fmla="*/ 28452 h 659131"/>
              <a:gd name="connsiteX279" fmla="*/ 1233285 w 1261746"/>
              <a:gd name="connsiteY279" fmla="*/ 0 h 659131"/>
              <a:gd name="connsiteX280" fmla="*/ 1112803 w 1261746"/>
              <a:gd name="connsiteY280" fmla="*/ 0 h 659131"/>
              <a:gd name="connsiteX281" fmla="*/ 1141264 w 1261746"/>
              <a:gd name="connsiteY281" fmla="*/ 28452 h 659131"/>
              <a:gd name="connsiteX282" fmla="*/ 1112803 w 1261746"/>
              <a:gd name="connsiteY282" fmla="*/ 56904 h 659131"/>
              <a:gd name="connsiteX283" fmla="*/ 1084342 w 1261746"/>
              <a:gd name="connsiteY283" fmla="*/ 28452 h 659131"/>
              <a:gd name="connsiteX284" fmla="*/ 1112803 w 1261746"/>
              <a:gd name="connsiteY284" fmla="*/ 0 h 659131"/>
              <a:gd name="connsiteX285" fmla="*/ 992320 w 1261746"/>
              <a:gd name="connsiteY285" fmla="*/ 0 h 659131"/>
              <a:gd name="connsiteX286" fmla="*/ 1020781 w 1261746"/>
              <a:gd name="connsiteY286" fmla="*/ 28452 h 659131"/>
              <a:gd name="connsiteX287" fmla="*/ 992320 w 1261746"/>
              <a:gd name="connsiteY287" fmla="*/ 56904 h 659131"/>
              <a:gd name="connsiteX288" fmla="*/ 963859 w 1261746"/>
              <a:gd name="connsiteY288" fmla="*/ 28452 h 659131"/>
              <a:gd name="connsiteX289" fmla="*/ 992320 w 1261746"/>
              <a:gd name="connsiteY289" fmla="*/ 0 h 659131"/>
              <a:gd name="connsiteX290" fmla="*/ 871838 w 1261746"/>
              <a:gd name="connsiteY290" fmla="*/ 0 h 659131"/>
              <a:gd name="connsiteX291" fmla="*/ 900299 w 1261746"/>
              <a:gd name="connsiteY291" fmla="*/ 28452 h 659131"/>
              <a:gd name="connsiteX292" fmla="*/ 871838 w 1261746"/>
              <a:gd name="connsiteY292" fmla="*/ 56904 h 659131"/>
              <a:gd name="connsiteX293" fmla="*/ 843377 w 1261746"/>
              <a:gd name="connsiteY293" fmla="*/ 28452 h 659131"/>
              <a:gd name="connsiteX294" fmla="*/ 871838 w 1261746"/>
              <a:gd name="connsiteY294" fmla="*/ 0 h 659131"/>
              <a:gd name="connsiteX295" fmla="*/ 751356 w 1261746"/>
              <a:gd name="connsiteY295" fmla="*/ 0 h 659131"/>
              <a:gd name="connsiteX296" fmla="*/ 779817 w 1261746"/>
              <a:gd name="connsiteY296" fmla="*/ 28452 h 659131"/>
              <a:gd name="connsiteX297" fmla="*/ 751356 w 1261746"/>
              <a:gd name="connsiteY297" fmla="*/ 56904 h 659131"/>
              <a:gd name="connsiteX298" fmla="*/ 722895 w 1261746"/>
              <a:gd name="connsiteY298" fmla="*/ 28452 h 659131"/>
              <a:gd name="connsiteX299" fmla="*/ 751356 w 1261746"/>
              <a:gd name="connsiteY299" fmla="*/ 0 h 659131"/>
              <a:gd name="connsiteX300" fmla="*/ 630873 w 1261746"/>
              <a:gd name="connsiteY300" fmla="*/ 0 h 659131"/>
              <a:gd name="connsiteX301" fmla="*/ 659334 w 1261746"/>
              <a:gd name="connsiteY301" fmla="*/ 28452 h 659131"/>
              <a:gd name="connsiteX302" fmla="*/ 630873 w 1261746"/>
              <a:gd name="connsiteY302" fmla="*/ 56904 h 659131"/>
              <a:gd name="connsiteX303" fmla="*/ 602412 w 1261746"/>
              <a:gd name="connsiteY303" fmla="*/ 28452 h 659131"/>
              <a:gd name="connsiteX304" fmla="*/ 630873 w 1261746"/>
              <a:gd name="connsiteY304" fmla="*/ 0 h 659131"/>
              <a:gd name="connsiteX305" fmla="*/ 510391 w 1261746"/>
              <a:gd name="connsiteY305" fmla="*/ 0 h 659131"/>
              <a:gd name="connsiteX306" fmla="*/ 538852 w 1261746"/>
              <a:gd name="connsiteY306" fmla="*/ 28452 h 659131"/>
              <a:gd name="connsiteX307" fmla="*/ 510391 w 1261746"/>
              <a:gd name="connsiteY307" fmla="*/ 56904 h 659131"/>
              <a:gd name="connsiteX308" fmla="*/ 481930 w 1261746"/>
              <a:gd name="connsiteY308" fmla="*/ 28452 h 659131"/>
              <a:gd name="connsiteX309" fmla="*/ 510391 w 1261746"/>
              <a:gd name="connsiteY309" fmla="*/ 0 h 659131"/>
              <a:gd name="connsiteX310" fmla="*/ 389908 w 1261746"/>
              <a:gd name="connsiteY310" fmla="*/ 0 h 659131"/>
              <a:gd name="connsiteX311" fmla="*/ 418369 w 1261746"/>
              <a:gd name="connsiteY311" fmla="*/ 28452 h 659131"/>
              <a:gd name="connsiteX312" fmla="*/ 389908 w 1261746"/>
              <a:gd name="connsiteY312" fmla="*/ 56904 h 659131"/>
              <a:gd name="connsiteX313" fmla="*/ 361447 w 1261746"/>
              <a:gd name="connsiteY313" fmla="*/ 28452 h 659131"/>
              <a:gd name="connsiteX314" fmla="*/ 389908 w 1261746"/>
              <a:gd name="connsiteY314" fmla="*/ 0 h 659131"/>
              <a:gd name="connsiteX315" fmla="*/ 269426 w 1261746"/>
              <a:gd name="connsiteY315" fmla="*/ 0 h 659131"/>
              <a:gd name="connsiteX316" fmla="*/ 297887 w 1261746"/>
              <a:gd name="connsiteY316" fmla="*/ 28452 h 659131"/>
              <a:gd name="connsiteX317" fmla="*/ 269426 w 1261746"/>
              <a:gd name="connsiteY317" fmla="*/ 56904 h 659131"/>
              <a:gd name="connsiteX318" fmla="*/ 240965 w 1261746"/>
              <a:gd name="connsiteY318" fmla="*/ 28452 h 659131"/>
              <a:gd name="connsiteX319" fmla="*/ 269426 w 1261746"/>
              <a:gd name="connsiteY319" fmla="*/ 0 h 659131"/>
              <a:gd name="connsiteX320" fmla="*/ 148943 w 1261746"/>
              <a:gd name="connsiteY320" fmla="*/ 0 h 659131"/>
              <a:gd name="connsiteX321" fmla="*/ 177404 w 1261746"/>
              <a:gd name="connsiteY321" fmla="*/ 28452 h 659131"/>
              <a:gd name="connsiteX322" fmla="*/ 148943 w 1261746"/>
              <a:gd name="connsiteY322" fmla="*/ 56904 h 659131"/>
              <a:gd name="connsiteX323" fmla="*/ 120482 w 1261746"/>
              <a:gd name="connsiteY323" fmla="*/ 28452 h 659131"/>
              <a:gd name="connsiteX324" fmla="*/ 148943 w 1261746"/>
              <a:gd name="connsiteY324" fmla="*/ 0 h 659131"/>
              <a:gd name="connsiteX325" fmla="*/ 28461 w 1261746"/>
              <a:gd name="connsiteY325" fmla="*/ 0 h 659131"/>
              <a:gd name="connsiteX326" fmla="*/ 56922 w 1261746"/>
              <a:gd name="connsiteY326" fmla="*/ 28452 h 659131"/>
              <a:gd name="connsiteX327" fmla="*/ 28461 w 1261746"/>
              <a:gd name="connsiteY327" fmla="*/ 56904 h 659131"/>
              <a:gd name="connsiteX328" fmla="*/ 0 w 1261746"/>
              <a:gd name="connsiteY328" fmla="*/ 28452 h 659131"/>
              <a:gd name="connsiteX329" fmla="*/ 28461 w 1261746"/>
              <a:gd name="connsiteY329" fmla="*/ 0 h 65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</a:cxnLst>
            <a:rect l="l" t="t" r="r" b="b"/>
            <a:pathLst>
              <a:path w="1261746" h="659131">
                <a:moveTo>
                  <a:pt x="1233285" y="602227"/>
                </a:moveTo>
                <a:cubicBezTo>
                  <a:pt x="1249004" y="602227"/>
                  <a:pt x="1261746" y="614965"/>
                  <a:pt x="1261746" y="630679"/>
                </a:cubicBezTo>
                <a:cubicBezTo>
                  <a:pt x="1261746" y="646393"/>
                  <a:pt x="1249004" y="659131"/>
                  <a:pt x="1233285" y="659131"/>
                </a:cubicBezTo>
                <a:cubicBezTo>
                  <a:pt x="1217566" y="659131"/>
                  <a:pt x="1204824" y="646393"/>
                  <a:pt x="1204824" y="630679"/>
                </a:cubicBezTo>
                <a:cubicBezTo>
                  <a:pt x="1204824" y="614965"/>
                  <a:pt x="1217566" y="602227"/>
                  <a:pt x="1233285" y="602227"/>
                </a:cubicBezTo>
                <a:close/>
                <a:moveTo>
                  <a:pt x="1112803" y="602227"/>
                </a:moveTo>
                <a:cubicBezTo>
                  <a:pt x="1128522" y="602227"/>
                  <a:pt x="1141264" y="614965"/>
                  <a:pt x="1141264" y="630679"/>
                </a:cubicBezTo>
                <a:cubicBezTo>
                  <a:pt x="1141264" y="646393"/>
                  <a:pt x="1128522" y="659131"/>
                  <a:pt x="1112803" y="659131"/>
                </a:cubicBezTo>
                <a:cubicBezTo>
                  <a:pt x="1097084" y="659131"/>
                  <a:pt x="1084342" y="646393"/>
                  <a:pt x="1084342" y="630679"/>
                </a:cubicBezTo>
                <a:cubicBezTo>
                  <a:pt x="1084342" y="614965"/>
                  <a:pt x="1097084" y="602227"/>
                  <a:pt x="1112803" y="602227"/>
                </a:cubicBezTo>
                <a:close/>
                <a:moveTo>
                  <a:pt x="992320" y="602227"/>
                </a:moveTo>
                <a:cubicBezTo>
                  <a:pt x="1008039" y="602227"/>
                  <a:pt x="1020781" y="614965"/>
                  <a:pt x="1020781" y="630679"/>
                </a:cubicBezTo>
                <a:cubicBezTo>
                  <a:pt x="1020781" y="646393"/>
                  <a:pt x="1008039" y="659131"/>
                  <a:pt x="992320" y="659131"/>
                </a:cubicBezTo>
                <a:cubicBezTo>
                  <a:pt x="976601" y="659131"/>
                  <a:pt x="963859" y="646393"/>
                  <a:pt x="963859" y="630679"/>
                </a:cubicBezTo>
                <a:cubicBezTo>
                  <a:pt x="963859" y="614965"/>
                  <a:pt x="976601" y="602227"/>
                  <a:pt x="992320" y="602227"/>
                </a:cubicBezTo>
                <a:close/>
                <a:moveTo>
                  <a:pt x="871838" y="602227"/>
                </a:moveTo>
                <a:cubicBezTo>
                  <a:pt x="887557" y="602227"/>
                  <a:pt x="900299" y="614965"/>
                  <a:pt x="900299" y="630679"/>
                </a:cubicBezTo>
                <a:cubicBezTo>
                  <a:pt x="900299" y="646393"/>
                  <a:pt x="887557" y="659131"/>
                  <a:pt x="871838" y="659131"/>
                </a:cubicBezTo>
                <a:cubicBezTo>
                  <a:pt x="856119" y="659131"/>
                  <a:pt x="843377" y="646393"/>
                  <a:pt x="843377" y="630679"/>
                </a:cubicBezTo>
                <a:cubicBezTo>
                  <a:pt x="843377" y="614965"/>
                  <a:pt x="856119" y="602227"/>
                  <a:pt x="871838" y="602227"/>
                </a:cubicBezTo>
                <a:close/>
                <a:moveTo>
                  <a:pt x="751356" y="602227"/>
                </a:moveTo>
                <a:cubicBezTo>
                  <a:pt x="767075" y="602227"/>
                  <a:pt x="779817" y="614965"/>
                  <a:pt x="779817" y="630679"/>
                </a:cubicBezTo>
                <a:cubicBezTo>
                  <a:pt x="779817" y="646393"/>
                  <a:pt x="767075" y="659131"/>
                  <a:pt x="751356" y="659131"/>
                </a:cubicBezTo>
                <a:cubicBezTo>
                  <a:pt x="735637" y="659131"/>
                  <a:pt x="722895" y="646393"/>
                  <a:pt x="722895" y="630679"/>
                </a:cubicBezTo>
                <a:cubicBezTo>
                  <a:pt x="722895" y="614965"/>
                  <a:pt x="735637" y="602227"/>
                  <a:pt x="751356" y="602227"/>
                </a:cubicBezTo>
                <a:close/>
                <a:moveTo>
                  <a:pt x="630873" y="602227"/>
                </a:moveTo>
                <a:cubicBezTo>
                  <a:pt x="646592" y="602227"/>
                  <a:pt x="659334" y="614965"/>
                  <a:pt x="659334" y="630679"/>
                </a:cubicBezTo>
                <a:cubicBezTo>
                  <a:pt x="659334" y="646393"/>
                  <a:pt x="646592" y="659131"/>
                  <a:pt x="630873" y="659131"/>
                </a:cubicBezTo>
                <a:cubicBezTo>
                  <a:pt x="615154" y="659131"/>
                  <a:pt x="602412" y="646393"/>
                  <a:pt x="602412" y="630679"/>
                </a:cubicBezTo>
                <a:cubicBezTo>
                  <a:pt x="602412" y="614965"/>
                  <a:pt x="615154" y="602227"/>
                  <a:pt x="630873" y="602227"/>
                </a:cubicBezTo>
                <a:close/>
                <a:moveTo>
                  <a:pt x="510391" y="602227"/>
                </a:moveTo>
                <a:cubicBezTo>
                  <a:pt x="526110" y="602227"/>
                  <a:pt x="538852" y="614965"/>
                  <a:pt x="538852" y="630679"/>
                </a:cubicBezTo>
                <a:cubicBezTo>
                  <a:pt x="538852" y="646393"/>
                  <a:pt x="526110" y="659131"/>
                  <a:pt x="510391" y="659131"/>
                </a:cubicBezTo>
                <a:cubicBezTo>
                  <a:pt x="494672" y="659131"/>
                  <a:pt x="481930" y="646393"/>
                  <a:pt x="481930" y="630679"/>
                </a:cubicBezTo>
                <a:cubicBezTo>
                  <a:pt x="481930" y="614965"/>
                  <a:pt x="494672" y="602227"/>
                  <a:pt x="510391" y="602227"/>
                </a:cubicBezTo>
                <a:close/>
                <a:moveTo>
                  <a:pt x="389908" y="602227"/>
                </a:moveTo>
                <a:cubicBezTo>
                  <a:pt x="405627" y="602227"/>
                  <a:pt x="418369" y="614965"/>
                  <a:pt x="418369" y="630679"/>
                </a:cubicBezTo>
                <a:cubicBezTo>
                  <a:pt x="418369" y="646393"/>
                  <a:pt x="405627" y="659131"/>
                  <a:pt x="389908" y="659131"/>
                </a:cubicBezTo>
                <a:cubicBezTo>
                  <a:pt x="374189" y="659131"/>
                  <a:pt x="361447" y="646393"/>
                  <a:pt x="361447" y="630679"/>
                </a:cubicBezTo>
                <a:cubicBezTo>
                  <a:pt x="361447" y="614965"/>
                  <a:pt x="374189" y="602227"/>
                  <a:pt x="389908" y="602227"/>
                </a:cubicBezTo>
                <a:close/>
                <a:moveTo>
                  <a:pt x="269426" y="602227"/>
                </a:moveTo>
                <a:cubicBezTo>
                  <a:pt x="285145" y="602227"/>
                  <a:pt x="297887" y="614965"/>
                  <a:pt x="297887" y="630679"/>
                </a:cubicBezTo>
                <a:cubicBezTo>
                  <a:pt x="297887" y="646393"/>
                  <a:pt x="285145" y="659131"/>
                  <a:pt x="269426" y="659131"/>
                </a:cubicBezTo>
                <a:cubicBezTo>
                  <a:pt x="253707" y="659131"/>
                  <a:pt x="240965" y="646393"/>
                  <a:pt x="240965" y="630679"/>
                </a:cubicBezTo>
                <a:cubicBezTo>
                  <a:pt x="240965" y="614965"/>
                  <a:pt x="253707" y="602227"/>
                  <a:pt x="269426" y="602227"/>
                </a:cubicBezTo>
                <a:close/>
                <a:moveTo>
                  <a:pt x="148943" y="602227"/>
                </a:moveTo>
                <a:cubicBezTo>
                  <a:pt x="164662" y="602227"/>
                  <a:pt x="177404" y="614965"/>
                  <a:pt x="177404" y="630679"/>
                </a:cubicBezTo>
                <a:cubicBezTo>
                  <a:pt x="177404" y="646393"/>
                  <a:pt x="164662" y="659131"/>
                  <a:pt x="148943" y="659131"/>
                </a:cubicBezTo>
                <a:cubicBezTo>
                  <a:pt x="133224" y="659131"/>
                  <a:pt x="120482" y="646393"/>
                  <a:pt x="120482" y="630679"/>
                </a:cubicBezTo>
                <a:cubicBezTo>
                  <a:pt x="120482" y="614965"/>
                  <a:pt x="133224" y="602227"/>
                  <a:pt x="148943" y="602227"/>
                </a:cubicBezTo>
                <a:close/>
                <a:moveTo>
                  <a:pt x="28461" y="602227"/>
                </a:moveTo>
                <a:cubicBezTo>
                  <a:pt x="44180" y="602227"/>
                  <a:pt x="56922" y="614965"/>
                  <a:pt x="56922" y="630679"/>
                </a:cubicBezTo>
                <a:cubicBezTo>
                  <a:pt x="56922" y="646393"/>
                  <a:pt x="44180" y="659131"/>
                  <a:pt x="28461" y="659131"/>
                </a:cubicBezTo>
                <a:cubicBezTo>
                  <a:pt x="12742" y="659131"/>
                  <a:pt x="0" y="646393"/>
                  <a:pt x="0" y="630679"/>
                </a:cubicBezTo>
                <a:cubicBezTo>
                  <a:pt x="0" y="614965"/>
                  <a:pt x="12742" y="602227"/>
                  <a:pt x="28461" y="602227"/>
                </a:cubicBezTo>
                <a:close/>
                <a:moveTo>
                  <a:pt x="1233285" y="481781"/>
                </a:moveTo>
                <a:cubicBezTo>
                  <a:pt x="1249004" y="481781"/>
                  <a:pt x="1261746" y="494519"/>
                  <a:pt x="1261746" y="510233"/>
                </a:cubicBezTo>
                <a:cubicBezTo>
                  <a:pt x="1261746" y="525947"/>
                  <a:pt x="1249004" y="538685"/>
                  <a:pt x="1233285" y="538685"/>
                </a:cubicBezTo>
                <a:cubicBezTo>
                  <a:pt x="1217566" y="538685"/>
                  <a:pt x="1204824" y="525947"/>
                  <a:pt x="1204824" y="510233"/>
                </a:cubicBezTo>
                <a:cubicBezTo>
                  <a:pt x="1204824" y="494519"/>
                  <a:pt x="1217566" y="481781"/>
                  <a:pt x="1233285" y="481781"/>
                </a:cubicBezTo>
                <a:close/>
                <a:moveTo>
                  <a:pt x="1112803" y="481781"/>
                </a:moveTo>
                <a:cubicBezTo>
                  <a:pt x="1128522" y="481781"/>
                  <a:pt x="1141264" y="494519"/>
                  <a:pt x="1141264" y="510233"/>
                </a:cubicBezTo>
                <a:cubicBezTo>
                  <a:pt x="1141264" y="525947"/>
                  <a:pt x="1128522" y="538685"/>
                  <a:pt x="1112803" y="538685"/>
                </a:cubicBezTo>
                <a:cubicBezTo>
                  <a:pt x="1097084" y="538685"/>
                  <a:pt x="1084342" y="525947"/>
                  <a:pt x="1084342" y="510233"/>
                </a:cubicBezTo>
                <a:cubicBezTo>
                  <a:pt x="1084342" y="494519"/>
                  <a:pt x="1097084" y="481781"/>
                  <a:pt x="1112803" y="481781"/>
                </a:cubicBezTo>
                <a:close/>
                <a:moveTo>
                  <a:pt x="992320" y="481781"/>
                </a:moveTo>
                <a:cubicBezTo>
                  <a:pt x="1008039" y="481781"/>
                  <a:pt x="1020781" y="494519"/>
                  <a:pt x="1020781" y="510233"/>
                </a:cubicBezTo>
                <a:cubicBezTo>
                  <a:pt x="1020781" y="525947"/>
                  <a:pt x="1008039" y="538685"/>
                  <a:pt x="992320" y="538685"/>
                </a:cubicBezTo>
                <a:cubicBezTo>
                  <a:pt x="976601" y="538685"/>
                  <a:pt x="963859" y="525947"/>
                  <a:pt x="963859" y="510233"/>
                </a:cubicBezTo>
                <a:cubicBezTo>
                  <a:pt x="963859" y="494519"/>
                  <a:pt x="976601" y="481781"/>
                  <a:pt x="992320" y="481781"/>
                </a:cubicBezTo>
                <a:close/>
                <a:moveTo>
                  <a:pt x="871838" y="481781"/>
                </a:moveTo>
                <a:cubicBezTo>
                  <a:pt x="887557" y="481781"/>
                  <a:pt x="900299" y="494519"/>
                  <a:pt x="900299" y="510233"/>
                </a:cubicBezTo>
                <a:cubicBezTo>
                  <a:pt x="900299" y="525947"/>
                  <a:pt x="887557" y="538685"/>
                  <a:pt x="871838" y="538685"/>
                </a:cubicBezTo>
                <a:cubicBezTo>
                  <a:pt x="856119" y="538685"/>
                  <a:pt x="843377" y="525947"/>
                  <a:pt x="843377" y="510233"/>
                </a:cubicBezTo>
                <a:cubicBezTo>
                  <a:pt x="843377" y="494519"/>
                  <a:pt x="856119" y="481781"/>
                  <a:pt x="871838" y="481781"/>
                </a:cubicBezTo>
                <a:close/>
                <a:moveTo>
                  <a:pt x="751356" y="481781"/>
                </a:moveTo>
                <a:cubicBezTo>
                  <a:pt x="767075" y="481781"/>
                  <a:pt x="779817" y="494519"/>
                  <a:pt x="779817" y="510233"/>
                </a:cubicBezTo>
                <a:cubicBezTo>
                  <a:pt x="779817" y="525947"/>
                  <a:pt x="767075" y="538685"/>
                  <a:pt x="751356" y="538685"/>
                </a:cubicBezTo>
                <a:cubicBezTo>
                  <a:pt x="735637" y="538685"/>
                  <a:pt x="722895" y="525947"/>
                  <a:pt x="722895" y="510233"/>
                </a:cubicBezTo>
                <a:cubicBezTo>
                  <a:pt x="722895" y="494519"/>
                  <a:pt x="735637" y="481781"/>
                  <a:pt x="751356" y="481781"/>
                </a:cubicBezTo>
                <a:close/>
                <a:moveTo>
                  <a:pt x="630873" y="481781"/>
                </a:moveTo>
                <a:cubicBezTo>
                  <a:pt x="646592" y="481781"/>
                  <a:pt x="659334" y="494519"/>
                  <a:pt x="659334" y="510233"/>
                </a:cubicBezTo>
                <a:cubicBezTo>
                  <a:pt x="659334" y="525947"/>
                  <a:pt x="646592" y="538685"/>
                  <a:pt x="630873" y="538685"/>
                </a:cubicBezTo>
                <a:cubicBezTo>
                  <a:pt x="615154" y="538685"/>
                  <a:pt x="602412" y="525947"/>
                  <a:pt x="602412" y="510233"/>
                </a:cubicBezTo>
                <a:cubicBezTo>
                  <a:pt x="602412" y="494519"/>
                  <a:pt x="615154" y="481781"/>
                  <a:pt x="630873" y="481781"/>
                </a:cubicBezTo>
                <a:close/>
                <a:moveTo>
                  <a:pt x="510391" y="481781"/>
                </a:moveTo>
                <a:cubicBezTo>
                  <a:pt x="526110" y="481781"/>
                  <a:pt x="538852" y="494519"/>
                  <a:pt x="538852" y="510233"/>
                </a:cubicBezTo>
                <a:cubicBezTo>
                  <a:pt x="538852" y="525947"/>
                  <a:pt x="526110" y="538685"/>
                  <a:pt x="510391" y="538685"/>
                </a:cubicBezTo>
                <a:cubicBezTo>
                  <a:pt x="494672" y="538685"/>
                  <a:pt x="481930" y="525947"/>
                  <a:pt x="481930" y="510233"/>
                </a:cubicBezTo>
                <a:cubicBezTo>
                  <a:pt x="481930" y="494519"/>
                  <a:pt x="494672" y="481781"/>
                  <a:pt x="510391" y="481781"/>
                </a:cubicBezTo>
                <a:close/>
                <a:moveTo>
                  <a:pt x="389908" y="481781"/>
                </a:moveTo>
                <a:cubicBezTo>
                  <a:pt x="405627" y="481781"/>
                  <a:pt x="418369" y="494519"/>
                  <a:pt x="418369" y="510233"/>
                </a:cubicBezTo>
                <a:cubicBezTo>
                  <a:pt x="418369" y="525947"/>
                  <a:pt x="405627" y="538685"/>
                  <a:pt x="389908" y="538685"/>
                </a:cubicBezTo>
                <a:cubicBezTo>
                  <a:pt x="374189" y="538685"/>
                  <a:pt x="361447" y="525947"/>
                  <a:pt x="361447" y="510233"/>
                </a:cubicBezTo>
                <a:cubicBezTo>
                  <a:pt x="361447" y="494519"/>
                  <a:pt x="374189" y="481781"/>
                  <a:pt x="389908" y="481781"/>
                </a:cubicBezTo>
                <a:close/>
                <a:moveTo>
                  <a:pt x="269426" y="481781"/>
                </a:moveTo>
                <a:cubicBezTo>
                  <a:pt x="285145" y="481781"/>
                  <a:pt x="297887" y="494519"/>
                  <a:pt x="297887" y="510233"/>
                </a:cubicBezTo>
                <a:cubicBezTo>
                  <a:pt x="297887" y="525947"/>
                  <a:pt x="285145" y="538685"/>
                  <a:pt x="269426" y="538685"/>
                </a:cubicBezTo>
                <a:cubicBezTo>
                  <a:pt x="253707" y="538685"/>
                  <a:pt x="240965" y="525947"/>
                  <a:pt x="240965" y="510233"/>
                </a:cubicBezTo>
                <a:cubicBezTo>
                  <a:pt x="240965" y="494519"/>
                  <a:pt x="253707" y="481781"/>
                  <a:pt x="269426" y="481781"/>
                </a:cubicBezTo>
                <a:close/>
                <a:moveTo>
                  <a:pt x="148943" y="481781"/>
                </a:moveTo>
                <a:cubicBezTo>
                  <a:pt x="164662" y="481781"/>
                  <a:pt x="177404" y="494519"/>
                  <a:pt x="177404" y="510233"/>
                </a:cubicBezTo>
                <a:cubicBezTo>
                  <a:pt x="177404" y="525947"/>
                  <a:pt x="164662" y="538685"/>
                  <a:pt x="148943" y="538685"/>
                </a:cubicBezTo>
                <a:cubicBezTo>
                  <a:pt x="133224" y="538685"/>
                  <a:pt x="120482" y="525947"/>
                  <a:pt x="120482" y="510233"/>
                </a:cubicBezTo>
                <a:cubicBezTo>
                  <a:pt x="120482" y="494519"/>
                  <a:pt x="133224" y="481781"/>
                  <a:pt x="148943" y="481781"/>
                </a:cubicBezTo>
                <a:close/>
                <a:moveTo>
                  <a:pt x="28461" y="481781"/>
                </a:moveTo>
                <a:cubicBezTo>
                  <a:pt x="44180" y="481781"/>
                  <a:pt x="56922" y="494519"/>
                  <a:pt x="56922" y="510233"/>
                </a:cubicBezTo>
                <a:cubicBezTo>
                  <a:pt x="56922" y="525947"/>
                  <a:pt x="44180" y="538685"/>
                  <a:pt x="28461" y="538685"/>
                </a:cubicBezTo>
                <a:cubicBezTo>
                  <a:pt x="12742" y="538685"/>
                  <a:pt x="0" y="525947"/>
                  <a:pt x="0" y="510233"/>
                </a:cubicBezTo>
                <a:cubicBezTo>
                  <a:pt x="0" y="494519"/>
                  <a:pt x="12742" y="481781"/>
                  <a:pt x="28461" y="481781"/>
                </a:cubicBezTo>
                <a:close/>
                <a:moveTo>
                  <a:pt x="1233285" y="361336"/>
                </a:moveTo>
                <a:cubicBezTo>
                  <a:pt x="1249004" y="361336"/>
                  <a:pt x="1261746" y="374074"/>
                  <a:pt x="1261746" y="389788"/>
                </a:cubicBezTo>
                <a:cubicBezTo>
                  <a:pt x="1261746" y="405502"/>
                  <a:pt x="1249004" y="418240"/>
                  <a:pt x="1233285" y="418240"/>
                </a:cubicBezTo>
                <a:cubicBezTo>
                  <a:pt x="1217566" y="418240"/>
                  <a:pt x="1204824" y="405502"/>
                  <a:pt x="1204824" y="389788"/>
                </a:cubicBezTo>
                <a:cubicBezTo>
                  <a:pt x="1204824" y="374074"/>
                  <a:pt x="1217566" y="361336"/>
                  <a:pt x="1233285" y="361336"/>
                </a:cubicBezTo>
                <a:close/>
                <a:moveTo>
                  <a:pt x="1112803" y="361336"/>
                </a:moveTo>
                <a:cubicBezTo>
                  <a:pt x="1128522" y="361336"/>
                  <a:pt x="1141264" y="374074"/>
                  <a:pt x="1141264" y="389788"/>
                </a:cubicBezTo>
                <a:cubicBezTo>
                  <a:pt x="1141264" y="405502"/>
                  <a:pt x="1128522" y="418240"/>
                  <a:pt x="1112803" y="418240"/>
                </a:cubicBezTo>
                <a:cubicBezTo>
                  <a:pt x="1097084" y="418240"/>
                  <a:pt x="1084342" y="405502"/>
                  <a:pt x="1084342" y="389788"/>
                </a:cubicBezTo>
                <a:cubicBezTo>
                  <a:pt x="1084342" y="374074"/>
                  <a:pt x="1097084" y="361336"/>
                  <a:pt x="1112803" y="361336"/>
                </a:cubicBezTo>
                <a:close/>
                <a:moveTo>
                  <a:pt x="992320" y="361336"/>
                </a:moveTo>
                <a:cubicBezTo>
                  <a:pt x="1008039" y="361336"/>
                  <a:pt x="1020781" y="374074"/>
                  <a:pt x="1020781" y="389788"/>
                </a:cubicBezTo>
                <a:cubicBezTo>
                  <a:pt x="1020781" y="405502"/>
                  <a:pt x="1008039" y="418240"/>
                  <a:pt x="992320" y="418240"/>
                </a:cubicBezTo>
                <a:cubicBezTo>
                  <a:pt x="976601" y="418240"/>
                  <a:pt x="963859" y="405502"/>
                  <a:pt x="963859" y="389788"/>
                </a:cubicBezTo>
                <a:cubicBezTo>
                  <a:pt x="963859" y="374074"/>
                  <a:pt x="976601" y="361336"/>
                  <a:pt x="992320" y="361336"/>
                </a:cubicBezTo>
                <a:close/>
                <a:moveTo>
                  <a:pt x="871838" y="361336"/>
                </a:moveTo>
                <a:cubicBezTo>
                  <a:pt x="887557" y="361336"/>
                  <a:pt x="900299" y="374074"/>
                  <a:pt x="900299" y="389788"/>
                </a:cubicBezTo>
                <a:cubicBezTo>
                  <a:pt x="900299" y="405502"/>
                  <a:pt x="887557" y="418240"/>
                  <a:pt x="871838" y="418240"/>
                </a:cubicBezTo>
                <a:cubicBezTo>
                  <a:pt x="856119" y="418240"/>
                  <a:pt x="843377" y="405502"/>
                  <a:pt x="843377" y="389788"/>
                </a:cubicBezTo>
                <a:cubicBezTo>
                  <a:pt x="843377" y="374074"/>
                  <a:pt x="856119" y="361336"/>
                  <a:pt x="871838" y="361336"/>
                </a:cubicBezTo>
                <a:close/>
                <a:moveTo>
                  <a:pt x="751356" y="361336"/>
                </a:moveTo>
                <a:cubicBezTo>
                  <a:pt x="767075" y="361336"/>
                  <a:pt x="779817" y="374074"/>
                  <a:pt x="779817" y="389788"/>
                </a:cubicBezTo>
                <a:cubicBezTo>
                  <a:pt x="779817" y="405502"/>
                  <a:pt x="767075" y="418240"/>
                  <a:pt x="751356" y="418240"/>
                </a:cubicBezTo>
                <a:cubicBezTo>
                  <a:pt x="735637" y="418240"/>
                  <a:pt x="722895" y="405502"/>
                  <a:pt x="722895" y="389788"/>
                </a:cubicBezTo>
                <a:cubicBezTo>
                  <a:pt x="722895" y="374074"/>
                  <a:pt x="735637" y="361336"/>
                  <a:pt x="751356" y="361336"/>
                </a:cubicBezTo>
                <a:close/>
                <a:moveTo>
                  <a:pt x="630873" y="361336"/>
                </a:moveTo>
                <a:cubicBezTo>
                  <a:pt x="646592" y="361336"/>
                  <a:pt x="659334" y="374074"/>
                  <a:pt x="659334" y="389788"/>
                </a:cubicBezTo>
                <a:cubicBezTo>
                  <a:pt x="659334" y="405502"/>
                  <a:pt x="646592" y="418240"/>
                  <a:pt x="630873" y="418240"/>
                </a:cubicBezTo>
                <a:cubicBezTo>
                  <a:pt x="615154" y="418240"/>
                  <a:pt x="602412" y="405502"/>
                  <a:pt x="602412" y="389788"/>
                </a:cubicBezTo>
                <a:cubicBezTo>
                  <a:pt x="602412" y="374074"/>
                  <a:pt x="615154" y="361336"/>
                  <a:pt x="630873" y="361336"/>
                </a:cubicBezTo>
                <a:close/>
                <a:moveTo>
                  <a:pt x="510391" y="361336"/>
                </a:moveTo>
                <a:cubicBezTo>
                  <a:pt x="526110" y="361336"/>
                  <a:pt x="538852" y="374074"/>
                  <a:pt x="538852" y="389788"/>
                </a:cubicBezTo>
                <a:cubicBezTo>
                  <a:pt x="538852" y="405502"/>
                  <a:pt x="526110" y="418240"/>
                  <a:pt x="510391" y="418240"/>
                </a:cubicBezTo>
                <a:cubicBezTo>
                  <a:pt x="494672" y="418240"/>
                  <a:pt x="481930" y="405502"/>
                  <a:pt x="481930" y="389788"/>
                </a:cubicBezTo>
                <a:cubicBezTo>
                  <a:pt x="481930" y="374074"/>
                  <a:pt x="494672" y="361336"/>
                  <a:pt x="510391" y="361336"/>
                </a:cubicBezTo>
                <a:close/>
                <a:moveTo>
                  <a:pt x="389908" y="361336"/>
                </a:moveTo>
                <a:cubicBezTo>
                  <a:pt x="405627" y="361336"/>
                  <a:pt x="418369" y="374074"/>
                  <a:pt x="418369" y="389788"/>
                </a:cubicBezTo>
                <a:cubicBezTo>
                  <a:pt x="418369" y="405502"/>
                  <a:pt x="405627" y="418240"/>
                  <a:pt x="389908" y="418240"/>
                </a:cubicBezTo>
                <a:cubicBezTo>
                  <a:pt x="374189" y="418240"/>
                  <a:pt x="361447" y="405502"/>
                  <a:pt x="361447" y="389788"/>
                </a:cubicBezTo>
                <a:cubicBezTo>
                  <a:pt x="361447" y="374074"/>
                  <a:pt x="374189" y="361336"/>
                  <a:pt x="389908" y="361336"/>
                </a:cubicBezTo>
                <a:close/>
                <a:moveTo>
                  <a:pt x="269426" y="361336"/>
                </a:moveTo>
                <a:cubicBezTo>
                  <a:pt x="285145" y="361336"/>
                  <a:pt x="297887" y="374074"/>
                  <a:pt x="297887" y="389788"/>
                </a:cubicBezTo>
                <a:cubicBezTo>
                  <a:pt x="297887" y="405502"/>
                  <a:pt x="285145" y="418240"/>
                  <a:pt x="269426" y="418240"/>
                </a:cubicBezTo>
                <a:cubicBezTo>
                  <a:pt x="253707" y="418240"/>
                  <a:pt x="240965" y="405502"/>
                  <a:pt x="240965" y="389788"/>
                </a:cubicBezTo>
                <a:cubicBezTo>
                  <a:pt x="240965" y="374074"/>
                  <a:pt x="253707" y="361336"/>
                  <a:pt x="269426" y="361336"/>
                </a:cubicBezTo>
                <a:close/>
                <a:moveTo>
                  <a:pt x="148943" y="361336"/>
                </a:moveTo>
                <a:cubicBezTo>
                  <a:pt x="164662" y="361336"/>
                  <a:pt x="177404" y="374074"/>
                  <a:pt x="177404" y="389788"/>
                </a:cubicBezTo>
                <a:cubicBezTo>
                  <a:pt x="177404" y="405502"/>
                  <a:pt x="164662" y="418240"/>
                  <a:pt x="148943" y="418240"/>
                </a:cubicBezTo>
                <a:cubicBezTo>
                  <a:pt x="133224" y="418240"/>
                  <a:pt x="120482" y="405502"/>
                  <a:pt x="120482" y="389788"/>
                </a:cubicBezTo>
                <a:cubicBezTo>
                  <a:pt x="120482" y="374074"/>
                  <a:pt x="133224" y="361336"/>
                  <a:pt x="148943" y="361336"/>
                </a:cubicBezTo>
                <a:close/>
                <a:moveTo>
                  <a:pt x="28461" y="361336"/>
                </a:moveTo>
                <a:cubicBezTo>
                  <a:pt x="44180" y="361336"/>
                  <a:pt x="56922" y="374074"/>
                  <a:pt x="56922" y="389788"/>
                </a:cubicBezTo>
                <a:cubicBezTo>
                  <a:pt x="56922" y="405502"/>
                  <a:pt x="44180" y="418240"/>
                  <a:pt x="28461" y="418240"/>
                </a:cubicBezTo>
                <a:cubicBezTo>
                  <a:pt x="12742" y="418240"/>
                  <a:pt x="0" y="405502"/>
                  <a:pt x="0" y="389788"/>
                </a:cubicBezTo>
                <a:cubicBezTo>
                  <a:pt x="0" y="374074"/>
                  <a:pt x="12742" y="361336"/>
                  <a:pt x="28461" y="361336"/>
                </a:cubicBezTo>
                <a:close/>
                <a:moveTo>
                  <a:pt x="1233285" y="240891"/>
                </a:moveTo>
                <a:cubicBezTo>
                  <a:pt x="1249004" y="240891"/>
                  <a:pt x="1261746" y="253629"/>
                  <a:pt x="1261746" y="269343"/>
                </a:cubicBezTo>
                <a:cubicBezTo>
                  <a:pt x="1261746" y="285057"/>
                  <a:pt x="1249004" y="297795"/>
                  <a:pt x="1233285" y="297795"/>
                </a:cubicBezTo>
                <a:cubicBezTo>
                  <a:pt x="1217566" y="297795"/>
                  <a:pt x="1204824" y="285057"/>
                  <a:pt x="1204824" y="269343"/>
                </a:cubicBezTo>
                <a:cubicBezTo>
                  <a:pt x="1204824" y="253629"/>
                  <a:pt x="1217566" y="240891"/>
                  <a:pt x="1233285" y="240891"/>
                </a:cubicBezTo>
                <a:close/>
                <a:moveTo>
                  <a:pt x="1112803" y="240891"/>
                </a:moveTo>
                <a:cubicBezTo>
                  <a:pt x="1128522" y="240891"/>
                  <a:pt x="1141264" y="253629"/>
                  <a:pt x="1141264" y="269343"/>
                </a:cubicBezTo>
                <a:cubicBezTo>
                  <a:pt x="1141264" y="285057"/>
                  <a:pt x="1128522" y="297795"/>
                  <a:pt x="1112803" y="297795"/>
                </a:cubicBezTo>
                <a:cubicBezTo>
                  <a:pt x="1097084" y="297795"/>
                  <a:pt x="1084342" y="285057"/>
                  <a:pt x="1084342" y="269343"/>
                </a:cubicBezTo>
                <a:cubicBezTo>
                  <a:pt x="1084342" y="253629"/>
                  <a:pt x="1097084" y="240891"/>
                  <a:pt x="1112803" y="240891"/>
                </a:cubicBezTo>
                <a:close/>
                <a:moveTo>
                  <a:pt x="992320" y="240891"/>
                </a:moveTo>
                <a:cubicBezTo>
                  <a:pt x="1008039" y="240891"/>
                  <a:pt x="1020781" y="253629"/>
                  <a:pt x="1020781" y="269343"/>
                </a:cubicBezTo>
                <a:cubicBezTo>
                  <a:pt x="1020781" y="285057"/>
                  <a:pt x="1008039" y="297795"/>
                  <a:pt x="992320" y="297795"/>
                </a:cubicBezTo>
                <a:cubicBezTo>
                  <a:pt x="976601" y="297795"/>
                  <a:pt x="963859" y="285057"/>
                  <a:pt x="963859" y="269343"/>
                </a:cubicBezTo>
                <a:cubicBezTo>
                  <a:pt x="963859" y="253629"/>
                  <a:pt x="976601" y="240891"/>
                  <a:pt x="992320" y="240891"/>
                </a:cubicBezTo>
                <a:close/>
                <a:moveTo>
                  <a:pt x="871838" y="240891"/>
                </a:moveTo>
                <a:cubicBezTo>
                  <a:pt x="887557" y="240891"/>
                  <a:pt x="900299" y="253629"/>
                  <a:pt x="900299" y="269343"/>
                </a:cubicBezTo>
                <a:cubicBezTo>
                  <a:pt x="900299" y="285057"/>
                  <a:pt x="887557" y="297795"/>
                  <a:pt x="871838" y="297795"/>
                </a:cubicBezTo>
                <a:cubicBezTo>
                  <a:pt x="856119" y="297795"/>
                  <a:pt x="843377" y="285057"/>
                  <a:pt x="843377" y="269343"/>
                </a:cubicBezTo>
                <a:cubicBezTo>
                  <a:pt x="843377" y="253629"/>
                  <a:pt x="856119" y="240891"/>
                  <a:pt x="871838" y="240891"/>
                </a:cubicBezTo>
                <a:close/>
                <a:moveTo>
                  <a:pt x="751356" y="240891"/>
                </a:moveTo>
                <a:cubicBezTo>
                  <a:pt x="767075" y="240891"/>
                  <a:pt x="779817" y="253629"/>
                  <a:pt x="779817" y="269343"/>
                </a:cubicBezTo>
                <a:cubicBezTo>
                  <a:pt x="779817" y="285057"/>
                  <a:pt x="767075" y="297795"/>
                  <a:pt x="751356" y="297795"/>
                </a:cubicBezTo>
                <a:cubicBezTo>
                  <a:pt x="735637" y="297795"/>
                  <a:pt x="722895" y="285057"/>
                  <a:pt x="722895" y="269343"/>
                </a:cubicBezTo>
                <a:cubicBezTo>
                  <a:pt x="722895" y="253629"/>
                  <a:pt x="735637" y="240891"/>
                  <a:pt x="751356" y="240891"/>
                </a:cubicBezTo>
                <a:close/>
                <a:moveTo>
                  <a:pt x="630873" y="240891"/>
                </a:moveTo>
                <a:cubicBezTo>
                  <a:pt x="646592" y="240891"/>
                  <a:pt x="659334" y="253629"/>
                  <a:pt x="659334" y="269343"/>
                </a:cubicBezTo>
                <a:cubicBezTo>
                  <a:pt x="659334" y="285057"/>
                  <a:pt x="646592" y="297795"/>
                  <a:pt x="630873" y="297795"/>
                </a:cubicBezTo>
                <a:cubicBezTo>
                  <a:pt x="615154" y="297795"/>
                  <a:pt x="602412" y="285057"/>
                  <a:pt x="602412" y="269343"/>
                </a:cubicBezTo>
                <a:cubicBezTo>
                  <a:pt x="602412" y="253629"/>
                  <a:pt x="615154" y="240891"/>
                  <a:pt x="630873" y="240891"/>
                </a:cubicBezTo>
                <a:close/>
                <a:moveTo>
                  <a:pt x="510391" y="240891"/>
                </a:moveTo>
                <a:cubicBezTo>
                  <a:pt x="526110" y="240891"/>
                  <a:pt x="538852" y="253629"/>
                  <a:pt x="538852" y="269343"/>
                </a:cubicBezTo>
                <a:cubicBezTo>
                  <a:pt x="538852" y="285057"/>
                  <a:pt x="526110" y="297795"/>
                  <a:pt x="510391" y="297795"/>
                </a:cubicBezTo>
                <a:cubicBezTo>
                  <a:pt x="494672" y="297795"/>
                  <a:pt x="481930" y="285057"/>
                  <a:pt x="481930" y="269343"/>
                </a:cubicBezTo>
                <a:cubicBezTo>
                  <a:pt x="481930" y="253629"/>
                  <a:pt x="494672" y="240891"/>
                  <a:pt x="510391" y="240891"/>
                </a:cubicBezTo>
                <a:close/>
                <a:moveTo>
                  <a:pt x="389908" y="240891"/>
                </a:moveTo>
                <a:cubicBezTo>
                  <a:pt x="405627" y="240891"/>
                  <a:pt x="418369" y="253629"/>
                  <a:pt x="418369" y="269343"/>
                </a:cubicBezTo>
                <a:cubicBezTo>
                  <a:pt x="418369" y="285057"/>
                  <a:pt x="405627" y="297795"/>
                  <a:pt x="389908" y="297795"/>
                </a:cubicBezTo>
                <a:cubicBezTo>
                  <a:pt x="374189" y="297795"/>
                  <a:pt x="361447" y="285057"/>
                  <a:pt x="361447" y="269343"/>
                </a:cubicBezTo>
                <a:cubicBezTo>
                  <a:pt x="361447" y="253629"/>
                  <a:pt x="374189" y="240891"/>
                  <a:pt x="389908" y="240891"/>
                </a:cubicBezTo>
                <a:close/>
                <a:moveTo>
                  <a:pt x="269426" y="240891"/>
                </a:moveTo>
                <a:cubicBezTo>
                  <a:pt x="285145" y="240891"/>
                  <a:pt x="297887" y="253629"/>
                  <a:pt x="297887" y="269343"/>
                </a:cubicBezTo>
                <a:cubicBezTo>
                  <a:pt x="297887" y="285057"/>
                  <a:pt x="285145" y="297795"/>
                  <a:pt x="269426" y="297795"/>
                </a:cubicBezTo>
                <a:cubicBezTo>
                  <a:pt x="253707" y="297795"/>
                  <a:pt x="240965" y="285057"/>
                  <a:pt x="240965" y="269343"/>
                </a:cubicBezTo>
                <a:cubicBezTo>
                  <a:pt x="240965" y="253629"/>
                  <a:pt x="253707" y="240891"/>
                  <a:pt x="269426" y="240891"/>
                </a:cubicBezTo>
                <a:close/>
                <a:moveTo>
                  <a:pt x="148943" y="240891"/>
                </a:moveTo>
                <a:cubicBezTo>
                  <a:pt x="164662" y="240891"/>
                  <a:pt x="177404" y="253629"/>
                  <a:pt x="177404" y="269343"/>
                </a:cubicBezTo>
                <a:cubicBezTo>
                  <a:pt x="177404" y="285057"/>
                  <a:pt x="164662" y="297795"/>
                  <a:pt x="148943" y="297795"/>
                </a:cubicBezTo>
                <a:cubicBezTo>
                  <a:pt x="133224" y="297795"/>
                  <a:pt x="120482" y="285057"/>
                  <a:pt x="120482" y="269343"/>
                </a:cubicBezTo>
                <a:cubicBezTo>
                  <a:pt x="120482" y="253629"/>
                  <a:pt x="133224" y="240891"/>
                  <a:pt x="148943" y="240891"/>
                </a:cubicBezTo>
                <a:close/>
                <a:moveTo>
                  <a:pt x="28461" y="240891"/>
                </a:moveTo>
                <a:cubicBezTo>
                  <a:pt x="44180" y="240891"/>
                  <a:pt x="56922" y="253629"/>
                  <a:pt x="56922" y="269343"/>
                </a:cubicBezTo>
                <a:cubicBezTo>
                  <a:pt x="56922" y="285057"/>
                  <a:pt x="44180" y="297795"/>
                  <a:pt x="28461" y="297795"/>
                </a:cubicBezTo>
                <a:cubicBezTo>
                  <a:pt x="12742" y="297795"/>
                  <a:pt x="0" y="285057"/>
                  <a:pt x="0" y="269343"/>
                </a:cubicBezTo>
                <a:cubicBezTo>
                  <a:pt x="0" y="253629"/>
                  <a:pt x="12742" y="240891"/>
                  <a:pt x="28461" y="240891"/>
                </a:cubicBezTo>
                <a:close/>
                <a:moveTo>
                  <a:pt x="1233285" y="120445"/>
                </a:moveTo>
                <a:cubicBezTo>
                  <a:pt x="1249004" y="120445"/>
                  <a:pt x="1261746" y="133183"/>
                  <a:pt x="1261746" y="148897"/>
                </a:cubicBezTo>
                <a:cubicBezTo>
                  <a:pt x="1261746" y="164611"/>
                  <a:pt x="1249004" y="177349"/>
                  <a:pt x="1233285" y="177349"/>
                </a:cubicBezTo>
                <a:cubicBezTo>
                  <a:pt x="1217566" y="177349"/>
                  <a:pt x="1204824" y="164611"/>
                  <a:pt x="1204824" y="148897"/>
                </a:cubicBezTo>
                <a:cubicBezTo>
                  <a:pt x="1204824" y="133183"/>
                  <a:pt x="1217566" y="120445"/>
                  <a:pt x="1233285" y="120445"/>
                </a:cubicBezTo>
                <a:close/>
                <a:moveTo>
                  <a:pt x="1112803" y="120445"/>
                </a:moveTo>
                <a:cubicBezTo>
                  <a:pt x="1128522" y="120445"/>
                  <a:pt x="1141264" y="133183"/>
                  <a:pt x="1141264" y="148897"/>
                </a:cubicBezTo>
                <a:cubicBezTo>
                  <a:pt x="1141264" y="164611"/>
                  <a:pt x="1128522" y="177349"/>
                  <a:pt x="1112803" y="177349"/>
                </a:cubicBezTo>
                <a:cubicBezTo>
                  <a:pt x="1097084" y="177349"/>
                  <a:pt x="1084342" y="164611"/>
                  <a:pt x="1084342" y="148897"/>
                </a:cubicBezTo>
                <a:cubicBezTo>
                  <a:pt x="1084342" y="133183"/>
                  <a:pt x="1097084" y="120445"/>
                  <a:pt x="1112803" y="120445"/>
                </a:cubicBezTo>
                <a:close/>
                <a:moveTo>
                  <a:pt x="992320" y="120445"/>
                </a:moveTo>
                <a:cubicBezTo>
                  <a:pt x="1008039" y="120445"/>
                  <a:pt x="1020781" y="133183"/>
                  <a:pt x="1020781" y="148897"/>
                </a:cubicBezTo>
                <a:cubicBezTo>
                  <a:pt x="1020781" y="164611"/>
                  <a:pt x="1008039" y="177349"/>
                  <a:pt x="992320" y="177349"/>
                </a:cubicBezTo>
                <a:cubicBezTo>
                  <a:pt x="976601" y="177349"/>
                  <a:pt x="963859" y="164611"/>
                  <a:pt x="963859" y="148897"/>
                </a:cubicBezTo>
                <a:cubicBezTo>
                  <a:pt x="963859" y="133183"/>
                  <a:pt x="976601" y="120445"/>
                  <a:pt x="992320" y="120445"/>
                </a:cubicBezTo>
                <a:close/>
                <a:moveTo>
                  <a:pt x="871838" y="120445"/>
                </a:moveTo>
                <a:cubicBezTo>
                  <a:pt x="887557" y="120445"/>
                  <a:pt x="900299" y="133183"/>
                  <a:pt x="900299" y="148897"/>
                </a:cubicBezTo>
                <a:cubicBezTo>
                  <a:pt x="900299" y="164611"/>
                  <a:pt x="887557" y="177349"/>
                  <a:pt x="871838" y="177349"/>
                </a:cubicBezTo>
                <a:cubicBezTo>
                  <a:pt x="856119" y="177349"/>
                  <a:pt x="843377" y="164611"/>
                  <a:pt x="843377" y="148897"/>
                </a:cubicBezTo>
                <a:cubicBezTo>
                  <a:pt x="843377" y="133183"/>
                  <a:pt x="856119" y="120445"/>
                  <a:pt x="871838" y="120445"/>
                </a:cubicBezTo>
                <a:close/>
                <a:moveTo>
                  <a:pt x="751356" y="120445"/>
                </a:moveTo>
                <a:cubicBezTo>
                  <a:pt x="767075" y="120445"/>
                  <a:pt x="779817" y="133183"/>
                  <a:pt x="779817" y="148897"/>
                </a:cubicBezTo>
                <a:cubicBezTo>
                  <a:pt x="779817" y="164611"/>
                  <a:pt x="767075" y="177349"/>
                  <a:pt x="751356" y="177349"/>
                </a:cubicBezTo>
                <a:cubicBezTo>
                  <a:pt x="735637" y="177349"/>
                  <a:pt x="722895" y="164611"/>
                  <a:pt x="722895" y="148897"/>
                </a:cubicBezTo>
                <a:cubicBezTo>
                  <a:pt x="722895" y="133183"/>
                  <a:pt x="735637" y="120445"/>
                  <a:pt x="751356" y="120445"/>
                </a:cubicBezTo>
                <a:close/>
                <a:moveTo>
                  <a:pt x="630873" y="120445"/>
                </a:moveTo>
                <a:cubicBezTo>
                  <a:pt x="646592" y="120445"/>
                  <a:pt x="659334" y="133183"/>
                  <a:pt x="659334" y="148897"/>
                </a:cubicBezTo>
                <a:cubicBezTo>
                  <a:pt x="659334" y="164611"/>
                  <a:pt x="646592" y="177349"/>
                  <a:pt x="630873" y="177349"/>
                </a:cubicBezTo>
                <a:cubicBezTo>
                  <a:pt x="615154" y="177349"/>
                  <a:pt x="602412" y="164611"/>
                  <a:pt x="602412" y="148897"/>
                </a:cubicBezTo>
                <a:cubicBezTo>
                  <a:pt x="602412" y="133183"/>
                  <a:pt x="615154" y="120445"/>
                  <a:pt x="630873" y="120445"/>
                </a:cubicBezTo>
                <a:close/>
                <a:moveTo>
                  <a:pt x="510391" y="120445"/>
                </a:moveTo>
                <a:cubicBezTo>
                  <a:pt x="526110" y="120445"/>
                  <a:pt x="538852" y="133183"/>
                  <a:pt x="538852" y="148897"/>
                </a:cubicBezTo>
                <a:cubicBezTo>
                  <a:pt x="538852" y="164611"/>
                  <a:pt x="526110" y="177349"/>
                  <a:pt x="510391" y="177349"/>
                </a:cubicBezTo>
                <a:cubicBezTo>
                  <a:pt x="494672" y="177349"/>
                  <a:pt x="481930" y="164611"/>
                  <a:pt x="481930" y="148897"/>
                </a:cubicBezTo>
                <a:cubicBezTo>
                  <a:pt x="481930" y="133183"/>
                  <a:pt x="494672" y="120445"/>
                  <a:pt x="510391" y="120445"/>
                </a:cubicBezTo>
                <a:close/>
                <a:moveTo>
                  <a:pt x="389908" y="120445"/>
                </a:moveTo>
                <a:cubicBezTo>
                  <a:pt x="405627" y="120445"/>
                  <a:pt x="418369" y="133183"/>
                  <a:pt x="418369" y="148897"/>
                </a:cubicBezTo>
                <a:cubicBezTo>
                  <a:pt x="418369" y="164611"/>
                  <a:pt x="405627" y="177349"/>
                  <a:pt x="389908" y="177349"/>
                </a:cubicBezTo>
                <a:cubicBezTo>
                  <a:pt x="374189" y="177349"/>
                  <a:pt x="361447" y="164611"/>
                  <a:pt x="361447" y="148897"/>
                </a:cubicBezTo>
                <a:cubicBezTo>
                  <a:pt x="361447" y="133183"/>
                  <a:pt x="374189" y="120445"/>
                  <a:pt x="389908" y="120445"/>
                </a:cubicBezTo>
                <a:close/>
                <a:moveTo>
                  <a:pt x="269426" y="120445"/>
                </a:moveTo>
                <a:cubicBezTo>
                  <a:pt x="285145" y="120445"/>
                  <a:pt x="297887" y="133183"/>
                  <a:pt x="297887" y="148897"/>
                </a:cubicBezTo>
                <a:cubicBezTo>
                  <a:pt x="297887" y="164611"/>
                  <a:pt x="285145" y="177349"/>
                  <a:pt x="269426" y="177349"/>
                </a:cubicBezTo>
                <a:cubicBezTo>
                  <a:pt x="253707" y="177349"/>
                  <a:pt x="240965" y="164611"/>
                  <a:pt x="240965" y="148897"/>
                </a:cubicBezTo>
                <a:cubicBezTo>
                  <a:pt x="240965" y="133183"/>
                  <a:pt x="253707" y="120445"/>
                  <a:pt x="269426" y="120445"/>
                </a:cubicBezTo>
                <a:close/>
                <a:moveTo>
                  <a:pt x="148943" y="120445"/>
                </a:moveTo>
                <a:cubicBezTo>
                  <a:pt x="164662" y="120445"/>
                  <a:pt x="177404" y="133183"/>
                  <a:pt x="177404" y="148897"/>
                </a:cubicBezTo>
                <a:cubicBezTo>
                  <a:pt x="177404" y="164611"/>
                  <a:pt x="164662" y="177349"/>
                  <a:pt x="148943" y="177349"/>
                </a:cubicBezTo>
                <a:cubicBezTo>
                  <a:pt x="133224" y="177349"/>
                  <a:pt x="120482" y="164611"/>
                  <a:pt x="120482" y="148897"/>
                </a:cubicBezTo>
                <a:cubicBezTo>
                  <a:pt x="120482" y="133183"/>
                  <a:pt x="133224" y="120445"/>
                  <a:pt x="148943" y="120445"/>
                </a:cubicBezTo>
                <a:close/>
                <a:moveTo>
                  <a:pt x="28461" y="120445"/>
                </a:moveTo>
                <a:cubicBezTo>
                  <a:pt x="44180" y="120445"/>
                  <a:pt x="56922" y="133183"/>
                  <a:pt x="56922" y="148897"/>
                </a:cubicBezTo>
                <a:cubicBezTo>
                  <a:pt x="56922" y="164611"/>
                  <a:pt x="44180" y="177349"/>
                  <a:pt x="28461" y="177349"/>
                </a:cubicBezTo>
                <a:cubicBezTo>
                  <a:pt x="12742" y="177349"/>
                  <a:pt x="0" y="164611"/>
                  <a:pt x="0" y="148897"/>
                </a:cubicBezTo>
                <a:cubicBezTo>
                  <a:pt x="0" y="133183"/>
                  <a:pt x="12742" y="120445"/>
                  <a:pt x="28461" y="120445"/>
                </a:cubicBezTo>
                <a:close/>
                <a:moveTo>
                  <a:pt x="1233285" y="0"/>
                </a:moveTo>
                <a:cubicBezTo>
                  <a:pt x="1249004" y="0"/>
                  <a:pt x="1261746" y="12738"/>
                  <a:pt x="1261746" y="28452"/>
                </a:cubicBezTo>
                <a:cubicBezTo>
                  <a:pt x="1261746" y="44166"/>
                  <a:pt x="1249004" y="56904"/>
                  <a:pt x="1233285" y="56904"/>
                </a:cubicBezTo>
                <a:cubicBezTo>
                  <a:pt x="1217566" y="56904"/>
                  <a:pt x="1204824" y="44166"/>
                  <a:pt x="1204824" y="28452"/>
                </a:cubicBezTo>
                <a:cubicBezTo>
                  <a:pt x="1204824" y="12738"/>
                  <a:pt x="1217566" y="0"/>
                  <a:pt x="1233285" y="0"/>
                </a:cubicBezTo>
                <a:close/>
                <a:moveTo>
                  <a:pt x="1112803" y="0"/>
                </a:moveTo>
                <a:cubicBezTo>
                  <a:pt x="1128522" y="0"/>
                  <a:pt x="1141264" y="12738"/>
                  <a:pt x="1141264" y="28452"/>
                </a:cubicBezTo>
                <a:cubicBezTo>
                  <a:pt x="1141264" y="44166"/>
                  <a:pt x="1128522" y="56904"/>
                  <a:pt x="1112803" y="56904"/>
                </a:cubicBezTo>
                <a:cubicBezTo>
                  <a:pt x="1097084" y="56904"/>
                  <a:pt x="1084342" y="44166"/>
                  <a:pt x="1084342" y="28452"/>
                </a:cubicBezTo>
                <a:cubicBezTo>
                  <a:pt x="1084342" y="12738"/>
                  <a:pt x="1097084" y="0"/>
                  <a:pt x="1112803" y="0"/>
                </a:cubicBezTo>
                <a:close/>
                <a:moveTo>
                  <a:pt x="992320" y="0"/>
                </a:moveTo>
                <a:cubicBezTo>
                  <a:pt x="1008039" y="0"/>
                  <a:pt x="1020781" y="12738"/>
                  <a:pt x="1020781" y="28452"/>
                </a:cubicBezTo>
                <a:cubicBezTo>
                  <a:pt x="1020781" y="44166"/>
                  <a:pt x="1008039" y="56904"/>
                  <a:pt x="992320" y="56904"/>
                </a:cubicBezTo>
                <a:cubicBezTo>
                  <a:pt x="976601" y="56904"/>
                  <a:pt x="963859" y="44166"/>
                  <a:pt x="963859" y="28452"/>
                </a:cubicBezTo>
                <a:cubicBezTo>
                  <a:pt x="963859" y="12738"/>
                  <a:pt x="976601" y="0"/>
                  <a:pt x="992320" y="0"/>
                </a:cubicBezTo>
                <a:close/>
                <a:moveTo>
                  <a:pt x="871838" y="0"/>
                </a:moveTo>
                <a:cubicBezTo>
                  <a:pt x="887557" y="0"/>
                  <a:pt x="900299" y="12738"/>
                  <a:pt x="900299" y="28452"/>
                </a:cubicBezTo>
                <a:cubicBezTo>
                  <a:pt x="900299" y="44166"/>
                  <a:pt x="887557" y="56904"/>
                  <a:pt x="871838" y="56904"/>
                </a:cubicBezTo>
                <a:cubicBezTo>
                  <a:pt x="856119" y="56904"/>
                  <a:pt x="843377" y="44166"/>
                  <a:pt x="843377" y="28452"/>
                </a:cubicBezTo>
                <a:cubicBezTo>
                  <a:pt x="843377" y="12738"/>
                  <a:pt x="856119" y="0"/>
                  <a:pt x="871838" y="0"/>
                </a:cubicBezTo>
                <a:close/>
                <a:moveTo>
                  <a:pt x="751356" y="0"/>
                </a:moveTo>
                <a:cubicBezTo>
                  <a:pt x="767075" y="0"/>
                  <a:pt x="779817" y="12738"/>
                  <a:pt x="779817" y="28452"/>
                </a:cubicBezTo>
                <a:cubicBezTo>
                  <a:pt x="779817" y="44166"/>
                  <a:pt x="767075" y="56904"/>
                  <a:pt x="751356" y="56904"/>
                </a:cubicBezTo>
                <a:cubicBezTo>
                  <a:pt x="735637" y="56904"/>
                  <a:pt x="722895" y="44166"/>
                  <a:pt x="722895" y="28452"/>
                </a:cubicBezTo>
                <a:cubicBezTo>
                  <a:pt x="722895" y="12738"/>
                  <a:pt x="735637" y="0"/>
                  <a:pt x="751356" y="0"/>
                </a:cubicBezTo>
                <a:close/>
                <a:moveTo>
                  <a:pt x="630873" y="0"/>
                </a:moveTo>
                <a:cubicBezTo>
                  <a:pt x="646592" y="0"/>
                  <a:pt x="659334" y="12738"/>
                  <a:pt x="659334" y="28452"/>
                </a:cubicBezTo>
                <a:cubicBezTo>
                  <a:pt x="659334" y="44166"/>
                  <a:pt x="646592" y="56904"/>
                  <a:pt x="630873" y="56904"/>
                </a:cubicBezTo>
                <a:cubicBezTo>
                  <a:pt x="615154" y="56904"/>
                  <a:pt x="602412" y="44166"/>
                  <a:pt x="602412" y="28452"/>
                </a:cubicBezTo>
                <a:cubicBezTo>
                  <a:pt x="602412" y="12738"/>
                  <a:pt x="615154" y="0"/>
                  <a:pt x="630873" y="0"/>
                </a:cubicBezTo>
                <a:close/>
                <a:moveTo>
                  <a:pt x="510391" y="0"/>
                </a:moveTo>
                <a:cubicBezTo>
                  <a:pt x="526110" y="0"/>
                  <a:pt x="538852" y="12738"/>
                  <a:pt x="538852" y="28452"/>
                </a:cubicBezTo>
                <a:cubicBezTo>
                  <a:pt x="538852" y="44166"/>
                  <a:pt x="526110" y="56904"/>
                  <a:pt x="510391" y="56904"/>
                </a:cubicBezTo>
                <a:cubicBezTo>
                  <a:pt x="494672" y="56904"/>
                  <a:pt x="481930" y="44166"/>
                  <a:pt x="481930" y="28452"/>
                </a:cubicBezTo>
                <a:cubicBezTo>
                  <a:pt x="481930" y="12738"/>
                  <a:pt x="494672" y="0"/>
                  <a:pt x="510391" y="0"/>
                </a:cubicBezTo>
                <a:close/>
                <a:moveTo>
                  <a:pt x="389908" y="0"/>
                </a:moveTo>
                <a:cubicBezTo>
                  <a:pt x="405627" y="0"/>
                  <a:pt x="418369" y="12738"/>
                  <a:pt x="418369" y="28452"/>
                </a:cubicBezTo>
                <a:cubicBezTo>
                  <a:pt x="418369" y="44166"/>
                  <a:pt x="405627" y="56904"/>
                  <a:pt x="389908" y="56904"/>
                </a:cubicBezTo>
                <a:cubicBezTo>
                  <a:pt x="374189" y="56904"/>
                  <a:pt x="361447" y="44166"/>
                  <a:pt x="361447" y="28452"/>
                </a:cubicBezTo>
                <a:cubicBezTo>
                  <a:pt x="361447" y="12738"/>
                  <a:pt x="374189" y="0"/>
                  <a:pt x="389908" y="0"/>
                </a:cubicBezTo>
                <a:close/>
                <a:moveTo>
                  <a:pt x="269426" y="0"/>
                </a:moveTo>
                <a:cubicBezTo>
                  <a:pt x="285145" y="0"/>
                  <a:pt x="297887" y="12738"/>
                  <a:pt x="297887" y="28452"/>
                </a:cubicBezTo>
                <a:cubicBezTo>
                  <a:pt x="297887" y="44166"/>
                  <a:pt x="285145" y="56904"/>
                  <a:pt x="269426" y="56904"/>
                </a:cubicBezTo>
                <a:cubicBezTo>
                  <a:pt x="253707" y="56904"/>
                  <a:pt x="240965" y="44166"/>
                  <a:pt x="240965" y="28452"/>
                </a:cubicBezTo>
                <a:cubicBezTo>
                  <a:pt x="240965" y="12738"/>
                  <a:pt x="253707" y="0"/>
                  <a:pt x="269426" y="0"/>
                </a:cubicBezTo>
                <a:close/>
                <a:moveTo>
                  <a:pt x="148943" y="0"/>
                </a:moveTo>
                <a:cubicBezTo>
                  <a:pt x="164662" y="0"/>
                  <a:pt x="177404" y="12738"/>
                  <a:pt x="177404" y="28452"/>
                </a:cubicBezTo>
                <a:cubicBezTo>
                  <a:pt x="177404" y="44166"/>
                  <a:pt x="164662" y="56904"/>
                  <a:pt x="148943" y="56904"/>
                </a:cubicBezTo>
                <a:cubicBezTo>
                  <a:pt x="133224" y="56904"/>
                  <a:pt x="120482" y="44166"/>
                  <a:pt x="120482" y="28452"/>
                </a:cubicBezTo>
                <a:cubicBezTo>
                  <a:pt x="120482" y="12738"/>
                  <a:pt x="133224" y="0"/>
                  <a:pt x="148943" y="0"/>
                </a:cubicBezTo>
                <a:close/>
                <a:moveTo>
                  <a:pt x="28461" y="0"/>
                </a:moveTo>
                <a:cubicBezTo>
                  <a:pt x="44180" y="0"/>
                  <a:pt x="56922" y="12738"/>
                  <a:pt x="56922" y="28452"/>
                </a:cubicBezTo>
                <a:cubicBezTo>
                  <a:pt x="56922" y="44166"/>
                  <a:pt x="44180" y="56904"/>
                  <a:pt x="28461" y="56904"/>
                </a:cubicBezTo>
                <a:cubicBezTo>
                  <a:pt x="12742" y="56904"/>
                  <a:pt x="0" y="44166"/>
                  <a:pt x="0" y="28452"/>
                </a:cubicBezTo>
                <a:cubicBezTo>
                  <a:pt x="0" y="12738"/>
                  <a:pt x="12742" y="0"/>
                  <a:pt x="28461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任意多边形: 形状 13"/>
          <p:cNvSpPr>
            <a:spLocks noChangeAspect="1"/>
          </p:cNvSpPr>
          <p:nvPr>
            <p:custDataLst>
              <p:tags r:id="rId6"/>
            </p:custDataLst>
          </p:nvPr>
        </p:nvSpPr>
        <p:spPr>
          <a:xfrm rot="10800000">
            <a:off x="11371234" y="776896"/>
            <a:ext cx="282076" cy="572396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任意多边形: 形状 14"/>
          <p:cNvSpPr>
            <a:spLocks noChangeAspect="1"/>
          </p:cNvSpPr>
          <p:nvPr>
            <p:custDataLst>
              <p:tags r:id="rId7"/>
            </p:custDataLst>
          </p:nvPr>
        </p:nvSpPr>
        <p:spPr>
          <a:xfrm rot="10800000">
            <a:off x="10997345" y="776896"/>
            <a:ext cx="282076" cy="572396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任意多边形: 形状 11"/>
          <p:cNvSpPr>
            <a:spLocks noChangeAspect="1"/>
          </p:cNvSpPr>
          <p:nvPr>
            <p:custDataLst>
              <p:tags r:id="rId8"/>
            </p:custDataLst>
          </p:nvPr>
        </p:nvSpPr>
        <p:spPr>
          <a:xfrm rot="10800000">
            <a:off x="11270350" y="676012"/>
            <a:ext cx="282076" cy="572396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noFill/>
          <a:ln w="381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任意多边形: 形状 12"/>
          <p:cNvSpPr>
            <a:spLocks noChangeAspect="1"/>
          </p:cNvSpPr>
          <p:nvPr>
            <p:custDataLst>
              <p:tags r:id="rId9"/>
            </p:custDataLst>
          </p:nvPr>
        </p:nvSpPr>
        <p:spPr>
          <a:xfrm rot="10800000">
            <a:off x="10896461" y="676012"/>
            <a:ext cx="282076" cy="572396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noFill/>
          <a:ln w="381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3" name="文本框 92"/>
          <p:cNvSpPr txBox="1"/>
          <p:nvPr>
            <p:custDataLst>
              <p:tags r:id="rId10"/>
            </p:custDataLst>
          </p:nvPr>
        </p:nvSpPr>
        <p:spPr>
          <a:xfrm>
            <a:off x="568325" y="2072005"/>
            <a:ext cx="10852150" cy="3609975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rmAutofit lnSpcReduction="10000"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55600" lvl="0" indent="-355600" algn="l" fontAlgn="ct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100000"/>
              <a:buFont typeface="WPS-Bullets" pitchFamily="2" charset="0"/>
              <a:buChar char=""/>
            </a:pPr>
            <a:r>
              <a:rPr lang="en-US" altLang="zh-CN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1.我国婴儿车市场规模达500亿，衍生的育儿服务市场规模超千亿；</a:t>
            </a:r>
            <a:endParaRPr lang="en-US" altLang="zh-CN" sz="1800" spc="12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100000"/>
              <a:buFont typeface="WPS-Bullets" pitchFamily="2" charset="0"/>
              <a:buChar char=""/>
            </a:pPr>
            <a:r>
              <a:rPr lang="en-US" altLang="zh-CN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2.创始人具有10年婴幼儿教育高管+苹果（中国）高级运营背景，带领一批经验丰富的技术工程师创业，</a:t>
            </a:r>
            <a:r>
              <a:rPr lang="zh-CN" altLang="en-US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对婴幼儿产品痛点理解深刻；</a:t>
            </a:r>
            <a:endParaRPr lang="en-US" altLang="zh-CN" sz="1800" spc="12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100000"/>
              <a:buFont typeface="WPS-Bullets" pitchFamily="2" charset="0"/>
              <a:buChar char=""/>
            </a:pPr>
            <a:r>
              <a:rPr lang="en-US" altLang="zh-CN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婴儿车市场呈现高端化、智能化趋势，目前国内尚未出现高端的婴儿车品牌，公司</a:t>
            </a:r>
            <a:r>
              <a:rPr lang="en-US" altLang="zh-CN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差异化定位高端婴儿车市场，做婴儿车中的“特斯拉”</a:t>
            </a:r>
            <a:r>
              <a:rPr lang="zh-CN" altLang="en-US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抢占市场先机</a:t>
            </a:r>
            <a:r>
              <a:rPr lang="en-US" altLang="zh-CN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800" spc="12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100000"/>
              <a:buFont typeface="WPS-Bullets" pitchFamily="2" charset="0"/>
              <a:buChar char=""/>
            </a:pPr>
            <a:r>
              <a:rPr lang="en-US" altLang="zh-CN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公司研发的智能婴儿车</a:t>
            </a:r>
            <a:r>
              <a:rPr lang="en-US" altLang="zh-CN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全球含金量最高，已拿到17项中国专利，</a:t>
            </a:r>
            <a:r>
              <a:rPr lang="zh-CN" altLang="en-US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</a:t>
            </a:r>
            <a:r>
              <a:rPr lang="en-US" altLang="zh-CN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全球第一台实现多维度智能化的婴儿车（全球第一台</a:t>
            </a:r>
            <a:r>
              <a:rPr lang="zh-CN" altLang="en-US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实现</a:t>
            </a:r>
            <a:r>
              <a:rPr lang="en-US" altLang="zh-CN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语音折叠、智能驾驶、父母远程陪伴、360°守护、GPS追踪防丢失、空气监测与净化、提供育儿服务、定制化场景和硬件拓展等</a:t>
            </a:r>
            <a:r>
              <a:rPr lang="zh-CN" altLang="en-US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</a:t>
            </a:r>
            <a:r>
              <a:rPr lang="en-US" altLang="zh-CN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）；</a:t>
            </a:r>
            <a:endParaRPr lang="en-US" altLang="zh-CN" sz="1800" spc="12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100000"/>
              <a:buFont typeface="WPS-Bullets" pitchFamily="2" charset="0"/>
              <a:buChar char=""/>
            </a:pPr>
            <a:r>
              <a:rPr lang="en-US" altLang="zh-CN" sz="1800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5.产品研发已完成（历时2年半），样车已生产落地，具备量产能力。</a:t>
            </a:r>
            <a:endParaRPr lang="en-US" altLang="zh-CN" sz="1800" spc="12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4" name="文本框 93"/>
          <p:cNvSpPr txBox="1"/>
          <p:nvPr>
            <p:custDataLst>
              <p:tags r:id="rId11"/>
            </p:custDataLst>
          </p:nvPr>
        </p:nvSpPr>
        <p:spPr>
          <a:xfrm>
            <a:off x="549910" y="645795"/>
            <a:ext cx="9982200" cy="62992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投资亮点</a:t>
            </a:r>
            <a:endParaRPr lang="zh-CN" altLang="en-US" sz="3200" b="1" spc="16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12"/>
    </p:custDataLst>
  </p:cSld>
  <p:clrMapOvr>
    <a:masterClrMapping/>
  </p:clrMapOvr>
  <p:transition spd="slow" advTm="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5428" y="90855"/>
            <a:ext cx="3655808" cy="369536"/>
          </a:xfrm>
        </p:spPr>
        <p:txBody>
          <a:bodyPr/>
          <a:lstStyle/>
          <a:p>
            <a:r>
              <a:rPr lang="zh-CN" altLang="en-US" sz="2800" b="1" dirty="0"/>
              <a:t>一、市场分析</a:t>
            </a:r>
            <a:endParaRPr lang="zh-CN" altLang="en-US" sz="2800" b="1" dirty="0"/>
          </a:p>
        </p:txBody>
      </p:sp>
      <p:sp>
        <p:nvSpPr>
          <p:cNvPr id="25" name="AutoShape 1"/>
          <p:cNvSpPr/>
          <p:nvPr/>
        </p:nvSpPr>
        <p:spPr bwMode="auto">
          <a:xfrm>
            <a:off x="1127036" y="1407282"/>
            <a:ext cx="10040863" cy="113990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just" defTabSz="452755">
              <a:lnSpc>
                <a:spcPct val="120000"/>
              </a:lnSpc>
              <a:spcBef>
                <a:spcPts val="1190"/>
              </a:spcBef>
              <a:defRPr/>
            </a:pPr>
            <a:endParaRPr lang="es-ES" sz="346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Gill Sans" panose="020B0502020104020203" charset="0"/>
            </a:endParaRPr>
          </a:p>
        </p:txBody>
      </p:sp>
      <p:sp>
        <p:nvSpPr>
          <p:cNvPr id="49" name="AutoShape 23"/>
          <p:cNvSpPr/>
          <p:nvPr/>
        </p:nvSpPr>
        <p:spPr bwMode="auto">
          <a:xfrm>
            <a:off x="426085" y="3199130"/>
            <a:ext cx="6189345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just" defTabSz="452755">
              <a:spcBef>
                <a:spcPts val="1190"/>
              </a:spcBef>
              <a:defRPr/>
            </a:pPr>
            <a:endParaRPr lang="es-ES" sz="259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charset="0"/>
            </a:endParaRPr>
          </a:p>
        </p:txBody>
      </p:sp>
      <p:sp>
        <p:nvSpPr>
          <p:cNvPr id="55" name="AutoShape 28"/>
          <p:cNvSpPr/>
          <p:nvPr/>
        </p:nvSpPr>
        <p:spPr bwMode="auto">
          <a:xfrm>
            <a:off x="2578735" y="6162675"/>
            <a:ext cx="7555230" cy="396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3EB3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 defTabSz="452755">
              <a:spcBef>
                <a:spcPts val="1190"/>
              </a:spcBef>
              <a:defRPr/>
            </a:pPr>
            <a:r>
              <a:rPr lang="zh-CN" sz="2305" b="1" dirty="0"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rPr>
              <a:t>高速增长的婴儿车市场</a:t>
            </a:r>
            <a:r>
              <a:rPr lang="en-US" altLang="zh-CN" sz="2305" b="1" dirty="0"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rPr>
              <a:t>+</a:t>
            </a:r>
            <a:r>
              <a:rPr lang="zh-CN" altLang="en-US" sz="2305" b="1" dirty="0"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rPr>
              <a:t>衍生的增值服务</a:t>
            </a:r>
            <a:r>
              <a:rPr lang="en-US" altLang="zh-CN" sz="2305" b="1" dirty="0"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rPr>
              <a:t>=</a:t>
            </a:r>
            <a:r>
              <a:rPr lang="zh-CN" altLang="en-US" sz="2305" b="1" dirty="0"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rPr>
              <a:t>千亿级赛道</a:t>
            </a:r>
            <a:endParaRPr lang="zh-CN" altLang="en-US" sz="2305" b="1" dirty="0">
              <a:latin typeface="微软雅黑" panose="020B0503020204020204" pitchFamily="34" charset="-122"/>
              <a:ea typeface="微软雅黑" panose="020B0503020204020204" pitchFamily="34" charset="-122"/>
              <a:cs typeface="Gill Sans" panose="020B0502020104020203" charset="0"/>
            </a:endParaRPr>
          </a:p>
        </p:txBody>
      </p:sp>
      <p:sp>
        <p:nvSpPr>
          <p:cNvPr id="57" name="Freeform 8"/>
          <p:cNvSpPr>
            <a:spLocks noEditPoints="1"/>
          </p:cNvSpPr>
          <p:nvPr/>
        </p:nvSpPr>
        <p:spPr bwMode="auto">
          <a:xfrm>
            <a:off x="240015" y="161611"/>
            <a:ext cx="539895" cy="444563"/>
          </a:xfrm>
          <a:custGeom>
            <a:avLst/>
            <a:gdLst>
              <a:gd name="T0" fmla="*/ 79 w 477"/>
              <a:gd name="T1" fmla="*/ 129 h 393"/>
              <a:gd name="T2" fmla="*/ 96 w 477"/>
              <a:gd name="T3" fmla="*/ 125 h 393"/>
              <a:gd name="T4" fmla="*/ 100 w 477"/>
              <a:gd name="T5" fmla="*/ 126 h 393"/>
              <a:gd name="T6" fmla="*/ 104 w 477"/>
              <a:gd name="T7" fmla="*/ 124 h 393"/>
              <a:gd name="T8" fmla="*/ 108 w 477"/>
              <a:gd name="T9" fmla="*/ 141 h 393"/>
              <a:gd name="T10" fmla="*/ 119 w 477"/>
              <a:gd name="T11" fmla="*/ 170 h 393"/>
              <a:gd name="T12" fmla="*/ 111 w 477"/>
              <a:gd name="T13" fmla="*/ 99 h 393"/>
              <a:gd name="T14" fmla="*/ 101 w 477"/>
              <a:gd name="T15" fmla="*/ 36 h 393"/>
              <a:gd name="T16" fmla="*/ 91 w 477"/>
              <a:gd name="T17" fmla="*/ 99 h 393"/>
              <a:gd name="T18" fmla="*/ 96 w 477"/>
              <a:gd name="T19" fmla="*/ 116 h 393"/>
              <a:gd name="T20" fmla="*/ 105 w 477"/>
              <a:gd name="T21" fmla="*/ 114 h 393"/>
              <a:gd name="T22" fmla="*/ 106 w 477"/>
              <a:gd name="T23" fmla="*/ 119 h 393"/>
              <a:gd name="T24" fmla="*/ 104 w 477"/>
              <a:gd name="T25" fmla="*/ 122 h 393"/>
              <a:gd name="T26" fmla="*/ 100 w 477"/>
              <a:gd name="T27" fmla="*/ 123 h 393"/>
              <a:gd name="T28" fmla="*/ 96 w 477"/>
              <a:gd name="T29" fmla="*/ 121 h 393"/>
              <a:gd name="T30" fmla="*/ 96 w 477"/>
              <a:gd name="T31" fmla="*/ 116 h 393"/>
              <a:gd name="T32" fmla="*/ 463 w 477"/>
              <a:gd name="T33" fmla="*/ 269 h 393"/>
              <a:gd name="T34" fmla="*/ 399 w 477"/>
              <a:gd name="T35" fmla="*/ 269 h 393"/>
              <a:gd name="T36" fmla="*/ 385 w 477"/>
              <a:gd name="T37" fmla="*/ 370 h 393"/>
              <a:gd name="T38" fmla="*/ 441 w 477"/>
              <a:gd name="T39" fmla="*/ 300 h 393"/>
              <a:gd name="T40" fmla="*/ 391 w 477"/>
              <a:gd name="T41" fmla="*/ 270 h 393"/>
              <a:gd name="T42" fmla="*/ 431 w 477"/>
              <a:gd name="T43" fmla="*/ 229 h 393"/>
              <a:gd name="T44" fmla="*/ 408 w 477"/>
              <a:gd name="T45" fmla="*/ 199 h 393"/>
              <a:gd name="T46" fmla="*/ 398 w 477"/>
              <a:gd name="T47" fmla="*/ 136 h 393"/>
              <a:gd name="T48" fmla="*/ 388 w 477"/>
              <a:gd name="T49" fmla="*/ 199 h 393"/>
              <a:gd name="T50" fmla="*/ 55 w 477"/>
              <a:gd name="T51" fmla="*/ 300 h 393"/>
              <a:gd name="T52" fmla="*/ 46 w 477"/>
              <a:gd name="T53" fmla="*/ 237 h 393"/>
              <a:gd name="T54" fmla="*/ 36 w 477"/>
              <a:gd name="T55" fmla="*/ 300 h 393"/>
              <a:gd name="T56" fmla="*/ 92 w 477"/>
              <a:gd name="T57" fmla="*/ 370 h 393"/>
              <a:gd name="T58" fmla="*/ 37 w 477"/>
              <a:gd name="T59" fmla="*/ 230 h 393"/>
              <a:gd name="T60" fmla="*/ 86 w 477"/>
              <a:gd name="T61" fmla="*/ 269 h 393"/>
              <a:gd name="T62" fmla="*/ 125 w 477"/>
              <a:gd name="T63" fmla="*/ 270 h 393"/>
              <a:gd name="T64" fmla="*/ 111 w 477"/>
              <a:gd name="T65" fmla="*/ 168 h 393"/>
              <a:gd name="T66" fmla="*/ 47 w 477"/>
              <a:gd name="T67" fmla="*/ 168 h 393"/>
              <a:gd name="T68" fmla="*/ 37 w 477"/>
              <a:gd name="T69" fmla="*/ 230 h 393"/>
              <a:gd name="T70" fmla="*/ 96 w 477"/>
              <a:gd name="T71" fmla="*/ 378 h 393"/>
              <a:gd name="T72" fmla="*/ 382 w 477"/>
              <a:gd name="T73" fmla="*/ 393 h 393"/>
              <a:gd name="T74" fmla="*/ 318 w 477"/>
              <a:gd name="T75" fmla="*/ 181 h 393"/>
              <a:gd name="T76" fmla="*/ 234 w 477"/>
              <a:gd name="T77" fmla="*/ 106 h 393"/>
              <a:gd name="T78" fmla="*/ 287 w 477"/>
              <a:gd name="T79" fmla="*/ 72 h 393"/>
              <a:gd name="T80" fmla="*/ 265 w 477"/>
              <a:gd name="T81" fmla="*/ 48 h 393"/>
              <a:gd name="T82" fmla="*/ 236 w 477"/>
              <a:gd name="T83" fmla="*/ 89 h 393"/>
              <a:gd name="T84" fmla="*/ 192 w 477"/>
              <a:gd name="T85" fmla="*/ 91 h 393"/>
              <a:gd name="T86" fmla="*/ 222 w 477"/>
              <a:gd name="T87" fmla="*/ 85 h 393"/>
              <a:gd name="T88" fmla="*/ 155 w 477"/>
              <a:gd name="T89" fmla="*/ 22 h 393"/>
              <a:gd name="T90" fmla="*/ 164 w 477"/>
              <a:gd name="T91" fmla="*/ 130 h 393"/>
              <a:gd name="T92" fmla="*/ 240 w 477"/>
              <a:gd name="T93" fmla="*/ 136 h 393"/>
              <a:gd name="T94" fmla="*/ 230 w 477"/>
              <a:gd name="T95" fmla="*/ 160 h 393"/>
              <a:gd name="T96" fmla="*/ 256 w 477"/>
              <a:gd name="T97" fmla="*/ 160 h 393"/>
              <a:gd name="T98" fmla="*/ 247 w 477"/>
              <a:gd name="T99" fmla="*/ 136 h 393"/>
              <a:gd name="T100" fmla="*/ 321 w 477"/>
              <a:gd name="T101" fmla="*/ 130 h 393"/>
              <a:gd name="T102" fmla="*/ 330 w 477"/>
              <a:gd name="T103" fmla="*/ 22 h 393"/>
              <a:gd name="T104" fmla="*/ 337 w 477"/>
              <a:gd name="T105" fmla="*/ 7 h 393"/>
              <a:gd name="T106" fmla="*/ 155 w 477"/>
              <a:gd name="T107" fmla="*/ 0 h 393"/>
              <a:gd name="T108" fmla="*/ 148 w 477"/>
              <a:gd name="T109" fmla="*/ 15 h 393"/>
              <a:gd name="T110" fmla="*/ 181 w 477"/>
              <a:gd name="T111" fmla="*/ 36 h 393"/>
              <a:gd name="T112" fmla="*/ 297 w 477"/>
              <a:gd name="T113" fmla="*/ 30 h 393"/>
              <a:gd name="T114" fmla="*/ 304 w 477"/>
              <a:gd name="T115" fmla="*/ 115 h 393"/>
              <a:gd name="T116" fmla="*/ 188 w 477"/>
              <a:gd name="T117" fmla="*/ 121 h 393"/>
              <a:gd name="T118" fmla="*/ 181 w 477"/>
              <a:gd name="T119" fmla="*/ 36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7" h="393">
                <a:moveTo>
                  <a:pt x="58" y="134"/>
                </a:moveTo>
                <a:cubicBezTo>
                  <a:pt x="64" y="131"/>
                  <a:pt x="71" y="129"/>
                  <a:pt x="79" y="129"/>
                </a:cubicBezTo>
                <a:cubicBezTo>
                  <a:pt x="85" y="129"/>
                  <a:pt x="90" y="130"/>
                  <a:pt x="95" y="132"/>
                </a:cubicBezTo>
                <a:cubicBezTo>
                  <a:pt x="96" y="125"/>
                  <a:pt x="96" y="125"/>
                  <a:pt x="96" y="125"/>
                </a:cubicBezTo>
                <a:cubicBezTo>
                  <a:pt x="96" y="124"/>
                  <a:pt x="97" y="124"/>
                  <a:pt x="98" y="124"/>
                </a:cubicBezTo>
                <a:cubicBezTo>
                  <a:pt x="100" y="126"/>
                  <a:pt x="100" y="126"/>
                  <a:pt x="100" y="126"/>
                </a:cubicBezTo>
                <a:cubicBezTo>
                  <a:pt x="100" y="126"/>
                  <a:pt x="102" y="126"/>
                  <a:pt x="102" y="126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5" y="124"/>
                  <a:pt x="106" y="124"/>
                  <a:pt x="106" y="125"/>
                </a:cubicBezTo>
                <a:cubicBezTo>
                  <a:pt x="108" y="141"/>
                  <a:pt x="108" y="141"/>
                  <a:pt x="108" y="141"/>
                </a:cubicBezTo>
                <a:cubicBezTo>
                  <a:pt x="115" y="149"/>
                  <a:pt x="119" y="158"/>
                  <a:pt x="119" y="168"/>
                </a:cubicBezTo>
                <a:cubicBezTo>
                  <a:pt x="119" y="169"/>
                  <a:pt x="119" y="169"/>
                  <a:pt x="119" y="170"/>
                </a:cubicBezTo>
                <a:cubicBezTo>
                  <a:pt x="147" y="170"/>
                  <a:pt x="147" y="170"/>
                  <a:pt x="147" y="170"/>
                </a:cubicBezTo>
                <a:cubicBezTo>
                  <a:pt x="147" y="128"/>
                  <a:pt x="139" y="105"/>
                  <a:pt x="111" y="99"/>
                </a:cubicBezTo>
                <a:cubicBezTo>
                  <a:pt x="124" y="95"/>
                  <a:pt x="133" y="83"/>
                  <a:pt x="133" y="69"/>
                </a:cubicBezTo>
                <a:cubicBezTo>
                  <a:pt x="133" y="51"/>
                  <a:pt x="119" y="36"/>
                  <a:pt x="101" y="36"/>
                </a:cubicBezTo>
                <a:cubicBezTo>
                  <a:pt x="83" y="36"/>
                  <a:pt x="69" y="51"/>
                  <a:pt x="69" y="69"/>
                </a:cubicBezTo>
                <a:cubicBezTo>
                  <a:pt x="69" y="83"/>
                  <a:pt x="78" y="95"/>
                  <a:pt x="91" y="99"/>
                </a:cubicBezTo>
                <a:cubicBezTo>
                  <a:pt x="73" y="103"/>
                  <a:pt x="63" y="115"/>
                  <a:pt x="58" y="134"/>
                </a:cubicBezTo>
                <a:close/>
                <a:moveTo>
                  <a:pt x="96" y="116"/>
                </a:moveTo>
                <a:cubicBezTo>
                  <a:pt x="96" y="115"/>
                  <a:pt x="97" y="114"/>
                  <a:pt x="97" y="114"/>
                </a:cubicBezTo>
                <a:cubicBezTo>
                  <a:pt x="105" y="114"/>
                  <a:pt x="105" y="114"/>
                  <a:pt x="105" y="114"/>
                </a:cubicBezTo>
                <a:cubicBezTo>
                  <a:pt x="105" y="114"/>
                  <a:pt x="106" y="115"/>
                  <a:pt x="106" y="116"/>
                </a:cubicBezTo>
                <a:cubicBezTo>
                  <a:pt x="106" y="119"/>
                  <a:pt x="106" y="119"/>
                  <a:pt x="106" y="119"/>
                </a:cubicBezTo>
                <a:cubicBezTo>
                  <a:pt x="106" y="120"/>
                  <a:pt x="106" y="121"/>
                  <a:pt x="106" y="121"/>
                </a:cubicBezTo>
                <a:cubicBezTo>
                  <a:pt x="106" y="121"/>
                  <a:pt x="105" y="121"/>
                  <a:pt x="104" y="122"/>
                </a:cubicBezTo>
                <a:cubicBezTo>
                  <a:pt x="102" y="123"/>
                  <a:pt x="102" y="123"/>
                  <a:pt x="102" y="123"/>
                </a:cubicBezTo>
                <a:cubicBezTo>
                  <a:pt x="102" y="123"/>
                  <a:pt x="100" y="123"/>
                  <a:pt x="100" y="123"/>
                </a:cubicBezTo>
                <a:cubicBezTo>
                  <a:pt x="98" y="122"/>
                  <a:pt x="98" y="122"/>
                  <a:pt x="98" y="122"/>
                </a:cubicBezTo>
                <a:cubicBezTo>
                  <a:pt x="97" y="121"/>
                  <a:pt x="96" y="121"/>
                  <a:pt x="96" y="121"/>
                </a:cubicBezTo>
                <a:cubicBezTo>
                  <a:pt x="96" y="121"/>
                  <a:pt x="96" y="120"/>
                  <a:pt x="96" y="119"/>
                </a:cubicBezTo>
                <a:lnTo>
                  <a:pt x="96" y="116"/>
                </a:lnTo>
                <a:close/>
                <a:moveTo>
                  <a:pt x="441" y="300"/>
                </a:moveTo>
                <a:cubicBezTo>
                  <a:pt x="454" y="296"/>
                  <a:pt x="463" y="283"/>
                  <a:pt x="463" y="269"/>
                </a:cubicBezTo>
                <a:cubicBezTo>
                  <a:pt x="463" y="251"/>
                  <a:pt x="449" y="237"/>
                  <a:pt x="431" y="237"/>
                </a:cubicBezTo>
                <a:cubicBezTo>
                  <a:pt x="413" y="237"/>
                  <a:pt x="399" y="251"/>
                  <a:pt x="399" y="269"/>
                </a:cubicBezTo>
                <a:cubicBezTo>
                  <a:pt x="399" y="283"/>
                  <a:pt x="408" y="296"/>
                  <a:pt x="421" y="300"/>
                </a:cubicBezTo>
                <a:cubicBezTo>
                  <a:pt x="393" y="306"/>
                  <a:pt x="385" y="328"/>
                  <a:pt x="385" y="370"/>
                </a:cubicBezTo>
                <a:cubicBezTo>
                  <a:pt x="477" y="370"/>
                  <a:pt x="477" y="370"/>
                  <a:pt x="477" y="370"/>
                </a:cubicBezTo>
                <a:cubicBezTo>
                  <a:pt x="477" y="328"/>
                  <a:pt x="469" y="306"/>
                  <a:pt x="441" y="300"/>
                </a:cubicBezTo>
                <a:close/>
                <a:moveTo>
                  <a:pt x="352" y="270"/>
                </a:moveTo>
                <a:cubicBezTo>
                  <a:pt x="391" y="270"/>
                  <a:pt x="391" y="270"/>
                  <a:pt x="391" y="270"/>
                </a:cubicBezTo>
                <a:cubicBezTo>
                  <a:pt x="391" y="269"/>
                  <a:pt x="391" y="269"/>
                  <a:pt x="391" y="269"/>
                </a:cubicBezTo>
                <a:cubicBezTo>
                  <a:pt x="391" y="247"/>
                  <a:pt x="409" y="229"/>
                  <a:pt x="431" y="229"/>
                </a:cubicBezTo>
                <a:cubicBezTo>
                  <a:pt x="434" y="229"/>
                  <a:pt x="437" y="229"/>
                  <a:pt x="440" y="230"/>
                </a:cubicBezTo>
                <a:cubicBezTo>
                  <a:pt x="435" y="213"/>
                  <a:pt x="425" y="203"/>
                  <a:pt x="408" y="199"/>
                </a:cubicBezTo>
                <a:cubicBezTo>
                  <a:pt x="421" y="195"/>
                  <a:pt x="430" y="183"/>
                  <a:pt x="430" y="168"/>
                </a:cubicBezTo>
                <a:cubicBezTo>
                  <a:pt x="430" y="151"/>
                  <a:pt x="416" y="136"/>
                  <a:pt x="398" y="136"/>
                </a:cubicBezTo>
                <a:cubicBezTo>
                  <a:pt x="380" y="136"/>
                  <a:pt x="366" y="151"/>
                  <a:pt x="366" y="168"/>
                </a:cubicBezTo>
                <a:cubicBezTo>
                  <a:pt x="366" y="183"/>
                  <a:pt x="375" y="195"/>
                  <a:pt x="388" y="199"/>
                </a:cubicBezTo>
                <a:cubicBezTo>
                  <a:pt x="360" y="205"/>
                  <a:pt x="352" y="228"/>
                  <a:pt x="352" y="270"/>
                </a:cubicBezTo>
                <a:close/>
                <a:moveTo>
                  <a:pt x="55" y="300"/>
                </a:moveTo>
                <a:cubicBezTo>
                  <a:pt x="69" y="296"/>
                  <a:pt x="78" y="283"/>
                  <a:pt x="78" y="269"/>
                </a:cubicBezTo>
                <a:cubicBezTo>
                  <a:pt x="78" y="251"/>
                  <a:pt x="64" y="237"/>
                  <a:pt x="46" y="237"/>
                </a:cubicBezTo>
                <a:cubicBezTo>
                  <a:pt x="28" y="237"/>
                  <a:pt x="14" y="251"/>
                  <a:pt x="14" y="269"/>
                </a:cubicBezTo>
                <a:cubicBezTo>
                  <a:pt x="14" y="283"/>
                  <a:pt x="23" y="296"/>
                  <a:pt x="36" y="300"/>
                </a:cubicBezTo>
                <a:cubicBezTo>
                  <a:pt x="8" y="306"/>
                  <a:pt x="0" y="328"/>
                  <a:pt x="0" y="370"/>
                </a:cubicBezTo>
                <a:cubicBezTo>
                  <a:pt x="92" y="370"/>
                  <a:pt x="92" y="370"/>
                  <a:pt x="92" y="370"/>
                </a:cubicBezTo>
                <a:cubicBezTo>
                  <a:pt x="92" y="328"/>
                  <a:pt x="84" y="306"/>
                  <a:pt x="55" y="300"/>
                </a:cubicBezTo>
                <a:close/>
                <a:moveTo>
                  <a:pt x="37" y="230"/>
                </a:moveTo>
                <a:cubicBezTo>
                  <a:pt x="40" y="229"/>
                  <a:pt x="43" y="229"/>
                  <a:pt x="46" y="229"/>
                </a:cubicBezTo>
                <a:cubicBezTo>
                  <a:pt x="68" y="229"/>
                  <a:pt x="86" y="247"/>
                  <a:pt x="86" y="269"/>
                </a:cubicBezTo>
                <a:cubicBezTo>
                  <a:pt x="86" y="269"/>
                  <a:pt x="86" y="269"/>
                  <a:pt x="86" y="270"/>
                </a:cubicBezTo>
                <a:cubicBezTo>
                  <a:pt x="125" y="270"/>
                  <a:pt x="125" y="270"/>
                  <a:pt x="125" y="270"/>
                </a:cubicBezTo>
                <a:cubicBezTo>
                  <a:pt x="125" y="228"/>
                  <a:pt x="117" y="205"/>
                  <a:pt x="88" y="199"/>
                </a:cubicBezTo>
                <a:cubicBezTo>
                  <a:pt x="102" y="195"/>
                  <a:pt x="111" y="183"/>
                  <a:pt x="111" y="168"/>
                </a:cubicBezTo>
                <a:cubicBezTo>
                  <a:pt x="111" y="151"/>
                  <a:pt x="97" y="136"/>
                  <a:pt x="79" y="136"/>
                </a:cubicBezTo>
                <a:cubicBezTo>
                  <a:pt x="61" y="136"/>
                  <a:pt x="47" y="151"/>
                  <a:pt x="47" y="168"/>
                </a:cubicBezTo>
                <a:cubicBezTo>
                  <a:pt x="47" y="183"/>
                  <a:pt x="56" y="195"/>
                  <a:pt x="69" y="199"/>
                </a:cubicBezTo>
                <a:cubicBezTo>
                  <a:pt x="52" y="203"/>
                  <a:pt x="42" y="213"/>
                  <a:pt x="37" y="230"/>
                </a:cubicBezTo>
                <a:close/>
                <a:moveTo>
                  <a:pt x="159" y="181"/>
                </a:moveTo>
                <a:cubicBezTo>
                  <a:pt x="96" y="378"/>
                  <a:pt x="96" y="378"/>
                  <a:pt x="96" y="378"/>
                </a:cubicBezTo>
                <a:cubicBezTo>
                  <a:pt x="96" y="393"/>
                  <a:pt x="96" y="393"/>
                  <a:pt x="96" y="393"/>
                </a:cubicBezTo>
                <a:cubicBezTo>
                  <a:pt x="382" y="393"/>
                  <a:pt x="382" y="393"/>
                  <a:pt x="382" y="393"/>
                </a:cubicBezTo>
                <a:cubicBezTo>
                  <a:pt x="382" y="378"/>
                  <a:pt x="382" y="378"/>
                  <a:pt x="382" y="378"/>
                </a:cubicBezTo>
                <a:cubicBezTo>
                  <a:pt x="318" y="181"/>
                  <a:pt x="318" y="181"/>
                  <a:pt x="318" y="181"/>
                </a:cubicBezTo>
                <a:lnTo>
                  <a:pt x="159" y="181"/>
                </a:lnTo>
                <a:close/>
                <a:moveTo>
                  <a:pt x="234" y="106"/>
                </a:moveTo>
                <a:cubicBezTo>
                  <a:pt x="279" y="64"/>
                  <a:pt x="279" y="64"/>
                  <a:pt x="279" y="64"/>
                </a:cubicBezTo>
                <a:cubicBezTo>
                  <a:pt x="287" y="72"/>
                  <a:pt x="287" y="72"/>
                  <a:pt x="287" y="72"/>
                </a:cubicBezTo>
                <a:cubicBezTo>
                  <a:pt x="292" y="45"/>
                  <a:pt x="292" y="45"/>
                  <a:pt x="292" y="45"/>
                </a:cubicBezTo>
                <a:cubicBezTo>
                  <a:pt x="265" y="48"/>
                  <a:pt x="265" y="48"/>
                  <a:pt x="265" y="48"/>
                </a:cubicBezTo>
                <a:cubicBezTo>
                  <a:pt x="272" y="56"/>
                  <a:pt x="272" y="56"/>
                  <a:pt x="272" y="56"/>
                </a:cubicBezTo>
                <a:cubicBezTo>
                  <a:pt x="236" y="89"/>
                  <a:pt x="236" y="89"/>
                  <a:pt x="236" y="89"/>
                </a:cubicBezTo>
                <a:cubicBezTo>
                  <a:pt x="224" y="67"/>
                  <a:pt x="224" y="67"/>
                  <a:pt x="224" y="67"/>
                </a:cubicBezTo>
                <a:cubicBezTo>
                  <a:pt x="192" y="91"/>
                  <a:pt x="192" y="91"/>
                  <a:pt x="192" y="91"/>
                </a:cubicBezTo>
                <a:cubicBezTo>
                  <a:pt x="192" y="106"/>
                  <a:pt x="192" y="106"/>
                  <a:pt x="192" y="106"/>
                </a:cubicBezTo>
                <a:cubicBezTo>
                  <a:pt x="222" y="85"/>
                  <a:pt x="222" y="85"/>
                  <a:pt x="222" y="85"/>
                </a:cubicBezTo>
                <a:lnTo>
                  <a:pt x="234" y="106"/>
                </a:lnTo>
                <a:close/>
                <a:moveTo>
                  <a:pt x="155" y="22"/>
                </a:moveTo>
                <a:cubicBezTo>
                  <a:pt x="164" y="22"/>
                  <a:pt x="164" y="22"/>
                  <a:pt x="164" y="22"/>
                </a:cubicBezTo>
                <a:cubicBezTo>
                  <a:pt x="164" y="130"/>
                  <a:pt x="164" y="130"/>
                  <a:pt x="164" y="130"/>
                </a:cubicBezTo>
                <a:cubicBezTo>
                  <a:pt x="164" y="133"/>
                  <a:pt x="167" y="136"/>
                  <a:pt x="171" y="136"/>
                </a:cubicBezTo>
                <a:cubicBezTo>
                  <a:pt x="240" y="136"/>
                  <a:pt x="240" y="136"/>
                  <a:pt x="240" y="136"/>
                </a:cubicBezTo>
                <a:cubicBezTo>
                  <a:pt x="240" y="147"/>
                  <a:pt x="240" y="147"/>
                  <a:pt x="240" y="147"/>
                </a:cubicBezTo>
                <a:cubicBezTo>
                  <a:pt x="234" y="149"/>
                  <a:pt x="230" y="154"/>
                  <a:pt x="230" y="160"/>
                </a:cubicBezTo>
                <a:cubicBezTo>
                  <a:pt x="230" y="167"/>
                  <a:pt x="236" y="173"/>
                  <a:pt x="243" y="173"/>
                </a:cubicBezTo>
                <a:cubicBezTo>
                  <a:pt x="251" y="173"/>
                  <a:pt x="256" y="167"/>
                  <a:pt x="256" y="160"/>
                </a:cubicBezTo>
                <a:cubicBezTo>
                  <a:pt x="256" y="154"/>
                  <a:pt x="252" y="149"/>
                  <a:pt x="247" y="147"/>
                </a:cubicBezTo>
                <a:cubicBezTo>
                  <a:pt x="247" y="136"/>
                  <a:pt x="247" y="136"/>
                  <a:pt x="247" y="136"/>
                </a:cubicBezTo>
                <a:cubicBezTo>
                  <a:pt x="314" y="136"/>
                  <a:pt x="314" y="136"/>
                  <a:pt x="314" y="136"/>
                </a:cubicBezTo>
                <a:cubicBezTo>
                  <a:pt x="318" y="136"/>
                  <a:pt x="321" y="133"/>
                  <a:pt x="321" y="130"/>
                </a:cubicBezTo>
                <a:cubicBezTo>
                  <a:pt x="321" y="22"/>
                  <a:pt x="321" y="22"/>
                  <a:pt x="321" y="22"/>
                </a:cubicBezTo>
                <a:cubicBezTo>
                  <a:pt x="330" y="22"/>
                  <a:pt x="330" y="22"/>
                  <a:pt x="330" y="22"/>
                </a:cubicBezTo>
                <a:cubicBezTo>
                  <a:pt x="334" y="22"/>
                  <a:pt x="337" y="18"/>
                  <a:pt x="337" y="15"/>
                </a:cubicBezTo>
                <a:cubicBezTo>
                  <a:pt x="337" y="7"/>
                  <a:pt x="337" y="7"/>
                  <a:pt x="337" y="7"/>
                </a:cubicBezTo>
                <a:cubicBezTo>
                  <a:pt x="337" y="3"/>
                  <a:pt x="334" y="0"/>
                  <a:pt x="330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51" y="0"/>
                  <a:pt x="148" y="3"/>
                  <a:pt x="148" y="7"/>
                </a:cubicBezTo>
                <a:cubicBezTo>
                  <a:pt x="148" y="15"/>
                  <a:pt x="148" y="15"/>
                  <a:pt x="148" y="15"/>
                </a:cubicBezTo>
                <a:cubicBezTo>
                  <a:pt x="148" y="18"/>
                  <a:pt x="151" y="22"/>
                  <a:pt x="155" y="22"/>
                </a:cubicBezTo>
                <a:close/>
                <a:moveTo>
                  <a:pt x="181" y="36"/>
                </a:moveTo>
                <a:cubicBezTo>
                  <a:pt x="181" y="33"/>
                  <a:pt x="184" y="30"/>
                  <a:pt x="188" y="30"/>
                </a:cubicBezTo>
                <a:cubicBezTo>
                  <a:pt x="297" y="30"/>
                  <a:pt x="297" y="30"/>
                  <a:pt x="297" y="30"/>
                </a:cubicBezTo>
                <a:cubicBezTo>
                  <a:pt x="301" y="30"/>
                  <a:pt x="304" y="33"/>
                  <a:pt x="304" y="36"/>
                </a:cubicBezTo>
                <a:cubicBezTo>
                  <a:pt x="304" y="115"/>
                  <a:pt x="304" y="115"/>
                  <a:pt x="304" y="115"/>
                </a:cubicBezTo>
                <a:cubicBezTo>
                  <a:pt x="304" y="118"/>
                  <a:pt x="301" y="121"/>
                  <a:pt x="297" y="121"/>
                </a:cubicBezTo>
                <a:cubicBezTo>
                  <a:pt x="188" y="121"/>
                  <a:pt x="188" y="121"/>
                  <a:pt x="188" y="121"/>
                </a:cubicBezTo>
                <a:cubicBezTo>
                  <a:pt x="184" y="121"/>
                  <a:pt x="181" y="118"/>
                  <a:pt x="181" y="115"/>
                </a:cubicBezTo>
                <a:lnTo>
                  <a:pt x="181" y="3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5877" tIns="32938" rIns="65877" bIns="32938" numCol="1" anchor="t" anchorCtr="0" compatLnSpc="1"/>
          <a:lstStyle/>
          <a:p>
            <a:endParaRPr lang="zh-CN" altLang="en-US" sz="1295"/>
          </a:p>
        </p:txBody>
      </p:sp>
      <p:sp>
        <p:nvSpPr>
          <p:cNvPr id="3" name="矩形 2"/>
          <p:cNvSpPr/>
          <p:nvPr/>
        </p:nvSpPr>
        <p:spPr>
          <a:xfrm>
            <a:off x="240030" y="1044575"/>
            <a:ext cx="5052060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年母婴产品市场规模超过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万亿；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、根据</a:t>
            </a:r>
            <a:r>
              <a:rPr lang="en-US" altLang="zh-CN" sz="16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ECdateway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统计，我国婴幼儿出行品类消费市场规模超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年中高端婴儿车成交额同比上升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28%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，婴儿车市场呈现出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高端化、智能化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趋势；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、目前市场上的婴儿车以低端的手推车为主，功能简单、智能化程度低，无法满足宝妈们日益增长的养育需求；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20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、我国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0~3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岁儿童数量已超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5000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万，基于婴儿车产生的增值服务（如早教、幼儿医疗等）市场规模超千亿。</a:t>
            </a:r>
            <a:endParaRPr lang="es-E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endParaRPr lang="es-ES" altLang="en-US" sz="16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7768" y="-267780"/>
            <a:ext cx="4324262" cy="1366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075" y="1334135"/>
            <a:ext cx="5859145" cy="4190365"/>
          </a:xfrm>
          <a:prstGeom prst="rect">
            <a:avLst/>
          </a:prstGeom>
        </p:spPr>
      </p:pic>
    </p:spTree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6473" y="56871"/>
            <a:ext cx="9305525" cy="4461686"/>
          </a:xfrm>
          <a:prstGeom prst="rect">
            <a:avLst/>
          </a:prstGeom>
        </p:spPr>
      </p:pic>
      <p:sp>
        <p:nvSpPr>
          <p:cNvPr id="21" name="标题 20"/>
          <p:cNvSpPr>
            <a:spLocks noGrp="1"/>
          </p:cNvSpPr>
          <p:nvPr>
            <p:ph type="title"/>
          </p:nvPr>
        </p:nvSpPr>
        <p:spPr>
          <a:xfrm>
            <a:off x="1022733" y="114350"/>
            <a:ext cx="3655808" cy="369536"/>
          </a:xfrm>
          <a:prstGeom prst="rect">
            <a:avLst/>
          </a:prstGeom>
        </p:spPr>
        <p:txBody>
          <a:bodyPr/>
          <a:lstStyle/>
          <a:p>
            <a:r>
              <a:rPr lang="zh-CN" altLang="en-US" sz="2800" b="1" dirty="0"/>
              <a:t>二、公司介绍</a:t>
            </a:r>
            <a:endParaRPr lang="zh-CN" altLang="en-US" sz="2800" b="1" dirty="0"/>
          </a:p>
        </p:txBody>
      </p:sp>
      <p:sp>
        <p:nvSpPr>
          <p:cNvPr id="6" name="KSO_Shape"/>
          <p:cNvSpPr/>
          <p:nvPr/>
        </p:nvSpPr>
        <p:spPr bwMode="auto">
          <a:xfrm>
            <a:off x="352426" y="318433"/>
            <a:ext cx="373038" cy="251910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lIns="121189" tIns="60594" rIns="121189" bIns="60594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95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9" name="Group 9"/>
          <p:cNvGrpSpPr/>
          <p:nvPr/>
        </p:nvGrpSpPr>
        <p:grpSpPr bwMode="auto">
          <a:xfrm>
            <a:off x="2" y="704740"/>
            <a:ext cx="3149310" cy="3813817"/>
            <a:chOff x="-165139" y="857056"/>
            <a:chExt cx="2367382" cy="2851580"/>
          </a:xfrm>
        </p:grpSpPr>
        <p:grpSp>
          <p:nvGrpSpPr>
            <p:cNvPr id="10" name="Group 41"/>
            <p:cNvGrpSpPr/>
            <p:nvPr/>
          </p:nvGrpSpPr>
          <p:grpSpPr>
            <a:xfrm>
              <a:off x="-165139" y="857056"/>
              <a:ext cx="2169802" cy="2851580"/>
              <a:chOff x="2973520" y="1375518"/>
              <a:chExt cx="2981049" cy="2851580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12" name="Rectangle 12"/>
              <p:cNvSpPr/>
              <p:nvPr/>
            </p:nvSpPr>
            <p:spPr>
              <a:xfrm>
                <a:off x="2973520" y="1375518"/>
                <a:ext cx="2981049" cy="2851580"/>
              </a:xfrm>
              <a:prstGeom prst="rect">
                <a:avLst/>
              </a:prstGeom>
              <a:solidFill>
                <a:schemeClr val="accent2">
                  <a:alpha val="84000"/>
                </a:schemeClr>
              </a:solidFill>
              <a:ln>
                <a:noFill/>
              </a:ln>
              <a:effectLst>
                <a:outerShdw blurRad="317500" sx="1000" sy="1000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1908810">
                  <a:defRPr/>
                </a:pPr>
                <a:endParaRPr lang="en-US" sz="129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255162" y="1489857"/>
                <a:ext cx="633676" cy="805715"/>
              </a:xfrm>
              <a:prstGeom prst="rect">
                <a:avLst/>
              </a:prstGeom>
              <a:noFill/>
            </p:spPr>
            <p:txBody>
              <a:bodyPr anchor="ctr">
                <a:spAutoFit/>
              </a:bodyPr>
              <a:lstStyle/>
              <a:p>
                <a:pPr defTabSz="1908810">
                  <a:defRPr/>
                </a:pPr>
                <a:endParaRPr lang="en-US" sz="641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" name="Isosceles Triangle 11"/>
            <p:cNvSpPr/>
            <p:nvPr/>
          </p:nvSpPr>
          <p:spPr>
            <a:xfrm rot="5400000">
              <a:off x="1874318" y="2248890"/>
              <a:ext cx="460598" cy="195253"/>
            </a:xfrm>
            <a:prstGeom prst="triangle">
              <a:avLst/>
            </a:prstGeom>
            <a:solidFill>
              <a:schemeClr val="accent2">
                <a:alpha val="84000"/>
              </a:schemeClr>
            </a:solidFill>
            <a:ln>
              <a:noFill/>
            </a:ln>
            <a:effectLst>
              <a:outerShdw blurRad="317500" sx="1000" sy="1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908810"/>
              <a:endParaRPr lang="en-US" sz="129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Oval 16"/>
          <p:cNvSpPr/>
          <p:nvPr/>
        </p:nvSpPr>
        <p:spPr>
          <a:xfrm>
            <a:off x="3729887" y="4100385"/>
            <a:ext cx="838293" cy="843244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zh-CN" altLang="en-US" sz="230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诚信</a:t>
            </a:r>
            <a:endParaRPr lang="en-US" altLang="zh-CN" sz="230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36443" y="4100385"/>
            <a:ext cx="838293" cy="843244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zh-CN" altLang="en-US" sz="230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务实</a:t>
            </a:r>
            <a:endParaRPr lang="en-US" altLang="zh-CN" sz="230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Oval 18"/>
          <p:cNvSpPr/>
          <p:nvPr/>
        </p:nvSpPr>
        <p:spPr>
          <a:xfrm>
            <a:off x="5976132" y="4141058"/>
            <a:ext cx="838293" cy="843244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zh-CN" altLang="en-US" sz="230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</a:t>
            </a:r>
            <a:endParaRPr lang="en-US" altLang="zh-CN" sz="230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Oval 19"/>
          <p:cNvSpPr/>
          <p:nvPr/>
        </p:nvSpPr>
        <p:spPr>
          <a:xfrm>
            <a:off x="7049553" y="4100385"/>
            <a:ext cx="838293" cy="843244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zh-CN" altLang="en-US" sz="230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敬业</a:t>
            </a:r>
            <a:endParaRPr lang="en-US" altLang="zh-CN" sz="230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87872" y="4930017"/>
            <a:ext cx="11278489" cy="1123478"/>
            <a:chOff x="677177" y="6732974"/>
            <a:chExt cx="15654778" cy="1095064"/>
          </a:xfrm>
        </p:grpSpPr>
        <p:sp>
          <p:nvSpPr>
            <p:cNvPr id="15" name="TextBox 14"/>
            <p:cNvSpPr txBox="1"/>
            <p:nvPr/>
          </p:nvSpPr>
          <p:spPr>
            <a:xfrm>
              <a:off x="677177" y="7633072"/>
              <a:ext cx="15654778" cy="1949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 defTabSz="1908810">
                <a:defRPr/>
              </a:pPr>
              <a:endParaRPr lang="en-US" sz="1295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4" name="Straight Connector 20"/>
            <p:cNvCxnSpPr/>
            <p:nvPr/>
          </p:nvCxnSpPr>
          <p:spPr>
            <a:xfrm>
              <a:off x="688902" y="7214080"/>
              <a:ext cx="15643053" cy="0"/>
            </a:xfrm>
            <a:prstGeom prst="line">
              <a:avLst/>
            </a:prstGeom>
            <a:ln w="25400">
              <a:solidFill>
                <a:schemeClr val="accent3"/>
              </a:solidFill>
              <a:prstDash val="dash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1"/>
            <p:cNvSpPr/>
            <p:nvPr/>
          </p:nvSpPr>
          <p:spPr>
            <a:xfrm>
              <a:off x="793037" y="6732974"/>
              <a:ext cx="1628815" cy="34598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defTabSz="1908810">
                <a:defRPr/>
              </a:pPr>
              <a:r>
                <a:rPr lang="zh-CN" altLang="en-US" sz="2305" b="1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关于我们</a:t>
              </a:r>
              <a:endParaRPr lang="en-US" sz="2305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496320" y="5423606"/>
            <a:ext cx="11429063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</a:t>
            </a:r>
            <a:r>
              <a:rPr lang="zh-CN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布拉哈（上海）智能科技有限公司，致力于打造全球领先的智能母婴科技产品家族，向中国家庭提供高端的婴幼儿养育、健康、教育、出行等服务支持。自有品牌</a:t>
            </a:r>
            <a:r>
              <a:rPr lang="en-US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“BRAHA”</a:t>
            </a:r>
            <a:r>
              <a:rPr lang="zh-CN" altLang="zh-CN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，希伯来语意为</a:t>
            </a:r>
            <a:r>
              <a:rPr lang="en-US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上帝的祝福</a:t>
            </a:r>
            <a:r>
              <a:rPr lang="en-US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。公司</a:t>
            </a:r>
            <a:r>
              <a:rPr lang="zh-CN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祝福全世界的宝宝幸福成长，用科技开启孩子们的智慧人生。</a:t>
            </a:r>
            <a:r>
              <a:rPr lang="en-US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2021</a:t>
            </a:r>
            <a:r>
              <a:rPr lang="zh-CN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</a:t>
            </a:r>
            <a:r>
              <a:rPr lang="zh-CN" altLang="en-US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zh-CN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，公司将发布全球智能化程度最高的电动婴儿推车，从此开启婴儿车的电动时代和高端养育服务生态圈。</a:t>
            </a:r>
            <a:endParaRPr lang="zh-CN" altLang="en-US" sz="2305" dirty="0">
              <a:solidFill>
                <a:schemeClr val="bg2">
                  <a:lumMod val="50000"/>
                </a:schemeClr>
              </a:solidFill>
              <a:effectLst/>
              <a:latin typeface="+mn-lt"/>
              <a:ea typeface="+mj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33" y="1298797"/>
            <a:ext cx="1345009" cy="1463955"/>
          </a:xfrm>
          <a:prstGeom prst="rect">
            <a:avLst/>
          </a:prstGeom>
        </p:spPr>
      </p:pic>
      <p:sp>
        <p:nvSpPr>
          <p:cNvPr id="4" name="TextBox 12"/>
          <p:cNvSpPr txBox="1"/>
          <p:nvPr/>
        </p:nvSpPr>
        <p:spPr>
          <a:xfrm>
            <a:off x="401323" y="2843420"/>
            <a:ext cx="2242820" cy="73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908810">
              <a:lnSpc>
                <a:spcPct val="150000"/>
              </a:lnSpc>
              <a:defRPr/>
            </a:pPr>
            <a:r>
              <a:rPr lang="zh-CN" altLang="en-US" sz="1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布拉哈（上海）智能科技有限公司</a:t>
            </a:r>
            <a:endParaRPr lang="zh-CN" altLang="en-US" sz="1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52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8" grpId="0" bldLvl="0" animBg="1"/>
      <p:bldP spid="22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1303" y="102835"/>
            <a:ext cx="5955573" cy="414162"/>
          </a:xfrm>
        </p:spPr>
        <p:txBody>
          <a:bodyPr/>
          <a:lstStyle/>
          <a:p>
            <a:r>
              <a:rPr kumimoji="1" lang="zh-CN" altLang="en-US" sz="2800" b="1" dirty="0">
                <a:cs typeface="微软雅黑" panose="020B0503020204020204" pitchFamily="34" charset="-122"/>
              </a:rPr>
              <a:t>三、产品定位</a:t>
            </a:r>
            <a:r>
              <a:rPr kumimoji="1" lang="en-US" altLang="zh-CN" sz="2800" b="1" dirty="0">
                <a:cs typeface="微软雅黑" panose="020B0503020204020204" pitchFamily="34" charset="-122"/>
              </a:rPr>
              <a:t>--</a:t>
            </a:r>
            <a:r>
              <a:rPr kumimoji="1" lang="zh-CN" altLang="en-US" sz="2000" dirty="0">
                <a:cs typeface="微软雅黑" panose="020B0503020204020204" pitchFamily="34" charset="-122"/>
              </a:rPr>
              <a:t>婴儿车中的“特斯拉”</a:t>
            </a:r>
            <a:endParaRPr kumimoji="1" lang="zh-CN" altLang="en-US" sz="2000" dirty="0">
              <a:cs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524123" y="2530381"/>
            <a:ext cx="5169208" cy="2373926"/>
            <a:chOff x="4482703" y="2206192"/>
            <a:chExt cx="3942157" cy="1810412"/>
          </a:xfrm>
        </p:grpSpPr>
        <p:sp>
          <p:nvSpPr>
            <p:cNvPr id="37" name="椭圆 5"/>
            <p:cNvSpPr>
              <a:spLocks noChangeAspect="1" noChangeArrowheads="1"/>
            </p:cNvSpPr>
            <p:nvPr/>
          </p:nvSpPr>
          <p:spPr bwMode="auto">
            <a:xfrm>
              <a:off x="4482703" y="3679657"/>
              <a:ext cx="338138" cy="336947"/>
            </a:xfrm>
            <a:prstGeom prst="ellipse">
              <a:avLst/>
            </a:prstGeom>
            <a:solidFill>
              <a:srgbClr val="7890A8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926" tIns="44963" rIns="89926" bIns="44963" rtlCol="0" anchor="ctr"/>
            <a:lstStyle/>
            <a:p>
              <a:pPr algn="ctr"/>
              <a:r>
                <a:rPr lang="en-US" sz="129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dobe 黑体 Std R" panose="020B0400000000000000" pitchFamily="34" charset="-122"/>
                </a:rPr>
                <a:t>4</a:t>
              </a:r>
              <a:endParaRPr lang="en-US" sz="129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dobe 黑体 Std R" panose="020B0400000000000000" pitchFamily="34" charset="-122"/>
              </a:endParaRPr>
            </a:p>
          </p:txBody>
        </p:sp>
        <p:sp>
          <p:nvSpPr>
            <p:cNvPr id="38" name="文本框 12"/>
            <p:cNvSpPr>
              <a:spLocks noChangeArrowheads="1"/>
            </p:cNvSpPr>
            <p:nvPr/>
          </p:nvSpPr>
          <p:spPr bwMode="auto">
            <a:xfrm>
              <a:off x="4945854" y="2206192"/>
              <a:ext cx="3479006" cy="500731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183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全球第一台</a:t>
              </a:r>
              <a:r>
                <a:rPr lang="zh-CN" altLang="en-US" sz="1835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父母远程陪伴，</a:t>
              </a:r>
              <a:r>
                <a:rPr lang="en-US" altLang="zh-CN" sz="1835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360</a:t>
              </a:r>
              <a:r>
                <a:rPr lang="zh-CN" altLang="en-US" sz="1835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°守护</a:t>
              </a:r>
              <a:r>
                <a:rPr lang="zh-CN" altLang="en-US" sz="183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的婴儿车</a:t>
              </a:r>
              <a:endParaRPr lang="zh-CN" altLang="en-US" sz="18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 Light" panose="020F030202020403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524123" y="1635106"/>
            <a:ext cx="5434109" cy="824327"/>
            <a:chOff x="4482703" y="1523434"/>
            <a:chExt cx="4144176" cy="628651"/>
          </a:xfrm>
        </p:grpSpPr>
        <p:sp>
          <p:nvSpPr>
            <p:cNvPr id="41" name="椭圆 2"/>
            <p:cNvSpPr>
              <a:spLocks noChangeAspect="1" noChangeArrowheads="1"/>
            </p:cNvSpPr>
            <p:nvPr/>
          </p:nvSpPr>
          <p:spPr bwMode="auto">
            <a:xfrm>
              <a:off x="4482703" y="1523434"/>
              <a:ext cx="338138" cy="338138"/>
            </a:xfrm>
            <a:prstGeom prst="ellipse">
              <a:avLst/>
            </a:prstGeom>
            <a:solidFill>
              <a:srgbClr val="486078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926" tIns="44963" rIns="89926" bIns="44963" rtlCol="0" anchor="ctr"/>
            <a:lstStyle/>
            <a:p>
              <a:pPr algn="ctr"/>
              <a:r>
                <a:rPr lang="en-US" sz="129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dobe 黑体 Std R" panose="020B0400000000000000" pitchFamily="34" charset="-122"/>
                </a:rPr>
                <a:t>1</a:t>
              </a:r>
              <a:endParaRPr lang="en-US" sz="129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dobe 黑体 Std R" panose="020B0400000000000000" pitchFamily="34" charset="-122"/>
              </a:endParaRPr>
            </a:p>
          </p:txBody>
        </p:sp>
        <p:sp>
          <p:nvSpPr>
            <p:cNvPr id="42" name="文本框 6"/>
            <p:cNvSpPr>
              <a:spLocks noChangeArrowheads="1"/>
            </p:cNvSpPr>
            <p:nvPr/>
          </p:nvSpPr>
          <p:spPr bwMode="auto">
            <a:xfrm>
              <a:off x="4945854" y="1523437"/>
              <a:ext cx="3681025" cy="285233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183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全球第一台</a:t>
              </a:r>
              <a:r>
                <a:rPr lang="zh-CN" altLang="en-US" sz="1835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语音折叠，智能驾驶</a:t>
              </a:r>
              <a:r>
                <a:rPr lang="zh-CN" altLang="en-US" sz="1835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的</a:t>
              </a:r>
              <a:r>
                <a:rPr lang="zh-CN" altLang="en-US" sz="183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婴儿车</a:t>
              </a:r>
              <a:endParaRPr lang="zh-CN" altLang="en-US" sz="18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 Light" panose="020F0302020204030204" pitchFamily="34" charset="0"/>
              </a:endParaRPr>
            </a:p>
          </p:txBody>
        </p:sp>
        <p:sp>
          <p:nvSpPr>
            <p:cNvPr id="44" name="直接连接符 14"/>
            <p:cNvSpPr>
              <a:spLocks noChangeShapeType="1"/>
            </p:cNvSpPr>
            <p:nvPr/>
          </p:nvSpPr>
          <p:spPr bwMode="auto">
            <a:xfrm>
              <a:off x="4482704" y="2152085"/>
              <a:ext cx="3942159" cy="0"/>
            </a:xfrm>
            <a:prstGeom prst="line">
              <a:avLst/>
            </a:prstGeom>
            <a:noFill/>
            <a:ln w="9525" cap="flat" cmpd="sng">
              <a:noFill/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524123" y="2578088"/>
            <a:ext cx="5602871" cy="2262239"/>
            <a:chOff x="4482703" y="2242573"/>
            <a:chExt cx="4272878" cy="1725235"/>
          </a:xfrm>
        </p:grpSpPr>
        <p:sp>
          <p:nvSpPr>
            <p:cNvPr id="46" name="椭圆 3"/>
            <p:cNvSpPr>
              <a:spLocks noChangeAspect="1" noChangeArrowheads="1"/>
            </p:cNvSpPr>
            <p:nvPr/>
          </p:nvSpPr>
          <p:spPr bwMode="auto">
            <a:xfrm>
              <a:off x="4482703" y="2242573"/>
              <a:ext cx="338138" cy="336947"/>
            </a:xfrm>
            <a:prstGeom prst="ellipse">
              <a:avLst/>
            </a:prstGeom>
            <a:solidFill>
              <a:srgbClr val="7890A8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926" tIns="44963" rIns="89926" bIns="44963" rtlCol="0" anchor="ctr"/>
            <a:lstStyle/>
            <a:p>
              <a:pPr algn="ctr"/>
              <a:r>
                <a:rPr lang="en-US" sz="129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dobe 黑体 Std R" panose="020B0400000000000000" pitchFamily="34" charset="-122"/>
                </a:rPr>
                <a:t>2</a:t>
              </a:r>
              <a:endParaRPr lang="en-US" sz="129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dobe 黑体 Std R" panose="020B0400000000000000" pitchFamily="34" charset="-122"/>
              </a:endParaRPr>
            </a:p>
          </p:txBody>
        </p:sp>
        <p:sp>
          <p:nvSpPr>
            <p:cNvPr id="47" name="文本框 8"/>
            <p:cNvSpPr>
              <a:spLocks noChangeArrowheads="1"/>
            </p:cNvSpPr>
            <p:nvPr/>
          </p:nvSpPr>
          <p:spPr bwMode="auto">
            <a:xfrm>
              <a:off x="4896281" y="3682576"/>
              <a:ext cx="3859300" cy="285232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183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全球第一台</a:t>
              </a:r>
              <a:r>
                <a:rPr lang="zh-CN" altLang="en-US" sz="1835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空气监测与净化</a:t>
              </a:r>
              <a:r>
                <a:rPr lang="zh-CN" altLang="en-US" sz="183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的婴儿车</a:t>
              </a:r>
              <a:endParaRPr lang="zh-CN" altLang="en-US" sz="18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 Light" panose="020F0302020204030204" pitchFamily="34" charset="0"/>
              </a:endParaRPr>
            </a:p>
          </p:txBody>
        </p:sp>
        <p:sp>
          <p:nvSpPr>
            <p:cNvPr id="48" name="矩形 9"/>
            <p:cNvSpPr>
              <a:spLocks noChangeArrowheads="1"/>
            </p:cNvSpPr>
            <p:nvPr/>
          </p:nvSpPr>
          <p:spPr bwMode="auto">
            <a:xfrm>
              <a:off x="4945857" y="2533858"/>
              <a:ext cx="3479006" cy="23147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 sz="13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endParaRPr>
            </a:p>
          </p:txBody>
        </p:sp>
        <p:sp>
          <p:nvSpPr>
            <p:cNvPr id="49" name="直接连接符 15"/>
            <p:cNvSpPr>
              <a:spLocks noChangeShapeType="1"/>
            </p:cNvSpPr>
            <p:nvPr/>
          </p:nvSpPr>
          <p:spPr bwMode="auto">
            <a:xfrm>
              <a:off x="4482704" y="2887891"/>
              <a:ext cx="3942159" cy="0"/>
            </a:xfrm>
            <a:prstGeom prst="line">
              <a:avLst/>
            </a:prstGeom>
            <a:noFill/>
            <a:ln w="9525" cap="flat" cmpd="sng">
              <a:noFill/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524123" y="3485158"/>
            <a:ext cx="5537868" cy="903948"/>
            <a:chOff x="4482703" y="2934326"/>
            <a:chExt cx="4223305" cy="689371"/>
          </a:xfrm>
        </p:grpSpPr>
        <p:sp>
          <p:nvSpPr>
            <p:cNvPr id="51" name="椭圆 4"/>
            <p:cNvSpPr>
              <a:spLocks noChangeAspect="1" noChangeArrowheads="1"/>
            </p:cNvSpPr>
            <p:nvPr/>
          </p:nvSpPr>
          <p:spPr bwMode="auto">
            <a:xfrm>
              <a:off x="4482703" y="2960519"/>
              <a:ext cx="338138" cy="338138"/>
            </a:xfrm>
            <a:prstGeom prst="ellipse">
              <a:avLst/>
            </a:prstGeom>
            <a:solidFill>
              <a:srgbClr val="486078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926" tIns="44963" rIns="89926" bIns="44963" rtlCol="0" anchor="ctr"/>
            <a:lstStyle/>
            <a:p>
              <a:pPr algn="ctr"/>
              <a:r>
                <a:rPr lang="en-US" sz="129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dobe 黑体 Std R" panose="020B0400000000000000" pitchFamily="34" charset="-122"/>
                </a:rPr>
                <a:t>3</a:t>
              </a:r>
              <a:endParaRPr lang="en-US" sz="129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dobe 黑体 Std R" panose="020B0400000000000000" pitchFamily="34" charset="-122"/>
              </a:endParaRPr>
            </a:p>
          </p:txBody>
        </p:sp>
        <p:sp>
          <p:nvSpPr>
            <p:cNvPr id="52" name="文本框 10"/>
            <p:cNvSpPr>
              <a:spLocks noChangeArrowheads="1"/>
            </p:cNvSpPr>
            <p:nvPr/>
          </p:nvSpPr>
          <p:spPr bwMode="auto">
            <a:xfrm>
              <a:off x="4945856" y="2934326"/>
              <a:ext cx="3760152" cy="285232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18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全球第一台</a:t>
              </a:r>
              <a:r>
                <a:rPr lang="en-US" altLang="zh-CN" sz="1835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GPS</a:t>
              </a:r>
              <a:r>
                <a:rPr lang="zh-CN" altLang="en-US" sz="1835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追踪防走失</a:t>
              </a:r>
              <a:r>
                <a:rPr lang="zh-CN" altLang="en-US" sz="1835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的</a:t>
              </a:r>
              <a:r>
                <a:rPr lang="zh-CN" altLang="en-US" sz="18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婴儿车</a:t>
              </a:r>
              <a:endParaRPr lang="zh-CN" altLang="en-US" sz="18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 Light" panose="020F0302020204030204" pitchFamily="34" charset="0"/>
              </a:endParaRPr>
            </a:p>
          </p:txBody>
        </p:sp>
        <p:sp>
          <p:nvSpPr>
            <p:cNvPr id="54" name="直接连接符 16"/>
            <p:cNvSpPr>
              <a:spLocks noChangeShapeType="1"/>
            </p:cNvSpPr>
            <p:nvPr/>
          </p:nvSpPr>
          <p:spPr bwMode="auto">
            <a:xfrm>
              <a:off x="4482704" y="3623697"/>
              <a:ext cx="3942159" cy="0"/>
            </a:xfrm>
            <a:prstGeom prst="line">
              <a:avLst/>
            </a:prstGeom>
            <a:noFill/>
            <a:ln w="9525" cap="flat" cmpd="sng">
              <a:noFill/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524123" y="5165028"/>
            <a:ext cx="5434110" cy="477734"/>
            <a:chOff x="4482703" y="2934326"/>
            <a:chExt cx="4144177" cy="364331"/>
          </a:xfrm>
        </p:grpSpPr>
        <p:sp>
          <p:nvSpPr>
            <p:cNvPr id="56" name="椭圆 4"/>
            <p:cNvSpPr>
              <a:spLocks noChangeAspect="1" noChangeArrowheads="1"/>
            </p:cNvSpPr>
            <p:nvPr/>
          </p:nvSpPr>
          <p:spPr bwMode="auto">
            <a:xfrm>
              <a:off x="4482703" y="2960519"/>
              <a:ext cx="338138" cy="338138"/>
            </a:xfrm>
            <a:prstGeom prst="ellipse">
              <a:avLst/>
            </a:prstGeom>
            <a:solidFill>
              <a:srgbClr val="486078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926" tIns="44963" rIns="89926" bIns="44963" rtlCol="0" anchor="ctr"/>
            <a:lstStyle/>
            <a:p>
              <a:pPr algn="ctr"/>
              <a:r>
                <a:rPr lang="en-US" sz="129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dobe 黑体 Std R" panose="020B0400000000000000" pitchFamily="34" charset="-122"/>
                </a:rPr>
                <a:t>5</a:t>
              </a:r>
              <a:endParaRPr lang="en-US" sz="129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dobe 黑体 Std R" panose="020B0400000000000000" pitchFamily="34" charset="-122"/>
              </a:endParaRPr>
            </a:p>
          </p:txBody>
        </p:sp>
        <p:sp>
          <p:nvSpPr>
            <p:cNvPr id="57" name="文本框 10"/>
            <p:cNvSpPr>
              <a:spLocks noChangeArrowheads="1"/>
            </p:cNvSpPr>
            <p:nvPr/>
          </p:nvSpPr>
          <p:spPr bwMode="auto">
            <a:xfrm>
              <a:off x="4945857" y="2996508"/>
              <a:ext cx="3681023" cy="285232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18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全球第一台提供</a:t>
              </a:r>
              <a:r>
                <a:rPr lang="zh-CN" altLang="en-US" sz="1835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育儿服务</a:t>
              </a:r>
              <a:r>
                <a:rPr lang="zh-CN" altLang="en-US" sz="18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 Light" panose="020F0302020204030204" pitchFamily="34" charset="0"/>
                </a:rPr>
                <a:t>的婴儿车</a:t>
              </a:r>
              <a:endParaRPr lang="en-US" altLang="zh-CN" sz="18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 Light" panose="020F0302020204030204" pitchFamily="34" charset="0"/>
              </a:endParaRPr>
            </a:p>
          </p:txBody>
        </p:sp>
        <p:sp>
          <p:nvSpPr>
            <p:cNvPr id="59" name="直接连接符 16"/>
            <p:cNvSpPr>
              <a:spLocks noChangeShapeType="1"/>
            </p:cNvSpPr>
            <p:nvPr/>
          </p:nvSpPr>
          <p:spPr bwMode="auto">
            <a:xfrm>
              <a:off x="4482704" y="2934326"/>
              <a:ext cx="3942159" cy="0"/>
            </a:xfrm>
            <a:prstGeom prst="line">
              <a:avLst/>
            </a:prstGeom>
            <a:noFill/>
            <a:ln w="9525" cap="flat" cmpd="sng">
              <a:noFill/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29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椭圆 5"/>
          <p:cNvSpPr>
            <a:spLocks noChangeAspect="1" noChangeArrowheads="1"/>
          </p:cNvSpPr>
          <p:nvPr/>
        </p:nvSpPr>
        <p:spPr bwMode="auto">
          <a:xfrm>
            <a:off x="6524123" y="5976475"/>
            <a:ext cx="443388" cy="441826"/>
          </a:xfrm>
          <a:prstGeom prst="ellipse">
            <a:avLst/>
          </a:prstGeom>
          <a:solidFill>
            <a:srgbClr val="7890A8"/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26" tIns="44963" rIns="89926" bIns="44963" rtlCol="0" anchor="ctr"/>
          <a:lstStyle/>
          <a:p>
            <a:pPr algn="ctr"/>
            <a:r>
              <a:rPr lang="en-US" altLang="zh-CN" sz="129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dobe 黑体 Std R" panose="020B0400000000000000" pitchFamily="34" charset="-122"/>
              </a:rPr>
              <a:t>6</a:t>
            </a:r>
            <a:endParaRPr lang="en-US" sz="129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dobe 黑体 Std R" panose="020B04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09841" y="5918257"/>
            <a:ext cx="458349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全球第一台</a:t>
            </a:r>
            <a:r>
              <a:rPr lang="zh-CN" altLang="en-US" sz="183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定制化场景</a:t>
            </a:r>
            <a:r>
              <a:rPr lang="zh-CN" altLang="en-US" sz="18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183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硬件拓展</a:t>
            </a:r>
            <a:r>
              <a:rPr lang="zh-CN" altLang="en-US" sz="18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的婴儿车</a:t>
            </a:r>
            <a:endParaRPr lang="zh-CN" altLang="en-US" sz="18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双杆带灯2"/>
          <p:cNvPicPr>
            <a:picLocks noChangeAspect="1"/>
          </p:cNvPicPr>
          <p:nvPr/>
        </p:nvPicPr>
        <p:blipFill>
          <a:blip r:embed="rId1"/>
          <a:srcRect l="7639" r="45038"/>
          <a:stretch>
            <a:fillRect/>
          </a:stretch>
        </p:blipFill>
        <p:spPr>
          <a:xfrm>
            <a:off x="80645" y="1830070"/>
            <a:ext cx="6278880" cy="4146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6000" y="128905"/>
            <a:ext cx="6348095" cy="369570"/>
          </a:xfrm>
        </p:spPr>
        <p:txBody>
          <a:bodyPr/>
          <a:lstStyle/>
          <a:p>
            <a:r>
              <a:rPr lang="zh-CN" altLang="en-US" sz="2800" b="1" dirty="0"/>
              <a:t>三、产品定位</a:t>
            </a:r>
            <a:r>
              <a:rPr lang="en-US" altLang="zh-CN" sz="2800" b="1" dirty="0"/>
              <a:t>--</a:t>
            </a:r>
            <a:r>
              <a:rPr lang="zh-CN" altLang="en-US" sz="2000" dirty="0"/>
              <a:t>解决了什么用户痛点</a:t>
            </a:r>
            <a:endParaRPr lang="zh-CN" altLang="en-US" sz="2000" dirty="0"/>
          </a:p>
        </p:txBody>
      </p:sp>
      <p:grpSp>
        <p:nvGrpSpPr>
          <p:cNvPr id="22" name="组合 21"/>
          <p:cNvGrpSpPr/>
          <p:nvPr/>
        </p:nvGrpSpPr>
        <p:grpSpPr>
          <a:xfrm>
            <a:off x="305529" y="1312848"/>
            <a:ext cx="1944009" cy="1470377"/>
            <a:chOff x="9939414" y="4602961"/>
            <a:chExt cx="2178337" cy="1525973"/>
          </a:xfrm>
        </p:grpSpPr>
        <p:sp>
          <p:nvSpPr>
            <p:cNvPr id="24" name="Shape 782"/>
            <p:cNvSpPr/>
            <p:nvPr/>
          </p:nvSpPr>
          <p:spPr>
            <a:xfrm>
              <a:off x="9939414" y="5490354"/>
              <a:ext cx="2178337" cy="63858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>
              <a:lvl1pPr algn="r" defTabSz="647700">
                <a:lnSpc>
                  <a:spcPct val="120000"/>
                </a:lnSpc>
                <a:spcBef>
                  <a:spcPts val="1700"/>
                </a:spcBef>
                <a:defRPr sz="2500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 algn="ctr">
                <a:lnSpc>
                  <a:spcPct val="10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渴望释放双手的宝妈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Shape 783"/>
            <p:cNvSpPr/>
            <p:nvPr/>
          </p:nvSpPr>
          <p:spPr>
            <a:xfrm>
              <a:off x="10735497" y="4602961"/>
              <a:ext cx="991247" cy="56345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spAutoFit/>
            </a:bodyPr>
            <a:lstStyle>
              <a:lvl1pPr defTabSz="647700">
                <a:lnSpc>
                  <a:spcPct val="120000"/>
                </a:lnSpc>
                <a:spcBef>
                  <a:spcPts val="1700"/>
                </a:spcBef>
                <a:defRPr sz="7000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 lvl="0">
                <a:lnSpc>
                  <a:spcPct val="10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sz="3530" b="1" dirty="0">
                  <a:solidFill>
                    <a:srgbClr val="41AC9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sz="3530" b="1" dirty="0">
                <a:solidFill>
                  <a:srgbClr val="41AC9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364326" y="4167327"/>
            <a:ext cx="2270714" cy="1683157"/>
            <a:chOff x="11575657" y="7640315"/>
            <a:chExt cx="2544422" cy="1746798"/>
          </a:xfrm>
        </p:grpSpPr>
        <p:sp>
          <p:nvSpPr>
            <p:cNvPr id="28" name="Shape 785"/>
            <p:cNvSpPr/>
            <p:nvPr/>
          </p:nvSpPr>
          <p:spPr>
            <a:xfrm>
              <a:off x="12453337" y="7640315"/>
              <a:ext cx="991247" cy="56345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spAutoFit/>
            </a:bodyPr>
            <a:lstStyle>
              <a:lvl1pPr defTabSz="647700">
                <a:lnSpc>
                  <a:spcPct val="120000"/>
                </a:lnSpc>
                <a:spcBef>
                  <a:spcPts val="1700"/>
                </a:spcBef>
                <a:defRPr sz="7000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 lvl="0">
                <a:lnSpc>
                  <a:spcPct val="10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3530" b="1" dirty="0">
                  <a:solidFill>
                    <a:srgbClr val="41AC9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</a:t>
              </a:r>
              <a:endParaRPr lang="en-US" sz="3530" b="1" dirty="0">
                <a:solidFill>
                  <a:srgbClr val="41AC9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Shape 787"/>
            <p:cNvSpPr/>
            <p:nvPr/>
          </p:nvSpPr>
          <p:spPr>
            <a:xfrm>
              <a:off x="11575657" y="8522492"/>
              <a:ext cx="2544422" cy="864621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spAutoFit/>
            </a:bodyPr>
            <a:lstStyle>
              <a:lvl1pPr algn="r" defTabSz="647700">
                <a:lnSpc>
                  <a:spcPct val="120000"/>
                </a:lnSpc>
                <a:spcBef>
                  <a:spcPts val="1700"/>
                </a:spcBef>
                <a:defRPr sz="2500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 algn="ctr" fontAlgn="auto">
                <a:lnSpc>
                  <a:spcPct val="10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老人</a:t>
              </a:r>
              <a:r>
                <a:rPr lang="en-US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保姆带娃时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lnSpc>
                  <a:spcPct val="10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妈妈的焦虑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Shape 784"/>
          <p:cNvSpPr/>
          <p:nvPr/>
        </p:nvSpPr>
        <p:spPr>
          <a:xfrm>
            <a:off x="10147590" y="1260459"/>
            <a:ext cx="884617" cy="54292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defTabSz="647700">
              <a:lnSpc>
                <a:spcPct val="120000"/>
              </a:lnSpc>
              <a:spcBef>
                <a:spcPts val="1700"/>
              </a:spcBef>
              <a:defRPr sz="7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 lvl="0">
              <a:lnSpc>
                <a:spcPct val="100000"/>
              </a:lnSpc>
              <a:defRPr sz="1800" b="0">
                <a:solidFill>
                  <a:srgbClr val="000000"/>
                </a:solidFill>
              </a:defRPr>
            </a:pPr>
            <a:r>
              <a:rPr sz="3530" b="1" dirty="0">
                <a:solidFill>
                  <a:srgbClr val="41AC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sz="3530" b="1" dirty="0">
              <a:solidFill>
                <a:srgbClr val="41AC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Shape 786"/>
          <p:cNvSpPr/>
          <p:nvPr/>
        </p:nvSpPr>
        <p:spPr>
          <a:xfrm>
            <a:off x="1011938" y="4167579"/>
            <a:ext cx="923319" cy="54292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defTabSz="647700">
              <a:lnSpc>
                <a:spcPct val="120000"/>
              </a:lnSpc>
              <a:spcBef>
                <a:spcPts val="1700"/>
              </a:spcBef>
              <a:defRPr sz="7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 lvl="0">
              <a:lnSpc>
                <a:spcPct val="100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3530" b="1" dirty="0">
                <a:solidFill>
                  <a:srgbClr val="41AC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en-US" sz="3530" b="1" dirty="0">
              <a:solidFill>
                <a:srgbClr val="41AC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8"/>
          <p:cNvSpPr>
            <a:spLocks noEditPoints="1"/>
          </p:cNvSpPr>
          <p:nvPr/>
        </p:nvSpPr>
        <p:spPr bwMode="auto">
          <a:xfrm>
            <a:off x="240015" y="161611"/>
            <a:ext cx="539895" cy="444563"/>
          </a:xfrm>
          <a:custGeom>
            <a:avLst/>
            <a:gdLst>
              <a:gd name="T0" fmla="*/ 79 w 477"/>
              <a:gd name="T1" fmla="*/ 129 h 393"/>
              <a:gd name="T2" fmla="*/ 96 w 477"/>
              <a:gd name="T3" fmla="*/ 125 h 393"/>
              <a:gd name="T4" fmla="*/ 100 w 477"/>
              <a:gd name="T5" fmla="*/ 126 h 393"/>
              <a:gd name="T6" fmla="*/ 104 w 477"/>
              <a:gd name="T7" fmla="*/ 124 h 393"/>
              <a:gd name="T8" fmla="*/ 108 w 477"/>
              <a:gd name="T9" fmla="*/ 141 h 393"/>
              <a:gd name="T10" fmla="*/ 119 w 477"/>
              <a:gd name="T11" fmla="*/ 170 h 393"/>
              <a:gd name="T12" fmla="*/ 111 w 477"/>
              <a:gd name="T13" fmla="*/ 99 h 393"/>
              <a:gd name="T14" fmla="*/ 101 w 477"/>
              <a:gd name="T15" fmla="*/ 36 h 393"/>
              <a:gd name="T16" fmla="*/ 91 w 477"/>
              <a:gd name="T17" fmla="*/ 99 h 393"/>
              <a:gd name="T18" fmla="*/ 96 w 477"/>
              <a:gd name="T19" fmla="*/ 116 h 393"/>
              <a:gd name="T20" fmla="*/ 105 w 477"/>
              <a:gd name="T21" fmla="*/ 114 h 393"/>
              <a:gd name="T22" fmla="*/ 106 w 477"/>
              <a:gd name="T23" fmla="*/ 119 h 393"/>
              <a:gd name="T24" fmla="*/ 104 w 477"/>
              <a:gd name="T25" fmla="*/ 122 h 393"/>
              <a:gd name="T26" fmla="*/ 100 w 477"/>
              <a:gd name="T27" fmla="*/ 123 h 393"/>
              <a:gd name="T28" fmla="*/ 96 w 477"/>
              <a:gd name="T29" fmla="*/ 121 h 393"/>
              <a:gd name="T30" fmla="*/ 96 w 477"/>
              <a:gd name="T31" fmla="*/ 116 h 393"/>
              <a:gd name="T32" fmla="*/ 463 w 477"/>
              <a:gd name="T33" fmla="*/ 269 h 393"/>
              <a:gd name="T34" fmla="*/ 399 w 477"/>
              <a:gd name="T35" fmla="*/ 269 h 393"/>
              <a:gd name="T36" fmla="*/ 385 w 477"/>
              <a:gd name="T37" fmla="*/ 370 h 393"/>
              <a:gd name="T38" fmla="*/ 441 w 477"/>
              <a:gd name="T39" fmla="*/ 300 h 393"/>
              <a:gd name="T40" fmla="*/ 391 w 477"/>
              <a:gd name="T41" fmla="*/ 270 h 393"/>
              <a:gd name="T42" fmla="*/ 431 w 477"/>
              <a:gd name="T43" fmla="*/ 229 h 393"/>
              <a:gd name="T44" fmla="*/ 408 w 477"/>
              <a:gd name="T45" fmla="*/ 199 h 393"/>
              <a:gd name="T46" fmla="*/ 398 w 477"/>
              <a:gd name="T47" fmla="*/ 136 h 393"/>
              <a:gd name="T48" fmla="*/ 388 w 477"/>
              <a:gd name="T49" fmla="*/ 199 h 393"/>
              <a:gd name="T50" fmla="*/ 55 w 477"/>
              <a:gd name="T51" fmla="*/ 300 h 393"/>
              <a:gd name="T52" fmla="*/ 46 w 477"/>
              <a:gd name="T53" fmla="*/ 237 h 393"/>
              <a:gd name="T54" fmla="*/ 36 w 477"/>
              <a:gd name="T55" fmla="*/ 300 h 393"/>
              <a:gd name="T56" fmla="*/ 92 w 477"/>
              <a:gd name="T57" fmla="*/ 370 h 393"/>
              <a:gd name="T58" fmla="*/ 37 w 477"/>
              <a:gd name="T59" fmla="*/ 230 h 393"/>
              <a:gd name="T60" fmla="*/ 86 w 477"/>
              <a:gd name="T61" fmla="*/ 269 h 393"/>
              <a:gd name="T62" fmla="*/ 125 w 477"/>
              <a:gd name="T63" fmla="*/ 270 h 393"/>
              <a:gd name="T64" fmla="*/ 111 w 477"/>
              <a:gd name="T65" fmla="*/ 168 h 393"/>
              <a:gd name="T66" fmla="*/ 47 w 477"/>
              <a:gd name="T67" fmla="*/ 168 h 393"/>
              <a:gd name="T68" fmla="*/ 37 w 477"/>
              <a:gd name="T69" fmla="*/ 230 h 393"/>
              <a:gd name="T70" fmla="*/ 96 w 477"/>
              <a:gd name="T71" fmla="*/ 378 h 393"/>
              <a:gd name="T72" fmla="*/ 382 w 477"/>
              <a:gd name="T73" fmla="*/ 393 h 393"/>
              <a:gd name="T74" fmla="*/ 318 w 477"/>
              <a:gd name="T75" fmla="*/ 181 h 393"/>
              <a:gd name="T76" fmla="*/ 234 w 477"/>
              <a:gd name="T77" fmla="*/ 106 h 393"/>
              <a:gd name="T78" fmla="*/ 287 w 477"/>
              <a:gd name="T79" fmla="*/ 72 h 393"/>
              <a:gd name="T80" fmla="*/ 265 w 477"/>
              <a:gd name="T81" fmla="*/ 48 h 393"/>
              <a:gd name="T82" fmla="*/ 236 w 477"/>
              <a:gd name="T83" fmla="*/ 89 h 393"/>
              <a:gd name="T84" fmla="*/ 192 w 477"/>
              <a:gd name="T85" fmla="*/ 91 h 393"/>
              <a:gd name="T86" fmla="*/ 222 w 477"/>
              <a:gd name="T87" fmla="*/ 85 h 393"/>
              <a:gd name="T88" fmla="*/ 155 w 477"/>
              <a:gd name="T89" fmla="*/ 22 h 393"/>
              <a:gd name="T90" fmla="*/ 164 w 477"/>
              <a:gd name="T91" fmla="*/ 130 h 393"/>
              <a:gd name="T92" fmla="*/ 240 w 477"/>
              <a:gd name="T93" fmla="*/ 136 h 393"/>
              <a:gd name="T94" fmla="*/ 230 w 477"/>
              <a:gd name="T95" fmla="*/ 160 h 393"/>
              <a:gd name="T96" fmla="*/ 256 w 477"/>
              <a:gd name="T97" fmla="*/ 160 h 393"/>
              <a:gd name="T98" fmla="*/ 247 w 477"/>
              <a:gd name="T99" fmla="*/ 136 h 393"/>
              <a:gd name="T100" fmla="*/ 321 w 477"/>
              <a:gd name="T101" fmla="*/ 130 h 393"/>
              <a:gd name="T102" fmla="*/ 330 w 477"/>
              <a:gd name="T103" fmla="*/ 22 h 393"/>
              <a:gd name="T104" fmla="*/ 337 w 477"/>
              <a:gd name="T105" fmla="*/ 7 h 393"/>
              <a:gd name="T106" fmla="*/ 155 w 477"/>
              <a:gd name="T107" fmla="*/ 0 h 393"/>
              <a:gd name="T108" fmla="*/ 148 w 477"/>
              <a:gd name="T109" fmla="*/ 15 h 393"/>
              <a:gd name="T110" fmla="*/ 181 w 477"/>
              <a:gd name="T111" fmla="*/ 36 h 393"/>
              <a:gd name="T112" fmla="*/ 297 w 477"/>
              <a:gd name="T113" fmla="*/ 30 h 393"/>
              <a:gd name="T114" fmla="*/ 304 w 477"/>
              <a:gd name="T115" fmla="*/ 115 h 393"/>
              <a:gd name="T116" fmla="*/ 188 w 477"/>
              <a:gd name="T117" fmla="*/ 121 h 393"/>
              <a:gd name="T118" fmla="*/ 181 w 477"/>
              <a:gd name="T119" fmla="*/ 36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7" h="393">
                <a:moveTo>
                  <a:pt x="58" y="134"/>
                </a:moveTo>
                <a:cubicBezTo>
                  <a:pt x="64" y="131"/>
                  <a:pt x="71" y="129"/>
                  <a:pt x="79" y="129"/>
                </a:cubicBezTo>
                <a:cubicBezTo>
                  <a:pt x="85" y="129"/>
                  <a:pt x="90" y="130"/>
                  <a:pt x="95" y="132"/>
                </a:cubicBezTo>
                <a:cubicBezTo>
                  <a:pt x="96" y="125"/>
                  <a:pt x="96" y="125"/>
                  <a:pt x="96" y="125"/>
                </a:cubicBezTo>
                <a:cubicBezTo>
                  <a:pt x="96" y="124"/>
                  <a:pt x="97" y="124"/>
                  <a:pt x="98" y="124"/>
                </a:cubicBezTo>
                <a:cubicBezTo>
                  <a:pt x="100" y="126"/>
                  <a:pt x="100" y="126"/>
                  <a:pt x="100" y="126"/>
                </a:cubicBezTo>
                <a:cubicBezTo>
                  <a:pt x="100" y="126"/>
                  <a:pt x="102" y="126"/>
                  <a:pt x="102" y="126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5" y="124"/>
                  <a:pt x="106" y="124"/>
                  <a:pt x="106" y="125"/>
                </a:cubicBezTo>
                <a:cubicBezTo>
                  <a:pt x="108" y="141"/>
                  <a:pt x="108" y="141"/>
                  <a:pt x="108" y="141"/>
                </a:cubicBezTo>
                <a:cubicBezTo>
                  <a:pt x="115" y="149"/>
                  <a:pt x="119" y="158"/>
                  <a:pt x="119" y="168"/>
                </a:cubicBezTo>
                <a:cubicBezTo>
                  <a:pt x="119" y="169"/>
                  <a:pt x="119" y="169"/>
                  <a:pt x="119" y="170"/>
                </a:cubicBezTo>
                <a:cubicBezTo>
                  <a:pt x="147" y="170"/>
                  <a:pt x="147" y="170"/>
                  <a:pt x="147" y="170"/>
                </a:cubicBezTo>
                <a:cubicBezTo>
                  <a:pt x="147" y="128"/>
                  <a:pt x="139" y="105"/>
                  <a:pt x="111" y="99"/>
                </a:cubicBezTo>
                <a:cubicBezTo>
                  <a:pt x="124" y="95"/>
                  <a:pt x="133" y="83"/>
                  <a:pt x="133" y="69"/>
                </a:cubicBezTo>
                <a:cubicBezTo>
                  <a:pt x="133" y="51"/>
                  <a:pt x="119" y="36"/>
                  <a:pt x="101" y="36"/>
                </a:cubicBezTo>
                <a:cubicBezTo>
                  <a:pt x="83" y="36"/>
                  <a:pt x="69" y="51"/>
                  <a:pt x="69" y="69"/>
                </a:cubicBezTo>
                <a:cubicBezTo>
                  <a:pt x="69" y="83"/>
                  <a:pt x="78" y="95"/>
                  <a:pt x="91" y="99"/>
                </a:cubicBezTo>
                <a:cubicBezTo>
                  <a:pt x="73" y="103"/>
                  <a:pt x="63" y="115"/>
                  <a:pt x="58" y="134"/>
                </a:cubicBezTo>
                <a:close/>
                <a:moveTo>
                  <a:pt x="96" y="116"/>
                </a:moveTo>
                <a:cubicBezTo>
                  <a:pt x="96" y="115"/>
                  <a:pt x="97" y="114"/>
                  <a:pt x="97" y="114"/>
                </a:cubicBezTo>
                <a:cubicBezTo>
                  <a:pt x="105" y="114"/>
                  <a:pt x="105" y="114"/>
                  <a:pt x="105" y="114"/>
                </a:cubicBezTo>
                <a:cubicBezTo>
                  <a:pt x="105" y="114"/>
                  <a:pt x="106" y="115"/>
                  <a:pt x="106" y="116"/>
                </a:cubicBezTo>
                <a:cubicBezTo>
                  <a:pt x="106" y="119"/>
                  <a:pt x="106" y="119"/>
                  <a:pt x="106" y="119"/>
                </a:cubicBezTo>
                <a:cubicBezTo>
                  <a:pt x="106" y="120"/>
                  <a:pt x="106" y="121"/>
                  <a:pt x="106" y="121"/>
                </a:cubicBezTo>
                <a:cubicBezTo>
                  <a:pt x="106" y="121"/>
                  <a:pt x="105" y="121"/>
                  <a:pt x="104" y="122"/>
                </a:cubicBezTo>
                <a:cubicBezTo>
                  <a:pt x="102" y="123"/>
                  <a:pt x="102" y="123"/>
                  <a:pt x="102" y="123"/>
                </a:cubicBezTo>
                <a:cubicBezTo>
                  <a:pt x="102" y="123"/>
                  <a:pt x="100" y="123"/>
                  <a:pt x="100" y="123"/>
                </a:cubicBezTo>
                <a:cubicBezTo>
                  <a:pt x="98" y="122"/>
                  <a:pt x="98" y="122"/>
                  <a:pt x="98" y="122"/>
                </a:cubicBezTo>
                <a:cubicBezTo>
                  <a:pt x="97" y="121"/>
                  <a:pt x="96" y="121"/>
                  <a:pt x="96" y="121"/>
                </a:cubicBezTo>
                <a:cubicBezTo>
                  <a:pt x="96" y="121"/>
                  <a:pt x="96" y="120"/>
                  <a:pt x="96" y="119"/>
                </a:cubicBezTo>
                <a:lnTo>
                  <a:pt x="96" y="116"/>
                </a:lnTo>
                <a:close/>
                <a:moveTo>
                  <a:pt x="441" y="300"/>
                </a:moveTo>
                <a:cubicBezTo>
                  <a:pt x="454" y="296"/>
                  <a:pt x="463" y="283"/>
                  <a:pt x="463" y="269"/>
                </a:cubicBezTo>
                <a:cubicBezTo>
                  <a:pt x="463" y="251"/>
                  <a:pt x="449" y="237"/>
                  <a:pt x="431" y="237"/>
                </a:cubicBezTo>
                <a:cubicBezTo>
                  <a:pt x="413" y="237"/>
                  <a:pt x="399" y="251"/>
                  <a:pt x="399" y="269"/>
                </a:cubicBezTo>
                <a:cubicBezTo>
                  <a:pt x="399" y="283"/>
                  <a:pt x="408" y="296"/>
                  <a:pt x="421" y="300"/>
                </a:cubicBezTo>
                <a:cubicBezTo>
                  <a:pt x="393" y="306"/>
                  <a:pt x="385" y="328"/>
                  <a:pt x="385" y="370"/>
                </a:cubicBezTo>
                <a:cubicBezTo>
                  <a:pt x="477" y="370"/>
                  <a:pt x="477" y="370"/>
                  <a:pt x="477" y="370"/>
                </a:cubicBezTo>
                <a:cubicBezTo>
                  <a:pt x="477" y="328"/>
                  <a:pt x="469" y="306"/>
                  <a:pt x="441" y="300"/>
                </a:cubicBezTo>
                <a:close/>
                <a:moveTo>
                  <a:pt x="352" y="270"/>
                </a:moveTo>
                <a:cubicBezTo>
                  <a:pt x="391" y="270"/>
                  <a:pt x="391" y="270"/>
                  <a:pt x="391" y="270"/>
                </a:cubicBezTo>
                <a:cubicBezTo>
                  <a:pt x="391" y="269"/>
                  <a:pt x="391" y="269"/>
                  <a:pt x="391" y="269"/>
                </a:cubicBezTo>
                <a:cubicBezTo>
                  <a:pt x="391" y="247"/>
                  <a:pt x="409" y="229"/>
                  <a:pt x="431" y="229"/>
                </a:cubicBezTo>
                <a:cubicBezTo>
                  <a:pt x="434" y="229"/>
                  <a:pt x="437" y="229"/>
                  <a:pt x="440" y="230"/>
                </a:cubicBezTo>
                <a:cubicBezTo>
                  <a:pt x="435" y="213"/>
                  <a:pt x="425" y="203"/>
                  <a:pt x="408" y="199"/>
                </a:cubicBezTo>
                <a:cubicBezTo>
                  <a:pt x="421" y="195"/>
                  <a:pt x="430" y="183"/>
                  <a:pt x="430" y="168"/>
                </a:cubicBezTo>
                <a:cubicBezTo>
                  <a:pt x="430" y="151"/>
                  <a:pt x="416" y="136"/>
                  <a:pt x="398" y="136"/>
                </a:cubicBezTo>
                <a:cubicBezTo>
                  <a:pt x="380" y="136"/>
                  <a:pt x="366" y="151"/>
                  <a:pt x="366" y="168"/>
                </a:cubicBezTo>
                <a:cubicBezTo>
                  <a:pt x="366" y="183"/>
                  <a:pt x="375" y="195"/>
                  <a:pt x="388" y="199"/>
                </a:cubicBezTo>
                <a:cubicBezTo>
                  <a:pt x="360" y="205"/>
                  <a:pt x="352" y="228"/>
                  <a:pt x="352" y="270"/>
                </a:cubicBezTo>
                <a:close/>
                <a:moveTo>
                  <a:pt x="55" y="300"/>
                </a:moveTo>
                <a:cubicBezTo>
                  <a:pt x="69" y="296"/>
                  <a:pt x="78" y="283"/>
                  <a:pt x="78" y="269"/>
                </a:cubicBezTo>
                <a:cubicBezTo>
                  <a:pt x="78" y="251"/>
                  <a:pt x="64" y="237"/>
                  <a:pt x="46" y="237"/>
                </a:cubicBezTo>
                <a:cubicBezTo>
                  <a:pt x="28" y="237"/>
                  <a:pt x="14" y="251"/>
                  <a:pt x="14" y="269"/>
                </a:cubicBezTo>
                <a:cubicBezTo>
                  <a:pt x="14" y="283"/>
                  <a:pt x="23" y="296"/>
                  <a:pt x="36" y="300"/>
                </a:cubicBezTo>
                <a:cubicBezTo>
                  <a:pt x="8" y="306"/>
                  <a:pt x="0" y="328"/>
                  <a:pt x="0" y="370"/>
                </a:cubicBezTo>
                <a:cubicBezTo>
                  <a:pt x="92" y="370"/>
                  <a:pt x="92" y="370"/>
                  <a:pt x="92" y="370"/>
                </a:cubicBezTo>
                <a:cubicBezTo>
                  <a:pt x="92" y="328"/>
                  <a:pt x="84" y="306"/>
                  <a:pt x="55" y="300"/>
                </a:cubicBezTo>
                <a:close/>
                <a:moveTo>
                  <a:pt x="37" y="230"/>
                </a:moveTo>
                <a:cubicBezTo>
                  <a:pt x="40" y="229"/>
                  <a:pt x="43" y="229"/>
                  <a:pt x="46" y="229"/>
                </a:cubicBezTo>
                <a:cubicBezTo>
                  <a:pt x="68" y="229"/>
                  <a:pt x="86" y="247"/>
                  <a:pt x="86" y="269"/>
                </a:cubicBezTo>
                <a:cubicBezTo>
                  <a:pt x="86" y="269"/>
                  <a:pt x="86" y="269"/>
                  <a:pt x="86" y="270"/>
                </a:cubicBezTo>
                <a:cubicBezTo>
                  <a:pt x="125" y="270"/>
                  <a:pt x="125" y="270"/>
                  <a:pt x="125" y="270"/>
                </a:cubicBezTo>
                <a:cubicBezTo>
                  <a:pt x="125" y="228"/>
                  <a:pt x="117" y="205"/>
                  <a:pt x="88" y="199"/>
                </a:cubicBezTo>
                <a:cubicBezTo>
                  <a:pt x="102" y="195"/>
                  <a:pt x="111" y="183"/>
                  <a:pt x="111" y="168"/>
                </a:cubicBezTo>
                <a:cubicBezTo>
                  <a:pt x="111" y="151"/>
                  <a:pt x="97" y="136"/>
                  <a:pt x="79" y="136"/>
                </a:cubicBezTo>
                <a:cubicBezTo>
                  <a:pt x="61" y="136"/>
                  <a:pt x="47" y="151"/>
                  <a:pt x="47" y="168"/>
                </a:cubicBezTo>
                <a:cubicBezTo>
                  <a:pt x="47" y="183"/>
                  <a:pt x="56" y="195"/>
                  <a:pt x="69" y="199"/>
                </a:cubicBezTo>
                <a:cubicBezTo>
                  <a:pt x="52" y="203"/>
                  <a:pt x="42" y="213"/>
                  <a:pt x="37" y="230"/>
                </a:cubicBezTo>
                <a:close/>
                <a:moveTo>
                  <a:pt x="159" y="181"/>
                </a:moveTo>
                <a:cubicBezTo>
                  <a:pt x="96" y="378"/>
                  <a:pt x="96" y="378"/>
                  <a:pt x="96" y="378"/>
                </a:cubicBezTo>
                <a:cubicBezTo>
                  <a:pt x="96" y="393"/>
                  <a:pt x="96" y="393"/>
                  <a:pt x="96" y="393"/>
                </a:cubicBezTo>
                <a:cubicBezTo>
                  <a:pt x="382" y="393"/>
                  <a:pt x="382" y="393"/>
                  <a:pt x="382" y="393"/>
                </a:cubicBezTo>
                <a:cubicBezTo>
                  <a:pt x="382" y="378"/>
                  <a:pt x="382" y="378"/>
                  <a:pt x="382" y="378"/>
                </a:cubicBezTo>
                <a:cubicBezTo>
                  <a:pt x="318" y="181"/>
                  <a:pt x="318" y="181"/>
                  <a:pt x="318" y="181"/>
                </a:cubicBezTo>
                <a:lnTo>
                  <a:pt x="159" y="181"/>
                </a:lnTo>
                <a:close/>
                <a:moveTo>
                  <a:pt x="234" y="106"/>
                </a:moveTo>
                <a:cubicBezTo>
                  <a:pt x="279" y="64"/>
                  <a:pt x="279" y="64"/>
                  <a:pt x="279" y="64"/>
                </a:cubicBezTo>
                <a:cubicBezTo>
                  <a:pt x="287" y="72"/>
                  <a:pt x="287" y="72"/>
                  <a:pt x="287" y="72"/>
                </a:cubicBezTo>
                <a:cubicBezTo>
                  <a:pt x="292" y="45"/>
                  <a:pt x="292" y="45"/>
                  <a:pt x="292" y="45"/>
                </a:cubicBezTo>
                <a:cubicBezTo>
                  <a:pt x="265" y="48"/>
                  <a:pt x="265" y="48"/>
                  <a:pt x="265" y="48"/>
                </a:cubicBezTo>
                <a:cubicBezTo>
                  <a:pt x="272" y="56"/>
                  <a:pt x="272" y="56"/>
                  <a:pt x="272" y="56"/>
                </a:cubicBezTo>
                <a:cubicBezTo>
                  <a:pt x="236" y="89"/>
                  <a:pt x="236" y="89"/>
                  <a:pt x="236" y="89"/>
                </a:cubicBezTo>
                <a:cubicBezTo>
                  <a:pt x="224" y="67"/>
                  <a:pt x="224" y="67"/>
                  <a:pt x="224" y="67"/>
                </a:cubicBezTo>
                <a:cubicBezTo>
                  <a:pt x="192" y="91"/>
                  <a:pt x="192" y="91"/>
                  <a:pt x="192" y="91"/>
                </a:cubicBezTo>
                <a:cubicBezTo>
                  <a:pt x="192" y="106"/>
                  <a:pt x="192" y="106"/>
                  <a:pt x="192" y="106"/>
                </a:cubicBezTo>
                <a:cubicBezTo>
                  <a:pt x="222" y="85"/>
                  <a:pt x="222" y="85"/>
                  <a:pt x="222" y="85"/>
                </a:cubicBezTo>
                <a:lnTo>
                  <a:pt x="234" y="106"/>
                </a:lnTo>
                <a:close/>
                <a:moveTo>
                  <a:pt x="155" y="22"/>
                </a:moveTo>
                <a:cubicBezTo>
                  <a:pt x="164" y="22"/>
                  <a:pt x="164" y="22"/>
                  <a:pt x="164" y="22"/>
                </a:cubicBezTo>
                <a:cubicBezTo>
                  <a:pt x="164" y="130"/>
                  <a:pt x="164" y="130"/>
                  <a:pt x="164" y="130"/>
                </a:cubicBezTo>
                <a:cubicBezTo>
                  <a:pt x="164" y="133"/>
                  <a:pt x="167" y="136"/>
                  <a:pt x="171" y="136"/>
                </a:cubicBezTo>
                <a:cubicBezTo>
                  <a:pt x="240" y="136"/>
                  <a:pt x="240" y="136"/>
                  <a:pt x="240" y="136"/>
                </a:cubicBezTo>
                <a:cubicBezTo>
                  <a:pt x="240" y="147"/>
                  <a:pt x="240" y="147"/>
                  <a:pt x="240" y="147"/>
                </a:cubicBezTo>
                <a:cubicBezTo>
                  <a:pt x="234" y="149"/>
                  <a:pt x="230" y="154"/>
                  <a:pt x="230" y="160"/>
                </a:cubicBezTo>
                <a:cubicBezTo>
                  <a:pt x="230" y="167"/>
                  <a:pt x="236" y="173"/>
                  <a:pt x="243" y="173"/>
                </a:cubicBezTo>
                <a:cubicBezTo>
                  <a:pt x="251" y="173"/>
                  <a:pt x="256" y="167"/>
                  <a:pt x="256" y="160"/>
                </a:cubicBezTo>
                <a:cubicBezTo>
                  <a:pt x="256" y="154"/>
                  <a:pt x="252" y="149"/>
                  <a:pt x="247" y="147"/>
                </a:cubicBezTo>
                <a:cubicBezTo>
                  <a:pt x="247" y="136"/>
                  <a:pt x="247" y="136"/>
                  <a:pt x="247" y="136"/>
                </a:cubicBezTo>
                <a:cubicBezTo>
                  <a:pt x="314" y="136"/>
                  <a:pt x="314" y="136"/>
                  <a:pt x="314" y="136"/>
                </a:cubicBezTo>
                <a:cubicBezTo>
                  <a:pt x="318" y="136"/>
                  <a:pt x="321" y="133"/>
                  <a:pt x="321" y="130"/>
                </a:cubicBezTo>
                <a:cubicBezTo>
                  <a:pt x="321" y="22"/>
                  <a:pt x="321" y="22"/>
                  <a:pt x="321" y="22"/>
                </a:cubicBezTo>
                <a:cubicBezTo>
                  <a:pt x="330" y="22"/>
                  <a:pt x="330" y="22"/>
                  <a:pt x="330" y="22"/>
                </a:cubicBezTo>
                <a:cubicBezTo>
                  <a:pt x="334" y="22"/>
                  <a:pt x="337" y="18"/>
                  <a:pt x="337" y="15"/>
                </a:cubicBezTo>
                <a:cubicBezTo>
                  <a:pt x="337" y="7"/>
                  <a:pt x="337" y="7"/>
                  <a:pt x="337" y="7"/>
                </a:cubicBezTo>
                <a:cubicBezTo>
                  <a:pt x="337" y="3"/>
                  <a:pt x="334" y="0"/>
                  <a:pt x="330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51" y="0"/>
                  <a:pt x="148" y="3"/>
                  <a:pt x="148" y="7"/>
                </a:cubicBezTo>
                <a:cubicBezTo>
                  <a:pt x="148" y="15"/>
                  <a:pt x="148" y="15"/>
                  <a:pt x="148" y="15"/>
                </a:cubicBezTo>
                <a:cubicBezTo>
                  <a:pt x="148" y="18"/>
                  <a:pt x="151" y="22"/>
                  <a:pt x="155" y="22"/>
                </a:cubicBezTo>
                <a:close/>
                <a:moveTo>
                  <a:pt x="181" y="36"/>
                </a:moveTo>
                <a:cubicBezTo>
                  <a:pt x="181" y="33"/>
                  <a:pt x="184" y="30"/>
                  <a:pt x="188" y="30"/>
                </a:cubicBezTo>
                <a:cubicBezTo>
                  <a:pt x="297" y="30"/>
                  <a:pt x="297" y="30"/>
                  <a:pt x="297" y="30"/>
                </a:cubicBezTo>
                <a:cubicBezTo>
                  <a:pt x="301" y="30"/>
                  <a:pt x="304" y="33"/>
                  <a:pt x="304" y="36"/>
                </a:cubicBezTo>
                <a:cubicBezTo>
                  <a:pt x="304" y="115"/>
                  <a:pt x="304" y="115"/>
                  <a:pt x="304" y="115"/>
                </a:cubicBezTo>
                <a:cubicBezTo>
                  <a:pt x="304" y="118"/>
                  <a:pt x="301" y="121"/>
                  <a:pt x="297" y="121"/>
                </a:cubicBezTo>
                <a:cubicBezTo>
                  <a:pt x="188" y="121"/>
                  <a:pt x="188" y="121"/>
                  <a:pt x="188" y="121"/>
                </a:cubicBezTo>
                <a:cubicBezTo>
                  <a:pt x="184" y="121"/>
                  <a:pt x="181" y="118"/>
                  <a:pt x="181" y="115"/>
                </a:cubicBezTo>
                <a:lnTo>
                  <a:pt x="181" y="3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5877" tIns="32938" rIns="65877" bIns="32938" numCol="1" anchor="t" anchorCtr="0" compatLnSpc="1"/>
          <a:lstStyle/>
          <a:p>
            <a:endParaRPr lang="zh-CN" altLang="en-US" sz="1295"/>
          </a:p>
        </p:txBody>
      </p:sp>
      <p:sp>
        <p:nvSpPr>
          <p:cNvPr id="51" name="Shape 782"/>
          <p:cNvSpPr/>
          <p:nvPr/>
        </p:nvSpPr>
        <p:spPr>
          <a:xfrm>
            <a:off x="305529" y="4989250"/>
            <a:ext cx="2210875" cy="61531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 defTabSz="647700">
              <a:lnSpc>
                <a:spcPct val="120000"/>
              </a:lnSpc>
              <a:spcBef>
                <a:spcPts val="1700"/>
              </a:spcBef>
              <a:defRPr sz="25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 algn="ctr">
              <a:lnSpc>
                <a:spcPct val="100000"/>
              </a:lnSpc>
              <a:defRPr sz="1800" b="0">
                <a:solidFill>
                  <a:srgbClr val="000000"/>
                </a:solidFill>
              </a:defRPr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空气雾霾与污染对婴幼儿健康的损害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Shape 782"/>
          <p:cNvSpPr/>
          <p:nvPr/>
        </p:nvSpPr>
        <p:spPr>
          <a:xfrm>
            <a:off x="9701336" y="2105442"/>
            <a:ext cx="1307827" cy="61531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 defTabSz="647700">
              <a:lnSpc>
                <a:spcPct val="120000"/>
              </a:lnSpc>
              <a:spcBef>
                <a:spcPts val="1700"/>
              </a:spcBef>
              <a:defRPr sz="25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 algn="ctr">
              <a:lnSpc>
                <a:spcPct val="100000"/>
              </a:lnSpc>
              <a:defRPr sz="1800" b="0">
                <a:solidFill>
                  <a:srgbClr val="000000"/>
                </a:solidFill>
              </a:defRPr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婴儿走失的恐惧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7768" y="-267780"/>
            <a:ext cx="4324262" cy="1366255"/>
          </a:xfrm>
          <a:prstGeom prst="rect">
            <a:avLst/>
          </a:prstGeom>
        </p:spPr>
      </p:pic>
      <p:pic>
        <p:nvPicPr>
          <p:cNvPr id="4" name="图片 3" descr="图片包含 文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26" y="4203781"/>
            <a:ext cx="2863697" cy="273139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44" y="943426"/>
            <a:ext cx="3002403" cy="29085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27" y="4207287"/>
            <a:ext cx="3002403" cy="27313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33" y="943426"/>
            <a:ext cx="2863697" cy="2819950"/>
          </a:xfrm>
          <a:prstGeom prst="rect">
            <a:avLst/>
          </a:prstGeom>
        </p:spPr>
      </p:pic>
    </p:spTree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2190" y="118110"/>
            <a:ext cx="7262495" cy="120650"/>
          </a:xfrm>
        </p:spPr>
        <p:txBody>
          <a:bodyPr/>
          <a:lstStyle/>
          <a:p>
            <a:r>
              <a:rPr lang="zh-CN" altLang="en-US" sz="2800" b="1" dirty="0"/>
              <a:t>四、产品介绍</a:t>
            </a:r>
            <a:r>
              <a:rPr lang="en-US" altLang="zh-CN" sz="2800" b="1" dirty="0"/>
              <a:t>--</a:t>
            </a:r>
            <a:r>
              <a:rPr lang="zh-CN" altLang="en-US" sz="2000" dirty="0"/>
              <a:t>打动中国妈妈的功能性价值</a:t>
            </a:r>
            <a:endParaRPr lang="zh-CN" altLang="en-US" sz="2000" dirty="0"/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09" y="911814"/>
            <a:ext cx="1453168" cy="31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矩形 49"/>
          <p:cNvSpPr/>
          <p:nvPr/>
        </p:nvSpPr>
        <p:spPr bwMode="auto">
          <a:xfrm>
            <a:off x="656311" y="6140891"/>
            <a:ext cx="1663119" cy="77042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25589" tIns="25589" rIns="25589" bIns="25589" anchor="ctr"/>
          <a:lstStyle/>
          <a:p>
            <a:pPr algn="ctr" defTabSz="577215"/>
            <a:r>
              <a:rPr lang="zh-CN" altLang="en-US" sz="230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防走失</a:t>
            </a:r>
            <a:endParaRPr lang="zh-CN" altLang="en-US" sz="230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 bwMode="auto">
          <a:xfrm>
            <a:off x="3389103" y="6220091"/>
            <a:ext cx="1910107" cy="6585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zh-CN" altLang="en-US" sz="230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远程交互</a:t>
            </a:r>
            <a:endParaRPr lang="zh-CN" altLang="en-US" sz="230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 bwMode="auto">
          <a:xfrm>
            <a:off x="6176812" y="6197087"/>
            <a:ext cx="2098072" cy="6585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zh-CN" altLang="en-US" sz="230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豪华座驾</a:t>
            </a:r>
            <a:endParaRPr lang="zh-CN" altLang="en-US" sz="230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 bwMode="auto">
          <a:xfrm>
            <a:off x="9429532" y="6240974"/>
            <a:ext cx="2269312" cy="581267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25589" tIns="25589" rIns="25589" bIns="25589" anchor="ctr"/>
          <a:lstStyle/>
          <a:p>
            <a:pPr algn="ctr" defTabSz="577215"/>
            <a:r>
              <a:rPr lang="zh-CN" altLang="en-US" sz="230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空气和温度管理</a:t>
            </a:r>
            <a:endParaRPr lang="zh-CN" altLang="en-US" sz="230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人, 室内, 桌子, 关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71" y="912059"/>
            <a:ext cx="3094294" cy="2230762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66183" y="4063019"/>
            <a:ext cx="1933892" cy="1993718"/>
            <a:chOff x="3469192" y="5119853"/>
            <a:chExt cx="3835403" cy="3963146"/>
          </a:xfrm>
        </p:grpSpPr>
        <p:graphicFrame>
          <p:nvGraphicFramePr>
            <p:cNvPr id="14" name="Chart 1379"/>
            <p:cNvGraphicFramePr/>
            <p:nvPr/>
          </p:nvGraphicFramePr>
          <p:xfrm>
            <a:off x="3469192" y="5119853"/>
            <a:ext cx="3835403" cy="38354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15" name="Shape 1380"/>
            <p:cNvSpPr/>
            <p:nvPr/>
          </p:nvSpPr>
          <p:spPr>
            <a:xfrm>
              <a:off x="3799392" y="5497763"/>
              <a:ext cx="3175002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2F3F2"/>
            </a:solidFill>
            <a:ln w="254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6598" tIns="36598" rIns="36598" bIns="36598" anchor="ctr"/>
            <a:lstStyle/>
            <a:p>
              <a:pPr lvl="0"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2880"/>
            </a:p>
          </p:txBody>
        </p:sp>
        <p:sp>
          <p:nvSpPr>
            <p:cNvPr id="16" name="Shape 1381"/>
            <p:cNvSpPr/>
            <p:nvPr/>
          </p:nvSpPr>
          <p:spPr>
            <a:xfrm>
              <a:off x="3924370" y="6193376"/>
              <a:ext cx="3085208" cy="1656128"/>
            </a:xfrm>
            <a:prstGeom prst="rect">
              <a:avLst/>
            </a:prstGeom>
            <a:ln w="12700">
              <a:miter lim="400000"/>
            </a:ln>
          </p:spPr>
          <p:txBody>
            <a:bodyPr lIns="36598" tIns="36598" rIns="36598" bIns="36598" anchor="ctr">
              <a:normAutofit/>
            </a:bodyPr>
            <a:lstStyle>
              <a:lvl1pPr defTabSz="825500">
                <a:defRPr sz="6000">
                  <a:solidFill>
                    <a:srgbClr val="9A9A9A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lang="zh-CN" altLang="en-US" sz="3025" dirty="0"/>
                <a:t>安全</a:t>
              </a:r>
              <a:endParaRPr sz="3025" dirty="0"/>
            </a:p>
          </p:txBody>
        </p:sp>
        <p:sp>
          <p:nvSpPr>
            <p:cNvPr id="17" name="Shape 1392"/>
            <p:cNvSpPr/>
            <p:nvPr/>
          </p:nvSpPr>
          <p:spPr>
            <a:xfrm>
              <a:off x="5148955" y="8262528"/>
              <a:ext cx="712802" cy="82047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1466" tIns="51466" rIns="51466" bIns="51466" anchor="ctr">
              <a:spAutoFit/>
            </a:bodyPr>
            <a:lstStyle>
              <a:lvl1pPr>
                <a:lnSpc>
                  <a:spcPct val="150000"/>
                </a:lnSpc>
                <a:defRPr sz="4000"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 algn="ctr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015"/>
                <a:t></a:t>
              </a:r>
              <a:endParaRPr sz="2015"/>
            </a:p>
          </p:txBody>
        </p:sp>
      </p:grpSp>
      <p:sp>
        <p:nvSpPr>
          <p:cNvPr id="19" name="Shape 1391"/>
          <p:cNvSpPr/>
          <p:nvPr/>
        </p:nvSpPr>
        <p:spPr>
          <a:xfrm>
            <a:off x="1160944" y="5699997"/>
            <a:ext cx="598938" cy="59756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sz="2305"/>
          </a:p>
        </p:txBody>
      </p:sp>
      <p:grpSp>
        <p:nvGrpSpPr>
          <p:cNvPr id="20" name="组合 19"/>
          <p:cNvGrpSpPr/>
          <p:nvPr/>
        </p:nvGrpSpPr>
        <p:grpSpPr>
          <a:xfrm>
            <a:off x="3347292" y="4070877"/>
            <a:ext cx="1933892" cy="1997560"/>
            <a:chOff x="8039529" y="5112215"/>
            <a:chExt cx="3835403" cy="3970784"/>
          </a:xfrm>
        </p:grpSpPr>
        <p:graphicFrame>
          <p:nvGraphicFramePr>
            <p:cNvPr id="21" name="Chart 1382"/>
            <p:cNvGraphicFramePr/>
            <p:nvPr/>
          </p:nvGraphicFramePr>
          <p:xfrm>
            <a:off x="8039529" y="5112215"/>
            <a:ext cx="3835403" cy="38354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2" name="Shape 1383"/>
            <p:cNvSpPr/>
            <p:nvPr/>
          </p:nvSpPr>
          <p:spPr>
            <a:xfrm>
              <a:off x="8373085" y="5464866"/>
              <a:ext cx="3175001" cy="3174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2F3F2"/>
            </a:solidFill>
            <a:ln w="254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6598" tIns="36598" rIns="36598" bIns="36598" anchor="ctr"/>
            <a:lstStyle/>
            <a:p>
              <a:pPr lvl="0"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2880"/>
            </a:p>
          </p:txBody>
        </p:sp>
        <p:sp>
          <p:nvSpPr>
            <p:cNvPr id="23" name="Shape 1384"/>
            <p:cNvSpPr/>
            <p:nvPr/>
          </p:nvSpPr>
          <p:spPr>
            <a:xfrm>
              <a:off x="8489925" y="6193376"/>
              <a:ext cx="3085207" cy="1656128"/>
            </a:xfrm>
            <a:prstGeom prst="rect">
              <a:avLst/>
            </a:prstGeom>
            <a:ln w="12700">
              <a:miter lim="400000"/>
            </a:ln>
          </p:spPr>
          <p:txBody>
            <a:bodyPr lIns="36598" tIns="36598" rIns="36598" bIns="36598" anchor="ctr">
              <a:normAutofit/>
            </a:bodyPr>
            <a:lstStyle>
              <a:lvl1pPr defTabSz="825500">
                <a:defRPr sz="6000">
                  <a:solidFill>
                    <a:srgbClr val="9A9A9A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lang="zh-CN" altLang="en-US" sz="3025" dirty="0"/>
                <a:t>智能</a:t>
              </a:r>
              <a:endParaRPr sz="3025" dirty="0"/>
            </a:p>
          </p:txBody>
        </p:sp>
        <p:sp>
          <p:nvSpPr>
            <p:cNvPr id="24" name="Shape 1396"/>
            <p:cNvSpPr/>
            <p:nvPr/>
          </p:nvSpPr>
          <p:spPr>
            <a:xfrm>
              <a:off x="9654243" y="8262528"/>
              <a:ext cx="712802" cy="82047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1466" tIns="51466" rIns="51466" bIns="51466" anchor="ctr">
              <a:spAutoFit/>
            </a:bodyPr>
            <a:lstStyle>
              <a:lvl1pPr>
                <a:lnSpc>
                  <a:spcPct val="150000"/>
                </a:lnSpc>
                <a:defRPr sz="4000"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 algn="ctr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015"/>
                <a:t></a:t>
              </a:r>
              <a:endParaRPr sz="2015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429532" y="4006192"/>
            <a:ext cx="1933892" cy="2010338"/>
            <a:chOff x="12517989" y="5112215"/>
            <a:chExt cx="3835403" cy="3996184"/>
          </a:xfrm>
        </p:grpSpPr>
        <p:graphicFrame>
          <p:nvGraphicFramePr>
            <p:cNvPr id="26" name="Chart 1385"/>
            <p:cNvGraphicFramePr/>
            <p:nvPr/>
          </p:nvGraphicFramePr>
          <p:xfrm>
            <a:off x="12517989" y="5112215"/>
            <a:ext cx="3835403" cy="38354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7" name="Shape 1386"/>
            <p:cNvSpPr/>
            <p:nvPr/>
          </p:nvSpPr>
          <p:spPr>
            <a:xfrm>
              <a:off x="12864247" y="5464866"/>
              <a:ext cx="3175001" cy="3174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2F3F2"/>
            </a:solidFill>
            <a:ln w="254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6598" tIns="36598" rIns="36598" bIns="36598" anchor="ctr"/>
            <a:lstStyle/>
            <a:p>
              <a:pPr lvl="0"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2880"/>
            </a:p>
          </p:txBody>
        </p:sp>
        <p:sp>
          <p:nvSpPr>
            <p:cNvPr id="28" name="Shape 1387"/>
            <p:cNvSpPr/>
            <p:nvPr/>
          </p:nvSpPr>
          <p:spPr>
            <a:xfrm>
              <a:off x="12904883" y="6193376"/>
              <a:ext cx="3085208" cy="1656128"/>
            </a:xfrm>
            <a:prstGeom prst="rect">
              <a:avLst/>
            </a:prstGeom>
            <a:ln w="12700">
              <a:miter lim="400000"/>
            </a:ln>
          </p:spPr>
          <p:txBody>
            <a:bodyPr lIns="36598" tIns="36598" rIns="36598" bIns="36598" anchor="ctr">
              <a:normAutofit/>
            </a:bodyPr>
            <a:lstStyle>
              <a:lvl1pPr defTabSz="825500">
                <a:defRPr sz="6000">
                  <a:solidFill>
                    <a:srgbClr val="9A9A9A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lang="zh-CN" altLang="en-US" sz="3025" dirty="0"/>
                <a:t>健康</a:t>
              </a:r>
              <a:endParaRPr sz="3025" dirty="0"/>
            </a:p>
          </p:txBody>
        </p:sp>
        <p:sp>
          <p:nvSpPr>
            <p:cNvPr id="29" name="Shape 1400"/>
            <p:cNvSpPr/>
            <p:nvPr/>
          </p:nvSpPr>
          <p:spPr>
            <a:xfrm>
              <a:off x="14101157" y="8287928"/>
              <a:ext cx="712802" cy="82047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1466" tIns="51466" rIns="51466" bIns="51466" anchor="ctr">
              <a:spAutoFit/>
            </a:bodyPr>
            <a:lstStyle>
              <a:lvl1pPr>
                <a:lnSpc>
                  <a:spcPct val="150000"/>
                </a:lnSpc>
                <a:defRPr sz="4000"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 algn="ctr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015"/>
                <a:t></a:t>
              </a:r>
              <a:endParaRPr sz="2015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229700" y="4054913"/>
            <a:ext cx="1933892" cy="1929455"/>
            <a:chOff x="16999810" y="5112215"/>
            <a:chExt cx="3835403" cy="3835403"/>
          </a:xfrm>
        </p:grpSpPr>
        <p:graphicFrame>
          <p:nvGraphicFramePr>
            <p:cNvPr id="31" name="Chart 1388"/>
            <p:cNvGraphicFramePr/>
            <p:nvPr/>
          </p:nvGraphicFramePr>
          <p:xfrm>
            <a:off x="16999810" y="5112215"/>
            <a:ext cx="3835403" cy="38354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2" name="Shape 1389"/>
            <p:cNvSpPr/>
            <p:nvPr/>
          </p:nvSpPr>
          <p:spPr>
            <a:xfrm>
              <a:off x="17333362" y="5426766"/>
              <a:ext cx="3175001" cy="3174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2F3F2"/>
            </a:solidFill>
            <a:ln w="254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6598" tIns="36598" rIns="36598" bIns="36598" anchor="ctr"/>
            <a:lstStyle/>
            <a:p>
              <a:pPr lvl="0"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2880"/>
            </a:p>
          </p:txBody>
        </p:sp>
        <p:sp>
          <p:nvSpPr>
            <p:cNvPr id="33" name="Shape 1390"/>
            <p:cNvSpPr/>
            <p:nvPr/>
          </p:nvSpPr>
          <p:spPr>
            <a:xfrm>
              <a:off x="17412098" y="6193376"/>
              <a:ext cx="3085208" cy="1656128"/>
            </a:xfrm>
            <a:prstGeom prst="rect">
              <a:avLst/>
            </a:prstGeom>
            <a:ln w="12700">
              <a:miter lim="400000"/>
            </a:ln>
          </p:spPr>
          <p:txBody>
            <a:bodyPr lIns="36598" tIns="36598" rIns="36598" bIns="36598" anchor="ctr">
              <a:normAutofit/>
            </a:bodyPr>
            <a:lstStyle>
              <a:lvl1pPr defTabSz="825500">
                <a:defRPr sz="6000">
                  <a:solidFill>
                    <a:srgbClr val="9A9A9A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lang="zh-CN" altLang="en-US" sz="3025" dirty="0"/>
                <a:t>颜值</a:t>
              </a:r>
              <a:endParaRPr sz="3025" dirty="0"/>
            </a:p>
          </p:txBody>
        </p:sp>
      </p:grpSp>
      <p:sp>
        <p:nvSpPr>
          <p:cNvPr id="34" name="Shape 1395"/>
          <p:cNvSpPr/>
          <p:nvPr/>
        </p:nvSpPr>
        <p:spPr>
          <a:xfrm>
            <a:off x="4063023" y="5708727"/>
            <a:ext cx="598938" cy="59756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sz="2305"/>
          </a:p>
        </p:txBody>
      </p:sp>
      <p:sp>
        <p:nvSpPr>
          <p:cNvPr id="35" name="Shape 1399"/>
          <p:cNvSpPr/>
          <p:nvPr/>
        </p:nvSpPr>
        <p:spPr>
          <a:xfrm>
            <a:off x="6911333" y="5679681"/>
            <a:ext cx="598938" cy="59756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sz="2305"/>
          </a:p>
        </p:txBody>
      </p:sp>
      <p:sp>
        <p:nvSpPr>
          <p:cNvPr id="36" name="Shape 1403"/>
          <p:cNvSpPr/>
          <p:nvPr/>
        </p:nvSpPr>
        <p:spPr>
          <a:xfrm>
            <a:off x="10179098" y="5677713"/>
            <a:ext cx="598938" cy="59756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sz="2305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7768" y="-267780"/>
            <a:ext cx="4324262" cy="1366255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" y="911808"/>
            <a:ext cx="2842524" cy="287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双杆带灯"/>
          <p:cNvPicPr>
            <a:picLocks noChangeAspect="1"/>
          </p:cNvPicPr>
          <p:nvPr/>
        </p:nvPicPr>
        <p:blipFill>
          <a:blip r:embed="rId9"/>
          <a:srcRect l="39540" r="27360"/>
          <a:stretch>
            <a:fillRect/>
          </a:stretch>
        </p:blipFill>
        <p:spPr>
          <a:xfrm>
            <a:off x="5627370" y="911860"/>
            <a:ext cx="3104515" cy="2930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53" grpId="0" bldLvl="0" animBg="1"/>
      <p:bldP spid="19" grpId="0" bldLvl="0" animBg="1"/>
      <p:bldP spid="34" grpId="0" bldLvl="0" animBg="1"/>
      <p:bldP spid="35" grpId="0" bldLvl="0" animBg="1"/>
      <p:bldP spid="3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 txBox="1">
            <a:spLocks noGrp="1"/>
          </p:cNvSpPr>
          <p:nvPr>
            <p:ph type="title"/>
          </p:nvPr>
        </p:nvSpPr>
        <p:spPr>
          <a:xfrm>
            <a:off x="1025081" y="144530"/>
            <a:ext cx="6277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四、产品介绍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车载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PAD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功能界面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7ecefb9c0c8dfab9c6cd5184d45dd12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6255" y="666115"/>
            <a:ext cx="11087735" cy="6745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8447" y="107915"/>
            <a:ext cx="5990638" cy="389338"/>
          </a:xfrm>
        </p:spPr>
        <p:txBody>
          <a:bodyPr/>
          <a:lstStyle/>
          <a:p>
            <a:r>
              <a:rPr kumimoji="1" lang="zh-CN" altLang="en-US" sz="2800" b="1" dirty="0"/>
              <a:t>五、商业模式</a:t>
            </a:r>
            <a:endParaRPr kumimoji="1" lang="zh-CN" altLang="en-US" sz="28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593725" y="904240"/>
            <a:ext cx="11098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rgbClr val="41AC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以智能研发为核心，从婴儿车切入向中国家庭提供高端的婴幼儿出行产品及服务，构建高端养育服务生态圈</a:t>
            </a:r>
            <a:endParaRPr lang="zh-CN" altLang="en-US" b="1">
              <a:solidFill>
                <a:srgbClr val="41AC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30525" y="6858000"/>
            <a:ext cx="6018530" cy="368300"/>
          </a:xfrm>
          <a:prstGeom prst="rect">
            <a:avLst/>
          </a:prstGeom>
          <a:solidFill>
            <a:srgbClr val="3EB39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智能婴儿车销售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车载智能配件销售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婴幼儿衍生服务输出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2043430" y="2192020"/>
            <a:ext cx="3612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盈利模式一：智能婴儿车销售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10" y="1383030"/>
            <a:ext cx="3618230" cy="5474970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1591310" y="3374390"/>
            <a:ext cx="464820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BRAHA</a:t>
            </a:r>
            <a:r>
              <a:rPr lang="zh-CN" altLang="en-US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第一代产品：</a:t>
            </a:r>
            <a:r>
              <a:rPr lang="en-US" altLang="zh-CN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Transformers</a:t>
            </a:r>
            <a:r>
              <a:rPr lang="zh-CN" altLang="en-US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系列</a:t>
            </a:r>
            <a:endParaRPr lang="en-US" altLang="zh-CN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Basic</a:t>
            </a:r>
            <a:r>
              <a:rPr lang="zh-CN" altLang="en-US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版定价</a:t>
            </a:r>
            <a:r>
              <a:rPr lang="en-US" altLang="zh-CN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6288</a:t>
            </a:r>
            <a:r>
              <a:rPr lang="zh-CN" altLang="en-US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元，分期</a:t>
            </a:r>
            <a:r>
              <a:rPr lang="en-US" altLang="zh-CN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262</a:t>
            </a:r>
            <a:r>
              <a:rPr lang="zh-CN" altLang="en-US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元</a:t>
            </a:r>
            <a:r>
              <a:rPr lang="en-US" altLang="zh-CN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</a:t>
            </a:r>
            <a:endParaRPr lang="en-US" altLang="zh-CN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Pro</a:t>
            </a:r>
            <a:r>
              <a:rPr lang="zh-CN" altLang="en-US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版定价</a:t>
            </a:r>
            <a:r>
              <a:rPr lang="en-US" altLang="zh-CN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12800</a:t>
            </a:r>
            <a:r>
              <a:rPr lang="zh-CN" altLang="en-US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元，分期</a:t>
            </a:r>
            <a:r>
              <a:rPr lang="en-US" altLang="zh-CN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533</a:t>
            </a:r>
            <a:r>
              <a:rPr lang="zh-CN" altLang="en-US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元</a:t>
            </a:r>
            <a:r>
              <a:rPr lang="en-US" altLang="zh-CN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</a:t>
            </a:r>
            <a:endParaRPr lang="en-US" altLang="zh-CN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（第二代产品会增加</a:t>
            </a:r>
            <a:r>
              <a:rPr lang="en-US" altLang="zh-CN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SE</a:t>
            </a:r>
            <a:r>
              <a:rPr lang="zh-CN" altLang="en-US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版，低配定价</a:t>
            </a:r>
            <a:r>
              <a:rPr lang="en-US" altLang="zh-CN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1999</a:t>
            </a:r>
            <a:r>
              <a:rPr lang="zh-CN" altLang="en-US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元）</a:t>
            </a:r>
            <a:endParaRPr lang="zh-CN" altLang="en-US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 descr="微信图片_202108111659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140" y="1231900"/>
            <a:ext cx="3131820" cy="560324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PLACING_PICTURE_USER_VIEWPORT" val="{&quot;height&quot;:2151.5826771653542,&quot;width&quot;:6809.8614173228343}"/>
</p:tagLst>
</file>

<file path=ppt/tags/tag63.xml><?xml version="1.0" encoding="utf-8"?>
<p:tagLst xmlns:p="http://schemas.openxmlformats.org/presentationml/2006/main">
  <p:tag name="KSO_WM_UNIT_COLOR_SCHEME_SHAPE_ID" val="16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4755_1*i*1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64.xml><?xml version="1.0" encoding="utf-8"?>
<p:tagLst xmlns:p="http://schemas.openxmlformats.org/presentationml/2006/main">
  <p:tag name="KSO_WM_UNIT_COLOR_SCHEME_SHAPE_ID" val="17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194755_1*i*2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65.xml><?xml version="1.0" encoding="utf-8"?>
<p:tagLst xmlns:p="http://schemas.openxmlformats.org/presentationml/2006/main">
  <p:tag name="KSO_WM_UNIT_COLOR_SCHEME_SHAPE_ID" val="35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94755_1*i*5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6.xml><?xml version="1.0" encoding="utf-8"?>
<p:tagLst xmlns:p="http://schemas.openxmlformats.org/presentationml/2006/main">
  <p:tag name="KSO_WM_UNIT_COLOR_SCHEME_SHAPE_ID" val="14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194755_1*i*6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7.xml><?xml version="1.0" encoding="utf-8"?>
<p:tagLst xmlns:p="http://schemas.openxmlformats.org/presentationml/2006/main">
  <p:tag name="KSO_WM_UNIT_COLOR_SCHEME_SHAPE_ID" val="15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194755_1*i*4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8.xml><?xml version="1.0" encoding="utf-8"?>
<p:tagLst xmlns:p="http://schemas.openxmlformats.org/presentationml/2006/main">
  <p:tag name="KSO_WM_UNIT_COLOR_SCHEME_SHAPE_ID" val="12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194755_1*i*3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69.xml><?xml version="1.0" encoding="utf-8"?>
<p:tagLst xmlns:p="http://schemas.openxmlformats.org/presentationml/2006/main">
  <p:tag name="KSO_WM_UNIT_COLOR_SCHEME_SHAPE_ID" val="13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194755_1*i*7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EXT_PART_ID_V2" val="d-4-2"/>
  <p:tag name="KSO_WM_UNIT_COLOR_SCHEME_SHAPE_ID" val="2"/>
  <p:tag name="KSO_WM_UNIT_COLOR_SCHEME_PARENT_PAGE" val="0_1"/>
  <p:tag name="KSO_WM_UNIT_SUBTYPE" val="a"/>
  <p:tag name="KSO_WM_UNIT_PRESET_TEXT" val="单击此处添加小标题：&#10;点击此处添加正文，文字是您思想的提炼，为了最终演示发布的良好效果，请尽量言简意赅的阐述观点；根据需要可酌情增减文字，以便观者可以准确理解您所传达的信息。您的正文已经简明扼要，字字珠玑，但信息却千丝万缕、错综复杂，需要用更多的文字来表述；但请您尽可能提炼思想的精髓，恰如其分的表达观点，往往可以事半功倍。&#10;我们为您  标注了最  适合的位  置您输入  的文字到  这里时就  是最佳视&#10;为了能让  您有更直  观的字数  感受并进  一步方便    &#10;单击此处添加小标题：&#10;点击此处添加正文，文字是您思想的提炼，为了最终演示发布的良好效果，请尽量言简意赅。"/>
  <p:tag name="KSO_WM_UNIT_NOCLEAR" val="1"/>
  <p:tag name="KSO_WM_UNIT_VALUE" val="46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194755_1*f*1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71.xml><?xml version="1.0" encoding="utf-8"?>
<p:tagLst xmlns:p="http://schemas.openxmlformats.org/presentationml/2006/main">
  <p:tag name="KSO_WM_UNIT_TEXT_PART_ID_V2" val="a-3-2"/>
  <p:tag name="KSO_WM_UNIT_COLOR_SCHEME_SHAPE_ID" val="3"/>
  <p:tag name="KSO_WM_UNIT_COLOR_SCHEME_PARENT_PAGE" val="0_1"/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4755_1*a*1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PRESET_TEXT" val="单击此处添加标题"/>
  <p:tag name="KSO_WM_UNIT_TEXT_FILL_FORE_SCHEMECOLOR_INDEX_BRIGHTNESS" val="0.25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SLIDE_ID" val="diagram20194755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19*458"/>
  <p:tag name="KSO_WM_SLIDE_POSITION" val="26*50"/>
  <p:tag name="KSO_WM_TAG_VERSION" val="1.0"/>
  <p:tag name="KSO_WM_BEAUTIFY_FLAG" val="#wm#"/>
  <p:tag name="KSO_WM_TEMPLATE_CATEGORY" val="diagram"/>
  <p:tag name="KSO_WM_TEMPLATE_INDEX" val="20194755"/>
  <p:tag name="KSO_WM_SLIDE_LAYOUT" val="a_f"/>
  <p:tag name="KSO_WM_SLIDE_LAYOUT_CNT" val="1_1"/>
  <p:tag name="KSO_WM_SLIDE_COLORSCHEME_VERSION" val="3.2"/>
</p:tagLst>
</file>

<file path=ppt/tags/tag7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219*4800*1022*102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平面">
  <a:themeElements>
    <a:clrScheme name="自定义 16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3EB39C"/>
      </a:accent1>
      <a:accent2>
        <a:srgbClr val="349182"/>
      </a:accent2>
      <a:accent3>
        <a:srgbClr val="2A5F63"/>
      </a:accent3>
      <a:accent4>
        <a:srgbClr val="6BC396"/>
      </a:accent4>
      <a:accent5>
        <a:srgbClr val="2A4758"/>
      </a:accent5>
      <a:accent6>
        <a:srgbClr val="B0B0B0"/>
      </a:accent6>
      <a:hlink>
        <a:srgbClr val="37444D"/>
      </a:hlink>
      <a:folHlink>
        <a:srgbClr val="36C3AB"/>
      </a:folHlink>
    </a:clrScheme>
    <a:fontScheme name="平面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2676</Words>
  <Application>WPS 演示</Application>
  <PresentationFormat>宽屏</PresentationFormat>
  <Paragraphs>339</Paragraphs>
  <Slides>17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Wingdings</vt:lpstr>
      <vt:lpstr>Wingdings 3</vt:lpstr>
      <vt:lpstr>Symbol</vt:lpstr>
      <vt:lpstr>WPS-Bullets</vt:lpstr>
      <vt:lpstr>Gill Sans</vt:lpstr>
      <vt:lpstr>Lato</vt:lpstr>
      <vt:lpstr>NumberOnly</vt:lpstr>
      <vt:lpstr>Adobe 黑体 Std R</vt:lpstr>
      <vt:lpstr>黑体</vt:lpstr>
      <vt:lpstr>Calibri Light</vt:lpstr>
      <vt:lpstr>Calibri</vt:lpstr>
      <vt:lpstr>Lato</vt:lpstr>
      <vt:lpstr>Segoe Print</vt:lpstr>
      <vt:lpstr>Gill Sans</vt:lpstr>
      <vt:lpstr>Lato Light</vt:lpstr>
      <vt:lpstr>FontAwesome</vt:lpstr>
      <vt:lpstr>Arial Unicode MS</vt:lpstr>
      <vt:lpstr>Source Sans Pro ExtraLight</vt:lpstr>
      <vt:lpstr>Lato Regular</vt:lpstr>
      <vt:lpstr>Lato Light</vt:lpstr>
      <vt:lpstr>MS PGothic</vt:lpstr>
      <vt:lpstr>Apple SD Gothic Neo</vt:lpstr>
      <vt:lpstr>Arial Unicode MS</vt:lpstr>
      <vt:lpstr>Trebuchet MS</vt:lpstr>
      <vt:lpstr>华文新魏</vt:lpstr>
      <vt:lpstr>方正姚体</vt:lpstr>
      <vt:lpstr>Malgun Gothic</vt:lpstr>
      <vt:lpstr>Office 主题​​</vt:lpstr>
      <vt:lpstr>平面</vt:lpstr>
      <vt:lpstr>PowerPoint 演示文稿</vt:lpstr>
      <vt:lpstr>PowerPoint 演示文稿</vt:lpstr>
      <vt:lpstr>一、市场分析</vt:lpstr>
      <vt:lpstr>二、公司介绍</vt:lpstr>
      <vt:lpstr>三、产品定位--婴儿车中的“特斯拉”</vt:lpstr>
      <vt:lpstr>三、产品定位--解决了什么用户痛点</vt:lpstr>
      <vt:lpstr>四、产品介绍--打动中国妈妈的功能性价值</vt:lpstr>
      <vt:lpstr>四、产品介绍--车载PAD功能界面</vt:lpstr>
      <vt:lpstr>五、商业模式</vt:lpstr>
      <vt:lpstr>五、商业模式--续</vt:lpstr>
      <vt:lpstr>五、商业模式--续</vt:lpstr>
      <vt:lpstr>六、发展规划</vt:lpstr>
      <vt:lpstr>六、发展规划--市场推广战略</vt:lpstr>
      <vt:lpstr>六、发展规划--市场预估</vt:lpstr>
      <vt:lpstr>七、团队介绍</vt:lpstr>
      <vt:lpstr>七、团队介绍--续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Administrator</cp:lastModifiedBy>
  <cp:revision>189</cp:revision>
  <dcterms:created xsi:type="dcterms:W3CDTF">2021-06-24T02:36:00Z</dcterms:created>
  <dcterms:modified xsi:type="dcterms:W3CDTF">2021-08-11T09:12:33Z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