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emf" ContentType="image/x-emf"/>
  <Default Extension="png" ContentType="image/png"/>
  <Default Extension="jpeg" ContentType="image/jpeg"/>
  <Default Extension="JPG" ContentType="image/.jpg"/>
  <Default Extension="gif" ContentType="image/gif"/>
  <Default Extension="wmf" ContentType="image/x-w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67"/>
  </p:handoutMasterIdLst>
  <p:sldIdLst>
    <p:sldId id="3681" r:id="rId3"/>
    <p:sldId id="3685" r:id="rId4"/>
    <p:sldId id="3682" r:id="rId5"/>
    <p:sldId id="3544" r:id="rId7"/>
    <p:sldId id="3715" r:id="rId8"/>
    <p:sldId id="3713" r:id="rId9"/>
    <p:sldId id="3536" r:id="rId10"/>
    <p:sldId id="3687" r:id="rId11"/>
    <p:sldId id="3599" r:id="rId12"/>
    <p:sldId id="3667" r:id="rId13"/>
    <p:sldId id="583" r:id="rId14"/>
    <p:sldId id="584" r:id="rId15"/>
    <p:sldId id="508" r:id="rId16"/>
    <p:sldId id="509" r:id="rId17"/>
    <p:sldId id="589" r:id="rId18"/>
    <p:sldId id="588" r:id="rId19"/>
    <p:sldId id="513" r:id="rId20"/>
    <p:sldId id="3688" r:id="rId21"/>
    <p:sldId id="528" r:id="rId22"/>
    <p:sldId id="529" r:id="rId23"/>
    <p:sldId id="530" r:id="rId24"/>
    <p:sldId id="534" r:id="rId25"/>
    <p:sldId id="535" r:id="rId26"/>
    <p:sldId id="536" r:id="rId27"/>
    <p:sldId id="537" r:id="rId28"/>
    <p:sldId id="538" r:id="rId29"/>
    <p:sldId id="539" r:id="rId30"/>
    <p:sldId id="540" r:id="rId31"/>
    <p:sldId id="541" r:id="rId32"/>
    <p:sldId id="3698" r:id="rId33"/>
    <p:sldId id="3699" r:id="rId34"/>
    <p:sldId id="3678" r:id="rId35"/>
    <p:sldId id="3679" r:id="rId36"/>
    <p:sldId id="3680" r:id="rId37"/>
    <p:sldId id="3700" r:id="rId38"/>
    <p:sldId id="3701" r:id="rId39"/>
    <p:sldId id="3702" r:id="rId40"/>
    <p:sldId id="3703" r:id="rId41"/>
    <p:sldId id="3704" r:id="rId42"/>
    <p:sldId id="3705" r:id="rId43"/>
    <p:sldId id="3716" r:id="rId44"/>
    <p:sldId id="3718" r:id="rId45"/>
    <p:sldId id="3719" r:id="rId46"/>
    <p:sldId id="3721" r:id="rId47"/>
    <p:sldId id="3722" r:id="rId48"/>
    <p:sldId id="3725" r:id="rId49"/>
    <p:sldId id="3726" r:id="rId50"/>
    <p:sldId id="3727" r:id="rId51"/>
    <p:sldId id="3728" r:id="rId52"/>
    <p:sldId id="3729" r:id="rId53"/>
    <p:sldId id="3730" r:id="rId54"/>
    <p:sldId id="3675" r:id="rId55"/>
    <p:sldId id="3391" r:id="rId56"/>
    <p:sldId id="3494" r:id="rId57"/>
    <p:sldId id="3538" r:id="rId58"/>
    <p:sldId id="3526" r:id="rId59"/>
    <p:sldId id="3677" r:id="rId60"/>
    <p:sldId id="3689" r:id="rId61"/>
    <p:sldId id="3558" r:id="rId62"/>
    <p:sldId id="3709" r:id="rId63"/>
    <p:sldId id="3710" r:id="rId64"/>
    <p:sldId id="3712" r:id="rId65"/>
    <p:sldId id="3683" r:id="rId66"/>
  </p:sldIdLst>
  <p:sldSz cx="12195175" cy="6859270"/>
  <p:notesSz cx="6858000" cy="9144000"/>
  <p:custDataLst>
    <p:tags r:id="rId71"/>
  </p:custDataLst>
  <p:defaultText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635" algn="l" defTabSz="1219200" rtl="0" eaLnBrk="1" latinLnBrk="0" hangingPunct="1">
      <a:defRPr sz="2400" kern="1200">
        <a:solidFill>
          <a:schemeClr val="tx1"/>
        </a:solidFill>
        <a:latin typeface="+mn-lt"/>
        <a:ea typeface="+mn-ea"/>
        <a:cs typeface="+mn-cs"/>
      </a:defRPr>
    </a:lvl6pPr>
    <a:lvl7pPr marL="3658235" algn="l" defTabSz="1219200" rtl="0" eaLnBrk="1" latinLnBrk="0" hangingPunct="1">
      <a:defRPr sz="2400" kern="1200">
        <a:solidFill>
          <a:schemeClr val="tx1"/>
        </a:solidFill>
        <a:latin typeface="+mn-lt"/>
        <a:ea typeface="+mn-ea"/>
        <a:cs typeface="+mn-cs"/>
      </a:defRPr>
    </a:lvl7pPr>
    <a:lvl8pPr marL="4267835" algn="l" defTabSz="1219200" rtl="0" eaLnBrk="1" latinLnBrk="0" hangingPunct="1">
      <a:defRPr sz="2400" kern="1200">
        <a:solidFill>
          <a:schemeClr val="tx1"/>
        </a:solidFill>
        <a:latin typeface="+mn-lt"/>
        <a:ea typeface="+mn-ea"/>
        <a:cs typeface="+mn-cs"/>
      </a:defRPr>
    </a:lvl8pPr>
    <a:lvl9pPr marL="4877435" algn="l" defTabSz="1219200"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A1C6"/>
    <a:srgbClr val="80B6C6"/>
    <a:srgbClr val="C6EAFA"/>
    <a:srgbClr val="FFFFFF"/>
    <a:srgbClr val="0097C2"/>
    <a:srgbClr val="595959"/>
    <a:srgbClr val="000000"/>
    <a:srgbClr val="00FF00"/>
    <a:srgbClr val="0000FF"/>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1" autoAdjust="0"/>
    <p:restoredTop sz="92491" autoAdjust="0"/>
  </p:normalViewPr>
  <p:slideViewPr>
    <p:cSldViewPr>
      <p:cViewPr varScale="1">
        <p:scale>
          <a:sx n="51" d="100"/>
          <a:sy n="51" d="100"/>
        </p:scale>
        <p:origin x="789" y="38"/>
      </p:cViewPr>
      <p:guideLst>
        <p:guide orient="horz" pos="1621"/>
        <p:guide pos="2880"/>
        <p:guide orient="horz" pos="2161"/>
        <p:guide pos="3841"/>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0"/>
    </p:cViewPr>
  </p:sorterViewPr>
  <p:notesViewPr>
    <p:cSldViewPr>
      <p:cViewPr varScale="1">
        <p:scale>
          <a:sx n="90" d="100"/>
          <a:sy n="90" d="100"/>
        </p:scale>
        <p:origin x="-382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1" Type="http://schemas.openxmlformats.org/officeDocument/2006/relationships/tags" Target="tags/tag15.xml"/><Relationship Id="rId70" Type="http://schemas.openxmlformats.org/officeDocument/2006/relationships/tableStyles" Target="tableStyles.xml"/><Relationship Id="rId7" Type="http://schemas.openxmlformats.org/officeDocument/2006/relationships/slide" Target="slides/slide4.xml"/><Relationship Id="rId69" Type="http://schemas.openxmlformats.org/officeDocument/2006/relationships/viewProps" Target="viewProps.xml"/><Relationship Id="rId68" Type="http://schemas.openxmlformats.org/officeDocument/2006/relationships/presProps" Target="presProps.xml"/><Relationship Id="rId67" Type="http://schemas.openxmlformats.org/officeDocument/2006/relationships/handoutMaster" Target="handoutMasters/handoutMaster1.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notesMaster" Target="notesMasters/notesMaster1.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24037;&#20316;&#31807;1"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24037;&#20316;&#31807;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r>
              <a:rPr lang="en-US" altLang="zh-CN"/>
              <a:t>Oil export from middle-east in 2035</a:t>
            </a:r>
            <a:endParaRPr lang="zh-CN" altLang="en-US"/>
          </a:p>
        </c:rich>
      </c:tx>
      <c:layout/>
      <c:overlay val="0"/>
      <c:spPr>
        <a:noFill/>
        <a:ln>
          <a:noFill/>
        </a:ln>
        <a:effectLst/>
      </c:spPr>
    </c:title>
    <c:autoTitleDeleted val="0"/>
    <c:plotArea>
      <c:layout>
        <c:manualLayout>
          <c:layoutTarget val="inner"/>
          <c:xMode val="edge"/>
          <c:yMode val="edge"/>
          <c:x val="0.107420564247489"/>
          <c:y val="0.171712962962963"/>
          <c:w val="0.758608845596144"/>
          <c:h val="0.70757691746865"/>
        </c:manualLayout>
      </c:layout>
      <c:barChart>
        <c:barDir val="col"/>
        <c:grouping val="clustered"/>
        <c:varyColors val="0"/>
        <c:ser>
          <c:idx val="0"/>
          <c:order val="0"/>
          <c:tx>
            <c:strRef>
              <c:f>Sheet3!$B$1</c:f>
              <c:strCache>
                <c:ptCount val="1"/>
                <c:pt idx="0">
                  <c:v>2000</c:v>
                </c:pt>
              </c:strCache>
            </c:strRef>
          </c:tx>
          <c:spPr>
            <a:solidFill>
              <a:srgbClr val="00B050"/>
            </a:solidFill>
            <a:ln>
              <a:noFill/>
            </a:ln>
            <a:effectLst/>
          </c:spPr>
          <c:invertIfNegative val="0"/>
          <c:dLbls>
            <c:delete val="1"/>
          </c:dLbls>
          <c:cat>
            <c:strRef>
              <c:f>Sheet3!$A$2:$A$6</c:f>
              <c:strCache>
                <c:ptCount val="5"/>
                <c:pt idx="0">
                  <c:v>China</c:v>
                </c:pt>
                <c:pt idx="1">
                  <c:v>India</c:v>
                </c:pt>
                <c:pt idx="2">
                  <c:v>Japan &amp; Korea</c:v>
                </c:pt>
                <c:pt idx="3">
                  <c:v>Europe</c:v>
                </c:pt>
                <c:pt idx="4">
                  <c:v>United States</c:v>
                </c:pt>
              </c:strCache>
            </c:strRef>
          </c:cat>
          <c:val>
            <c:numRef>
              <c:f>Sheet3!$B$2:$B$6</c:f>
              <c:numCache>
                <c:formatCode>General</c:formatCode>
                <c:ptCount val="5"/>
                <c:pt idx="0">
                  <c:v>2</c:v>
                </c:pt>
                <c:pt idx="1">
                  <c:v>1.2</c:v>
                </c:pt>
                <c:pt idx="2">
                  <c:v>5.2</c:v>
                </c:pt>
                <c:pt idx="3">
                  <c:v>3.6</c:v>
                </c:pt>
                <c:pt idx="4">
                  <c:v>2.4</c:v>
                </c:pt>
              </c:numCache>
            </c:numRef>
          </c:val>
        </c:ser>
        <c:ser>
          <c:idx val="1"/>
          <c:order val="1"/>
          <c:tx>
            <c:strRef>
              <c:f>Sheet3!$C$1</c:f>
              <c:strCache>
                <c:ptCount val="1"/>
                <c:pt idx="0">
                  <c:v>2011</c:v>
                </c:pt>
              </c:strCache>
            </c:strRef>
          </c:tx>
          <c:spPr>
            <a:solidFill>
              <a:srgbClr val="0070C0"/>
            </a:solidFill>
            <a:ln>
              <a:noFill/>
            </a:ln>
            <a:effectLst/>
          </c:spPr>
          <c:invertIfNegative val="0"/>
          <c:dLbls>
            <c:delete val="1"/>
          </c:dLbls>
          <c:cat>
            <c:strRef>
              <c:f>Sheet3!$A$2:$A$6</c:f>
              <c:strCache>
                <c:ptCount val="5"/>
                <c:pt idx="0">
                  <c:v>China</c:v>
                </c:pt>
                <c:pt idx="1">
                  <c:v>India</c:v>
                </c:pt>
                <c:pt idx="2">
                  <c:v>Japan &amp; Korea</c:v>
                </c:pt>
                <c:pt idx="3">
                  <c:v>Europe</c:v>
                </c:pt>
                <c:pt idx="4">
                  <c:v>United States</c:v>
                </c:pt>
              </c:strCache>
            </c:strRef>
          </c:cat>
          <c:val>
            <c:numRef>
              <c:f>Sheet3!$C$2:$C$6</c:f>
              <c:numCache>
                <c:formatCode>General</c:formatCode>
                <c:ptCount val="5"/>
                <c:pt idx="0">
                  <c:v>2.8</c:v>
                </c:pt>
                <c:pt idx="1">
                  <c:v>1.8</c:v>
                </c:pt>
                <c:pt idx="2">
                  <c:v>5.6</c:v>
                </c:pt>
                <c:pt idx="3">
                  <c:v>3</c:v>
                </c:pt>
                <c:pt idx="4">
                  <c:v>1.9</c:v>
                </c:pt>
              </c:numCache>
            </c:numRef>
          </c:val>
        </c:ser>
        <c:ser>
          <c:idx val="2"/>
          <c:order val="2"/>
          <c:tx>
            <c:strRef>
              <c:f>Sheet3!$D$1</c:f>
              <c:strCache>
                <c:ptCount val="1"/>
                <c:pt idx="0">
                  <c:v>2035</c:v>
                </c:pt>
              </c:strCache>
            </c:strRef>
          </c:tx>
          <c:spPr>
            <a:solidFill>
              <a:srgbClr val="FF0000"/>
            </a:solidFill>
            <a:ln>
              <a:noFill/>
            </a:ln>
            <a:effectLst/>
          </c:spPr>
          <c:invertIfNegative val="0"/>
          <c:dLbls>
            <c:delete val="1"/>
          </c:dLbls>
          <c:cat>
            <c:strRef>
              <c:f>Sheet3!$A$2:$A$6</c:f>
              <c:strCache>
                <c:ptCount val="5"/>
                <c:pt idx="0">
                  <c:v>China</c:v>
                </c:pt>
                <c:pt idx="1">
                  <c:v>India</c:v>
                </c:pt>
                <c:pt idx="2">
                  <c:v>Japan &amp; Korea</c:v>
                </c:pt>
                <c:pt idx="3">
                  <c:v>Europe</c:v>
                </c:pt>
                <c:pt idx="4">
                  <c:v>United States</c:v>
                </c:pt>
              </c:strCache>
            </c:strRef>
          </c:cat>
          <c:val>
            <c:numRef>
              <c:f>Sheet3!$D$2:$D$6</c:f>
              <c:numCache>
                <c:formatCode>General</c:formatCode>
                <c:ptCount val="5"/>
                <c:pt idx="0">
                  <c:v>7</c:v>
                </c:pt>
                <c:pt idx="1">
                  <c:v>4.9</c:v>
                </c:pt>
                <c:pt idx="2">
                  <c:v>4.2</c:v>
                </c:pt>
                <c:pt idx="3">
                  <c:v>2.2</c:v>
                </c:pt>
                <c:pt idx="4">
                  <c:v>0.2</c:v>
                </c:pt>
              </c:numCache>
            </c:numRef>
          </c:val>
        </c:ser>
        <c:dLbls>
          <c:showLegendKey val="0"/>
          <c:showVal val="0"/>
          <c:showCatName val="0"/>
          <c:showSerName val="0"/>
          <c:showPercent val="0"/>
          <c:showBubbleSize val="0"/>
        </c:dLbls>
        <c:gapWidth val="219"/>
        <c:overlap val="-27"/>
        <c:axId val="1583604032"/>
        <c:axId val="1569386848"/>
      </c:barChart>
      <c:catAx>
        <c:axId val="1583604032"/>
        <c:scaling>
          <c:orientation val="minMax"/>
        </c:scaling>
        <c:delete val="0"/>
        <c:axPos val="b"/>
        <c:title>
          <c:tx>
            <c:rich>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r>
                  <a:rPr lang="en-US" altLang="zh-CN"/>
                  <a:t>IEA WEO2012</a:t>
                </a:r>
                <a:endParaRPr lang="zh-CN" altLang="en-US"/>
              </a:p>
            </c:rich>
          </c:tx>
          <c:layout>
            <c:manualLayout>
              <c:xMode val="edge"/>
              <c:yMode val="edge"/>
              <c:x val="0.860984014874745"/>
              <c:y val="0.353935185185185"/>
            </c:manualLayout>
          </c:layout>
          <c:overlay val="0"/>
          <c:spPr>
            <a:solidFill>
              <a:schemeClr val="accent1">
                <a:lumMod val="20000"/>
                <a:lumOff val="80000"/>
              </a:schemeClr>
            </a:solid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569386848"/>
        <c:crosses val="autoZero"/>
        <c:auto val="1"/>
        <c:lblAlgn val="ctr"/>
        <c:lblOffset val="100"/>
        <c:noMultiLvlLbl val="0"/>
      </c:catAx>
      <c:valAx>
        <c:axId val="1569386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r>
                  <a:rPr lang="en-US" altLang="zh-CN"/>
                  <a:t>mb/d</a:t>
                </a:r>
                <a:endParaRPr lang="zh-CN" altLang="en-US"/>
              </a:p>
            </c:rich>
          </c:tx>
          <c:layout>
            <c:manualLayout>
              <c:xMode val="edge"/>
              <c:yMode val="edge"/>
              <c:x val="0"/>
              <c:y val="0.13382290755322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583604032"/>
        <c:crosses val="autoZero"/>
        <c:crossBetween val="between"/>
      </c:valAx>
      <c:spPr>
        <a:noFill/>
        <a:ln>
          <a:noFill/>
        </a:ln>
        <a:effectLst/>
      </c:spPr>
    </c:plotArea>
    <c:legend>
      <c:legendPos val="b"/>
      <c:layout>
        <c:manualLayout>
          <c:xMode val="edge"/>
          <c:yMode val="edge"/>
          <c:x val="0.880554135399746"/>
          <c:y val="0.130207786526684"/>
          <c:w val="0.092983678544868"/>
          <c:h val="0.170718139399242"/>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r>
              <a:rPr lang="en-US" altLang="zh-CN"/>
              <a:t>Net gas import in 2040</a:t>
            </a:r>
            <a:endParaRPr lang="en-US" altLang="zh-CN"/>
          </a:p>
        </c:rich>
      </c:tx>
      <c:layout/>
      <c:overlay val="0"/>
      <c:spPr>
        <a:noFill/>
        <a:ln>
          <a:noFill/>
        </a:ln>
        <a:effectLst/>
      </c:spPr>
    </c:title>
    <c:autoTitleDeleted val="0"/>
    <c:plotArea>
      <c:layout>
        <c:manualLayout>
          <c:layoutTarget val="inner"/>
          <c:xMode val="edge"/>
          <c:yMode val="edge"/>
          <c:x val="0.0972338145231846"/>
          <c:y val="0.171712962962963"/>
          <c:w val="0.87221062992126"/>
          <c:h val="0.692229877515311"/>
        </c:manualLayout>
      </c:layout>
      <c:barChart>
        <c:barDir val="col"/>
        <c:grouping val="clustered"/>
        <c:varyColors val="0"/>
        <c:ser>
          <c:idx val="0"/>
          <c:order val="0"/>
          <c:tx>
            <c:strRef>
              <c:f>Sheet2!$B$1</c:f>
              <c:strCache>
                <c:ptCount val="1"/>
                <c:pt idx="0">
                  <c:v>bcm</c:v>
                </c:pt>
              </c:strCache>
            </c:strRef>
          </c:tx>
          <c:spPr>
            <a:solidFill>
              <a:srgbClr val="C7A1E3"/>
            </a:solidFill>
            <a:ln>
              <a:noFill/>
            </a:ln>
            <a:effectLst/>
          </c:spPr>
          <c:invertIfNegative val="0"/>
          <c:dLbls>
            <c:delete val="1"/>
          </c:dLbls>
          <c:cat>
            <c:strRef>
              <c:f>Sheet2!$A$2:$A$6</c:f>
              <c:strCache>
                <c:ptCount val="5"/>
                <c:pt idx="0">
                  <c:v>European Union</c:v>
                </c:pt>
                <c:pt idx="1">
                  <c:v>Japan &amp; Korea</c:v>
                </c:pt>
                <c:pt idx="2">
                  <c:v>China</c:v>
                </c:pt>
                <c:pt idx="3">
                  <c:v>India</c:v>
                </c:pt>
                <c:pt idx="4">
                  <c:v>Southeast Asia</c:v>
                </c:pt>
              </c:strCache>
            </c:strRef>
          </c:cat>
          <c:val>
            <c:numRef>
              <c:f>Sheet2!$B$2:$B$6</c:f>
              <c:numCache>
                <c:formatCode>General</c:formatCode>
                <c:ptCount val="5"/>
                <c:pt idx="0">
                  <c:v>380</c:v>
                </c:pt>
                <c:pt idx="1">
                  <c:v>270</c:v>
                </c:pt>
                <c:pt idx="2">
                  <c:v>380</c:v>
                </c:pt>
                <c:pt idx="3">
                  <c:v>80</c:v>
                </c:pt>
                <c:pt idx="4">
                  <c:v>110</c:v>
                </c:pt>
              </c:numCache>
            </c:numRef>
          </c:val>
        </c:ser>
        <c:dLbls>
          <c:showLegendKey val="0"/>
          <c:showVal val="0"/>
          <c:showCatName val="0"/>
          <c:showSerName val="0"/>
          <c:showPercent val="0"/>
          <c:showBubbleSize val="0"/>
        </c:dLbls>
        <c:gapWidth val="219"/>
        <c:overlap val="-27"/>
        <c:axId val="1576993952"/>
        <c:axId val="1577001440"/>
      </c:barChart>
      <c:catAx>
        <c:axId val="1576993952"/>
        <c:scaling>
          <c:orientation val="minMax"/>
        </c:scaling>
        <c:delete val="0"/>
        <c:axPos val="b"/>
        <c:title>
          <c:tx>
            <c:rich>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r>
                  <a:rPr lang="en-US" altLang="zh-CN"/>
                  <a:t>IEA WEO 2018</a:t>
                </a:r>
                <a:endParaRPr lang="zh-CN" altLang="en-US"/>
              </a:p>
            </c:rich>
          </c:tx>
          <c:layout>
            <c:manualLayout>
              <c:xMode val="edge"/>
              <c:yMode val="edge"/>
              <c:x val="0.80139457567804"/>
              <c:y val="0.17337962962963"/>
            </c:manualLayout>
          </c:layout>
          <c:overlay val="0"/>
          <c:spPr>
            <a:solidFill>
              <a:schemeClr val="accent1">
                <a:lumMod val="20000"/>
                <a:lumOff val="80000"/>
              </a:schemeClr>
            </a:solid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577001440"/>
        <c:crosses val="autoZero"/>
        <c:auto val="1"/>
        <c:lblAlgn val="ctr"/>
        <c:lblOffset val="100"/>
        <c:noMultiLvlLbl val="0"/>
      </c:catAx>
      <c:valAx>
        <c:axId val="1577001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zh-CN" sz="1000" b="0" i="0" u="none" strike="noStrike" kern="1200" baseline="0">
                    <a:solidFill>
                      <a:schemeClr val="tx1">
                        <a:lumMod val="65000"/>
                        <a:lumOff val="35000"/>
                      </a:schemeClr>
                    </a:solidFill>
                    <a:latin typeface="+mn-lt"/>
                    <a:ea typeface="+mn-ea"/>
                    <a:cs typeface="+mn-cs"/>
                  </a:defRPr>
                </a:pPr>
                <a:r>
                  <a:rPr lang="en-US" altLang="zh-CN"/>
                  <a:t>bcm</a:t>
                </a:r>
                <a:endParaRPr lang="zh-CN" altLang="en-US"/>
              </a:p>
            </c:rich>
          </c:tx>
          <c:layout>
            <c:manualLayout>
              <c:xMode val="edge"/>
              <c:yMode val="edge"/>
              <c:x val="0.025"/>
              <c:y val="0.064506051326917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576993952"/>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4" Type="http://schemas.openxmlformats.org/officeDocument/2006/relationships/image" Target="../media/image68.wmf"/><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234DCD-DA89-4B6B-B373-BD103CBE4434}"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AAB64B-4295-4B0B-9033-A87259AE6593}"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7EC3EC-28B1-438F-93FD-F890653B480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18C319-592B-4604-8379-677AD2D98A7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219200" rtl="0" eaLnBrk="1" latinLnBrk="0" hangingPunct="1">
      <a:defRPr sz="1600" kern="1200">
        <a:solidFill>
          <a:schemeClr val="tx1"/>
        </a:solidFill>
        <a:latin typeface="+mn-lt"/>
        <a:ea typeface="+mn-ea"/>
        <a:cs typeface="+mn-cs"/>
      </a:defRPr>
    </a:lvl1pPr>
    <a:lvl2pPr marL="609600" algn="l" defTabSz="1219200" rtl="0" eaLnBrk="1" latinLnBrk="0" hangingPunct="1">
      <a:defRPr sz="1600" kern="1200">
        <a:solidFill>
          <a:schemeClr val="tx1"/>
        </a:solidFill>
        <a:latin typeface="+mn-lt"/>
        <a:ea typeface="+mn-ea"/>
        <a:cs typeface="+mn-cs"/>
      </a:defRPr>
    </a:lvl2pPr>
    <a:lvl3pPr marL="1219200" algn="l" defTabSz="1219200" rtl="0" eaLnBrk="1" latinLnBrk="0" hangingPunct="1">
      <a:defRPr sz="1600" kern="1200">
        <a:solidFill>
          <a:schemeClr val="tx1"/>
        </a:solidFill>
        <a:latin typeface="+mn-lt"/>
        <a:ea typeface="+mn-ea"/>
        <a:cs typeface="+mn-cs"/>
      </a:defRPr>
    </a:lvl3pPr>
    <a:lvl4pPr marL="1828800" algn="l" defTabSz="1219200" rtl="0" eaLnBrk="1" latinLnBrk="0" hangingPunct="1">
      <a:defRPr sz="1600" kern="1200">
        <a:solidFill>
          <a:schemeClr val="tx1"/>
        </a:solidFill>
        <a:latin typeface="+mn-lt"/>
        <a:ea typeface="+mn-ea"/>
        <a:cs typeface="+mn-cs"/>
      </a:defRPr>
    </a:lvl4pPr>
    <a:lvl5pPr marL="2438400" algn="l" defTabSz="1219200" rtl="0" eaLnBrk="1" latinLnBrk="0" hangingPunct="1">
      <a:defRPr sz="1600" kern="1200">
        <a:solidFill>
          <a:schemeClr val="tx1"/>
        </a:solidFill>
        <a:latin typeface="+mn-lt"/>
        <a:ea typeface="+mn-ea"/>
        <a:cs typeface="+mn-cs"/>
      </a:defRPr>
    </a:lvl5pPr>
    <a:lvl6pPr marL="3048635" algn="l" defTabSz="1219200" rtl="0" eaLnBrk="1" latinLnBrk="0" hangingPunct="1">
      <a:defRPr sz="1600" kern="1200">
        <a:solidFill>
          <a:schemeClr val="tx1"/>
        </a:solidFill>
        <a:latin typeface="+mn-lt"/>
        <a:ea typeface="+mn-ea"/>
        <a:cs typeface="+mn-cs"/>
      </a:defRPr>
    </a:lvl6pPr>
    <a:lvl7pPr marL="3658235" algn="l" defTabSz="1219200" rtl="0" eaLnBrk="1" latinLnBrk="0" hangingPunct="1">
      <a:defRPr sz="1600" kern="1200">
        <a:solidFill>
          <a:schemeClr val="tx1"/>
        </a:solidFill>
        <a:latin typeface="+mn-lt"/>
        <a:ea typeface="+mn-ea"/>
        <a:cs typeface="+mn-cs"/>
      </a:defRPr>
    </a:lvl7pPr>
    <a:lvl8pPr marL="4267835" algn="l" defTabSz="1219200" rtl="0" eaLnBrk="1" latinLnBrk="0" hangingPunct="1">
      <a:defRPr sz="1600" kern="1200">
        <a:solidFill>
          <a:schemeClr val="tx1"/>
        </a:solidFill>
        <a:latin typeface="+mn-lt"/>
        <a:ea typeface="+mn-ea"/>
        <a:cs typeface="+mn-cs"/>
      </a:defRPr>
    </a:lvl8pPr>
    <a:lvl9pPr marL="4877435"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FF3EAB-7849-4D1F-BC45-C2032C6F867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0FACE5C7-B3D4-4C21-B03E-0A3B650286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00" rtl="0" eaLnBrk="1" fontAlgn="auto" latinLnBrk="0" hangingPunct="1">
              <a:lnSpc>
                <a:spcPct val="100000"/>
              </a:lnSpc>
              <a:spcBef>
                <a:spcPts val="0"/>
              </a:spcBef>
              <a:spcAft>
                <a:spcPts val="0"/>
              </a:spcAft>
              <a:buClrTx/>
              <a:buSzTx/>
              <a:buFontTx/>
              <a:buNone/>
              <a:defRPr/>
            </a:pPr>
            <a:fld id="{0FACE5C7-B3D4-4C21-B03E-0A3B650286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ACE5C7-B3D4-4C21-B03E-0A3B650286D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矩形 3"/>
          <p:cNvSpPr/>
          <p:nvPr userDrawn="1"/>
        </p:nvSpPr>
        <p:spPr>
          <a:xfrm>
            <a:off x="390114" y="170898"/>
            <a:ext cx="9423638" cy="597265"/>
          </a:xfrm>
          <a:prstGeom prst="rect">
            <a:avLst/>
          </a:prstGeom>
          <a:solidFill>
            <a:srgbClr val="0097C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2000"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5" name="矩形 4"/>
          <p:cNvSpPr/>
          <p:nvPr userDrawn="1"/>
        </p:nvSpPr>
        <p:spPr>
          <a:xfrm>
            <a:off x="1413" y="170898"/>
            <a:ext cx="254097" cy="597265"/>
          </a:xfrm>
          <a:prstGeom prst="rect">
            <a:avLst/>
          </a:prstGeom>
          <a:solidFill>
            <a:srgbClr val="009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印品黑体" panose="00000500000000000000" pitchFamily="2" charset="-122"/>
              <a:ea typeface="印品黑体" panose="00000500000000000000" pitchFamily="2" charset="-122"/>
              <a:sym typeface="Arial" panose="020B0604020202020204" pitchFamily="34" charset="0"/>
            </a:endParaRPr>
          </a:p>
        </p:txBody>
      </p:sp>
      <p:pic>
        <p:nvPicPr>
          <p:cNvPr id="6" name="图片 5"/>
          <p:cNvPicPr>
            <a:picLocks noChangeAspect="1"/>
          </p:cNvPicPr>
          <p:nvPr userDrawn="1"/>
        </p:nvPicPr>
        <p:blipFill>
          <a:blip r:embed="rId2"/>
          <a:stretch>
            <a:fillRect/>
          </a:stretch>
        </p:blipFill>
        <p:spPr>
          <a:xfrm>
            <a:off x="10036896" y="95033"/>
            <a:ext cx="1958488" cy="848006"/>
          </a:xfrm>
          <a:prstGeom prst="rect">
            <a:avLst/>
          </a:prstGeom>
        </p:spPr>
      </p:pic>
    </p:spTree>
  </p:cSld>
  <p:clrMapOvr>
    <a:masterClrMapping/>
  </p:clrMapOvr>
  <p:transition spd="slow" advTm="3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Tm="3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D465C08-2D96-4CAE-A840-ACCC1B9D061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1AE2935-1377-418D-8ACC-80DB1D3CC847}" type="slidenum">
              <a:rPr lang="zh-CN" altLang="en-US" smtClean="0"/>
            </a:fld>
            <a:endParaRPr lang="zh-CN" altLang="en-US"/>
          </a:p>
        </p:txBody>
      </p:sp>
      <p:sp>
        <p:nvSpPr>
          <p:cNvPr id="12" name="矩形 11"/>
          <p:cNvSpPr/>
          <p:nvPr userDrawn="1"/>
        </p:nvSpPr>
        <p:spPr>
          <a:xfrm>
            <a:off x="390216" y="170938"/>
            <a:ext cx="9426092" cy="597403"/>
          </a:xfrm>
          <a:prstGeom prst="rect">
            <a:avLst/>
          </a:prstGeom>
          <a:solidFill>
            <a:srgbClr val="0097C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sz="2000"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13" name="矩形 12"/>
          <p:cNvSpPr/>
          <p:nvPr userDrawn="1"/>
        </p:nvSpPr>
        <p:spPr>
          <a:xfrm>
            <a:off x="1414" y="170938"/>
            <a:ext cx="254163" cy="597403"/>
          </a:xfrm>
          <a:prstGeom prst="rect">
            <a:avLst/>
          </a:prstGeom>
          <a:solidFill>
            <a:srgbClr val="009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14" name="矩形 13"/>
          <p:cNvSpPr/>
          <p:nvPr userDrawn="1"/>
        </p:nvSpPr>
        <p:spPr>
          <a:xfrm>
            <a:off x="289057" y="170938"/>
            <a:ext cx="67679" cy="597403"/>
          </a:xfrm>
          <a:prstGeom prst="rect">
            <a:avLst/>
          </a:prstGeom>
          <a:solidFill>
            <a:srgbClr val="009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lumMod val="65000"/>
                </a:schemeClr>
              </a:solidFill>
              <a:latin typeface="印品黑体" panose="00000500000000000000" pitchFamily="2" charset="-122"/>
              <a:ea typeface="印品黑体" panose="00000500000000000000" pitchFamily="2" charset="-122"/>
              <a:sym typeface="Arial" panose="020B0604020202020204" pitchFamily="34" charset="0"/>
            </a:endParaRPr>
          </a:p>
        </p:txBody>
      </p:sp>
      <p:pic>
        <p:nvPicPr>
          <p:cNvPr id="16" name="图片 15"/>
          <p:cNvPicPr>
            <a:picLocks noChangeAspect="1"/>
          </p:cNvPicPr>
          <p:nvPr userDrawn="1"/>
        </p:nvPicPr>
        <p:blipFill>
          <a:blip r:embed="rId2"/>
          <a:stretch>
            <a:fillRect/>
          </a:stretch>
        </p:blipFill>
        <p:spPr>
          <a:xfrm>
            <a:off x="10039510" y="95055"/>
            <a:ext cx="1958998" cy="848202"/>
          </a:xfrm>
          <a:prstGeom prst="rect">
            <a:avLst/>
          </a:prstGeom>
        </p:spPr>
      </p:pic>
      <p:sp>
        <p:nvSpPr>
          <p:cNvPr id="22" name="文本框 21"/>
          <p:cNvSpPr txBox="1"/>
          <p:nvPr userDrawn="1"/>
        </p:nvSpPr>
        <p:spPr>
          <a:xfrm>
            <a:off x="579937" y="185781"/>
            <a:ext cx="6341140" cy="523341"/>
          </a:xfrm>
          <a:prstGeom prst="rect">
            <a:avLst/>
          </a:prstGeom>
          <a:noFill/>
        </p:spPr>
        <p:txBody>
          <a:bodyPr wrap="square" rtlCol="0">
            <a:spAutoFit/>
          </a:bodyPr>
          <a:lstStyle/>
          <a:p>
            <a:r>
              <a:rPr lang="en-US" altLang="zh-CN" sz="2800" b="1" dirty="0">
                <a:latin typeface="微软雅黑" panose="020B0503020204020204" pitchFamily="34" charset="-122"/>
                <a:ea typeface="微软雅黑" panose="020B0503020204020204" pitchFamily="34" charset="-122"/>
              </a:rPr>
              <a:t> </a:t>
            </a:r>
            <a:endParaRPr lang="zh-CN" altLang="en-US" sz="2800" b="1" dirty="0">
              <a:latin typeface="微软雅黑" panose="020B0503020204020204" pitchFamily="34" charset="-122"/>
              <a:ea typeface="微软雅黑" panose="020B0503020204020204" pitchFamily="34" charset="-122"/>
            </a:endParaRPr>
          </a:p>
        </p:txBody>
      </p:sp>
    </p:spTree>
  </p:cSld>
  <p:clrMapOvr>
    <a:masterClrMapping/>
  </p:clrMapOvr>
  <p:transition spd="slow" advTm="3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397" y="1122623"/>
            <a:ext cx="9146381" cy="2388153"/>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397" y="3602872"/>
            <a:ext cx="9146381"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9435" indent="0" algn="ctr">
              <a:buNone/>
              <a:defRPr sz="1600"/>
            </a:lvl5pPr>
            <a:lvl6pPr marL="2286635" indent="0" algn="ctr">
              <a:buNone/>
              <a:defRPr sz="1600"/>
            </a:lvl6pPr>
            <a:lvl7pPr marL="2743835" indent="0" algn="ctr">
              <a:buNone/>
              <a:defRPr sz="1600"/>
            </a:lvl7pPr>
            <a:lvl8pPr marL="3201035" indent="0" algn="ctr">
              <a:buNone/>
              <a:defRPr sz="1600"/>
            </a:lvl8pPr>
            <a:lvl9pPr marL="365823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D465C08-2D96-4CAE-A840-ACCC1B9D061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11AE2935-1377-418D-8ACC-80DB1D3CC847}" type="slidenum">
              <a:rPr lang="zh-CN" altLang="en-US" smtClean="0"/>
            </a:fld>
            <a:endParaRPr lang="zh-CN" altLang="en-US"/>
          </a:p>
        </p:txBody>
      </p:sp>
    </p:spTree>
  </p:cSld>
  <p:clrMapOvr>
    <a:masterClrMapping/>
  </p:clrMapOvr>
  <p:transition spd="slow" advTm="3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397" y="1122623"/>
            <a:ext cx="9146381" cy="2388153"/>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397" y="3602872"/>
            <a:ext cx="9146381"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9435" indent="0" algn="ctr">
              <a:buNone/>
              <a:defRPr sz="1600"/>
            </a:lvl5pPr>
            <a:lvl6pPr marL="2286635" indent="0" algn="ctr">
              <a:buNone/>
              <a:defRPr sz="1600"/>
            </a:lvl6pPr>
            <a:lvl7pPr marL="2743835" indent="0" algn="ctr">
              <a:buNone/>
              <a:defRPr sz="1600"/>
            </a:lvl7pPr>
            <a:lvl8pPr marL="3201035" indent="0" algn="ctr">
              <a:buNone/>
              <a:defRPr sz="1600"/>
            </a:lvl8pPr>
            <a:lvl9pPr marL="365823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D465C08-2D96-4CAE-A840-ACCC1B9D061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11AE2935-1377-418D-8ACC-80DB1D3CC847}" type="slidenum">
              <a:rPr lang="zh-CN" altLang="en-US" smtClean="0"/>
            </a:fld>
            <a:endParaRPr lang="zh-CN" altLang="en-US"/>
          </a:p>
        </p:txBody>
      </p:sp>
    </p:spTree>
  </p:cSld>
  <p:clrMapOvr>
    <a:masterClrMapping/>
  </p:clrMapOvr>
  <p:transition spd="slow" advTm="3000">
    <p:pull/>
  </p:transition>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slow" advTm="3000">
    <p:pull/>
  </p:transition>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83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343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303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63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223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635" algn="l" defTabSz="1219200" rtl="0" eaLnBrk="1" latinLnBrk="0" hangingPunct="1">
        <a:defRPr sz="2400" kern="1200">
          <a:solidFill>
            <a:schemeClr val="tx1"/>
          </a:solidFill>
          <a:latin typeface="+mn-lt"/>
          <a:ea typeface="+mn-ea"/>
          <a:cs typeface="+mn-cs"/>
        </a:defRPr>
      </a:lvl6pPr>
      <a:lvl7pPr marL="3658235" algn="l" defTabSz="1219200" rtl="0" eaLnBrk="1" latinLnBrk="0" hangingPunct="1">
        <a:defRPr sz="2400" kern="1200">
          <a:solidFill>
            <a:schemeClr val="tx1"/>
          </a:solidFill>
          <a:latin typeface="+mn-lt"/>
          <a:ea typeface="+mn-ea"/>
          <a:cs typeface="+mn-cs"/>
        </a:defRPr>
      </a:lvl7pPr>
      <a:lvl8pPr marL="4267835" algn="l" defTabSz="1219200" rtl="0" eaLnBrk="1" latinLnBrk="0" hangingPunct="1">
        <a:defRPr sz="2400" kern="1200">
          <a:solidFill>
            <a:schemeClr val="tx1"/>
          </a:solidFill>
          <a:latin typeface="+mn-lt"/>
          <a:ea typeface="+mn-ea"/>
          <a:cs typeface="+mn-cs"/>
        </a:defRPr>
      </a:lvl8pPr>
      <a:lvl9pPr marL="4877435"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emf"/></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9" Type="http://schemas.openxmlformats.org/officeDocument/2006/relationships/image" Target="../media/image28.jpeg"/><Relationship Id="rId8" Type="http://schemas.openxmlformats.org/officeDocument/2006/relationships/image" Target="../media/image27.png"/><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3" Type="http://schemas.openxmlformats.org/officeDocument/2006/relationships/image" Target="../media/image22.png"/><Relationship Id="rId2" Type="http://schemas.openxmlformats.org/officeDocument/2006/relationships/image" Target="../media/image21.jpeg"/><Relationship Id="rId13" Type="http://schemas.openxmlformats.org/officeDocument/2006/relationships/notesSlide" Target="../notesSlides/notesSlide8.xml"/><Relationship Id="rId12" Type="http://schemas.openxmlformats.org/officeDocument/2006/relationships/slideLayout" Target="../slideLayouts/slideLayout1.xml"/><Relationship Id="rId11" Type="http://schemas.openxmlformats.org/officeDocument/2006/relationships/image" Target="../media/image30.jpeg"/><Relationship Id="rId10" Type="http://schemas.openxmlformats.org/officeDocument/2006/relationships/image" Target="../media/image29.jpeg"/><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4.pn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1.xml"/><Relationship Id="rId7" Type="http://schemas.openxmlformats.org/officeDocument/2006/relationships/image" Target="../media/image35.png"/><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pn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vmlDrawing" Target="../drawings/vmlDrawing1.vml"/><Relationship Id="rId3" Type="http://schemas.openxmlformats.org/officeDocument/2006/relationships/slideLayout" Target="../slideLayouts/slideLayout1.xml"/><Relationship Id="rId2" Type="http://schemas.openxmlformats.org/officeDocument/2006/relationships/image" Target="../media/image38.wmf"/><Relationship Id="rId1"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41.png"/><Relationship Id="rId1"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43.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1.xml"/><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image" Target="../media/image44.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image" Target="../media/image55.emf"/><Relationship Id="rId1"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62.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image" Target="../media/image63.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9" Type="http://schemas.openxmlformats.org/officeDocument/2006/relationships/image" Target="../media/image68.wmf"/><Relationship Id="rId8" Type="http://schemas.openxmlformats.org/officeDocument/2006/relationships/oleObject" Target="../embeddings/oleObject5.bin"/><Relationship Id="rId7" Type="http://schemas.openxmlformats.org/officeDocument/2006/relationships/image" Target="../media/image67.wmf"/><Relationship Id="rId6" Type="http://schemas.openxmlformats.org/officeDocument/2006/relationships/oleObject" Target="../embeddings/oleObject4.bin"/><Relationship Id="rId5" Type="http://schemas.openxmlformats.org/officeDocument/2006/relationships/image" Target="../media/image66.wmf"/><Relationship Id="rId4" Type="http://schemas.openxmlformats.org/officeDocument/2006/relationships/oleObject" Target="../embeddings/oleObject3.bin"/><Relationship Id="rId3" Type="http://schemas.openxmlformats.org/officeDocument/2006/relationships/image" Target="../media/image65.emf"/><Relationship Id="rId2" Type="http://schemas.openxmlformats.org/officeDocument/2006/relationships/oleObject" Target="../embeddings/oleObject2.bin"/><Relationship Id="rId14" Type="http://schemas.openxmlformats.org/officeDocument/2006/relationships/notesSlide" Target="../notesSlides/notesSlide32.xml"/><Relationship Id="rId13" Type="http://schemas.openxmlformats.org/officeDocument/2006/relationships/vmlDrawing" Target="../drawings/vmlDrawing2.vml"/><Relationship Id="rId12" Type="http://schemas.openxmlformats.org/officeDocument/2006/relationships/slideLayout" Target="../slideLayouts/slideLayout1.xml"/><Relationship Id="rId11" Type="http://schemas.openxmlformats.org/officeDocument/2006/relationships/image" Target="../media/image70.emf"/><Relationship Id="rId10" Type="http://schemas.openxmlformats.org/officeDocument/2006/relationships/image" Target="../media/image69.emf"/><Relationship Id="rId1"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image" Target="../media/image71.emf"/></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image" Target="../media/image72.e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image" Target="../media/image73.png"/></Relationships>
</file>

<file path=ppt/slides/_rels/slide42.xml.rels><?xml version="1.0" encoding="UTF-8" standalone="yes"?>
<Relationships xmlns="http://schemas.openxmlformats.org/package/2006/relationships"><Relationship Id="rId7" Type="http://schemas.openxmlformats.org/officeDocument/2006/relationships/notesSlide" Target="../notesSlides/notesSlide36.xml"/><Relationship Id="rId6" Type="http://schemas.openxmlformats.org/officeDocument/2006/relationships/slideLayout" Target="../slideLayouts/slideLayout1.xml"/><Relationship Id="rId5" Type="http://schemas.openxmlformats.org/officeDocument/2006/relationships/image" Target="../media/image78.jpeg"/><Relationship Id="rId4" Type="http://schemas.microsoft.com/office/2007/relationships/hdphoto" Target="../media/image77.wdp"/><Relationship Id="rId3" Type="http://schemas.openxmlformats.org/officeDocument/2006/relationships/image" Target="../media/image76.png"/><Relationship Id="rId2" Type="http://schemas.microsoft.com/office/2007/relationships/hdphoto" Target="../media/image75.wdp"/><Relationship Id="rId1" Type="http://schemas.openxmlformats.org/officeDocument/2006/relationships/image" Target="../media/image74.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1.xml"/><Relationship Id="rId3" Type="http://schemas.openxmlformats.org/officeDocument/2006/relationships/image" Target="../media/image79.emf"/><Relationship Id="rId2" Type="http://schemas.microsoft.com/office/2007/relationships/hdphoto" Target="../media/image75.wdp"/><Relationship Id="rId1"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image" Target="../media/image80.png"/></Relationships>
</file>

<file path=ppt/slides/_rels/slide4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88.png"/><Relationship Id="rId7" Type="http://schemas.openxmlformats.org/officeDocument/2006/relationships/image" Target="../media/image87.emf"/><Relationship Id="rId6" Type="http://schemas.openxmlformats.org/officeDocument/2006/relationships/image" Target="../media/image86.emf"/><Relationship Id="rId5" Type="http://schemas.openxmlformats.org/officeDocument/2006/relationships/image" Target="../media/image85.jpeg"/><Relationship Id="rId4" Type="http://schemas.openxmlformats.org/officeDocument/2006/relationships/image" Target="../media/image84.jpeg"/><Relationship Id="rId3" Type="http://schemas.openxmlformats.org/officeDocument/2006/relationships/image" Target="../media/image83.jpeg"/><Relationship Id="rId2" Type="http://schemas.openxmlformats.org/officeDocument/2006/relationships/image" Target="../media/image82.png"/><Relationship Id="rId10" Type="http://schemas.openxmlformats.org/officeDocument/2006/relationships/notesSlide" Target="../notesSlides/notesSlide39.xml"/><Relationship Id="rId1"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image" Target="../media/image89.jpe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xml"/><Relationship Id="rId2" Type="http://schemas.openxmlformats.org/officeDocument/2006/relationships/image" Target="../media/image91.jpeg"/><Relationship Id="rId1" Type="http://schemas.openxmlformats.org/officeDocument/2006/relationships/image" Target="../media/image90.jpe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1.xml"/><Relationship Id="rId2" Type="http://schemas.openxmlformats.org/officeDocument/2006/relationships/image" Target="../media/image91.jpeg"/><Relationship Id="rId1" Type="http://schemas.openxmlformats.org/officeDocument/2006/relationships/image" Target="../media/image92.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image" Target="../media/image93.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image" Target="../media/image94.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image" Target="../media/image95.jpe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99.jpeg"/><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image" Target="../media/image96.jpeg"/></Relationships>
</file>

<file path=ppt/slides/_rels/slide53.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106.png"/><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100.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hart" Target="../charts/chart2.xml"/><Relationship Id="rId1" Type="http://schemas.openxmlformats.org/officeDocument/2006/relationships/chart" Target="../charts/chart1.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7.jpeg"/></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10.png"/><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tags" Target="../tags/tag11.xml"/></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14.jpeg"/><Relationship Id="rId3" Type="http://schemas.openxmlformats.org/officeDocument/2006/relationships/image" Target="../media/image113.jpeg"/><Relationship Id="rId2" Type="http://schemas.openxmlformats.org/officeDocument/2006/relationships/image" Target="../media/image112.GIF"/><Relationship Id="rId1" Type="http://schemas.openxmlformats.org/officeDocument/2006/relationships/image" Target="../media/image111.GIF"/></Relationships>
</file>

<file path=ppt/slides/_rels/slide58.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2.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image" Target="../media/image11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76" y="2003691"/>
            <a:ext cx="12194822" cy="2852206"/>
          </a:xfrm>
          <a:prstGeom prst="rect">
            <a:avLst/>
          </a:prstGeom>
          <a:solidFill>
            <a:srgbClr val="0097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endParaRPr lang="zh-CN" altLang="en-US"/>
          </a:p>
        </p:txBody>
      </p:sp>
      <p:sp>
        <p:nvSpPr>
          <p:cNvPr id="2" name="标题 1"/>
          <p:cNvSpPr>
            <a:spLocks noGrp="1"/>
          </p:cNvSpPr>
          <p:nvPr>
            <p:ph type="ctrTitle"/>
          </p:nvPr>
        </p:nvSpPr>
        <p:spPr>
          <a:xfrm>
            <a:off x="176" y="2281380"/>
            <a:ext cx="12194822" cy="2296829"/>
          </a:xfrm>
        </p:spPr>
        <p:txBody>
          <a:bodyPr>
            <a:normAutofit fontScale="90000"/>
          </a:bodyPr>
          <a:lstStyle/>
          <a:p>
            <a:pPr>
              <a:lnSpc>
                <a:spcPct val="150000"/>
              </a:lnSpc>
            </a:pPr>
            <a:r>
              <a:rPr lang="zh-CN" altLang="en-US" sz="5400" b="1" dirty="0">
                <a:solidFill>
                  <a:srgbClr val="000000"/>
                </a:solidFill>
                <a:latin typeface="微软雅黑" panose="020B0503020204020204" pitchFamily="34" charset="-122"/>
                <a:ea typeface="微软雅黑" panose="020B0503020204020204" pitchFamily="34" charset="-122"/>
                <a:cs typeface="+mn-cs"/>
              </a:rPr>
              <a:t>人工智能赋能化工</a:t>
            </a:r>
            <a:r>
              <a:rPr lang="zh-CN" altLang="en-US" sz="5400" b="1" dirty="0" smtClean="0">
                <a:solidFill>
                  <a:srgbClr val="000000"/>
                </a:solidFill>
                <a:latin typeface="微软雅黑" panose="020B0503020204020204" pitchFamily="34" charset="-122"/>
                <a:ea typeface="微软雅黑" panose="020B0503020204020204" pitchFamily="34" charset="-122"/>
                <a:cs typeface="+mn-cs"/>
              </a:rPr>
              <a:t>产业</a:t>
            </a:r>
            <a:br>
              <a:rPr lang="en-US" altLang="zh-CN" sz="5400" b="1" dirty="0" smtClean="0">
                <a:solidFill>
                  <a:srgbClr val="000000"/>
                </a:solidFill>
                <a:latin typeface="微软雅黑" panose="020B0503020204020204" pitchFamily="34" charset="-122"/>
                <a:ea typeface="微软雅黑" panose="020B0503020204020204" pitchFamily="34" charset="-122"/>
                <a:cs typeface="+mn-cs"/>
              </a:rPr>
            </a:br>
            <a:r>
              <a:rPr lang="zh-CN" altLang="en-US" sz="5400" b="1" dirty="0" smtClean="0">
                <a:solidFill>
                  <a:srgbClr val="000000"/>
                </a:solidFill>
                <a:latin typeface="微软雅黑" panose="020B0503020204020204" pitchFamily="34" charset="-122"/>
                <a:ea typeface="微软雅黑" panose="020B0503020204020204" pitchFamily="34" charset="-122"/>
                <a:cs typeface="+mn-cs"/>
              </a:rPr>
              <a:t>数字化</a:t>
            </a:r>
            <a:r>
              <a:rPr lang="zh-CN" altLang="en-US" sz="5400" b="1" dirty="0">
                <a:solidFill>
                  <a:srgbClr val="000000"/>
                </a:solidFill>
                <a:latin typeface="微软雅黑" panose="020B0503020204020204" pitchFamily="34" charset="-122"/>
                <a:ea typeface="微软雅黑" panose="020B0503020204020204" pitchFamily="34" charset="-122"/>
                <a:cs typeface="+mn-cs"/>
              </a:rPr>
              <a:t>转型及其应用</a:t>
            </a:r>
            <a:endParaRPr lang="zh-CN" altLang="en-US" sz="5400" b="1" dirty="0">
              <a:solidFill>
                <a:srgbClr val="000000"/>
              </a:solidFill>
              <a:latin typeface="微软雅黑" panose="020B0503020204020204" pitchFamily="34" charset="-122"/>
              <a:ea typeface="微软雅黑" panose="020B0503020204020204" pitchFamily="34" charset="-122"/>
              <a:cs typeface="+mn-cs"/>
            </a:endParaRPr>
          </a:p>
        </p:txBody>
      </p:sp>
      <p:pic>
        <p:nvPicPr>
          <p:cNvPr id="8" name="图片 7"/>
          <p:cNvPicPr>
            <a:picLocks noChangeAspect="1"/>
          </p:cNvPicPr>
          <p:nvPr/>
        </p:nvPicPr>
        <p:blipFill>
          <a:blip r:embed="rId1"/>
          <a:stretch>
            <a:fillRect/>
          </a:stretch>
        </p:blipFill>
        <p:spPr>
          <a:xfrm>
            <a:off x="9332645" y="5504917"/>
            <a:ext cx="2676001" cy="1158682"/>
          </a:xfrm>
          <a:prstGeom prst="rect">
            <a:avLst/>
          </a:prstGeom>
        </p:spPr>
      </p:pic>
      <p:sp>
        <p:nvSpPr>
          <p:cNvPr id="5" name="标题 1"/>
          <p:cNvSpPr txBox="1"/>
          <p:nvPr/>
        </p:nvSpPr>
        <p:spPr>
          <a:xfrm>
            <a:off x="176" y="281335"/>
            <a:ext cx="12194822" cy="1397846"/>
          </a:xfrm>
          <a:prstGeom prst="rect">
            <a:avLst/>
          </a:prstGeom>
        </p:spPr>
        <p:txBody>
          <a:bodyPr vert="horz" lIns="91461" tIns="45731" rIns="91461" bIns="45731"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zh-CN" altLang="en-US" sz="5400" b="1" dirty="0" smtClean="0">
                <a:solidFill>
                  <a:srgbClr val="0097C2"/>
                </a:solidFill>
                <a:latin typeface="微软雅黑" panose="020B0503020204020204" pitchFamily="34" charset="-122"/>
                <a:ea typeface="微软雅黑" panose="020B0503020204020204" pitchFamily="34" charset="-122"/>
                <a:cs typeface="+mn-cs"/>
              </a:rPr>
              <a:t>北京工业大学</a:t>
            </a:r>
            <a:endParaRPr lang="zh-CN" altLang="en-US" sz="5400" b="1" dirty="0">
              <a:solidFill>
                <a:srgbClr val="0097C2"/>
              </a:solidFill>
              <a:latin typeface="微软雅黑" panose="020B0503020204020204" pitchFamily="34" charset="-122"/>
              <a:ea typeface="微软雅黑" panose="020B0503020204020204" pitchFamily="34" charset="-122"/>
              <a:cs typeface="+mn-cs"/>
            </a:endParaRPr>
          </a:p>
        </p:txBody>
      </p:sp>
      <p:sp>
        <p:nvSpPr>
          <p:cNvPr id="6" name="标题 1"/>
          <p:cNvSpPr txBox="1"/>
          <p:nvPr/>
        </p:nvSpPr>
        <p:spPr>
          <a:xfrm>
            <a:off x="1524529" y="5025881"/>
            <a:ext cx="9146117" cy="1397846"/>
          </a:xfrm>
          <a:prstGeom prst="rect">
            <a:avLst/>
          </a:prstGeom>
        </p:spPr>
        <p:txBody>
          <a:bodyPr vert="horz" lIns="91461" tIns="45731" rIns="91461" bIns="4573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zh-CN" altLang="en-US" sz="2800" b="1" dirty="0">
                <a:solidFill>
                  <a:srgbClr val="0097C2"/>
                </a:solidFill>
                <a:latin typeface="微软雅黑" panose="020B0503020204020204" pitchFamily="34" charset="-122"/>
                <a:ea typeface="微软雅黑" panose="020B0503020204020204" pitchFamily="34" charset="-122"/>
                <a:cs typeface="+mn-cs"/>
              </a:rPr>
              <a:t>苗 扬</a:t>
            </a:r>
            <a:endParaRPr lang="en-US" altLang="zh-CN" sz="2800" b="1" dirty="0">
              <a:solidFill>
                <a:srgbClr val="0097C2"/>
              </a:solidFill>
              <a:latin typeface="微软雅黑" panose="020B0503020204020204" pitchFamily="34" charset="-122"/>
              <a:ea typeface="微软雅黑" panose="020B0503020204020204" pitchFamily="34" charset="-122"/>
              <a:cs typeface="+mn-cs"/>
            </a:endParaRPr>
          </a:p>
          <a:p>
            <a:pPr>
              <a:lnSpc>
                <a:spcPct val="150000"/>
              </a:lnSpc>
            </a:pPr>
            <a:r>
              <a:rPr lang="en-US" altLang="zh-CN" sz="2800" b="1" dirty="0" smtClean="0">
                <a:solidFill>
                  <a:srgbClr val="0097C2"/>
                </a:solidFill>
                <a:latin typeface="微软雅黑" panose="020B0503020204020204" pitchFamily="34" charset="-122"/>
                <a:ea typeface="微软雅黑" panose="020B0503020204020204" pitchFamily="34" charset="-122"/>
                <a:cs typeface="+mn-cs"/>
              </a:rPr>
              <a:t>2022</a:t>
            </a:r>
            <a:r>
              <a:rPr lang="zh-CN" altLang="en-US" sz="2800" b="1" dirty="0" smtClean="0">
                <a:solidFill>
                  <a:srgbClr val="0097C2"/>
                </a:solidFill>
                <a:latin typeface="微软雅黑" panose="020B0503020204020204" pitchFamily="34" charset="-122"/>
                <a:ea typeface="微软雅黑" panose="020B0503020204020204" pitchFamily="34" charset="-122"/>
                <a:cs typeface="+mn-cs"/>
              </a:rPr>
              <a:t>年</a:t>
            </a:r>
            <a:r>
              <a:rPr lang="en-US" altLang="zh-CN" sz="2800" b="1" dirty="0" smtClean="0">
                <a:solidFill>
                  <a:srgbClr val="0097C2"/>
                </a:solidFill>
                <a:latin typeface="微软雅黑" panose="020B0503020204020204" pitchFamily="34" charset="-122"/>
                <a:ea typeface="微软雅黑" panose="020B0503020204020204" pitchFamily="34" charset="-122"/>
                <a:cs typeface="+mn-cs"/>
              </a:rPr>
              <a:t>10</a:t>
            </a:r>
            <a:r>
              <a:rPr lang="zh-CN" altLang="en-US" sz="2800" b="1" dirty="0" smtClean="0">
                <a:solidFill>
                  <a:srgbClr val="0097C2"/>
                </a:solidFill>
                <a:latin typeface="微软雅黑" panose="020B0503020204020204" pitchFamily="34" charset="-122"/>
                <a:ea typeface="微软雅黑" panose="020B0503020204020204" pitchFamily="34" charset="-122"/>
                <a:cs typeface="+mn-cs"/>
              </a:rPr>
              <a:t>月</a:t>
            </a:r>
            <a:r>
              <a:rPr lang="en-US" altLang="zh-CN" sz="2800" b="1" dirty="0" smtClean="0">
                <a:solidFill>
                  <a:srgbClr val="0097C2"/>
                </a:solidFill>
                <a:latin typeface="微软雅黑" panose="020B0503020204020204" pitchFamily="34" charset="-122"/>
                <a:ea typeface="微软雅黑" panose="020B0503020204020204" pitchFamily="34" charset="-122"/>
                <a:cs typeface="+mn-cs"/>
              </a:rPr>
              <a:t>17</a:t>
            </a:r>
            <a:r>
              <a:rPr lang="zh-CN" altLang="en-US" sz="2800" b="1" dirty="0" smtClean="0">
                <a:solidFill>
                  <a:srgbClr val="0097C2"/>
                </a:solidFill>
                <a:latin typeface="微软雅黑" panose="020B0503020204020204" pitchFamily="34" charset="-122"/>
                <a:ea typeface="微软雅黑" panose="020B0503020204020204" pitchFamily="34" charset="-122"/>
                <a:cs typeface="+mn-cs"/>
              </a:rPr>
              <a:t>日</a:t>
            </a:r>
            <a:endParaRPr lang="zh-CN" altLang="en-US" sz="2800" b="1" dirty="0">
              <a:solidFill>
                <a:srgbClr val="0097C2"/>
              </a:solidFill>
              <a:latin typeface="微软雅黑" panose="020B0503020204020204" pitchFamily="34" charset="-122"/>
              <a:ea typeface="微软雅黑" panose="020B0503020204020204" pitchFamily="34" charset="-122"/>
              <a:cs typeface="+mn-cs"/>
            </a:endParaRPr>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25136" y="160544"/>
            <a:ext cx="6042153" cy="584775"/>
          </a:xfrm>
          <a:prstGeom prst="rect">
            <a:avLst/>
          </a:prstGeom>
          <a:noFill/>
        </p:spPr>
        <p:txBody>
          <a:bodyPr wrap="square" rtlCol="0">
            <a:spAutoFit/>
          </a:bodyPr>
          <a:lstStyle/>
          <a:p>
            <a:r>
              <a:rPr lang="en-US" altLang="zh-CN" sz="3200" b="1" dirty="0" smtClean="0">
                <a:solidFill>
                  <a:schemeClr val="bg1"/>
                </a:solidFill>
                <a:latin typeface="微软雅黑" panose="020B0503020204020204" pitchFamily="34" charset="-122"/>
                <a:ea typeface="微软雅黑" panose="020B0503020204020204" pitchFamily="34" charset="-122"/>
              </a:rPr>
              <a:t>3</a:t>
            </a:r>
            <a:r>
              <a:rPr lang="zh-CN" altLang="en-US" sz="3200" b="1" dirty="0" smtClean="0">
                <a:solidFill>
                  <a:schemeClr val="bg1"/>
                </a:solidFill>
                <a:latin typeface="微软雅黑" panose="020B0503020204020204" pitchFamily="34" charset="-122"/>
                <a:ea typeface="微软雅黑" panose="020B0503020204020204" pitchFamily="34" charset="-122"/>
              </a:rPr>
              <a:t>、人工智能</a:t>
            </a:r>
            <a:r>
              <a:rPr lang="zh-CN" altLang="en-US" sz="3200" b="1" dirty="0">
                <a:solidFill>
                  <a:schemeClr val="bg1"/>
                </a:solidFill>
                <a:latin typeface="微软雅黑" panose="020B0503020204020204" pitchFamily="34" charset="-122"/>
                <a:ea typeface="微软雅黑" panose="020B0503020204020204" pitchFamily="34" charset="-122"/>
              </a:rPr>
              <a:t>应用领域</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308536" y="2246321"/>
            <a:ext cx="3240360" cy="2952328"/>
          </a:xfrm>
          <a:prstGeom prst="ellipse">
            <a:avLst/>
          </a:prstGeom>
          <a:ln>
            <a:noFill/>
          </a:ln>
          <a:effectLst>
            <a:softEdge rad="112500"/>
          </a:effectLst>
        </p:spPr>
      </p:pic>
      <p:pic>
        <p:nvPicPr>
          <p:cNvPr id="3" name="图片 2"/>
          <p:cNvPicPr>
            <a:picLocks noChangeAspect="1"/>
          </p:cNvPicPr>
          <p:nvPr/>
        </p:nvPicPr>
        <p:blipFill>
          <a:blip r:embed="rId2"/>
          <a:stretch>
            <a:fillRect/>
          </a:stretch>
        </p:blipFill>
        <p:spPr>
          <a:xfrm>
            <a:off x="1489075" y="765498"/>
            <a:ext cx="2041079" cy="1613737"/>
          </a:xfrm>
          <a:prstGeom prst="ellipse">
            <a:avLst/>
          </a:prstGeom>
          <a:ln>
            <a:noFill/>
          </a:ln>
          <a:effectLst>
            <a:softEdge rad="112500"/>
          </a:effectLst>
        </p:spPr>
      </p:pic>
      <p:cxnSp>
        <p:nvCxnSpPr>
          <p:cNvPr id="8" name="直接连接符 7"/>
          <p:cNvCxnSpPr/>
          <p:nvPr/>
        </p:nvCxnSpPr>
        <p:spPr>
          <a:xfrm>
            <a:off x="3361283" y="2133650"/>
            <a:ext cx="1307629" cy="658080"/>
          </a:xfrm>
          <a:prstGeom prst="line">
            <a:avLst/>
          </a:prstGeom>
        </p:spPr>
        <p:style>
          <a:lnRef idx="3">
            <a:schemeClr val="accent1"/>
          </a:lnRef>
          <a:fillRef idx="0">
            <a:schemeClr val="accent1"/>
          </a:fillRef>
          <a:effectRef idx="2">
            <a:schemeClr val="accent1"/>
          </a:effectRef>
          <a:fontRef idx="minor">
            <a:schemeClr val="tx1"/>
          </a:fontRef>
        </p:style>
      </p:cxnSp>
      <p:sp>
        <p:nvSpPr>
          <p:cNvPr id="9" name="文本框 8"/>
          <p:cNvSpPr txBox="1"/>
          <p:nvPr/>
        </p:nvSpPr>
        <p:spPr>
          <a:xfrm>
            <a:off x="2162002" y="2283154"/>
            <a:ext cx="800219" cy="461665"/>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医疗</a:t>
            </a:r>
            <a:endParaRPr lang="zh-CN" altLang="en-US"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3"/>
          <a:stretch>
            <a:fillRect/>
          </a:stretch>
        </p:blipFill>
        <p:spPr>
          <a:xfrm>
            <a:off x="841003" y="2961039"/>
            <a:ext cx="2105912" cy="1613737"/>
          </a:xfrm>
          <a:prstGeom prst="ellipse">
            <a:avLst/>
          </a:prstGeom>
          <a:ln>
            <a:noFill/>
          </a:ln>
          <a:effectLst>
            <a:softEdge rad="112500"/>
          </a:effectLst>
        </p:spPr>
      </p:pic>
      <p:cxnSp>
        <p:nvCxnSpPr>
          <p:cNvPr id="11" name="直接连接符 10"/>
          <p:cNvCxnSpPr>
            <a:endCxn id="2" idx="2"/>
          </p:cNvCxnSpPr>
          <p:nvPr/>
        </p:nvCxnSpPr>
        <p:spPr>
          <a:xfrm flipV="1">
            <a:off x="2808333" y="3722485"/>
            <a:ext cx="1500203" cy="45423"/>
          </a:xfrm>
          <a:prstGeom prst="line">
            <a:avLst/>
          </a:prstGeom>
        </p:spPr>
        <p:style>
          <a:lnRef idx="3">
            <a:schemeClr val="accent1"/>
          </a:lnRef>
          <a:fillRef idx="0">
            <a:schemeClr val="accent1"/>
          </a:fillRef>
          <a:effectRef idx="2">
            <a:schemeClr val="accent1"/>
          </a:effectRef>
          <a:fontRef idx="minor">
            <a:schemeClr val="tx1"/>
          </a:fontRef>
        </p:style>
      </p:cxnSp>
      <p:sp>
        <p:nvSpPr>
          <p:cNvPr id="13" name="文本框 12"/>
          <p:cNvSpPr txBox="1"/>
          <p:nvPr/>
        </p:nvSpPr>
        <p:spPr>
          <a:xfrm>
            <a:off x="1339961" y="4513997"/>
            <a:ext cx="1415772" cy="461665"/>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自动驾驶</a:t>
            </a:r>
            <a:endParaRPr lang="zh-CN" altLang="en-US" dirty="0">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4"/>
          <a:stretch>
            <a:fillRect/>
          </a:stretch>
        </p:blipFill>
        <p:spPr>
          <a:xfrm>
            <a:off x="1869032" y="5006617"/>
            <a:ext cx="2116991" cy="1582797"/>
          </a:xfrm>
          <a:prstGeom prst="ellipse">
            <a:avLst/>
          </a:prstGeom>
          <a:ln>
            <a:noFill/>
          </a:ln>
          <a:effectLst>
            <a:softEdge rad="112500"/>
          </a:effectLst>
        </p:spPr>
      </p:pic>
      <p:sp>
        <p:nvSpPr>
          <p:cNvPr id="15" name="文本框 14"/>
          <p:cNvSpPr txBox="1"/>
          <p:nvPr/>
        </p:nvSpPr>
        <p:spPr>
          <a:xfrm>
            <a:off x="2373529" y="6490256"/>
            <a:ext cx="1415772" cy="461665"/>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智能制造</a:t>
            </a:r>
            <a:endParaRPr lang="zh-CN" altLang="en-US" dirty="0">
              <a:latin typeface="微软雅黑" panose="020B0503020204020204" pitchFamily="34" charset="-122"/>
              <a:ea typeface="微软雅黑" panose="020B0503020204020204" pitchFamily="34" charset="-122"/>
            </a:endParaRPr>
          </a:p>
        </p:txBody>
      </p:sp>
      <p:cxnSp>
        <p:nvCxnSpPr>
          <p:cNvPr id="16" name="直接连接符 15"/>
          <p:cNvCxnSpPr/>
          <p:nvPr/>
        </p:nvCxnSpPr>
        <p:spPr>
          <a:xfrm flipV="1">
            <a:off x="3793331" y="4698663"/>
            <a:ext cx="936104" cy="566613"/>
          </a:xfrm>
          <a:prstGeom prst="line">
            <a:avLst/>
          </a:prstGeom>
        </p:spPr>
        <p:style>
          <a:lnRef idx="3">
            <a:schemeClr val="accent1"/>
          </a:lnRef>
          <a:fillRef idx="0">
            <a:schemeClr val="accent1"/>
          </a:fillRef>
          <a:effectRef idx="2">
            <a:schemeClr val="accent1"/>
          </a:effectRef>
          <a:fontRef idx="minor">
            <a:schemeClr val="tx1"/>
          </a:fontRef>
        </p:style>
      </p:cxnSp>
      <p:cxnSp>
        <p:nvCxnSpPr>
          <p:cNvPr id="20" name="直接连接符 19"/>
          <p:cNvCxnSpPr/>
          <p:nvPr/>
        </p:nvCxnSpPr>
        <p:spPr>
          <a:xfrm flipV="1">
            <a:off x="7231104" y="2179694"/>
            <a:ext cx="1265045" cy="586533"/>
          </a:xfrm>
          <a:prstGeom prst="line">
            <a:avLst/>
          </a:prstGeom>
        </p:spPr>
        <p:style>
          <a:lnRef idx="3">
            <a:schemeClr val="accent1"/>
          </a:lnRef>
          <a:fillRef idx="0">
            <a:schemeClr val="accent1"/>
          </a:fillRef>
          <a:effectRef idx="2">
            <a:schemeClr val="accent1"/>
          </a:effectRef>
          <a:fontRef idx="minor">
            <a:schemeClr val="tx1"/>
          </a:fontRef>
        </p:style>
      </p:cxnSp>
      <p:pic>
        <p:nvPicPr>
          <p:cNvPr id="23" name="图片 22"/>
          <p:cNvPicPr>
            <a:picLocks noChangeAspect="1"/>
          </p:cNvPicPr>
          <p:nvPr/>
        </p:nvPicPr>
        <p:blipFill>
          <a:blip r:embed="rId5"/>
          <a:stretch>
            <a:fillRect/>
          </a:stretch>
        </p:blipFill>
        <p:spPr>
          <a:xfrm>
            <a:off x="8496149" y="765498"/>
            <a:ext cx="2594289" cy="1812602"/>
          </a:xfrm>
          <a:prstGeom prst="ellipse">
            <a:avLst/>
          </a:prstGeom>
          <a:ln>
            <a:noFill/>
          </a:ln>
          <a:effectLst>
            <a:softEdge rad="112500"/>
          </a:effectLst>
        </p:spPr>
      </p:pic>
      <p:sp>
        <p:nvSpPr>
          <p:cNvPr id="24" name="文本框 23"/>
          <p:cNvSpPr txBox="1"/>
          <p:nvPr/>
        </p:nvSpPr>
        <p:spPr>
          <a:xfrm>
            <a:off x="9207196" y="2451515"/>
            <a:ext cx="1415772" cy="461665"/>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图像识别</a:t>
            </a:r>
            <a:endParaRPr lang="zh-CN" altLang="en-US" dirty="0">
              <a:latin typeface="微软雅黑" panose="020B0503020204020204" pitchFamily="34" charset="-122"/>
              <a:ea typeface="微软雅黑" panose="020B0503020204020204" pitchFamily="34" charset="-122"/>
            </a:endParaRPr>
          </a:p>
        </p:txBody>
      </p:sp>
      <p:cxnSp>
        <p:nvCxnSpPr>
          <p:cNvPr id="25" name="直接连接符 24"/>
          <p:cNvCxnSpPr/>
          <p:nvPr/>
        </p:nvCxnSpPr>
        <p:spPr>
          <a:xfrm flipV="1">
            <a:off x="7548896" y="3767907"/>
            <a:ext cx="1478939" cy="26403"/>
          </a:xfrm>
          <a:prstGeom prst="line">
            <a:avLst/>
          </a:prstGeom>
        </p:spPr>
        <p:style>
          <a:lnRef idx="3">
            <a:schemeClr val="accent1"/>
          </a:lnRef>
          <a:fillRef idx="0">
            <a:schemeClr val="accent1"/>
          </a:fillRef>
          <a:effectRef idx="2">
            <a:schemeClr val="accent1"/>
          </a:effectRef>
          <a:fontRef idx="minor">
            <a:schemeClr val="tx1"/>
          </a:fontRef>
        </p:style>
      </p:cxnSp>
      <p:pic>
        <p:nvPicPr>
          <p:cNvPr id="27" name="图片 26"/>
          <p:cNvPicPr>
            <a:picLocks noChangeAspect="1"/>
          </p:cNvPicPr>
          <p:nvPr/>
        </p:nvPicPr>
        <p:blipFill>
          <a:blip r:embed="rId6"/>
          <a:stretch>
            <a:fillRect/>
          </a:stretch>
        </p:blipFill>
        <p:spPr>
          <a:xfrm>
            <a:off x="9121923" y="2791730"/>
            <a:ext cx="2146976" cy="1713758"/>
          </a:xfrm>
          <a:prstGeom prst="ellipse">
            <a:avLst/>
          </a:prstGeom>
          <a:ln>
            <a:noFill/>
          </a:ln>
          <a:effectLst>
            <a:softEdge rad="112500"/>
          </a:effectLst>
        </p:spPr>
      </p:pic>
      <p:sp>
        <p:nvSpPr>
          <p:cNvPr id="28" name="文本框 27"/>
          <p:cNvSpPr txBox="1"/>
          <p:nvPr/>
        </p:nvSpPr>
        <p:spPr>
          <a:xfrm>
            <a:off x="9641413" y="4390110"/>
            <a:ext cx="1415772" cy="461665"/>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智能翻译</a:t>
            </a:r>
            <a:endParaRPr lang="zh-CN" altLang="en-US" dirty="0">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7163260" y="4772643"/>
            <a:ext cx="1332889" cy="538677"/>
          </a:xfrm>
          <a:prstGeom prst="line">
            <a:avLst/>
          </a:prstGeom>
        </p:spPr>
        <p:style>
          <a:lnRef idx="3">
            <a:schemeClr val="accent1"/>
          </a:lnRef>
          <a:fillRef idx="0">
            <a:schemeClr val="accent1"/>
          </a:fillRef>
          <a:effectRef idx="2">
            <a:schemeClr val="accent1"/>
          </a:effectRef>
          <a:fontRef idx="minor">
            <a:schemeClr val="tx1"/>
          </a:fontRef>
        </p:style>
      </p:cxnSp>
      <p:pic>
        <p:nvPicPr>
          <p:cNvPr id="31" name="图片 30"/>
          <p:cNvPicPr>
            <a:picLocks noChangeAspect="1"/>
          </p:cNvPicPr>
          <p:nvPr/>
        </p:nvPicPr>
        <p:blipFill>
          <a:blip r:embed="rId7"/>
          <a:stretch>
            <a:fillRect/>
          </a:stretch>
        </p:blipFill>
        <p:spPr>
          <a:xfrm>
            <a:off x="8596034" y="4732110"/>
            <a:ext cx="2394518" cy="1812601"/>
          </a:xfrm>
          <a:prstGeom prst="ellipse">
            <a:avLst/>
          </a:prstGeom>
          <a:ln>
            <a:noFill/>
          </a:ln>
          <a:effectLst>
            <a:softEdge rad="112500"/>
          </a:effectLst>
        </p:spPr>
      </p:pic>
      <p:sp>
        <p:nvSpPr>
          <p:cNvPr id="32" name="文本框 31"/>
          <p:cNvSpPr txBox="1"/>
          <p:nvPr/>
        </p:nvSpPr>
        <p:spPr>
          <a:xfrm>
            <a:off x="9267648" y="6402001"/>
            <a:ext cx="1415772" cy="461665"/>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智慧城市</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advTm="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五边形 2"/>
          <p:cNvSpPr>
            <a:spLocks noChangeArrowheads="1"/>
          </p:cNvSpPr>
          <p:nvPr/>
        </p:nvSpPr>
        <p:spPr bwMode="auto">
          <a:xfrm>
            <a:off x="727160" y="1945910"/>
            <a:ext cx="3857652" cy="576000"/>
          </a:xfrm>
          <a:prstGeom prst="homePlate">
            <a:avLst>
              <a:gd name="adj" fmla="val 50048"/>
            </a:avLst>
          </a:prstGeom>
          <a:solidFill>
            <a:schemeClr val="accent1">
              <a:lumMod val="40000"/>
              <a:lumOff val="60000"/>
            </a:schemeClr>
          </a:solidFill>
          <a:ln w="28575" cmpd="sng">
            <a:solidFill>
              <a:schemeClr val="tx1"/>
            </a:solidFill>
            <a:bevel/>
          </a:ln>
        </p:spPr>
        <p:txBody>
          <a:bodyPr anchor="ctr"/>
          <a:lstStyle/>
          <a:p>
            <a:pPr algn="ctr">
              <a:spcBef>
                <a:spcPct val="50000"/>
              </a:spcBef>
            </a:pPr>
            <a:r>
              <a:rPr lang="zh-CN" altLang="en-US" sz="2400" spc="300" dirty="0">
                <a:latin typeface="Times New Roman" panose="02020603050405020304" pitchFamily="18" charset="0"/>
                <a:ea typeface="微软雅黑" panose="020B0503020204020204" pitchFamily="34" charset="-122"/>
                <a:cs typeface="Times New Roman" panose="02020603050405020304" pitchFamily="18" charset="0"/>
              </a:rPr>
              <a:t>工业大数据的来源</a:t>
            </a:r>
            <a:endParaRPr lang="zh-CN" altLang="en-US" sz="2400" spc="3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燕尾形 6"/>
          <p:cNvSpPr>
            <a:spLocks noChangeArrowheads="1"/>
          </p:cNvSpPr>
          <p:nvPr/>
        </p:nvSpPr>
        <p:spPr bwMode="auto">
          <a:xfrm>
            <a:off x="4441936" y="1950406"/>
            <a:ext cx="7164000" cy="576761"/>
          </a:xfrm>
          <a:prstGeom prst="chevron">
            <a:avLst>
              <a:gd name="adj" fmla="val 49972"/>
            </a:avLst>
          </a:prstGeom>
          <a:solidFill>
            <a:schemeClr val="accent1">
              <a:lumMod val="40000"/>
              <a:lumOff val="60000"/>
            </a:schemeClr>
          </a:solidFill>
          <a:ln w="28575" cmpd="sng">
            <a:solidFill>
              <a:schemeClr val="tx1"/>
            </a:solidFill>
            <a:bevel/>
          </a:ln>
        </p:spPr>
        <p:txBody>
          <a:bodyPr anchor="ctr"/>
          <a:lstStyle/>
          <a:p>
            <a:pPr algn="ctr">
              <a:spcBef>
                <a:spcPct val="50000"/>
              </a:spcBef>
            </a:pPr>
            <a:r>
              <a:rPr lang="zh-CN" altLang="en-US" sz="2400" spc="300" dirty="0">
                <a:latin typeface="Times New Roman" panose="02020603050405020304" pitchFamily="18" charset="0"/>
                <a:ea typeface="微软雅黑" panose="020B0503020204020204" pitchFamily="34" charset="-122"/>
                <a:cs typeface="Times New Roman" panose="02020603050405020304" pitchFamily="18" charset="0"/>
              </a:rPr>
              <a:t>工业大数据的特点</a:t>
            </a:r>
            <a:endParaRPr lang="zh-CN" altLang="en-US" sz="2400" spc="3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矩形 7"/>
          <p:cNvSpPr>
            <a:spLocks noChangeArrowheads="1"/>
          </p:cNvSpPr>
          <p:nvPr/>
        </p:nvSpPr>
        <p:spPr bwMode="auto">
          <a:xfrm>
            <a:off x="727160" y="2670516"/>
            <a:ext cx="3643338" cy="3783613"/>
          </a:xfrm>
          <a:prstGeom prst="rect">
            <a:avLst/>
          </a:prstGeom>
          <a:noFill/>
          <a:ln w="19050" cmpd="sng">
            <a:solidFill>
              <a:schemeClr val="tx1"/>
            </a:solidFill>
            <a:bevel/>
          </a:ln>
        </p:spPr>
        <p:txBody>
          <a:bodyPr/>
          <a:lstStyle/>
          <a:p>
            <a:pPr>
              <a:spcBef>
                <a:spcPct val="50000"/>
              </a:spcBef>
            </a:pPr>
            <a:endParaRPr lang="zh-CN" altLang="en-US">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矩形 11"/>
          <p:cNvSpPr>
            <a:spLocks noChangeArrowheads="1"/>
          </p:cNvSpPr>
          <p:nvPr/>
        </p:nvSpPr>
        <p:spPr bwMode="auto">
          <a:xfrm>
            <a:off x="4513374" y="2670518"/>
            <a:ext cx="7122918" cy="3783612"/>
          </a:xfrm>
          <a:prstGeom prst="rect">
            <a:avLst/>
          </a:prstGeom>
          <a:noFill/>
          <a:ln w="19050" cmpd="sng">
            <a:solidFill>
              <a:schemeClr val="tx1"/>
            </a:solidFill>
            <a:bevel/>
          </a:ln>
        </p:spPr>
        <p:txBody>
          <a:bodyPr/>
          <a:lstStyle/>
          <a:p>
            <a:pPr>
              <a:spcBef>
                <a:spcPct val="50000"/>
              </a:spcBef>
            </a:pPr>
            <a:endParaRPr lang="zh-CN" altLang="en-US">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矩形 11"/>
          <p:cNvSpPr/>
          <p:nvPr/>
        </p:nvSpPr>
        <p:spPr>
          <a:xfrm>
            <a:off x="294842" y="2957055"/>
            <a:ext cx="3570208" cy="461665"/>
          </a:xfrm>
          <a:prstGeom prst="rect">
            <a:avLst/>
          </a:prstGeom>
        </p:spPr>
        <p:txBody>
          <a:bodyPr wrap="none">
            <a:spAutoFit/>
          </a:bodyPr>
          <a:lstStyle/>
          <a:p>
            <a:pPr lvl="1" indent="-215900" algn="just">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监测的装备群</a:t>
            </a: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规模大</a:t>
            </a:r>
            <a:endPar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矩形 12"/>
          <p:cNvSpPr/>
          <p:nvPr/>
        </p:nvSpPr>
        <p:spPr>
          <a:xfrm>
            <a:off x="282819" y="3832225"/>
            <a:ext cx="3877985" cy="461665"/>
          </a:xfrm>
          <a:prstGeom prst="rect">
            <a:avLst/>
          </a:prstGeom>
        </p:spPr>
        <p:txBody>
          <a:bodyPr wrap="none">
            <a:spAutoFit/>
          </a:bodyPr>
          <a:lstStyle/>
          <a:p>
            <a:pPr lvl="1" indent="-215900" algn="just">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每个装备需要的</a:t>
            </a: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测点多</a:t>
            </a:r>
            <a:endPar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矩形 13"/>
          <p:cNvSpPr/>
          <p:nvPr/>
        </p:nvSpPr>
        <p:spPr>
          <a:xfrm>
            <a:off x="282819" y="4581922"/>
            <a:ext cx="3877985" cy="461665"/>
          </a:xfrm>
          <a:prstGeom prst="rect">
            <a:avLst/>
          </a:prstGeom>
        </p:spPr>
        <p:txBody>
          <a:bodyPr wrap="none">
            <a:spAutoFit/>
          </a:bodyPr>
          <a:lstStyle/>
          <a:p>
            <a:pPr lvl="1" indent="-215900" algn="just">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单个测点的</a:t>
            </a: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采样频率高</a:t>
            </a:r>
            <a:endPar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矩形 14"/>
          <p:cNvSpPr/>
          <p:nvPr/>
        </p:nvSpPr>
        <p:spPr>
          <a:xfrm>
            <a:off x="282819" y="5263093"/>
            <a:ext cx="4049315" cy="830997"/>
          </a:xfrm>
          <a:prstGeom prst="rect">
            <a:avLst/>
          </a:prstGeom>
        </p:spPr>
        <p:txBody>
          <a:bodyPr wrap="square">
            <a:spAutoFit/>
          </a:bodyPr>
          <a:lstStyle/>
          <a:p>
            <a:pPr lvl="1" indent="-215900" algn="just">
              <a:buFont typeface="Arial" panose="020B0604020202020204" pitchFamily="34" charset="0"/>
              <a:buChar char="•"/>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从开始服役到寿命终止的数据</a:t>
            </a: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收集历时长</a:t>
            </a:r>
            <a:endPar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矩形 15"/>
          <p:cNvSpPr/>
          <p:nvPr/>
        </p:nvSpPr>
        <p:spPr>
          <a:xfrm>
            <a:off x="4341922" y="2803166"/>
            <a:ext cx="7066782" cy="830997"/>
          </a:xfrm>
          <a:prstGeom prst="rect">
            <a:avLst/>
          </a:prstGeom>
        </p:spPr>
        <p:txBody>
          <a:bodyPr wrap="square">
            <a:spAutoFit/>
          </a:bodyPr>
          <a:lstStyle/>
          <a:p>
            <a:pPr lvl="1" indent="-215900" algn="just">
              <a:buFont typeface="Arial" panose="020B0604020202020204" pitchFamily="34" charset="0"/>
              <a:buChar char="•"/>
            </a:pP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大容量：</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依靠诊断专家来手动分析很不现实，需要研究智能方法自动分析</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矩形 16"/>
          <p:cNvSpPr/>
          <p:nvPr/>
        </p:nvSpPr>
        <p:spPr>
          <a:xfrm>
            <a:off x="4341921" y="4334754"/>
            <a:ext cx="7066783" cy="830997"/>
          </a:xfrm>
          <a:prstGeom prst="rect">
            <a:avLst/>
          </a:prstGeom>
        </p:spPr>
        <p:txBody>
          <a:bodyPr wrap="square">
            <a:spAutoFit/>
          </a:bodyPr>
          <a:lstStyle/>
          <a:p>
            <a:pPr lvl="1" indent="-215900" algn="just">
              <a:buFont typeface="Arial" panose="020B0604020202020204" pitchFamily="34" charset="0"/>
              <a:buChar char="•"/>
            </a:pP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多样性：</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涵盖了多种机械不同工况下不同物理源辐射出的大量健康状态信息</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矩形 17"/>
          <p:cNvSpPr/>
          <p:nvPr/>
        </p:nvSpPr>
        <p:spPr>
          <a:xfrm>
            <a:off x="4341922" y="3568960"/>
            <a:ext cx="7066783" cy="830997"/>
          </a:xfrm>
          <a:prstGeom prst="rect">
            <a:avLst/>
          </a:prstGeom>
        </p:spPr>
        <p:txBody>
          <a:bodyPr wrap="square">
            <a:spAutoFit/>
          </a:bodyPr>
          <a:lstStyle/>
          <a:p>
            <a:pPr lvl="1" indent="-215900" algn="just">
              <a:buFont typeface="Arial" panose="020B0604020202020204" pitchFamily="34" charset="0"/>
              <a:buChar char="•"/>
            </a:pP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速度快：</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保证数据处理的时效性，高效挖掘故障信息并及时预警</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矩形 18"/>
          <p:cNvSpPr/>
          <p:nvPr/>
        </p:nvSpPr>
        <p:spPr>
          <a:xfrm>
            <a:off x="4334909" y="5100548"/>
            <a:ext cx="7066783" cy="1200329"/>
          </a:xfrm>
          <a:prstGeom prst="rect">
            <a:avLst/>
          </a:prstGeom>
        </p:spPr>
        <p:txBody>
          <a:bodyPr wrap="square">
            <a:spAutoFit/>
          </a:bodyPr>
          <a:lstStyle/>
          <a:p>
            <a:pPr lvl="1" indent="-215900" algn="just">
              <a:buFont typeface="Arial" panose="020B0604020202020204" pitchFamily="34" charset="0"/>
              <a:buChar char="•"/>
            </a:pP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低价值密度：</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设备长期处于正常工作状态，监测数据蕴含的信息重复性大，数据价值密度低，需要数据提纯</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矩形 19"/>
          <p:cNvSpPr/>
          <p:nvPr/>
        </p:nvSpPr>
        <p:spPr>
          <a:xfrm>
            <a:off x="408955" y="1125538"/>
            <a:ext cx="6301725" cy="609398"/>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机械领域走向工业大数据时代</a:t>
            </a:r>
            <a:endPar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p:cNvSpPr txBox="1"/>
          <p:nvPr/>
        </p:nvSpPr>
        <p:spPr>
          <a:xfrm>
            <a:off x="485775" y="160973"/>
            <a:ext cx="6979964" cy="584775"/>
          </a:xfrm>
          <a:prstGeom prst="rect">
            <a:avLst/>
          </a:prstGeom>
          <a:noFill/>
        </p:spPr>
        <p:txBody>
          <a:bodyPr wrap="square" rtlCol="0">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3</a:t>
            </a:r>
            <a:r>
              <a:rPr lang="zh-CN" altLang="en-US" sz="3200" b="1" dirty="0">
                <a:solidFill>
                  <a:schemeClr val="bg1"/>
                </a:solidFill>
                <a:latin typeface="微软雅黑" panose="020B0503020204020204" pitchFamily="34" charset="-122"/>
                <a:ea typeface="微软雅黑" panose="020B0503020204020204" pitchFamily="34" charset="-122"/>
              </a:rPr>
              <a:t>、人工智能</a:t>
            </a:r>
            <a:r>
              <a:rPr lang="zh-CN" altLang="en-US" sz="3200" b="1" dirty="0" smtClean="0">
                <a:solidFill>
                  <a:schemeClr val="bg1"/>
                </a:solidFill>
                <a:latin typeface="微软雅黑" panose="020B0503020204020204" pitchFamily="34" charset="-122"/>
                <a:ea typeface="微软雅黑" panose="020B0503020204020204" pitchFamily="34" charset="-122"/>
              </a:rPr>
              <a:t>在工业领域</a:t>
            </a:r>
            <a:r>
              <a:rPr lang="zh-CN" altLang="en-US" sz="3200" b="1" dirty="0">
                <a:solidFill>
                  <a:schemeClr val="bg1"/>
                </a:solidFill>
                <a:latin typeface="微软雅黑" panose="020B0503020204020204" pitchFamily="34" charset="-122"/>
                <a:ea typeface="微软雅黑" panose="020B0503020204020204" pitchFamily="34" charset="-122"/>
              </a:rPr>
              <a:t>应用场景</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619068" y="1978362"/>
            <a:ext cx="11017224" cy="978729"/>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工业大数据已经成为揭示机械故障演化过程及本质的重要资源，数据量的规模、解释运用的能力也将成为当代设备智能维护最为重要的部分。</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22" name="矩形 21"/>
          <p:cNvSpPr/>
          <p:nvPr/>
        </p:nvSpPr>
        <p:spPr>
          <a:xfrm>
            <a:off x="619068" y="3160926"/>
            <a:ext cx="11017224" cy="978729"/>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利用工业大数据技术将大数据资源这样的“石油”提炼成切实可用的“汽油、柴油”等，是将大数据转换为“生产力”的关键。</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pic>
        <p:nvPicPr>
          <p:cNvPr id="3074" name="Picture 2" descr="https://timgsa.baidu.com/timg?image&amp;quality=80&amp;size=b9999_10000&amp;sec=1528689720977&amp;di=20b5b3f08e6c248dba1d87047c97883d&amp;imgtype=0&amp;src=http%3A%2F%2Fimgsrc.baidu.com%2Fimage%2Fc0%253Dshijue1%252C0%252C0%252C294%252C40%2Fsign%3D0d1056e0104c510fbac9ea5908304f58%2Fd8f9d72a6059252d5e7e952c3e9b033b5bb5b9a9.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6642" r="3685"/>
          <a:stretch>
            <a:fillRect/>
          </a:stretch>
        </p:blipFill>
        <p:spPr bwMode="auto">
          <a:xfrm>
            <a:off x="1470193" y="4674804"/>
            <a:ext cx="1944216" cy="1440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267140" y="4232496"/>
            <a:ext cx="2350323" cy="461665"/>
          </a:xfrm>
          <a:prstGeom prst="rect">
            <a:avLst/>
          </a:prstGeom>
        </p:spPr>
        <p:txBody>
          <a:bodyPr wrap="none">
            <a:spAutoFit/>
          </a:bodyPr>
          <a:lstStyle/>
          <a:p>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工业大数据资源</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076" name="Picture 4" descr="https://timgsa.baidu.com/timg?image&amp;quality=80&amp;size=b9999_10000&amp;sec=1528689809303&amp;di=ba23f050bc0fec7be5198780e42dc0d7&amp;imgtype=0&amp;src=http%3A%2F%2Fimg.juimg.com%2Ftuku%2Fyulantu%2F121024%2F240425-121024043J7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766" t="5317" r="8041" b="8543"/>
          <a:stretch>
            <a:fillRect/>
          </a:stretch>
        </p:blipFill>
        <p:spPr bwMode="auto">
          <a:xfrm>
            <a:off x="5146047" y="4674804"/>
            <a:ext cx="2160240" cy="1440000"/>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p:cNvSpPr/>
          <p:nvPr/>
        </p:nvSpPr>
        <p:spPr>
          <a:xfrm>
            <a:off x="5024527" y="4232496"/>
            <a:ext cx="2350323" cy="461665"/>
          </a:xfrm>
          <a:prstGeom prst="rect">
            <a:avLst/>
          </a:prstGeom>
        </p:spPr>
        <p:txBody>
          <a:bodyPr wrap="none">
            <a:spAutoFit/>
          </a:bodyPr>
          <a:lstStyle/>
          <a:p>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大数据技术提炼</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p:cNvPicPr/>
          <p:nvPr/>
        </p:nvPicPr>
        <p:blipFill rotWithShape="1">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t="22429" b="5238"/>
          <a:stretch>
            <a:fillRect/>
          </a:stretch>
        </p:blipFill>
        <p:spPr>
          <a:xfrm>
            <a:off x="8866401" y="4674804"/>
            <a:ext cx="2160000" cy="1440000"/>
          </a:xfrm>
          <a:prstGeom prst="rect">
            <a:avLst/>
          </a:prstGeom>
        </p:spPr>
      </p:pic>
      <p:sp>
        <p:nvSpPr>
          <p:cNvPr id="24" name="矩形 23"/>
          <p:cNvSpPr/>
          <p:nvPr/>
        </p:nvSpPr>
        <p:spPr>
          <a:xfrm>
            <a:off x="8781913" y="4232496"/>
            <a:ext cx="2350323" cy="461665"/>
          </a:xfrm>
          <a:prstGeom prst="rect">
            <a:avLst/>
          </a:prstGeom>
        </p:spPr>
        <p:txBody>
          <a:bodyPr wrap="none">
            <a:spAutoFit/>
          </a:bodyPr>
          <a:lstStyle/>
          <a:p>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蕴含的运维信息</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右箭头 24"/>
          <p:cNvSpPr/>
          <p:nvPr/>
        </p:nvSpPr>
        <p:spPr>
          <a:xfrm>
            <a:off x="4104971" y="4326182"/>
            <a:ext cx="432048" cy="27429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 name="右箭头 25"/>
          <p:cNvSpPr/>
          <p:nvPr/>
        </p:nvSpPr>
        <p:spPr>
          <a:xfrm>
            <a:off x="7862358" y="4326182"/>
            <a:ext cx="432048" cy="27429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矩形 15"/>
          <p:cNvSpPr/>
          <p:nvPr/>
        </p:nvSpPr>
        <p:spPr>
          <a:xfrm>
            <a:off x="408955" y="1197546"/>
            <a:ext cx="6301725" cy="565604"/>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机械领域走向工业大数据时代</a:t>
            </a:r>
            <a:endPar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p:cNvSpPr txBox="1"/>
          <p:nvPr/>
        </p:nvSpPr>
        <p:spPr>
          <a:xfrm>
            <a:off x="485775" y="160973"/>
            <a:ext cx="6619924" cy="584775"/>
          </a:xfrm>
          <a:prstGeom prst="rect">
            <a:avLst/>
          </a:prstGeom>
          <a:noFill/>
        </p:spPr>
        <p:txBody>
          <a:bodyPr wrap="square" rtlCol="0">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3</a:t>
            </a:r>
            <a:r>
              <a:rPr lang="zh-CN" altLang="en-US" sz="3200" b="1" dirty="0">
                <a:solidFill>
                  <a:schemeClr val="bg1"/>
                </a:solidFill>
                <a:latin typeface="微软雅黑" panose="020B0503020204020204" pitchFamily="34" charset="-122"/>
                <a:ea typeface="微软雅黑" panose="020B0503020204020204" pitchFamily="34" charset="-122"/>
              </a:rPr>
              <a:t>、人工智能在工业领域应用场景</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19068" y="2050370"/>
            <a:ext cx="11017224" cy="941155"/>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定义：</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使工业大数据中所蕴含的价值得以挖掘和展现的一系列技术与方法的总称，涵盖工业数据采集、存储、预处理、分析挖掘和可视化等。</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8" name="矩形 7"/>
          <p:cNvSpPr/>
          <p:nvPr/>
        </p:nvSpPr>
        <p:spPr>
          <a:xfrm>
            <a:off x="619068" y="3249171"/>
            <a:ext cx="11017224" cy="1865126"/>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并行处理框架：</a:t>
            </a:r>
            <a:r>
              <a:rPr lang="en-US" altLang="zh-CN"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Hadoop</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作为分布式系统基础架构的代表，其框架的核心是基于分布式文件系统（</a:t>
            </a:r>
            <a:r>
              <a:rPr lang="en-US" altLang="zh-CN"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Hadoop</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 Distributed File System</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t>
            </a:r>
            <a:r>
              <a:rPr lang="en-US" altLang="zh-CN"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HDFS</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）和</a:t>
            </a:r>
            <a:r>
              <a:rPr lang="en-US" altLang="zh-CN" dirty="0" err="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MapReduce</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的分布式批处理计算框架，支持工业高实时性采集、大数据量存储及快速检索，为海量数据的查询检索、算法处理提供了性能保障。</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6" name="矩形 5"/>
          <p:cNvSpPr/>
          <p:nvPr/>
        </p:nvSpPr>
        <p:spPr>
          <a:xfrm>
            <a:off x="619068" y="5393174"/>
            <a:ext cx="11017224" cy="493148"/>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基于分布式系统，工业大数据技术的框架可总结为：</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1" name="矩形 10"/>
          <p:cNvSpPr/>
          <p:nvPr/>
        </p:nvSpPr>
        <p:spPr>
          <a:xfrm>
            <a:off x="408955" y="1269554"/>
            <a:ext cx="6301725" cy="565604"/>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微软雅黑" panose="020B0503020204020204" pitchFamily="34" charset="-122"/>
                <a:ea typeface="微软雅黑" panose="020B0503020204020204" pitchFamily="34" charset="-122"/>
                <a:cs typeface="Times New Roman" panose="02020603050405020304" pitchFamily="18" charset="0"/>
              </a:rPr>
              <a:t>工业大数据技术</a:t>
            </a:r>
            <a:endParaRPr lang="zh-CN" altLang="en-US" sz="2800" b="1" dirty="0">
              <a:solidFill>
                <a:srgbClr val="0097C2"/>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nvSpPr>
        <p:spPr>
          <a:xfrm>
            <a:off x="485775" y="160973"/>
            <a:ext cx="6763940" cy="584775"/>
          </a:xfrm>
          <a:prstGeom prst="rect">
            <a:avLst/>
          </a:prstGeom>
          <a:noFill/>
        </p:spPr>
        <p:txBody>
          <a:bodyPr wrap="square" rtlCol="0">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3</a:t>
            </a:r>
            <a:r>
              <a:rPr lang="zh-CN" altLang="en-US" sz="3200" b="1" dirty="0">
                <a:solidFill>
                  <a:schemeClr val="bg1"/>
                </a:solidFill>
                <a:latin typeface="微软雅黑" panose="020B0503020204020204" pitchFamily="34" charset="-122"/>
                <a:ea typeface="微软雅黑" panose="020B0503020204020204" pitchFamily="34" charset="-122"/>
              </a:rPr>
              <a:t>、人工智能在工业领域应用场景</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组合 75"/>
          <p:cNvGrpSpPr>
            <a:grpSpLocks noChangeAspect="1"/>
          </p:cNvGrpSpPr>
          <p:nvPr/>
        </p:nvGrpSpPr>
        <p:grpSpPr>
          <a:xfrm>
            <a:off x="1215625" y="1143778"/>
            <a:ext cx="9763924" cy="5292000"/>
            <a:chOff x="1003636" y="981522"/>
            <a:chExt cx="10494551" cy="5688000"/>
          </a:xfrm>
        </p:grpSpPr>
        <p:sp>
          <p:nvSpPr>
            <p:cNvPr id="12" name="AutoShape 8"/>
            <p:cNvSpPr>
              <a:spLocks noChangeArrowheads="1"/>
            </p:cNvSpPr>
            <p:nvPr/>
          </p:nvSpPr>
          <p:spPr bwMode="auto">
            <a:xfrm>
              <a:off x="5449515" y="5405047"/>
              <a:ext cx="6048672" cy="1103401"/>
            </a:xfrm>
            <a:prstGeom prst="roundRect">
              <a:avLst>
                <a:gd name="adj" fmla="val 4444"/>
              </a:avLst>
            </a:prstGeom>
            <a:solidFill>
              <a:schemeClr val="bg1"/>
            </a:solidFill>
            <a:ln w="19050">
              <a:solidFill>
                <a:srgbClr val="000000"/>
              </a:solidFill>
              <a:round/>
            </a:ln>
          </p:spPr>
          <p:txBody>
            <a:bodyPr vert="horz" wrap="square" lIns="91440" tIns="45720" rIns="91440" bIns="45720" numCol="1" anchor="ctr" anchorCtr="0" compatLnSpc="1"/>
            <a:lstStyle/>
            <a:p>
              <a:pPr lvl="0" algn="just" defTabSz="914400" eaLnBrk="0" fontAlgn="base" hangingPunct="0">
                <a:spcBef>
                  <a:spcPct val="0"/>
                </a:spcBef>
                <a:spcAft>
                  <a:spcPct val="0"/>
                </a:spcAft>
              </a:pPr>
              <a:endParaRPr kumimoji="0" lang="zh-CN" b="1" i="0" u="none" strike="noStrike" cap="none" normalizeH="0" baseline="0" dirty="0">
                <a:ln>
                  <a:noFill/>
                </a:ln>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矩形 9"/>
            <p:cNvSpPr/>
            <p:nvPr/>
          </p:nvSpPr>
          <p:spPr>
            <a:xfrm>
              <a:off x="5546320" y="5602804"/>
              <a:ext cx="749830" cy="760857"/>
            </a:xfrm>
            <a:prstGeom prst="rect">
              <a:avLst/>
            </a:prstGeom>
          </p:spPr>
          <p:txBody>
            <a:bodyPr wrap="none">
              <a:spAutoFit/>
            </a:bodyPr>
            <a:lstStyle/>
            <a:p>
              <a:r>
                <a:rPr lang="zh-CN" altLang="en-US" sz="20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工业</a:t>
              </a:r>
              <a:endParaRPr lang="en-US" altLang="zh-CN" sz="20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sz="20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设备</a:t>
              </a:r>
              <a:endParaRPr lang="zh-CN" altLang="en-US" sz="20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075" name="Picture 3" descr="20140317045515428"/>
            <p:cNvPicPr>
              <a:picLocks noChangeAspect="1" noChangeArrowheads="1"/>
            </p:cNvPicPr>
            <p:nvPr/>
          </p:nvPicPr>
          <p:blipFill>
            <a:blip r:embed="rId1" cstate="print">
              <a:extLst>
                <a:ext uri="{28A0092B-C50C-407E-A947-70E740481C1C}">
                  <a14:useLocalDpi xmlns:a14="http://schemas.microsoft.com/office/drawing/2010/main" val="0"/>
                </a:ext>
              </a:extLst>
            </a:blip>
            <a:srcRect l="13039" r="18729"/>
            <a:stretch>
              <a:fillRect/>
            </a:stretch>
          </p:blipFill>
          <p:spPr bwMode="auto">
            <a:xfrm>
              <a:off x="7917577" y="5452747"/>
              <a:ext cx="1486643" cy="100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KhQcVQ_RoaER-pAAAAAACB41XE840"/>
            <p:cNvPicPr>
              <a:picLocks noChangeAspect="1" noChangeArrowheads="1"/>
            </p:cNvPicPr>
            <p:nvPr/>
          </p:nvPicPr>
          <p:blipFill>
            <a:blip r:embed="rId2" cstate="print">
              <a:extLst>
                <a:ext uri="{28A0092B-C50C-407E-A947-70E740481C1C}">
                  <a14:useLocalDpi xmlns:a14="http://schemas.microsoft.com/office/drawing/2010/main" val="0"/>
                </a:ext>
              </a:extLst>
            </a:blip>
            <a:srcRect l="2924" r="3284"/>
            <a:stretch>
              <a:fillRect/>
            </a:stretch>
          </p:blipFill>
          <p:spPr bwMode="auto">
            <a:xfrm>
              <a:off x="9900125" y="5452747"/>
              <a:ext cx="1382038" cy="1008000"/>
            </a:xfrm>
            <a:prstGeom prst="rect">
              <a:avLst/>
            </a:prstGeom>
            <a:noFill/>
            <a:extLst>
              <a:ext uri="{909E8E84-426E-40DD-AFC4-6F175D3DCCD1}">
                <a14:hiddenFill xmlns:a14="http://schemas.microsoft.com/office/drawing/2010/main">
                  <a:solidFill>
                    <a:srgbClr val="FFFFFF"/>
                  </a:solidFill>
                </a14:hiddenFill>
              </a:ext>
            </a:extLst>
          </p:spPr>
        </p:pic>
        <p:cxnSp>
          <p:nvCxnSpPr>
            <p:cNvPr id="3077" name="AutoShape 5"/>
            <p:cNvCxnSpPr>
              <a:cxnSpLocks noChangeShapeType="1"/>
            </p:cNvCxnSpPr>
            <p:nvPr/>
          </p:nvCxnSpPr>
          <p:spPr bwMode="auto">
            <a:xfrm>
              <a:off x="9526172" y="5956747"/>
              <a:ext cx="252000" cy="0"/>
            </a:xfrm>
            <a:prstGeom prst="straightConnector1">
              <a:avLst/>
            </a:prstGeom>
            <a:noFill/>
            <a:ln w="38100" cap="rnd">
              <a:solidFill>
                <a:srgbClr val="000000"/>
              </a:solidFill>
              <a:prstDash val="sysDot"/>
              <a:round/>
            </a:ln>
            <a:extLst>
              <a:ext uri="{909E8E84-426E-40DD-AFC4-6F175D3DCCD1}">
                <a14:hiddenFill xmlns:a14="http://schemas.microsoft.com/office/drawing/2010/main">
                  <a:noFill/>
                </a14:hiddenFill>
              </a:ext>
            </a:extLst>
          </p:spPr>
        </p:cxnSp>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14270" t="2399" r="7616" b="31288"/>
            <a:stretch>
              <a:fillRect/>
            </a:stretch>
          </p:blipFill>
          <p:spPr bwMode="auto">
            <a:xfrm>
              <a:off x="6406442" y="5452747"/>
              <a:ext cx="1385209" cy="1008000"/>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8"/>
            <p:cNvSpPr>
              <a:spLocks noChangeArrowheads="1"/>
            </p:cNvSpPr>
            <p:nvPr/>
          </p:nvSpPr>
          <p:spPr bwMode="auto">
            <a:xfrm>
              <a:off x="5449515" y="4234653"/>
              <a:ext cx="6048672" cy="882362"/>
            </a:xfrm>
            <a:prstGeom prst="roundRect">
              <a:avLst>
                <a:gd name="adj" fmla="val 4444"/>
              </a:avLst>
            </a:prstGeom>
            <a:solidFill>
              <a:schemeClr val="bg1"/>
            </a:solidFill>
            <a:ln w="19050">
              <a:solidFill>
                <a:srgbClr val="000000"/>
              </a:solidFill>
              <a:round/>
            </a:ln>
          </p:spPr>
          <p:txBody>
            <a:bodyPr vert="horz" wrap="square" lIns="91440" tIns="45720" rIns="91440" bIns="45720" numCol="1" anchor="ctr" anchorCtr="0" compatLnSpc="1"/>
            <a:lstStyle/>
            <a:p>
              <a:pPr lvl="0" algn="just" defTabSz="914400" eaLnBrk="0" fontAlgn="base" hangingPunct="0">
                <a:spcBef>
                  <a:spcPct val="0"/>
                </a:spcBef>
                <a:spcAft>
                  <a:spcPct val="0"/>
                </a:spcAft>
              </a:pPr>
              <a:endParaRPr kumimoji="0" lang="zh-CN" b="1" i="0" u="none" strike="noStrike" cap="none" normalizeH="0" baseline="0" dirty="0">
                <a:ln>
                  <a:noFill/>
                </a:ln>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079" name="Picture 7" descr="000000000105262948_1_800x800"/>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8867" r="6673" b="3513"/>
            <a:stretch>
              <a:fillRect/>
            </a:stretch>
          </p:blipFill>
          <p:spPr bwMode="auto">
            <a:xfrm>
              <a:off x="6553137" y="4287699"/>
              <a:ext cx="696578" cy="792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000000000105262948_1_800x800"/>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8867" r="6673" b="3513"/>
            <a:stretch>
              <a:fillRect/>
            </a:stretch>
          </p:blipFill>
          <p:spPr bwMode="auto">
            <a:xfrm>
              <a:off x="7630514" y="4287699"/>
              <a:ext cx="696578" cy="792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000000000105262948_1_800x800"/>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8867" r="6673" b="3513"/>
            <a:stretch>
              <a:fillRect/>
            </a:stretch>
          </p:blipFill>
          <p:spPr bwMode="auto">
            <a:xfrm>
              <a:off x="8707891" y="4287699"/>
              <a:ext cx="696578" cy="792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000000000105262948_1_800x800"/>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8867" r="6673" b="3513"/>
            <a:stretch>
              <a:fillRect/>
            </a:stretch>
          </p:blipFill>
          <p:spPr bwMode="auto">
            <a:xfrm>
              <a:off x="10418067" y="4287699"/>
              <a:ext cx="696578" cy="79200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AutoShape 5"/>
            <p:cNvCxnSpPr>
              <a:cxnSpLocks noChangeShapeType="1"/>
            </p:cNvCxnSpPr>
            <p:nvPr/>
          </p:nvCxnSpPr>
          <p:spPr bwMode="auto">
            <a:xfrm>
              <a:off x="9785268" y="4683699"/>
              <a:ext cx="252000" cy="0"/>
            </a:xfrm>
            <a:prstGeom prst="straightConnector1">
              <a:avLst/>
            </a:prstGeom>
            <a:noFill/>
            <a:ln w="38100" cap="rnd">
              <a:solidFill>
                <a:srgbClr val="000000"/>
              </a:solidFill>
              <a:prstDash val="sysDot"/>
              <a:round/>
            </a:ln>
            <a:extLst>
              <a:ext uri="{909E8E84-426E-40DD-AFC4-6F175D3DCCD1}">
                <a14:hiddenFill xmlns:a14="http://schemas.microsoft.com/office/drawing/2010/main">
                  <a:noFill/>
                </a14:hiddenFill>
              </a:ext>
            </a:extLst>
          </p:spPr>
        </p:cxnSp>
        <p:sp>
          <p:nvSpPr>
            <p:cNvPr id="28" name="矩形 27"/>
            <p:cNvSpPr/>
            <p:nvPr/>
          </p:nvSpPr>
          <p:spPr>
            <a:xfrm>
              <a:off x="5546320" y="4321891"/>
              <a:ext cx="749830" cy="760857"/>
            </a:xfrm>
            <a:prstGeom prst="rect">
              <a:avLst/>
            </a:prstGeom>
          </p:spPr>
          <p:txBody>
            <a:bodyPr wrap="none">
              <a:spAutoFit/>
            </a:bodyPr>
            <a:lstStyle/>
            <a:p>
              <a:r>
                <a:rPr lang="zh-CN" altLang="en-US" sz="20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数据</a:t>
              </a:r>
              <a:endParaRPr lang="en-US" altLang="zh-CN" sz="20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sz="20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存储</a:t>
              </a:r>
              <a:endParaRPr lang="zh-CN" altLang="en-US" sz="20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AutoShape 8"/>
            <p:cNvSpPr>
              <a:spLocks noChangeArrowheads="1"/>
            </p:cNvSpPr>
            <p:nvPr/>
          </p:nvSpPr>
          <p:spPr bwMode="auto">
            <a:xfrm>
              <a:off x="5449515" y="2433024"/>
              <a:ext cx="6048672" cy="1555144"/>
            </a:xfrm>
            <a:prstGeom prst="roundRect">
              <a:avLst>
                <a:gd name="adj" fmla="val 4444"/>
              </a:avLst>
            </a:prstGeom>
            <a:solidFill>
              <a:schemeClr val="bg1"/>
            </a:solidFill>
            <a:ln w="19050">
              <a:solidFill>
                <a:srgbClr val="000000"/>
              </a:solidFill>
              <a:round/>
            </a:ln>
          </p:spPr>
          <p:txBody>
            <a:bodyPr vert="horz" wrap="square" lIns="91440" tIns="45720" rIns="91440" bIns="45720" numCol="1" anchor="ctr" anchorCtr="0" compatLnSpc="1"/>
            <a:lstStyle/>
            <a:p>
              <a:pPr lvl="0" algn="just" defTabSz="914400" eaLnBrk="0" fontAlgn="base" hangingPunct="0">
                <a:spcBef>
                  <a:spcPct val="0"/>
                </a:spcBef>
                <a:spcAft>
                  <a:spcPct val="0"/>
                </a:spcAft>
              </a:pPr>
              <a:endParaRPr kumimoji="0" lang="zh-CN" b="1" i="0" u="none" strike="noStrike" cap="none" normalizeH="0" baseline="0" dirty="0">
                <a:ln>
                  <a:noFill/>
                </a:ln>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AutoShape 8"/>
            <p:cNvSpPr>
              <a:spLocks noChangeArrowheads="1"/>
            </p:cNvSpPr>
            <p:nvPr/>
          </p:nvSpPr>
          <p:spPr bwMode="auto">
            <a:xfrm>
              <a:off x="5449515" y="1064415"/>
              <a:ext cx="6048672" cy="1103401"/>
            </a:xfrm>
            <a:prstGeom prst="roundRect">
              <a:avLst>
                <a:gd name="adj" fmla="val 4444"/>
              </a:avLst>
            </a:prstGeom>
            <a:solidFill>
              <a:schemeClr val="bg1"/>
            </a:solidFill>
            <a:ln w="19050">
              <a:solidFill>
                <a:srgbClr val="000000"/>
              </a:solidFill>
              <a:round/>
            </a:ln>
          </p:spPr>
          <p:txBody>
            <a:bodyPr vert="horz" wrap="square" lIns="91440" tIns="45720" rIns="91440" bIns="45720" numCol="1" anchor="ctr" anchorCtr="0" compatLnSpc="1"/>
            <a:lstStyle/>
            <a:p>
              <a:pPr lvl="0" algn="just" defTabSz="914400" eaLnBrk="0" fontAlgn="base" hangingPunct="0">
                <a:spcBef>
                  <a:spcPct val="0"/>
                </a:spcBef>
                <a:spcAft>
                  <a:spcPct val="0"/>
                </a:spcAft>
              </a:pPr>
              <a:endParaRPr kumimoji="0" lang="zh-CN" b="1" i="0" u="none" strike="noStrike" cap="none" normalizeH="0" baseline="0" dirty="0">
                <a:ln>
                  <a:noFill/>
                </a:ln>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右箭头 30"/>
            <p:cNvSpPr/>
            <p:nvPr/>
          </p:nvSpPr>
          <p:spPr>
            <a:xfrm rot="5400000" flipH="1">
              <a:off x="8496143" y="3982701"/>
              <a:ext cx="252000" cy="2520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矩形 31"/>
            <p:cNvSpPr/>
            <p:nvPr/>
          </p:nvSpPr>
          <p:spPr>
            <a:xfrm>
              <a:off x="5546320" y="2908048"/>
              <a:ext cx="749830" cy="760857"/>
            </a:xfrm>
            <a:prstGeom prst="rect">
              <a:avLst/>
            </a:prstGeom>
          </p:spPr>
          <p:txBody>
            <a:bodyPr wrap="none">
              <a:spAutoFit/>
            </a:bodyPr>
            <a:lstStyle/>
            <a:p>
              <a:r>
                <a:rPr lang="zh-CN" altLang="en-US" sz="20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分析</a:t>
              </a:r>
              <a:endParaRPr lang="en-US" altLang="zh-CN" sz="20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r>
                <a:rPr lang="zh-CN" altLang="en-US" sz="20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挖掘</a:t>
              </a:r>
              <a:endParaRPr lang="zh-CN" altLang="en-US" sz="20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矩形 10"/>
            <p:cNvSpPr/>
            <p:nvPr/>
          </p:nvSpPr>
          <p:spPr>
            <a:xfrm>
              <a:off x="6385983" y="2514100"/>
              <a:ext cx="1764000" cy="1404000"/>
            </a:xfrm>
            <a:prstGeom prst="rect">
              <a:avLst/>
            </a:prstGeom>
            <a:solidFill>
              <a:schemeClr val="bg1"/>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矩形 33"/>
            <p:cNvSpPr/>
            <p:nvPr/>
          </p:nvSpPr>
          <p:spPr>
            <a:xfrm>
              <a:off x="6424344" y="2521369"/>
              <a:ext cx="1687116" cy="396969"/>
            </a:xfrm>
            <a:prstGeom prst="rect">
              <a:avLst/>
            </a:prstGeom>
          </p:spPr>
          <p:txBody>
            <a:bodyPr wrap="none">
              <a:spAutoFit/>
            </a:bodyPr>
            <a:lstStyle/>
            <a:p>
              <a:r>
                <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智能故障诊断</a:t>
              </a:r>
              <a:endPar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矩形 34"/>
            <p:cNvSpPr/>
            <p:nvPr/>
          </p:nvSpPr>
          <p:spPr>
            <a:xfrm>
              <a:off x="6348584" y="2836040"/>
              <a:ext cx="1847352" cy="1171058"/>
            </a:xfrm>
            <a:prstGeom prst="rect">
              <a:avLst/>
            </a:prstGeom>
          </p:spPr>
          <p:txBody>
            <a:bodyPr wrap="none">
              <a:spAutoFit/>
            </a:bodyPr>
            <a:lstStyle/>
            <a:p>
              <a:pPr indent="-71755">
                <a:lnSpc>
                  <a:spcPct val="120000"/>
                </a:lnSpc>
                <a:buFont typeface="Arial" panose="020B0604020202020204" pitchFamily="34" charset="0"/>
                <a:buChar char="•"/>
              </a:pPr>
              <a:r>
                <a:rPr lang="zh-CN" altLang="en-US"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数据质量改善</a:t>
              </a:r>
              <a:endParaRPr lang="en-US" altLang="zh-CN"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71755">
                <a:lnSpc>
                  <a:spcPct val="120000"/>
                </a:lnSpc>
                <a:buFont typeface="Arial" panose="020B0604020202020204" pitchFamily="34" charset="0"/>
                <a:buChar char="•"/>
              </a:pPr>
              <a:r>
                <a:rPr lang="zh-CN" altLang="en-US"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健康状态监测</a:t>
              </a:r>
              <a:endParaRPr lang="zh-CN" altLang="en-US"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71755">
                <a:lnSpc>
                  <a:spcPct val="120000"/>
                </a:lnSpc>
                <a:buFont typeface="Arial" panose="020B0604020202020204" pitchFamily="34" charset="0"/>
                <a:buChar char="•"/>
              </a:pPr>
              <a:r>
                <a:rPr lang="zh-CN" altLang="en-US"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智能诊断</a:t>
              </a:r>
              <a:endParaRPr lang="zh-CN" altLang="en-US"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矩形 37"/>
            <p:cNvSpPr/>
            <p:nvPr/>
          </p:nvSpPr>
          <p:spPr>
            <a:xfrm>
              <a:off x="8419583" y="2512160"/>
              <a:ext cx="1296000" cy="1404000"/>
            </a:xfrm>
            <a:prstGeom prst="rect">
              <a:avLst/>
            </a:prstGeom>
            <a:solidFill>
              <a:schemeClr val="bg1"/>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矩形 38"/>
            <p:cNvSpPr/>
            <p:nvPr/>
          </p:nvSpPr>
          <p:spPr>
            <a:xfrm>
              <a:off x="8510379" y="2519428"/>
              <a:ext cx="1190906" cy="396969"/>
            </a:xfrm>
            <a:prstGeom prst="rect">
              <a:avLst/>
            </a:prstGeom>
          </p:spPr>
          <p:txBody>
            <a:bodyPr wrap="none">
              <a:spAutoFit/>
            </a:bodyPr>
            <a:lstStyle/>
            <a:p>
              <a:r>
                <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维修评估</a:t>
              </a:r>
              <a:endPar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矩形 39"/>
            <p:cNvSpPr/>
            <p:nvPr/>
          </p:nvSpPr>
          <p:spPr>
            <a:xfrm>
              <a:off x="8418808" y="2834100"/>
              <a:ext cx="1351141" cy="1171058"/>
            </a:xfrm>
            <a:prstGeom prst="rect">
              <a:avLst/>
            </a:prstGeom>
          </p:spPr>
          <p:txBody>
            <a:bodyPr wrap="none">
              <a:spAutoFit/>
            </a:bodyPr>
            <a:lstStyle/>
            <a:p>
              <a:pPr indent="-71755">
                <a:lnSpc>
                  <a:spcPct val="120000"/>
                </a:lnSpc>
                <a:buFont typeface="Arial" panose="020B0604020202020204" pitchFamily="34" charset="0"/>
                <a:buChar char="•"/>
              </a:pPr>
              <a:r>
                <a:rPr lang="zh-CN" altLang="en-US"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状态反馈</a:t>
              </a:r>
              <a:endParaRPr lang="en-US" altLang="zh-CN"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71755">
                <a:lnSpc>
                  <a:spcPct val="120000"/>
                </a:lnSpc>
                <a:buFont typeface="Arial" panose="020B0604020202020204" pitchFamily="34" charset="0"/>
                <a:buChar char="•"/>
              </a:pPr>
              <a:r>
                <a:rPr lang="zh-CN" altLang="en-US"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建议报告</a:t>
              </a:r>
              <a:endParaRPr lang="zh-CN" altLang="en-US"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71755">
                <a:lnSpc>
                  <a:spcPct val="120000"/>
                </a:lnSpc>
                <a:buFont typeface="Arial" panose="020B0604020202020204" pitchFamily="34" charset="0"/>
                <a:buChar char="•"/>
              </a:pPr>
              <a:r>
                <a:rPr lang="zh-CN" altLang="en-US"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维修措施</a:t>
              </a:r>
              <a:endParaRPr lang="zh-CN" altLang="en-US"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p:cNvSpPr/>
            <p:nvPr/>
          </p:nvSpPr>
          <p:spPr>
            <a:xfrm>
              <a:off x="9985183" y="2504581"/>
              <a:ext cx="1296000" cy="1404000"/>
            </a:xfrm>
            <a:prstGeom prst="rect">
              <a:avLst/>
            </a:prstGeom>
            <a:solidFill>
              <a:schemeClr val="bg1"/>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3" name="矩形 42"/>
            <p:cNvSpPr/>
            <p:nvPr/>
          </p:nvSpPr>
          <p:spPr>
            <a:xfrm>
              <a:off x="10075979" y="2511849"/>
              <a:ext cx="1190906" cy="396969"/>
            </a:xfrm>
            <a:prstGeom prst="rect">
              <a:avLst/>
            </a:prstGeom>
          </p:spPr>
          <p:txBody>
            <a:bodyPr wrap="none">
              <a:spAutoFit/>
            </a:bodyPr>
            <a:lstStyle/>
            <a:p>
              <a:r>
                <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资产状况</a:t>
              </a:r>
              <a:endPar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矩形 43"/>
            <p:cNvSpPr/>
            <p:nvPr/>
          </p:nvSpPr>
          <p:spPr>
            <a:xfrm>
              <a:off x="9981402" y="2826521"/>
              <a:ext cx="1351141" cy="1171058"/>
            </a:xfrm>
            <a:prstGeom prst="rect">
              <a:avLst/>
            </a:prstGeom>
          </p:spPr>
          <p:txBody>
            <a:bodyPr wrap="none">
              <a:spAutoFit/>
            </a:bodyPr>
            <a:lstStyle/>
            <a:p>
              <a:pPr indent="-71755">
                <a:lnSpc>
                  <a:spcPct val="120000"/>
                </a:lnSpc>
                <a:buFont typeface="Arial" panose="020B0604020202020204" pitchFamily="34" charset="0"/>
                <a:buChar char="•"/>
              </a:pPr>
              <a:r>
                <a:rPr lang="zh-CN" altLang="en-US"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设备信息</a:t>
              </a:r>
              <a:endParaRPr lang="en-US" altLang="zh-CN"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71755">
                <a:lnSpc>
                  <a:spcPct val="120000"/>
                </a:lnSpc>
                <a:buFont typeface="Arial" panose="020B0604020202020204" pitchFamily="34" charset="0"/>
                <a:buChar char="•"/>
              </a:pPr>
              <a:r>
                <a:rPr lang="zh-CN" altLang="en-US"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备件管理</a:t>
              </a:r>
              <a:endParaRPr lang="zh-CN" altLang="en-US"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71755">
                <a:lnSpc>
                  <a:spcPct val="120000"/>
                </a:lnSpc>
                <a:buFont typeface="Arial" panose="020B0604020202020204" pitchFamily="34" charset="0"/>
                <a:buChar char="•"/>
              </a:pPr>
              <a:r>
                <a:rPr lang="zh-CN" altLang="en-US"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其它需求</a:t>
              </a:r>
              <a:endParaRPr lang="zh-CN" altLang="en-US" sz="1800"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084" name="图片 8"/>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3235" y="1112115"/>
              <a:ext cx="1440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图片 9"/>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20665" y="1112115"/>
              <a:ext cx="1440000" cy="10080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图片 1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08095" y="1112115"/>
              <a:ext cx="1440000" cy="1008000"/>
            </a:xfrm>
            <a:prstGeom prst="rect">
              <a:avLst/>
            </a:prstGeom>
            <a:noFill/>
            <a:extLst>
              <a:ext uri="{909E8E84-426E-40DD-AFC4-6F175D3DCCD1}">
                <a14:hiddenFill xmlns:a14="http://schemas.microsoft.com/office/drawing/2010/main">
                  <a:solidFill>
                    <a:srgbClr val="FFFFFF"/>
                  </a:solidFill>
                </a14:hiddenFill>
              </a:ext>
            </a:extLst>
          </p:spPr>
        </p:pic>
        <p:sp>
          <p:nvSpPr>
            <p:cNvPr id="48" name="矩形 47"/>
            <p:cNvSpPr/>
            <p:nvPr/>
          </p:nvSpPr>
          <p:spPr>
            <a:xfrm>
              <a:off x="5521822" y="1262172"/>
              <a:ext cx="749830" cy="760857"/>
            </a:xfrm>
            <a:prstGeom prst="rect">
              <a:avLst/>
            </a:prstGeom>
          </p:spPr>
          <p:txBody>
            <a:bodyPr wrap="none">
              <a:spAutoFit/>
            </a:bodyPr>
            <a:lstStyle/>
            <a:p>
              <a:pPr algn="ctr"/>
              <a:r>
                <a:rPr lang="zh-CN" altLang="en-US" sz="20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可视</a:t>
              </a:r>
              <a:endParaRPr lang="en-US" altLang="zh-CN" sz="20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20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化</a:t>
              </a:r>
              <a:endParaRPr lang="zh-CN" altLang="en-US" sz="20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右箭头 48"/>
            <p:cNvSpPr/>
            <p:nvPr/>
          </p:nvSpPr>
          <p:spPr>
            <a:xfrm rot="5400000" flipH="1">
              <a:off x="8496143" y="2173636"/>
              <a:ext cx="252000" cy="2520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4" name="肘形连接符 13"/>
            <p:cNvCxnSpPr>
              <a:stCxn id="3078" idx="0"/>
              <a:endCxn id="3079" idx="2"/>
            </p:cNvCxnSpPr>
            <p:nvPr/>
          </p:nvCxnSpPr>
          <p:spPr>
            <a:xfrm rot="16200000" flipV="1">
              <a:off x="6813713" y="5167412"/>
              <a:ext cx="373048" cy="197621"/>
            </a:xfrm>
            <a:prstGeom prst="bentConnector3">
              <a:avLst/>
            </a:prstGeom>
            <a:ln w="19050">
              <a:solidFill>
                <a:schemeClr val="tx1">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3" name="肘形连接符 52"/>
            <p:cNvCxnSpPr>
              <a:stCxn id="3078" idx="0"/>
              <a:endCxn id="26" idx="2"/>
            </p:cNvCxnSpPr>
            <p:nvPr/>
          </p:nvCxnSpPr>
          <p:spPr>
            <a:xfrm rot="5400000" flipH="1" flipV="1">
              <a:off x="8746177" y="3432569"/>
              <a:ext cx="373048" cy="3667309"/>
            </a:xfrm>
            <a:prstGeom prst="bentConnector3">
              <a:avLst>
                <a:gd name="adj1" fmla="val 50000"/>
              </a:avLst>
            </a:prstGeom>
            <a:ln w="19050">
              <a:solidFill>
                <a:schemeClr val="tx1">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7" name="肘形连接符 56"/>
            <p:cNvCxnSpPr>
              <a:stCxn id="3078" idx="0"/>
              <a:endCxn id="25" idx="2"/>
            </p:cNvCxnSpPr>
            <p:nvPr/>
          </p:nvCxnSpPr>
          <p:spPr>
            <a:xfrm rot="5400000" flipH="1" flipV="1">
              <a:off x="7891089" y="4287657"/>
              <a:ext cx="373048" cy="1957133"/>
            </a:xfrm>
            <a:prstGeom prst="bentConnector3">
              <a:avLst>
                <a:gd name="adj1" fmla="val 50000"/>
              </a:avLst>
            </a:prstGeom>
            <a:ln w="19050">
              <a:solidFill>
                <a:schemeClr val="tx1">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0" name="肘形连接符 59"/>
            <p:cNvCxnSpPr>
              <a:stCxn id="3078" idx="0"/>
              <a:endCxn id="24" idx="2"/>
            </p:cNvCxnSpPr>
            <p:nvPr/>
          </p:nvCxnSpPr>
          <p:spPr>
            <a:xfrm rot="5400000" flipH="1" flipV="1">
              <a:off x="7352401" y="4826345"/>
              <a:ext cx="373048" cy="879756"/>
            </a:xfrm>
            <a:prstGeom prst="bentConnector3">
              <a:avLst>
                <a:gd name="adj1" fmla="val 50000"/>
              </a:avLst>
            </a:prstGeom>
            <a:ln w="19050">
              <a:solidFill>
                <a:schemeClr val="tx1">
                  <a:lumMod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3" name="肘形连接符 62"/>
            <p:cNvCxnSpPr>
              <a:stCxn id="3075" idx="0"/>
            </p:cNvCxnSpPr>
            <p:nvPr/>
          </p:nvCxnSpPr>
          <p:spPr>
            <a:xfrm rot="16200000" flipV="1">
              <a:off x="8563871" y="5355718"/>
              <a:ext cx="194057" cy="1"/>
            </a:xfrm>
            <a:prstGeom prst="bentConnector3">
              <a:avLst>
                <a:gd name="adj1" fmla="val 50000"/>
              </a:avLst>
            </a:prstGeom>
            <a:ln w="19050">
              <a:solidFill>
                <a:schemeClr val="tx1">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69" name="肘形连接符 68"/>
            <p:cNvCxnSpPr/>
            <p:nvPr/>
          </p:nvCxnSpPr>
          <p:spPr>
            <a:xfrm rot="16200000" flipV="1">
              <a:off x="10494114" y="5352868"/>
              <a:ext cx="194057" cy="1"/>
            </a:xfrm>
            <a:prstGeom prst="bentConnector3">
              <a:avLst>
                <a:gd name="adj1" fmla="val 50000"/>
              </a:avLst>
            </a:prstGeom>
            <a:ln w="19050">
              <a:solidFill>
                <a:schemeClr val="tx1">
                  <a:lumMod val="50000"/>
                </a:schemeClr>
              </a:solidFill>
              <a:tailEnd type="none" w="lg" len="lg"/>
            </a:ln>
          </p:spPr>
          <p:style>
            <a:lnRef idx="1">
              <a:schemeClr val="accent1"/>
            </a:lnRef>
            <a:fillRef idx="0">
              <a:schemeClr val="accent1"/>
            </a:fillRef>
            <a:effectRef idx="0">
              <a:schemeClr val="accent1"/>
            </a:effectRef>
            <a:fontRef idx="minor">
              <a:schemeClr val="tx1"/>
            </a:fontRef>
          </p:style>
        </p:cxnSp>
        <p:pic>
          <p:nvPicPr>
            <p:cNvPr id="3087" name="Picture 15" descr="HDInsigh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3242" y="5500336"/>
              <a:ext cx="1368152" cy="1042689"/>
            </a:xfrm>
            <a:prstGeom prst="rect">
              <a:avLst/>
            </a:prstGeom>
            <a:noFill/>
            <a:extLst>
              <a:ext uri="{909E8E84-426E-40DD-AFC4-6F175D3DCCD1}">
                <a14:hiddenFill xmlns:a14="http://schemas.microsoft.com/office/drawing/2010/main">
                  <a:solidFill>
                    <a:srgbClr val="FFFFFF"/>
                  </a:solidFill>
                </a14:hiddenFill>
              </a:ext>
            </a:extLst>
          </p:spPr>
        </p:pic>
        <p:cxnSp>
          <p:nvCxnSpPr>
            <p:cNvPr id="3088" name="AutoShape 16"/>
            <p:cNvCxnSpPr>
              <a:cxnSpLocks noChangeShapeType="1"/>
            </p:cNvCxnSpPr>
            <p:nvPr/>
          </p:nvCxnSpPr>
          <p:spPr bwMode="auto">
            <a:xfrm>
              <a:off x="5139728" y="981522"/>
              <a:ext cx="0" cy="5688000"/>
            </a:xfrm>
            <a:prstGeom prst="straightConnector1">
              <a:avLst/>
            </a:prstGeom>
            <a:noFill/>
            <a:ln w="19050">
              <a:solidFill>
                <a:srgbClr val="000000"/>
              </a:solidFill>
              <a:prstDash val="dash"/>
              <a:round/>
            </a:ln>
            <a:extLst>
              <a:ext uri="{909E8E84-426E-40DD-AFC4-6F175D3DCCD1}">
                <a14:hiddenFill xmlns:a14="http://schemas.microsoft.com/office/drawing/2010/main">
                  <a:noFill/>
                </a14:hiddenFill>
              </a:ext>
            </a:extLst>
          </p:spPr>
        </p:cxnSp>
        <p:sp>
          <p:nvSpPr>
            <p:cNvPr id="45" name="AutoShape 8"/>
            <p:cNvSpPr>
              <a:spLocks noChangeArrowheads="1"/>
            </p:cNvSpPr>
            <p:nvPr/>
          </p:nvSpPr>
          <p:spPr bwMode="auto">
            <a:xfrm>
              <a:off x="2157337" y="4234653"/>
              <a:ext cx="2672604" cy="882362"/>
            </a:xfrm>
            <a:prstGeom prst="roundRect">
              <a:avLst>
                <a:gd name="adj" fmla="val 4444"/>
              </a:avLst>
            </a:prstGeom>
            <a:solidFill>
              <a:schemeClr val="bg1"/>
            </a:solidFill>
            <a:ln w="19050">
              <a:solidFill>
                <a:srgbClr val="000000"/>
              </a:solidFill>
              <a:round/>
            </a:ln>
          </p:spPr>
          <p:txBody>
            <a:bodyPr vert="horz" wrap="square" lIns="91440" tIns="45720" rIns="91440" bIns="45720" numCol="1" anchor="ctr" anchorCtr="0" compatLnSpc="1"/>
            <a:lstStyle/>
            <a:p>
              <a:pPr lvl="0" algn="just" defTabSz="914400" eaLnBrk="0" fontAlgn="base" hangingPunct="0">
                <a:spcBef>
                  <a:spcPct val="0"/>
                </a:spcBef>
                <a:spcAft>
                  <a:spcPct val="0"/>
                </a:spcAft>
              </a:pPr>
              <a:endParaRPr kumimoji="0" lang="zh-CN" b="1" i="0" u="none" strike="noStrike" cap="none" normalizeH="0" baseline="0" dirty="0">
                <a:ln>
                  <a:noFill/>
                </a:ln>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AutoShape 8"/>
            <p:cNvSpPr>
              <a:spLocks noChangeArrowheads="1"/>
            </p:cNvSpPr>
            <p:nvPr/>
          </p:nvSpPr>
          <p:spPr bwMode="auto">
            <a:xfrm>
              <a:off x="3150875" y="2425636"/>
              <a:ext cx="1684622" cy="1557065"/>
            </a:xfrm>
            <a:prstGeom prst="roundRect">
              <a:avLst>
                <a:gd name="adj" fmla="val 4444"/>
              </a:avLst>
            </a:prstGeom>
            <a:solidFill>
              <a:schemeClr val="bg1"/>
            </a:solidFill>
            <a:ln w="19050">
              <a:solidFill>
                <a:srgbClr val="000000"/>
              </a:solidFill>
              <a:round/>
            </a:ln>
          </p:spPr>
          <p:txBody>
            <a:bodyPr vert="horz" wrap="square" lIns="91440" tIns="45720" rIns="91440" bIns="45720" numCol="1" anchor="ctr" anchorCtr="0" compatLnSpc="1"/>
            <a:lstStyle/>
            <a:p>
              <a:pPr lvl="0" algn="just" defTabSz="914400" eaLnBrk="0" fontAlgn="base" hangingPunct="0">
                <a:spcBef>
                  <a:spcPct val="0"/>
                </a:spcBef>
                <a:spcAft>
                  <a:spcPct val="0"/>
                </a:spcAft>
              </a:pPr>
              <a:endParaRPr kumimoji="0" lang="zh-CN" b="1" i="0" u="none" strike="noStrike" cap="none" normalizeH="0" baseline="0" dirty="0">
                <a:ln>
                  <a:noFill/>
                </a:ln>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矩形 50"/>
            <p:cNvSpPr/>
            <p:nvPr/>
          </p:nvSpPr>
          <p:spPr>
            <a:xfrm>
              <a:off x="3203547" y="2476000"/>
              <a:ext cx="1687116" cy="396969"/>
            </a:xfrm>
            <a:prstGeom prst="rect">
              <a:avLst/>
            </a:prstGeom>
          </p:spPr>
          <p:txBody>
            <a:bodyPr wrap="none">
              <a:spAutoFit/>
            </a:bodyPr>
            <a:lstStyle/>
            <a:p>
              <a:r>
                <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资源管理系统</a:t>
              </a:r>
              <a:endPar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矩形 51"/>
            <p:cNvSpPr/>
            <p:nvPr/>
          </p:nvSpPr>
          <p:spPr>
            <a:xfrm>
              <a:off x="3235607" y="2852538"/>
              <a:ext cx="1628536" cy="1171058"/>
            </a:xfrm>
            <a:prstGeom prst="rect">
              <a:avLst/>
            </a:prstGeom>
          </p:spPr>
          <p:txBody>
            <a:bodyPr wrap="none">
              <a:spAutoFit/>
            </a:bodyPr>
            <a:lstStyle/>
            <a:p>
              <a:pPr indent="-71755">
                <a:lnSpc>
                  <a:spcPct val="120000"/>
                </a:lnSpc>
                <a:buFont typeface="Arial" panose="020B0604020202020204" pitchFamily="34" charset="0"/>
                <a:buChar char="•"/>
              </a:pPr>
              <a:r>
                <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800" b="1" dirty="0" err="1">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MapReduce</a:t>
              </a:r>
              <a:endParaRPr lang="en-US" altLang="zh-CN"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71755">
                <a:lnSpc>
                  <a:spcPct val="120000"/>
                </a:lnSpc>
                <a:buFont typeface="Arial" panose="020B0604020202020204" pitchFamily="34" charset="0"/>
                <a:buChar char="•"/>
              </a:pPr>
              <a:r>
                <a:rPr lang="en-US" altLang="zh-CN"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Spark</a:t>
              </a:r>
              <a:endParaRPr lang="en-US" altLang="zh-CN"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71755">
                <a:lnSpc>
                  <a:spcPct val="120000"/>
                </a:lnSpc>
                <a:buFont typeface="Arial" panose="020B0604020202020204" pitchFamily="34" charset="0"/>
                <a:buChar char="•"/>
              </a:pPr>
              <a:r>
                <a:rPr lang="en-US" altLang="zh-CN"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Storm</a:t>
              </a:r>
              <a:endPar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4" name="AutoShape 8"/>
            <p:cNvSpPr>
              <a:spLocks noChangeArrowheads="1"/>
            </p:cNvSpPr>
            <p:nvPr/>
          </p:nvSpPr>
          <p:spPr bwMode="auto">
            <a:xfrm>
              <a:off x="2157337" y="2429563"/>
              <a:ext cx="612000" cy="1557065"/>
            </a:xfrm>
            <a:prstGeom prst="roundRect">
              <a:avLst>
                <a:gd name="adj" fmla="val 4444"/>
              </a:avLst>
            </a:prstGeom>
            <a:solidFill>
              <a:schemeClr val="bg1"/>
            </a:solidFill>
            <a:ln w="19050">
              <a:solidFill>
                <a:schemeClr val="tx1"/>
              </a:solidFill>
              <a:round/>
            </a:ln>
          </p:spPr>
          <p:txBody>
            <a:bodyPr vert="horz" wrap="square" lIns="91440" tIns="45720" rIns="91440" bIns="45720" numCol="1" anchor="ctr" anchorCtr="0" compatLnSpc="1"/>
            <a:lstStyle/>
            <a:p>
              <a:pPr lvl="0" algn="just" defTabSz="914400" eaLnBrk="0" fontAlgn="base" hangingPunct="0">
                <a:spcBef>
                  <a:spcPct val="0"/>
                </a:spcBef>
                <a:spcAft>
                  <a:spcPct val="0"/>
                </a:spcAft>
              </a:pPr>
              <a:endParaRPr kumimoji="0" lang="zh-CN" b="1" i="0" u="none" strike="noStrike" cap="none" normalizeH="0" baseline="0" dirty="0">
                <a:ln>
                  <a:noFill/>
                </a:ln>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5" name="矩形 54"/>
            <p:cNvSpPr/>
            <p:nvPr/>
          </p:nvSpPr>
          <p:spPr>
            <a:xfrm rot="16200000">
              <a:off x="1661129" y="3009612"/>
              <a:ext cx="1604416" cy="396969"/>
            </a:xfrm>
            <a:prstGeom prst="rect">
              <a:avLst/>
            </a:prstGeom>
          </p:spPr>
          <p:txBody>
            <a:bodyPr wrap="none">
              <a:spAutoFit/>
            </a:bodyPr>
            <a:lstStyle/>
            <a:p>
              <a:r>
                <a:rPr lang="en-US" altLang="zh-CN" sz="1800" b="1" dirty="0" err="1">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Hbase</a:t>
              </a:r>
              <a:r>
                <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数据库</a:t>
              </a:r>
              <a:endPar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6" name="矩形 55"/>
            <p:cNvSpPr/>
            <p:nvPr/>
          </p:nvSpPr>
          <p:spPr>
            <a:xfrm>
              <a:off x="2526027" y="4352669"/>
              <a:ext cx="1935224" cy="694696"/>
            </a:xfrm>
            <a:prstGeom prst="rect">
              <a:avLst/>
            </a:prstGeom>
          </p:spPr>
          <p:txBody>
            <a:bodyPr wrap="none">
              <a:spAutoFit/>
            </a:bodyPr>
            <a:lstStyle/>
            <a:p>
              <a:pPr algn="ctr"/>
              <a:r>
                <a:rPr lang="en-US" altLang="zh-CN" sz="1800" b="1" dirty="0" err="1">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HDFS</a:t>
              </a:r>
              <a:endParaRPr lang="en-US" altLang="zh-CN"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分布式文件系统</a:t>
              </a:r>
              <a:endPar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8" name="AutoShape 8"/>
            <p:cNvSpPr>
              <a:spLocks noChangeArrowheads="1"/>
            </p:cNvSpPr>
            <p:nvPr/>
          </p:nvSpPr>
          <p:spPr bwMode="auto">
            <a:xfrm>
              <a:off x="2157337" y="1076999"/>
              <a:ext cx="2672604" cy="1105200"/>
            </a:xfrm>
            <a:prstGeom prst="roundRect">
              <a:avLst>
                <a:gd name="adj" fmla="val 4444"/>
              </a:avLst>
            </a:prstGeom>
            <a:solidFill>
              <a:schemeClr val="bg1"/>
            </a:solidFill>
            <a:ln w="19050">
              <a:solidFill>
                <a:schemeClr val="tx1"/>
              </a:solidFill>
              <a:round/>
            </a:ln>
          </p:spPr>
          <p:txBody>
            <a:bodyPr vert="horz" wrap="square" lIns="91440" tIns="45720" rIns="91440" bIns="45720" numCol="1" anchor="ctr" anchorCtr="0" compatLnSpc="1"/>
            <a:lstStyle/>
            <a:p>
              <a:pPr lvl="0" algn="just" defTabSz="914400" eaLnBrk="0" fontAlgn="base" hangingPunct="0">
                <a:spcBef>
                  <a:spcPct val="0"/>
                </a:spcBef>
                <a:spcAft>
                  <a:spcPct val="0"/>
                </a:spcAft>
              </a:pPr>
              <a:endParaRPr kumimoji="0" lang="zh-CN" b="1" i="0" u="none" strike="noStrike" cap="none" normalizeH="0" baseline="0" dirty="0">
                <a:ln>
                  <a:noFill/>
                </a:ln>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9" name="矩形 58"/>
            <p:cNvSpPr/>
            <p:nvPr/>
          </p:nvSpPr>
          <p:spPr>
            <a:xfrm>
              <a:off x="2898186" y="1098556"/>
              <a:ext cx="1190908" cy="396969"/>
            </a:xfrm>
            <a:prstGeom prst="rect">
              <a:avLst/>
            </a:prstGeom>
          </p:spPr>
          <p:txBody>
            <a:bodyPr wrap="none">
              <a:spAutoFit/>
            </a:bodyPr>
            <a:lstStyle/>
            <a:p>
              <a:pPr algn="ctr"/>
              <a:r>
                <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上层应用</a:t>
              </a:r>
              <a:endPar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26" name="图片 11" descr="ppt宝藏提供_www"/>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16838" r="24042"/>
            <a:stretch>
              <a:fillRect/>
            </a:stretch>
          </p:blipFill>
          <p:spPr bwMode="auto">
            <a:xfrm>
              <a:off x="4172625" y="1527725"/>
              <a:ext cx="360976" cy="612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2786001_183340057000_2"/>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254" r="5370" b="6435"/>
            <a:stretch>
              <a:fillRect/>
            </a:stretch>
          </p:blipFill>
          <p:spPr bwMode="auto">
            <a:xfrm>
              <a:off x="2447862" y="1527725"/>
              <a:ext cx="886996" cy="61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610b912c8fcc3cee79260179845d688d43f2047"/>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8932" t="14084" r="29636" b="12090"/>
            <a:stretch>
              <a:fillRect/>
            </a:stretch>
          </p:blipFill>
          <p:spPr bwMode="auto">
            <a:xfrm>
              <a:off x="3672667" y="1581725"/>
              <a:ext cx="284870" cy="504000"/>
            </a:xfrm>
            <a:prstGeom prst="rect">
              <a:avLst/>
            </a:prstGeom>
            <a:noFill/>
            <a:extLst>
              <a:ext uri="{909E8E84-426E-40DD-AFC4-6F175D3DCCD1}">
                <a14:hiddenFill xmlns:a14="http://schemas.microsoft.com/office/drawing/2010/main">
                  <a:solidFill>
                    <a:srgbClr val="FFFFFF"/>
                  </a:solidFill>
                </a14:hiddenFill>
              </a:ext>
            </a:extLst>
          </p:spPr>
        </p:pic>
        <p:sp>
          <p:nvSpPr>
            <p:cNvPr id="61" name="AutoShape 8"/>
            <p:cNvSpPr>
              <a:spLocks noChangeArrowheads="1"/>
            </p:cNvSpPr>
            <p:nvPr/>
          </p:nvSpPr>
          <p:spPr bwMode="auto">
            <a:xfrm rot="16200000">
              <a:off x="-641628" y="2709679"/>
              <a:ext cx="4084189" cy="793661"/>
            </a:xfrm>
            <a:prstGeom prst="roundRect">
              <a:avLst>
                <a:gd name="adj" fmla="val 4444"/>
              </a:avLst>
            </a:prstGeom>
            <a:solidFill>
              <a:schemeClr val="bg1"/>
            </a:solidFill>
            <a:ln w="19050">
              <a:solidFill>
                <a:srgbClr val="000000"/>
              </a:solidFill>
              <a:round/>
            </a:ln>
          </p:spPr>
          <p:txBody>
            <a:bodyPr vert="horz" wrap="square" lIns="91440" tIns="45720" rIns="91440" bIns="45720" numCol="1" anchor="ctr" anchorCtr="0" compatLnSpc="1"/>
            <a:lstStyle/>
            <a:p>
              <a:pPr lvl="0" algn="just" defTabSz="914400" eaLnBrk="0" fontAlgn="base" hangingPunct="0">
                <a:spcBef>
                  <a:spcPct val="0"/>
                </a:spcBef>
                <a:spcAft>
                  <a:spcPct val="0"/>
                </a:spcAft>
              </a:pPr>
              <a:endParaRPr kumimoji="0" lang="zh-CN" b="1" i="0" u="none" strike="noStrike" cap="none" normalizeH="0" baseline="0" dirty="0">
                <a:ln>
                  <a:noFill/>
                </a:ln>
                <a:solidFill>
                  <a:schemeClr val="tx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2" name="矩形 61"/>
            <p:cNvSpPr/>
            <p:nvPr/>
          </p:nvSpPr>
          <p:spPr>
            <a:xfrm rot="16200000">
              <a:off x="-640172" y="2805488"/>
              <a:ext cx="4081441" cy="694695"/>
            </a:xfrm>
            <a:prstGeom prst="rect">
              <a:avLst/>
            </a:prstGeom>
          </p:spPr>
          <p:txBody>
            <a:bodyPr wrap="square">
              <a:spAutoFit/>
            </a:bodyPr>
            <a:lstStyle/>
            <a:p>
              <a:pPr algn="ctr"/>
              <a:r>
                <a:rPr lang="en-US" altLang="zh-CN"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Zookeeper/</a:t>
              </a:r>
              <a:r>
                <a:rPr lang="en-US" altLang="zh-CN" sz="1800" b="1" dirty="0" err="1">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Ambari</a:t>
              </a:r>
              <a:endParaRPr lang="en-US" altLang="zh-CN"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平台配置、调度</a:t>
              </a:r>
              <a:r>
                <a:rPr lang="en-US" altLang="zh-CN"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平台管理</a:t>
              </a:r>
              <a:endParaRPr lang="zh-CN" altLang="en-US" sz="1800" b="1" dirty="0">
                <a:solidFill>
                  <a:schemeClr val="tx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5" name="右箭头 64"/>
            <p:cNvSpPr/>
            <p:nvPr/>
          </p:nvSpPr>
          <p:spPr>
            <a:xfrm rot="10800000" flipH="1">
              <a:off x="1797298" y="4549834"/>
              <a:ext cx="356863" cy="2520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6" name="右箭头 65"/>
            <p:cNvSpPr/>
            <p:nvPr/>
          </p:nvSpPr>
          <p:spPr>
            <a:xfrm rot="10800000" flipH="1">
              <a:off x="1804948" y="1503599"/>
              <a:ext cx="356863" cy="2520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右箭头 66"/>
            <p:cNvSpPr/>
            <p:nvPr/>
          </p:nvSpPr>
          <p:spPr>
            <a:xfrm rot="10800000" flipH="1">
              <a:off x="1801079" y="3082095"/>
              <a:ext cx="356863" cy="2520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右箭头 67"/>
            <p:cNvSpPr/>
            <p:nvPr/>
          </p:nvSpPr>
          <p:spPr>
            <a:xfrm rot="10800000" flipH="1">
              <a:off x="2762106" y="3082095"/>
              <a:ext cx="396000" cy="25200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左右箭头 2"/>
            <p:cNvSpPr/>
            <p:nvPr/>
          </p:nvSpPr>
          <p:spPr>
            <a:xfrm>
              <a:off x="4837313" y="4557699"/>
              <a:ext cx="612000" cy="252000"/>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1" name="左右箭头 70"/>
            <p:cNvSpPr/>
            <p:nvPr/>
          </p:nvSpPr>
          <p:spPr>
            <a:xfrm>
              <a:off x="4837313" y="3007507"/>
              <a:ext cx="612000" cy="252000"/>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2" name="左右箭头 71"/>
            <p:cNvSpPr/>
            <p:nvPr/>
          </p:nvSpPr>
          <p:spPr>
            <a:xfrm>
              <a:off x="4837313" y="1503599"/>
              <a:ext cx="612000" cy="252000"/>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Text Box 5"/>
            <p:cNvSpPr txBox="1">
              <a:spLocks noChangeArrowheads="1"/>
            </p:cNvSpPr>
            <p:nvPr/>
          </p:nvSpPr>
          <p:spPr bwMode="auto">
            <a:xfrm>
              <a:off x="2733402" y="5758263"/>
              <a:ext cx="2106209" cy="396969"/>
            </a:xfrm>
            <a:prstGeom prst="rect">
              <a:avLst/>
            </a:prstGeom>
            <a:solidFill>
              <a:srgbClr val="99CCFF">
                <a:alpha val="0"/>
              </a:srgbClr>
            </a:solidFill>
            <a:ln w="9525">
              <a:noFill/>
              <a:miter lim="800000"/>
            </a:ln>
          </p:spPr>
          <p:txBody>
            <a:bodyPr vert="horz" wrap="square" lIns="0" tIns="0" rIns="0" bIns="0" numCol="1" anchor="ctr" anchorCtr="0" compatLnSpc="1">
              <a:spAutoFit/>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zh-CN" b="1" i="0" u="none" strike="noStrike" cap="none" normalizeH="0" baseline="0" dirty="0" err="1">
                  <a:ln>
                    <a:noFill/>
                  </a:ln>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Hadoop</a:t>
              </a:r>
              <a:r>
                <a:rPr kumimoji="0" lang="zh-CN" altLang="en-US" b="1" i="0" u="none" strike="noStrike" cap="none" normalizeH="0" baseline="0" dirty="0">
                  <a:ln>
                    <a:noFill/>
                  </a:ln>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rPr>
                <a:t>平台</a:t>
              </a:r>
              <a:endParaRPr kumimoji="0" lang="zh-CN" sz="5400" b="0" i="0" u="none" strike="noStrike" cap="none" normalizeH="0" baseline="0" dirty="0">
                <a:ln>
                  <a:noFill/>
                </a:ln>
                <a:solidFill>
                  <a:srgbClr val="0000FF"/>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73" name="矩形 72"/>
          <p:cNvSpPr/>
          <p:nvPr/>
        </p:nvSpPr>
        <p:spPr>
          <a:xfrm>
            <a:off x="817545" y="5188851"/>
            <a:ext cx="10644262" cy="1421928"/>
          </a:xfrm>
          <a:prstGeom prst="rect">
            <a:avLst/>
          </a:prstGeom>
          <a:solidFill>
            <a:schemeClr val="accent2">
              <a:lumMod val="20000"/>
              <a:lumOff val="80000"/>
            </a:schemeClr>
          </a:solidFill>
          <a:ln w="19050">
            <a:solidFill>
              <a:schemeClr val="tx1"/>
            </a:solidFill>
          </a:ln>
        </p:spPr>
        <p:txBody>
          <a:bodyPr wrap="square">
            <a:spAutoFit/>
          </a:bodyPr>
          <a:lstStyle/>
          <a:p>
            <a:pPr algn="just">
              <a:lnSpc>
                <a:spcPct val="120000"/>
              </a:lnSpc>
            </a:pPr>
            <a:r>
              <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工业大数据技术的研究与突破，旨在从工业大数据中发现新模式和新知识，挖掘有价值的新信息，促进企业的产品创新、提升经营水平以及生产动作效率。而工业大数据驱动的</a:t>
            </a:r>
            <a:r>
              <a:rPr lang="zh-CN" altLang="en-US"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智能故障诊断是发掘这些新模式和新知识的重要环节。</a:t>
            </a:r>
            <a:endParaRPr lang="zh-CN" altLang="en-US"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2" name="文本框 1"/>
          <p:cNvSpPr txBox="1"/>
          <p:nvPr/>
        </p:nvSpPr>
        <p:spPr>
          <a:xfrm>
            <a:off x="485775" y="160973"/>
            <a:ext cx="7219408" cy="584775"/>
          </a:xfrm>
          <a:prstGeom prst="rect">
            <a:avLst/>
          </a:prstGeom>
          <a:noFill/>
        </p:spPr>
        <p:txBody>
          <a:bodyPr wrap="square" rtlCol="0">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3</a:t>
            </a:r>
            <a:r>
              <a:rPr lang="zh-CN" altLang="en-US" sz="3200" b="1" dirty="0">
                <a:solidFill>
                  <a:schemeClr val="bg1"/>
                </a:solidFill>
                <a:latin typeface="微软雅黑" panose="020B0503020204020204" pitchFamily="34" charset="-122"/>
                <a:ea typeface="微软雅黑" panose="020B0503020204020204" pitchFamily="34" charset="-122"/>
              </a:rPr>
              <a:t>、人工智能在工业领域应用场景</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linds(horizontal)">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357157" y="1466414"/>
            <a:ext cx="8044686" cy="609398"/>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工业大数据驱动的智能故障诊断框架</a:t>
            </a:r>
            <a:endPar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0" name="圆角矩形 249"/>
          <p:cNvSpPr/>
          <p:nvPr/>
        </p:nvSpPr>
        <p:spPr bwMode="auto">
          <a:xfrm>
            <a:off x="5719802" y="2651876"/>
            <a:ext cx="1798637" cy="3564000"/>
          </a:xfrm>
          <a:prstGeom prst="roundRect">
            <a:avLst>
              <a:gd name="adj" fmla="val 5155"/>
            </a:avLst>
          </a:prstGeom>
          <a:solidFill>
            <a:srgbClr val="FFFFFF"/>
          </a:solidFill>
          <a:ln w="19050" cap="flat" cmpd="sng" algn="ctr">
            <a:solidFill>
              <a:schemeClr val="tx1"/>
            </a:solidFill>
            <a:prstDash val="solid"/>
          </a:ln>
          <a:effectLst/>
        </p:spPr>
        <p:txBody>
          <a:bodyPr wrap="none" anchor="ctr"/>
          <a:lstStyle/>
          <a:p>
            <a:pPr defTabSz="914400" fontAlgn="base">
              <a:spcBef>
                <a:spcPct val="0"/>
              </a:spcBef>
              <a:spcAft>
                <a:spcPct val="0"/>
              </a:spcAft>
            </a:pPr>
            <a:endParaRPr lang="zh-CN" altLang="en-US" sz="1800" kern="0" dirty="0">
              <a:solidFill>
                <a:sysClr val="windowText" lastClr="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1" name="AutoShape 65"/>
          <p:cNvSpPr>
            <a:spLocks noChangeArrowheads="1"/>
          </p:cNvSpPr>
          <p:nvPr/>
        </p:nvSpPr>
        <p:spPr bwMode="auto">
          <a:xfrm>
            <a:off x="5840452" y="2375651"/>
            <a:ext cx="1557337" cy="539750"/>
          </a:xfrm>
          <a:prstGeom prst="roundRect">
            <a:avLst>
              <a:gd name="adj" fmla="val 20000"/>
            </a:avLst>
          </a:prstGeom>
          <a:solidFill>
            <a:schemeClr val="accent1">
              <a:lumMod val="40000"/>
              <a:lumOff val="60000"/>
            </a:schemeClr>
          </a:solidFill>
          <a:ln w="19050" cap="flat" cmpd="sng" algn="ctr">
            <a:solidFill>
              <a:schemeClr val="tx1"/>
            </a:solidFill>
            <a:prstDash val="solid"/>
          </a:ln>
          <a:effectLst/>
        </p:spPr>
        <p:txBody>
          <a:bodyPr wrap="none" tIns="90000" bIns="90000" anchor="ctr"/>
          <a:lstStyle/>
          <a:p>
            <a:pPr algn="ctr" defTabSz="914400">
              <a:lnSpc>
                <a:spcPts val="2600"/>
              </a:lnSpc>
              <a:defRPr/>
            </a:pPr>
            <a:r>
              <a:rPr lang="zh-CN" altLang="en-US" b="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质量改善</a:t>
            </a:r>
            <a:endParaRPr lang="zh-CN" altLang="en-US" b="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5" name="矩形 254"/>
          <p:cNvSpPr/>
          <p:nvPr/>
        </p:nvSpPr>
        <p:spPr bwMode="auto">
          <a:xfrm>
            <a:off x="5808702" y="4418763"/>
            <a:ext cx="1625600" cy="1187450"/>
          </a:xfrm>
          <a:prstGeom prst="rect">
            <a:avLst/>
          </a:prstGeom>
          <a:noFill/>
          <a:ln w="19050" cap="flat" cmpd="sng" algn="ctr">
            <a:noFill/>
            <a:prstDash val="sysDash"/>
            <a:round/>
            <a:headEnd type="none" w="med" len="med"/>
            <a:tailEnd type="none" w="med" len="med"/>
          </a:ln>
          <a:effectLst/>
        </p:spPr>
        <p:txBody>
          <a:bodyPr wrap="none"/>
          <a:lstStyle/>
          <a:p>
            <a:pPr marL="0" marR="0" lvl="0" indent="-144145" defTabSz="914400" eaLnBrk="1" fontAlgn="base" latinLnBrk="0" hangingPunct="1">
              <a:lnSpc>
                <a:spcPct val="150000"/>
              </a:lnSpc>
              <a:spcBef>
                <a:spcPts val="0"/>
              </a:spcBef>
              <a:spcAft>
                <a:spcPct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数据评价准则</a:t>
            </a:r>
            <a:endParaRPr kumimoji="0" lang="en-US" altLang="zh-CN"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数据清洗</a:t>
            </a:r>
            <a:endParaRPr kumimoji="0" lang="en-US" altLang="zh-CN"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lang="zh-CN" altLang="en-US" sz="1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数据质量增强</a:t>
            </a:r>
            <a:endParaRPr lang="en-US" altLang="zh-CN" sz="1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lang="en-US" altLang="zh-CN" sz="1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4" name="圆角矩形 263"/>
          <p:cNvSpPr/>
          <p:nvPr/>
        </p:nvSpPr>
        <p:spPr bwMode="auto">
          <a:xfrm>
            <a:off x="3589377" y="2651876"/>
            <a:ext cx="1792287" cy="3564000"/>
          </a:xfrm>
          <a:prstGeom prst="roundRect">
            <a:avLst>
              <a:gd name="adj" fmla="val 5155"/>
            </a:avLst>
          </a:prstGeom>
          <a:solidFill>
            <a:srgbClr val="FFFFFF"/>
          </a:solidFill>
          <a:ln w="19050" cap="flat" cmpd="sng" algn="ctr">
            <a:solidFill>
              <a:schemeClr val="tx1"/>
            </a:solidFill>
            <a:prstDash val="soli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5" name="AutoShape 65"/>
          <p:cNvSpPr>
            <a:spLocks noChangeArrowheads="1"/>
          </p:cNvSpPr>
          <p:nvPr/>
        </p:nvSpPr>
        <p:spPr bwMode="auto">
          <a:xfrm>
            <a:off x="3710027" y="2369301"/>
            <a:ext cx="1544637" cy="539750"/>
          </a:xfrm>
          <a:prstGeom prst="roundRect">
            <a:avLst>
              <a:gd name="adj" fmla="val 20000"/>
            </a:avLst>
          </a:prstGeom>
          <a:solidFill>
            <a:schemeClr val="accent1">
              <a:lumMod val="40000"/>
              <a:lumOff val="60000"/>
            </a:schemeClr>
          </a:solidFill>
          <a:ln w="19050" cap="flat" cmpd="sng" algn="ctr">
            <a:solidFill>
              <a:schemeClr val="tx1"/>
            </a:solidFill>
            <a:prstDash val="solid"/>
          </a:ln>
          <a:effectLst/>
        </p:spPr>
        <p:txBody>
          <a:bodyPr wrap="none" tIns="90000" bIns="90000" anchor="ctr"/>
          <a:lstStyle/>
          <a:p>
            <a:pPr marL="0" marR="0" lvl="0" indent="0" algn="ctr" defTabSz="914400" eaLnBrk="1" fontAlgn="auto" latinLnBrk="0" hangingPunct="1">
              <a:lnSpc>
                <a:spcPts val="2600"/>
              </a:lnSpc>
              <a:spcBef>
                <a:spcPts val="0"/>
              </a:spcBef>
              <a:spcAft>
                <a:spcPts val="0"/>
              </a:spcAft>
              <a:buClrTx/>
              <a:buSzTx/>
              <a:buFontTx/>
              <a:buNone/>
              <a:defRPr/>
            </a:pPr>
            <a:r>
              <a:rPr kumimoji="0" lang="zh-CN" altLang="en-US"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数据获取</a:t>
            </a:r>
            <a:endParaRPr kumimoji="0" lang="zh-CN" altLang="en-US"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66" name="矩形 265"/>
          <p:cNvSpPr/>
          <p:nvPr/>
        </p:nvSpPr>
        <p:spPr bwMode="auto">
          <a:xfrm>
            <a:off x="3665577" y="4418763"/>
            <a:ext cx="1612900" cy="1125538"/>
          </a:xfrm>
          <a:prstGeom prst="rect">
            <a:avLst/>
          </a:prstGeom>
          <a:noFill/>
          <a:ln w="9525" cap="flat" cmpd="sng" algn="ctr">
            <a:noFill/>
            <a:prstDash val="sysDash"/>
            <a:round/>
            <a:headEnd type="none" w="med" len="med"/>
            <a:tailEnd type="none" w="med" len="med"/>
          </a:ln>
          <a:effectLst/>
        </p:spPr>
        <p:txBody>
          <a:bodyPr wrap="none"/>
          <a:lstStyle/>
          <a:p>
            <a:pPr marL="0" marR="0" lvl="0" indent="-144145" defTabSz="914400" eaLnBrk="1" fontAlgn="base" latinLnBrk="0" hangingPunct="1">
              <a:lnSpc>
                <a:spcPct val="150000"/>
              </a:lnSpc>
              <a:spcBef>
                <a:spcPts val="0"/>
              </a:spcBef>
              <a:spcAft>
                <a:spcPct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传感器组</a:t>
            </a:r>
            <a:endParaRPr kumimoji="0" lang="en-US" altLang="zh-CN"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数据采集设备</a:t>
            </a:r>
            <a:endParaRPr kumimoji="0" lang="en-US" altLang="zh-CN"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lang="zh-CN" altLang="en-US" sz="1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分布式存储器</a:t>
            </a:r>
            <a:endParaRPr lang="en-US" altLang="zh-CN" sz="1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lang="en-US" altLang="zh-CN" sz="1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18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67" name="Picture 41" descr="电脑"/>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9377" y="3656877"/>
            <a:ext cx="955376" cy="5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 name="Picture 94" descr="转子试验台"/>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6595" y="3031712"/>
            <a:ext cx="1660930" cy="46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 name="Picture 44" descr="数采系统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1162" y="3862327"/>
            <a:ext cx="908440" cy="38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 name="Picture 43" descr="传感器"/>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459966" y="3337993"/>
            <a:ext cx="690414" cy="52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 name="右箭头 5"/>
          <p:cNvSpPr>
            <a:spLocks noChangeArrowheads="1"/>
          </p:cNvSpPr>
          <p:nvPr/>
        </p:nvSpPr>
        <p:spPr bwMode="auto">
          <a:xfrm>
            <a:off x="5384839" y="4050463"/>
            <a:ext cx="323850" cy="295275"/>
          </a:xfrm>
          <a:prstGeom prst="rightArrow">
            <a:avLst>
              <a:gd name="adj1" fmla="val 50000"/>
              <a:gd name="adj2" fmla="val 500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2" name="图片 21"/>
          <p:cNvPicPr>
            <a:picLocks noChangeAspect="1"/>
          </p:cNvPicPr>
          <p:nvPr/>
        </p:nvPicPr>
        <p:blipFill>
          <a:blip r:embed="rId5"/>
          <a:stretch>
            <a:fillRect/>
          </a:stretch>
        </p:blipFill>
        <p:spPr>
          <a:xfrm>
            <a:off x="5842808" y="3107060"/>
            <a:ext cx="1554981" cy="1226464"/>
          </a:xfrm>
          <a:prstGeom prst="rect">
            <a:avLst/>
          </a:prstGeom>
        </p:spPr>
      </p:pic>
      <p:sp>
        <p:nvSpPr>
          <p:cNvPr id="24" name="矩形 23"/>
          <p:cNvSpPr/>
          <p:nvPr/>
        </p:nvSpPr>
        <p:spPr>
          <a:xfrm>
            <a:off x="382547" y="2266453"/>
            <a:ext cx="3026222" cy="461665"/>
          </a:xfrm>
          <a:prstGeom prst="rect">
            <a:avLst/>
          </a:prstGeom>
        </p:spPr>
        <p:txBody>
          <a:bodyPr wrap="square">
            <a:spAutoFit/>
          </a:bodyPr>
          <a:lstStyle/>
          <a:p>
            <a:pPr marL="342900" indent="-342900" algn="just">
              <a:buFont typeface="Arial" panose="020B0604020202020204" pitchFamily="34" charset="0"/>
              <a:buChar char="•"/>
            </a:pPr>
            <a:r>
              <a:rPr lang="zh-CN" altLang="en-US" kern="100"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大数据质量改善</a:t>
            </a:r>
            <a:endParaRPr lang="en-US" altLang="zh-CN" kern="100"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矩形 28"/>
          <p:cNvSpPr/>
          <p:nvPr/>
        </p:nvSpPr>
        <p:spPr>
          <a:xfrm>
            <a:off x="168233" y="2786852"/>
            <a:ext cx="3097191" cy="3416320"/>
          </a:xfrm>
          <a:prstGeom prst="rect">
            <a:avLst/>
          </a:prstGeom>
        </p:spPr>
        <p:txBody>
          <a:bodyPr wrap="square">
            <a:spAutoFit/>
          </a:bodyPr>
          <a:lstStyle/>
          <a:p>
            <a:pPr marL="342900" indent="-342900" algn="just"/>
            <a:r>
              <a:rPr lang="en-US" altLang="zh-CN" kern="1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kern="1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工业大</a:t>
            </a:r>
            <a:r>
              <a:rPr lang="zh-CN" altLang="zh-CN" kern="1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数据信号来源分散、采样形式多变、随机因素干扰等</a:t>
            </a:r>
            <a:r>
              <a:rPr lang="zh-CN" altLang="en-US" kern="1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特点</a:t>
            </a:r>
            <a:r>
              <a:rPr lang="zh-CN" altLang="zh-CN" kern="1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，需要依据一定标准对数据进行筛选，剔除冗余和噪声数据，提高机械大数据的可靠性。</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p:cNvSpPr txBox="1"/>
          <p:nvPr/>
        </p:nvSpPr>
        <p:spPr>
          <a:xfrm>
            <a:off x="485775" y="160973"/>
            <a:ext cx="7123980" cy="584775"/>
          </a:xfrm>
          <a:prstGeom prst="rect">
            <a:avLst/>
          </a:prstGeom>
          <a:noFill/>
        </p:spPr>
        <p:txBody>
          <a:bodyPr wrap="square" rtlCol="0">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3</a:t>
            </a:r>
            <a:r>
              <a:rPr lang="zh-CN" altLang="en-US" sz="3200" b="1" dirty="0">
                <a:solidFill>
                  <a:schemeClr val="bg1"/>
                </a:solidFill>
                <a:latin typeface="微软雅黑" panose="020B0503020204020204" pitchFamily="34" charset="-122"/>
                <a:ea typeface="微软雅黑" panose="020B0503020204020204" pitchFamily="34" charset="-122"/>
              </a:rPr>
              <a:t>、人工智能在工业领域应用场景</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357157" y="1466414"/>
            <a:ext cx="8044686" cy="609398"/>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微软雅黑" panose="020B0503020204020204" pitchFamily="34" charset="-122"/>
                <a:ea typeface="微软雅黑" panose="020B0503020204020204" pitchFamily="34" charset="-122"/>
                <a:cs typeface="Times New Roman" panose="02020603050405020304" pitchFamily="18" charset="0"/>
              </a:rPr>
              <a:t>工业大数据驱动的智能故障诊断框架</a:t>
            </a:r>
            <a:endParaRPr lang="zh-CN" altLang="en-US" sz="2800" b="1" dirty="0">
              <a:solidFill>
                <a:srgbClr val="0097C2"/>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0" name="圆角矩形 249"/>
          <p:cNvSpPr/>
          <p:nvPr/>
        </p:nvSpPr>
        <p:spPr bwMode="auto">
          <a:xfrm>
            <a:off x="5719802" y="2651876"/>
            <a:ext cx="1798637" cy="3564000"/>
          </a:xfrm>
          <a:prstGeom prst="roundRect">
            <a:avLst>
              <a:gd name="adj" fmla="val 5155"/>
            </a:avLst>
          </a:prstGeom>
          <a:solidFill>
            <a:srgbClr val="FFFFFF"/>
          </a:solidFill>
          <a:ln w="19050" cap="flat" cmpd="sng" algn="ctr">
            <a:solidFill>
              <a:schemeClr val="tx1"/>
            </a:solidFill>
            <a:prstDash val="solid"/>
          </a:ln>
          <a:effectLst/>
        </p:spPr>
        <p:txBody>
          <a:bodyPr wrap="none" anchor="ctr"/>
          <a:lstStyle/>
          <a:p>
            <a:pPr defTabSz="914400" fontAlgn="base">
              <a:spcBef>
                <a:spcPct val="0"/>
              </a:spcBef>
              <a:spcAft>
                <a:spcPct val="0"/>
              </a:spcAft>
            </a:pPr>
            <a:endParaRPr lang="zh-CN" altLang="en-US" sz="1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51" name="AutoShape 65"/>
          <p:cNvSpPr>
            <a:spLocks noChangeArrowheads="1"/>
          </p:cNvSpPr>
          <p:nvPr/>
        </p:nvSpPr>
        <p:spPr bwMode="auto">
          <a:xfrm>
            <a:off x="5840452" y="2375651"/>
            <a:ext cx="1557337" cy="539750"/>
          </a:xfrm>
          <a:prstGeom prst="roundRect">
            <a:avLst>
              <a:gd name="adj" fmla="val 20000"/>
            </a:avLst>
          </a:prstGeom>
          <a:solidFill>
            <a:schemeClr val="accent1">
              <a:lumMod val="40000"/>
              <a:lumOff val="60000"/>
            </a:schemeClr>
          </a:solidFill>
          <a:ln w="19050" cap="flat" cmpd="sng" algn="ctr">
            <a:solidFill>
              <a:schemeClr val="tx1"/>
            </a:solidFill>
            <a:prstDash val="solid"/>
          </a:ln>
          <a:effectLst/>
        </p:spPr>
        <p:txBody>
          <a:bodyPr wrap="none" tIns="90000" bIns="90000" anchor="ctr"/>
          <a:lstStyle/>
          <a:p>
            <a:pPr marL="0" marR="0" lvl="0" indent="0" algn="ctr" defTabSz="914400" eaLnBrk="1" fontAlgn="auto" latinLnBrk="0" hangingPunct="1">
              <a:lnSpc>
                <a:spcPts val="2600"/>
              </a:lnSpc>
              <a:spcBef>
                <a:spcPts val="0"/>
              </a:spcBef>
              <a:spcAft>
                <a:spcPts val="0"/>
              </a:spcAft>
              <a:buClrTx/>
              <a:buSzTx/>
              <a:buFontTx/>
              <a:buNone/>
              <a:defRPr/>
            </a:pPr>
            <a:r>
              <a:rPr kumimoji="0" lang="zh-CN" altLang="en-US"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质量改善</a:t>
            </a:r>
            <a:endParaRPr kumimoji="0" lang="zh-CN" altLang="en-US"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55" name="矩形 254"/>
          <p:cNvSpPr/>
          <p:nvPr/>
        </p:nvSpPr>
        <p:spPr bwMode="auto">
          <a:xfrm>
            <a:off x="5808702" y="4418763"/>
            <a:ext cx="1625600" cy="1187450"/>
          </a:xfrm>
          <a:prstGeom prst="rect">
            <a:avLst/>
          </a:prstGeom>
          <a:noFill/>
          <a:ln w="19050" cap="flat" cmpd="sng" algn="ctr">
            <a:noFill/>
            <a:prstDash val="sysDash"/>
            <a:round/>
            <a:headEnd type="none" w="med" len="med"/>
            <a:tailEnd type="none" w="med" len="med"/>
          </a:ln>
          <a:effectLst/>
        </p:spPr>
        <p:txBody>
          <a:bodyPr wrap="none"/>
          <a:lstStyle/>
          <a:p>
            <a:pPr marL="0" marR="0" lvl="0" indent="-144145" defTabSz="914400" eaLnBrk="1" fontAlgn="base" latinLnBrk="0" hangingPunct="1">
              <a:lnSpc>
                <a:spcPct val="150000"/>
              </a:lnSpc>
              <a:spcBef>
                <a:spcPts val="0"/>
              </a:spcBef>
              <a:spcAft>
                <a:spcPct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数据评价准则</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数据清洗</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lang="zh-CN" altLang="en-US" sz="1800" kern="0" dirty="0">
                <a:solidFill>
                  <a:srgbClr val="000000"/>
                </a:solidFill>
                <a:latin typeface="微软雅黑" panose="020B0503020204020204" pitchFamily="34" charset="-122"/>
                <a:ea typeface="微软雅黑" panose="020B0503020204020204" pitchFamily="34" charset="-122"/>
              </a:rPr>
              <a:t>数据质量增强</a:t>
            </a:r>
            <a:endParaRPr lang="en-US" altLang="zh-CN" sz="1800" kern="0" dirty="0">
              <a:solidFill>
                <a:srgbClr val="000000"/>
              </a:solidFill>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lang="en-US" altLang="zh-CN" sz="1800" kern="0" dirty="0">
                <a:solidFill>
                  <a:srgbClr val="000000"/>
                </a:solidFill>
                <a:latin typeface="微软雅黑" panose="020B0503020204020204" pitchFamily="34" charset="-122"/>
                <a:ea typeface="微软雅黑" panose="020B0503020204020204" pitchFamily="34" charset="-122"/>
              </a:rPr>
              <a:t>…</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64" name="圆角矩形 263"/>
          <p:cNvSpPr/>
          <p:nvPr/>
        </p:nvSpPr>
        <p:spPr bwMode="auto">
          <a:xfrm>
            <a:off x="3589377" y="2651876"/>
            <a:ext cx="1792287" cy="3564000"/>
          </a:xfrm>
          <a:prstGeom prst="roundRect">
            <a:avLst>
              <a:gd name="adj" fmla="val 5155"/>
            </a:avLst>
          </a:prstGeom>
          <a:solidFill>
            <a:srgbClr val="FFFFFF"/>
          </a:solidFill>
          <a:ln w="19050" cap="flat" cmpd="sng" algn="ctr">
            <a:solidFill>
              <a:schemeClr val="tx1"/>
            </a:solidFill>
            <a:prstDash val="soli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265" name="AutoShape 65"/>
          <p:cNvSpPr>
            <a:spLocks noChangeArrowheads="1"/>
          </p:cNvSpPr>
          <p:nvPr/>
        </p:nvSpPr>
        <p:spPr bwMode="auto">
          <a:xfrm>
            <a:off x="3710027" y="2369301"/>
            <a:ext cx="1544637" cy="539750"/>
          </a:xfrm>
          <a:prstGeom prst="roundRect">
            <a:avLst>
              <a:gd name="adj" fmla="val 20000"/>
            </a:avLst>
          </a:prstGeom>
          <a:solidFill>
            <a:schemeClr val="accent1">
              <a:lumMod val="40000"/>
              <a:lumOff val="60000"/>
            </a:schemeClr>
          </a:solidFill>
          <a:ln w="19050" cap="flat" cmpd="sng" algn="ctr">
            <a:solidFill>
              <a:schemeClr val="tx1"/>
            </a:solidFill>
            <a:prstDash val="solid"/>
          </a:ln>
          <a:effectLst/>
        </p:spPr>
        <p:txBody>
          <a:bodyPr wrap="none" tIns="90000" bIns="90000" anchor="ctr"/>
          <a:lstStyle/>
          <a:p>
            <a:pPr marL="0" marR="0" lvl="0" indent="0" algn="ctr" defTabSz="914400" eaLnBrk="1" fontAlgn="auto" latinLnBrk="0" hangingPunct="1">
              <a:lnSpc>
                <a:spcPts val="2600"/>
              </a:lnSpc>
              <a:spcBef>
                <a:spcPts val="0"/>
              </a:spcBef>
              <a:spcAft>
                <a:spcPts val="0"/>
              </a:spcAft>
              <a:buClrTx/>
              <a:buSzTx/>
              <a:buFontTx/>
              <a:buNone/>
              <a:defRPr/>
            </a:pPr>
            <a:r>
              <a:rPr kumimoji="0" lang="zh-CN" altLang="en-US"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数据获取</a:t>
            </a:r>
            <a:endParaRPr kumimoji="0" lang="zh-CN" altLang="en-US"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66" name="矩形 265"/>
          <p:cNvSpPr/>
          <p:nvPr/>
        </p:nvSpPr>
        <p:spPr bwMode="auto">
          <a:xfrm>
            <a:off x="3665577" y="4418763"/>
            <a:ext cx="1612900" cy="1125538"/>
          </a:xfrm>
          <a:prstGeom prst="rect">
            <a:avLst/>
          </a:prstGeom>
          <a:noFill/>
          <a:ln w="9525" cap="flat" cmpd="sng" algn="ctr">
            <a:noFill/>
            <a:prstDash val="sysDash"/>
            <a:round/>
            <a:headEnd type="none" w="med" len="med"/>
            <a:tailEnd type="none" w="med" len="med"/>
          </a:ln>
          <a:effectLst/>
        </p:spPr>
        <p:txBody>
          <a:bodyPr wrap="none"/>
          <a:lstStyle/>
          <a:p>
            <a:pPr marL="0" marR="0" lvl="0" indent="-144145" defTabSz="914400" eaLnBrk="1" fontAlgn="base" latinLnBrk="0" hangingPunct="1">
              <a:lnSpc>
                <a:spcPct val="150000"/>
              </a:lnSpc>
              <a:spcBef>
                <a:spcPts val="0"/>
              </a:spcBef>
              <a:spcAft>
                <a:spcPct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传感器组</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数据采集设备</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lang="zh-CN" altLang="en-US" sz="1800" kern="0" dirty="0">
                <a:solidFill>
                  <a:srgbClr val="000000"/>
                </a:solidFill>
                <a:latin typeface="微软雅黑" panose="020B0503020204020204" pitchFamily="34" charset="-122"/>
                <a:ea typeface="微软雅黑" panose="020B0503020204020204" pitchFamily="34" charset="-122"/>
              </a:rPr>
              <a:t>分布式存储器</a:t>
            </a:r>
            <a:endParaRPr lang="en-US" altLang="zh-CN" sz="1800" kern="0" dirty="0">
              <a:solidFill>
                <a:srgbClr val="000000"/>
              </a:solidFill>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lang="en-US" altLang="zh-CN" sz="1800" kern="0" dirty="0">
                <a:solidFill>
                  <a:srgbClr val="000000"/>
                </a:solidFill>
                <a:latin typeface="微软雅黑" panose="020B0503020204020204" pitchFamily="34" charset="-122"/>
                <a:ea typeface="微软雅黑" panose="020B0503020204020204" pitchFamily="34" charset="-122"/>
              </a:rPr>
              <a:t>…</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pic>
        <p:nvPicPr>
          <p:cNvPr id="267" name="Picture 41" descr="电脑"/>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9377" y="3656877"/>
            <a:ext cx="955376" cy="5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 name="Picture 94" descr="转子试验台"/>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6595" y="3031712"/>
            <a:ext cx="1660930" cy="46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 name="Picture 44" descr="数采系统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1162" y="3862327"/>
            <a:ext cx="908440" cy="38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 name="Picture 43" descr="传感器"/>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459966" y="3337993"/>
            <a:ext cx="690414" cy="52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 name="右箭头 5"/>
          <p:cNvSpPr>
            <a:spLocks noChangeArrowheads="1"/>
          </p:cNvSpPr>
          <p:nvPr/>
        </p:nvSpPr>
        <p:spPr bwMode="auto">
          <a:xfrm>
            <a:off x="5384839" y="4050463"/>
            <a:ext cx="323850" cy="295275"/>
          </a:xfrm>
          <a:prstGeom prst="rightArrow">
            <a:avLst>
              <a:gd name="adj1" fmla="val 50000"/>
              <a:gd name="adj2" fmla="val 500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72" name="右箭头 41"/>
          <p:cNvSpPr>
            <a:spLocks noChangeArrowheads="1"/>
          </p:cNvSpPr>
          <p:nvPr/>
        </p:nvSpPr>
        <p:spPr bwMode="auto">
          <a:xfrm>
            <a:off x="7531139" y="4050463"/>
            <a:ext cx="323850" cy="295275"/>
          </a:xfrm>
          <a:prstGeom prst="rightArrow">
            <a:avLst>
              <a:gd name="adj1" fmla="val 50000"/>
              <a:gd name="adj2" fmla="val 500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75" name="圆角矩形 274"/>
          <p:cNvSpPr/>
          <p:nvPr/>
        </p:nvSpPr>
        <p:spPr bwMode="auto">
          <a:xfrm>
            <a:off x="7866102" y="2651876"/>
            <a:ext cx="1800225" cy="3564000"/>
          </a:xfrm>
          <a:prstGeom prst="roundRect">
            <a:avLst>
              <a:gd name="adj" fmla="val 5155"/>
            </a:avLst>
          </a:prstGeom>
          <a:solidFill>
            <a:srgbClr val="FFFFFF"/>
          </a:solidFill>
          <a:ln w="19050" cap="flat" cmpd="sng" algn="ctr">
            <a:solidFill>
              <a:schemeClr val="tx1"/>
            </a:solidFill>
            <a:prstDash val="solid"/>
          </a:ln>
          <a:effectLst/>
        </p:spPr>
        <p:txBody>
          <a:bodyPr wrap="none" anchor="ctr"/>
          <a:lstStyle/>
          <a:p>
            <a:pPr defTabSz="914400" fontAlgn="base">
              <a:spcBef>
                <a:spcPct val="0"/>
              </a:spcBef>
              <a:spcAft>
                <a:spcPct val="0"/>
              </a:spcAft>
            </a:pPr>
            <a:endParaRPr lang="zh-CN" altLang="en-US" sz="1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76" name="AutoShape 65"/>
          <p:cNvSpPr>
            <a:spLocks noChangeArrowheads="1"/>
          </p:cNvSpPr>
          <p:nvPr/>
        </p:nvSpPr>
        <p:spPr bwMode="auto">
          <a:xfrm>
            <a:off x="7993145" y="2389938"/>
            <a:ext cx="1557789" cy="539750"/>
          </a:xfrm>
          <a:prstGeom prst="roundRect">
            <a:avLst>
              <a:gd name="adj" fmla="val 18235"/>
            </a:avLst>
          </a:prstGeom>
          <a:solidFill>
            <a:schemeClr val="accent1">
              <a:lumMod val="40000"/>
              <a:lumOff val="60000"/>
            </a:schemeClr>
          </a:solidFill>
          <a:ln w="19050" cap="flat" cmpd="sng" algn="ctr">
            <a:solidFill>
              <a:schemeClr val="tx1"/>
            </a:solidFill>
            <a:prstDash val="solid"/>
          </a:ln>
          <a:effectLst/>
        </p:spPr>
        <p:txBody>
          <a:bodyPr wrap="none" tIns="90000" bIns="90000" anchor="ctr"/>
          <a:lstStyle/>
          <a:p>
            <a:pPr marL="0" marR="0" lvl="0" indent="0" algn="ctr" defTabSz="914400" eaLnBrk="1" fontAlgn="auto" latinLnBrk="0" hangingPunct="1">
              <a:lnSpc>
                <a:spcPts val="2600"/>
              </a:lnSpc>
              <a:spcBef>
                <a:spcPts val="0"/>
              </a:spcBef>
              <a:spcAft>
                <a:spcPts val="0"/>
              </a:spcAft>
              <a:buClrTx/>
              <a:buSzTx/>
              <a:buFontTx/>
              <a:buNone/>
              <a:defRPr/>
            </a:pPr>
            <a:r>
              <a:rPr kumimoji="0" lang="zh-CN" altLang="en-US"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健康监测</a:t>
            </a:r>
            <a:endParaRPr kumimoji="0" lang="zh-CN" altLang="en-US"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77" name="矩形 276"/>
          <p:cNvSpPr/>
          <p:nvPr/>
        </p:nvSpPr>
        <p:spPr bwMode="auto">
          <a:xfrm>
            <a:off x="7947064" y="4412413"/>
            <a:ext cx="1627188" cy="1184275"/>
          </a:xfrm>
          <a:prstGeom prst="rect">
            <a:avLst/>
          </a:prstGeom>
          <a:noFill/>
          <a:ln w="19050" cap="flat" cmpd="sng" algn="ctr">
            <a:noFill/>
            <a:prstDash val="sysDash"/>
            <a:round/>
            <a:headEnd type="none" w="med" len="med"/>
            <a:tailEnd type="none" w="med" len="med"/>
          </a:ln>
          <a:effectLst/>
        </p:spPr>
        <p:txBody>
          <a:bodyPr wrap="none"/>
          <a:lstStyle/>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lang="zh-CN" altLang="en-US" sz="1800" kern="0" dirty="0">
                <a:solidFill>
                  <a:srgbClr val="000000"/>
                </a:solidFill>
                <a:latin typeface="微软雅黑" panose="020B0503020204020204" pitchFamily="34" charset="-122"/>
                <a:ea typeface="微软雅黑" panose="020B0503020204020204" pitchFamily="34" charset="-122"/>
              </a:rPr>
              <a:t>循环神经网络</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支持向量回归</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lang="zh-CN" altLang="en-US" sz="1800" kern="0" dirty="0">
                <a:solidFill>
                  <a:srgbClr val="000000"/>
                </a:solidFill>
                <a:latin typeface="微软雅黑" panose="020B0503020204020204" pitchFamily="34" charset="-122"/>
                <a:ea typeface="微软雅黑" panose="020B0503020204020204" pitchFamily="34" charset="-122"/>
              </a:rPr>
              <a:t>自适应阈值</a:t>
            </a:r>
            <a:endParaRPr lang="en-US" altLang="zh-CN" sz="1800" kern="0" dirty="0">
              <a:solidFill>
                <a:srgbClr val="000000"/>
              </a:solidFill>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a:blip r:embed="rId5"/>
          <a:stretch>
            <a:fillRect/>
          </a:stretch>
        </p:blipFill>
        <p:spPr>
          <a:xfrm>
            <a:off x="7947167" y="3067911"/>
            <a:ext cx="1638095" cy="1304762"/>
          </a:xfrm>
          <a:prstGeom prst="rect">
            <a:avLst/>
          </a:prstGeom>
        </p:spPr>
      </p:pic>
      <p:pic>
        <p:nvPicPr>
          <p:cNvPr id="22" name="图片 21"/>
          <p:cNvPicPr>
            <a:picLocks noChangeAspect="1"/>
          </p:cNvPicPr>
          <p:nvPr/>
        </p:nvPicPr>
        <p:blipFill>
          <a:blip r:embed="rId6"/>
          <a:stretch>
            <a:fillRect/>
          </a:stretch>
        </p:blipFill>
        <p:spPr>
          <a:xfrm>
            <a:off x="5842808" y="3107060"/>
            <a:ext cx="1554981" cy="1226464"/>
          </a:xfrm>
          <a:prstGeom prst="rect">
            <a:avLst/>
          </a:prstGeom>
        </p:spPr>
      </p:pic>
      <p:sp>
        <p:nvSpPr>
          <p:cNvPr id="24" name="矩形 23"/>
          <p:cNvSpPr/>
          <p:nvPr/>
        </p:nvSpPr>
        <p:spPr>
          <a:xfrm>
            <a:off x="382547" y="2266453"/>
            <a:ext cx="3026222" cy="461665"/>
          </a:xfrm>
          <a:prstGeom prst="rect">
            <a:avLst/>
          </a:prstGeom>
        </p:spPr>
        <p:txBody>
          <a:bodyPr wrap="square">
            <a:spAutoFit/>
          </a:bodyPr>
          <a:lstStyle/>
          <a:p>
            <a:pPr marL="342900" indent="-342900" algn="just">
              <a:buFont typeface="Arial" panose="020B0604020202020204" pitchFamily="34" charset="0"/>
              <a:buChar char="•"/>
            </a:pPr>
            <a:r>
              <a:rPr lang="zh-CN" altLang="en-US" b="1" kern="100" dirty="0">
                <a:solidFill>
                  <a:srgbClr val="0097C2"/>
                </a:solidFill>
                <a:latin typeface="微软雅黑" panose="020B0503020204020204" pitchFamily="34" charset="-122"/>
                <a:ea typeface="微软雅黑" panose="020B0503020204020204" pitchFamily="34" charset="-122"/>
                <a:cs typeface="Times New Roman" panose="02020603050405020304" pitchFamily="18" charset="0"/>
              </a:rPr>
              <a:t>大数据健康监测</a:t>
            </a:r>
            <a:endParaRPr lang="en-US" altLang="zh-CN" b="1" kern="100" dirty="0">
              <a:solidFill>
                <a:srgbClr val="0097C2"/>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矩形 28"/>
          <p:cNvSpPr/>
          <p:nvPr/>
        </p:nvSpPr>
        <p:spPr>
          <a:xfrm>
            <a:off x="168233" y="2786852"/>
            <a:ext cx="3097191" cy="3416320"/>
          </a:xfrm>
          <a:prstGeom prst="rect">
            <a:avLst/>
          </a:prstGeom>
        </p:spPr>
        <p:txBody>
          <a:bodyPr wrap="square">
            <a:spAutoFit/>
          </a:bodyPr>
          <a:lstStyle/>
          <a:p>
            <a:pPr marL="342900" indent="-342900" algn="just"/>
            <a:r>
              <a:rPr lang="en-US" altLang="zh-CN"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通过信号处理方法提取多域特征，表征设备的健康状态</a:t>
            </a:r>
            <a:r>
              <a:rPr lang="zh-CN" altLang="zh-CN"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并结合历史健康状态信息设置自适应阈值或结合人工智能模型进行定量评估，实现设备的健康监测。</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85775" y="160973"/>
            <a:ext cx="7507370" cy="584775"/>
          </a:xfrm>
          <a:prstGeom prst="rect">
            <a:avLst/>
          </a:prstGeom>
          <a:noFill/>
        </p:spPr>
        <p:txBody>
          <a:bodyPr wrap="square" rtlCol="0">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3</a:t>
            </a:r>
            <a:r>
              <a:rPr lang="zh-CN" altLang="en-US" sz="3200" b="1" dirty="0">
                <a:solidFill>
                  <a:schemeClr val="bg1"/>
                </a:solidFill>
                <a:latin typeface="微软雅黑" panose="020B0503020204020204" pitchFamily="34" charset="-122"/>
                <a:ea typeface="微软雅黑" panose="020B0503020204020204" pitchFamily="34" charset="-122"/>
              </a:rPr>
              <a:t>、人工智能在工业领域应用场景</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357157" y="1466414"/>
            <a:ext cx="8044686" cy="609398"/>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微软雅黑" panose="020B0503020204020204" pitchFamily="34" charset="-122"/>
                <a:ea typeface="微软雅黑" panose="020B0503020204020204" pitchFamily="34" charset="-122"/>
                <a:cs typeface="Times New Roman" panose="02020603050405020304" pitchFamily="18" charset="0"/>
              </a:rPr>
              <a:t>工业大数据驱动的智能故障诊断框架</a:t>
            </a:r>
            <a:endParaRPr lang="zh-CN" altLang="en-US" sz="2800" b="1" dirty="0">
              <a:solidFill>
                <a:srgbClr val="0097C2"/>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0" name="圆角矩形 249"/>
          <p:cNvSpPr/>
          <p:nvPr/>
        </p:nvSpPr>
        <p:spPr bwMode="auto">
          <a:xfrm>
            <a:off x="5719802" y="2651876"/>
            <a:ext cx="1798637" cy="3564000"/>
          </a:xfrm>
          <a:prstGeom prst="roundRect">
            <a:avLst>
              <a:gd name="adj" fmla="val 5155"/>
            </a:avLst>
          </a:prstGeom>
          <a:solidFill>
            <a:srgbClr val="FFFFFF"/>
          </a:solidFill>
          <a:ln w="19050" cap="flat" cmpd="sng" algn="ctr">
            <a:solidFill>
              <a:schemeClr val="tx1"/>
            </a:solidFill>
            <a:prstDash val="solid"/>
          </a:ln>
          <a:effectLst/>
        </p:spPr>
        <p:txBody>
          <a:bodyPr wrap="none" anchor="ctr"/>
          <a:lstStyle/>
          <a:p>
            <a:pPr defTabSz="914400" fontAlgn="base">
              <a:spcBef>
                <a:spcPct val="0"/>
              </a:spcBef>
              <a:spcAft>
                <a:spcPct val="0"/>
              </a:spcAft>
            </a:pPr>
            <a:endParaRPr lang="zh-CN" altLang="en-US" sz="1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51" name="AutoShape 65"/>
          <p:cNvSpPr>
            <a:spLocks noChangeArrowheads="1"/>
          </p:cNvSpPr>
          <p:nvPr/>
        </p:nvSpPr>
        <p:spPr bwMode="auto">
          <a:xfrm>
            <a:off x="5840452" y="2375651"/>
            <a:ext cx="1557337" cy="539750"/>
          </a:xfrm>
          <a:prstGeom prst="roundRect">
            <a:avLst>
              <a:gd name="adj" fmla="val 20000"/>
            </a:avLst>
          </a:prstGeom>
          <a:solidFill>
            <a:schemeClr val="accent1">
              <a:lumMod val="40000"/>
              <a:lumOff val="60000"/>
            </a:schemeClr>
          </a:solidFill>
          <a:ln w="19050" cap="flat" cmpd="sng" algn="ctr">
            <a:solidFill>
              <a:schemeClr val="tx1"/>
            </a:solidFill>
            <a:prstDash val="solid"/>
          </a:ln>
          <a:effectLst/>
        </p:spPr>
        <p:txBody>
          <a:bodyPr wrap="none" tIns="90000" bIns="90000" anchor="ctr"/>
          <a:lstStyle/>
          <a:p>
            <a:pPr marL="0" marR="0" lvl="0" indent="0" algn="ctr" defTabSz="914400" eaLnBrk="1" fontAlgn="auto" latinLnBrk="0" hangingPunct="1">
              <a:lnSpc>
                <a:spcPts val="2600"/>
              </a:lnSpc>
              <a:spcBef>
                <a:spcPts val="0"/>
              </a:spcBef>
              <a:spcAft>
                <a:spcPts val="0"/>
              </a:spcAft>
              <a:buClrTx/>
              <a:buSzTx/>
              <a:buFontTx/>
              <a:buNone/>
              <a:defRPr/>
            </a:pPr>
            <a:r>
              <a:rPr kumimoji="0" lang="zh-CN" altLang="en-US"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质量改善</a:t>
            </a:r>
            <a:endParaRPr kumimoji="0" lang="zh-CN" altLang="en-US"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55" name="矩形 254"/>
          <p:cNvSpPr/>
          <p:nvPr/>
        </p:nvSpPr>
        <p:spPr bwMode="auto">
          <a:xfrm>
            <a:off x="5808702" y="4418763"/>
            <a:ext cx="1625600" cy="1187450"/>
          </a:xfrm>
          <a:prstGeom prst="rect">
            <a:avLst/>
          </a:prstGeom>
          <a:noFill/>
          <a:ln w="19050" cap="flat" cmpd="sng" algn="ctr">
            <a:noFill/>
            <a:prstDash val="sysDash"/>
            <a:round/>
            <a:headEnd type="none" w="med" len="med"/>
            <a:tailEnd type="none" w="med" len="med"/>
          </a:ln>
          <a:effectLst/>
        </p:spPr>
        <p:txBody>
          <a:bodyPr wrap="none"/>
          <a:lstStyle/>
          <a:p>
            <a:pPr marL="0" marR="0" lvl="0" indent="-144145" defTabSz="914400" eaLnBrk="1" fontAlgn="base" latinLnBrk="0" hangingPunct="1">
              <a:lnSpc>
                <a:spcPct val="150000"/>
              </a:lnSpc>
              <a:spcBef>
                <a:spcPts val="0"/>
              </a:spcBef>
              <a:spcAft>
                <a:spcPct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数据评价准则</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数据清洗</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lang="zh-CN" altLang="en-US" sz="1800" kern="0" dirty="0">
                <a:solidFill>
                  <a:srgbClr val="000000"/>
                </a:solidFill>
                <a:latin typeface="微软雅黑" panose="020B0503020204020204" pitchFamily="34" charset="-122"/>
                <a:ea typeface="微软雅黑" panose="020B0503020204020204" pitchFamily="34" charset="-122"/>
              </a:rPr>
              <a:t>数据质量增强</a:t>
            </a:r>
            <a:endParaRPr lang="en-US" altLang="zh-CN" sz="1800" kern="0" dirty="0">
              <a:solidFill>
                <a:srgbClr val="000000"/>
              </a:solidFill>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lang="en-US" altLang="zh-CN" sz="1800" kern="0" dirty="0">
                <a:solidFill>
                  <a:srgbClr val="000000"/>
                </a:solidFill>
                <a:latin typeface="微软雅黑" panose="020B0503020204020204" pitchFamily="34" charset="-122"/>
                <a:ea typeface="微软雅黑" panose="020B0503020204020204" pitchFamily="34" charset="-122"/>
              </a:rPr>
              <a:t>…</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64" name="圆角矩形 263"/>
          <p:cNvSpPr/>
          <p:nvPr/>
        </p:nvSpPr>
        <p:spPr bwMode="auto">
          <a:xfrm>
            <a:off x="3589377" y="2651876"/>
            <a:ext cx="1792287" cy="3564000"/>
          </a:xfrm>
          <a:prstGeom prst="roundRect">
            <a:avLst>
              <a:gd name="adj" fmla="val 5155"/>
            </a:avLst>
          </a:prstGeom>
          <a:solidFill>
            <a:srgbClr val="FFFFFF"/>
          </a:solidFill>
          <a:ln w="19050" cap="flat" cmpd="sng" algn="ctr">
            <a:solidFill>
              <a:schemeClr val="tx1"/>
            </a:solidFill>
            <a:prstDash val="solid"/>
          </a:ln>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265" name="AutoShape 65"/>
          <p:cNvSpPr>
            <a:spLocks noChangeArrowheads="1"/>
          </p:cNvSpPr>
          <p:nvPr/>
        </p:nvSpPr>
        <p:spPr bwMode="auto">
          <a:xfrm>
            <a:off x="3710027" y="2369301"/>
            <a:ext cx="1544637" cy="539750"/>
          </a:xfrm>
          <a:prstGeom prst="roundRect">
            <a:avLst>
              <a:gd name="adj" fmla="val 20000"/>
            </a:avLst>
          </a:prstGeom>
          <a:solidFill>
            <a:schemeClr val="accent1">
              <a:lumMod val="40000"/>
              <a:lumOff val="60000"/>
            </a:schemeClr>
          </a:solidFill>
          <a:ln w="19050" cap="flat" cmpd="sng" algn="ctr">
            <a:solidFill>
              <a:schemeClr val="tx1"/>
            </a:solidFill>
            <a:prstDash val="solid"/>
          </a:ln>
          <a:effectLst/>
        </p:spPr>
        <p:txBody>
          <a:bodyPr wrap="none" tIns="90000" bIns="90000" anchor="ctr"/>
          <a:lstStyle/>
          <a:p>
            <a:pPr marL="0" marR="0" lvl="0" indent="0" algn="ctr" defTabSz="914400" eaLnBrk="1" fontAlgn="auto" latinLnBrk="0" hangingPunct="1">
              <a:lnSpc>
                <a:spcPts val="2600"/>
              </a:lnSpc>
              <a:spcBef>
                <a:spcPts val="0"/>
              </a:spcBef>
              <a:spcAft>
                <a:spcPts val="0"/>
              </a:spcAft>
              <a:buClrTx/>
              <a:buSzTx/>
              <a:buFontTx/>
              <a:buNone/>
              <a:defRPr/>
            </a:pPr>
            <a:r>
              <a:rPr kumimoji="0" lang="zh-CN" altLang="en-US"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数据获取</a:t>
            </a:r>
            <a:endParaRPr kumimoji="0" lang="zh-CN" altLang="en-US"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66" name="矩形 265"/>
          <p:cNvSpPr/>
          <p:nvPr/>
        </p:nvSpPr>
        <p:spPr bwMode="auto">
          <a:xfrm>
            <a:off x="3665577" y="4418763"/>
            <a:ext cx="1612900" cy="1125538"/>
          </a:xfrm>
          <a:prstGeom prst="rect">
            <a:avLst/>
          </a:prstGeom>
          <a:noFill/>
          <a:ln w="9525" cap="flat" cmpd="sng" algn="ctr">
            <a:noFill/>
            <a:prstDash val="sysDash"/>
            <a:round/>
            <a:headEnd type="none" w="med" len="med"/>
            <a:tailEnd type="none" w="med" len="med"/>
          </a:ln>
          <a:effectLst/>
        </p:spPr>
        <p:txBody>
          <a:bodyPr wrap="none"/>
          <a:lstStyle/>
          <a:p>
            <a:pPr marL="0" marR="0" lvl="0" indent="-144145" defTabSz="914400" eaLnBrk="1" fontAlgn="base" latinLnBrk="0" hangingPunct="1">
              <a:lnSpc>
                <a:spcPct val="150000"/>
              </a:lnSpc>
              <a:spcBef>
                <a:spcPts val="0"/>
              </a:spcBef>
              <a:spcAft>
                <a:spcPct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传感器组</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数据采集设备</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lang="zh-CN" altLang="en-US" sz="1800" kern="0" dirty="0">
                <a:solidFill>
                  <a:srgbClr val="000000"/>
                </a:solidFill>
                <a:latin typeface="微软雅黑" panose="020B0503020204020204" pitchFamily="34" charset="-122"/>
                <a:ea typeface="微软雅黑" panose="020B0503020204020204" pitchFamily="34" charset="-122"/>
              </a:rPr>
              <a:t>分布式存储器</a:t>
            </a:r>
            <a:endParaRPr lang="en-US" altLang="zh-CN" sz="1800" kern="0" dirty="0">
              <a:solidFill>
                <a:srgbClr val="000000"/>
              </a:solidFill>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lang="en-US" altLang="zh-CN" sz="1800" kern="0" dirty="0">
                <a:solidFill>
                  <a:srgbClr val="000000"/>
                </a:solidFill>
                <a:latin typeface="微软雅黑" panose="020B0503020204020204" pitchFamily="34" charset="-122"/>
                <a:ea typeface="微软雅黑" panose="020B0503020204020204" pitchFamily="34" charset="-122"/>
              </a:rPr>
              <a:t>…</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pic>
        <p:nvPicPr>
          <p:cNvPr id="267" name="Picture 41" descr="电脑"/>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89377" y="3656877"/>
            <a:ext cx="955376" cy="5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 name="Picture 94" descr="转子试验台"/>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6595" y="3031712"/>
            <a:ext cx="1660930" cy="46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 name="Picture 44" descr="数采系统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1162" y="3862327"/>
            <a:ext cx="908440" cy="38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 name="Picture 43" descr="传感器"/>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459966" y="3337993"/>
            <a:ext cx="690414" cy="52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 name="右箭头 5"/>
          <p:cNvSpPr>
            <a:spLocks noChangeArrowheads="1"/>
          </p:cNvSpPr>
          <p:nvPr/>
        </p:nvSpPr>
        <p:spPr bwMode="auto">
          <a:xfrm>
            <a:off x="5384839" y="4050463"/>
            <a:ext cx="323850" cy="295275"/>
          </a:xfrm>
          <a:prstGeom prst="rightArrow">
            <a:avLst>
              <a:gd name="adj1" fmla="val 50000"/>
              <a:gd name="adj2" fmla="val 500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72" name="右箭头 41"/>
          <p:cNvSpPr>
            <a:spLocks noChangeArrowheads="1"/>
          </p:cNvSpPr>
          <p:nvPr/>
        </p:nvSpPr>
        <p:spPr bwMode="auto">
          <a:xfrm>
            <a:off x="7531139" y="4050463"/>
            <a:ext cx="323850" cy="295275"/>
          </a:xfrm>
          <a:prstGeom prst="rightArrow">
            <a:avLst>
              <a:gd name="adj1" fmla="val 50000"/>
              <a:gd name="adj2" fmla="val 500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73" name="右箭头 43"/>
          <p:cNvSpPr>
            <a:spLocks noChangeArrowheads="1"/>
          </p:cNvSpPr>
          <p:nvPr/>
        </p:nvSpPr>
        <p:spPr bwMode="auto">
          <a:xfrm>
            <a:off x="9677439" y="4050463"/>
            <a:ext cx="323850" cy="295275"/>
          </a:xfrm>
          <a:prstGeom prst="rightArrow">
            <a:avLst>
              <a:gd name="adj1" fmla="val 50000"/>
              <a:gd name="adj2" fmla="val 5009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275" name="圆角矩形 274"/>
          <p:cNvSpPr/>
          <p:nvPr/>
        </p:nvSpPr>
        <p:spPr bwMode="auto">
          <a:xfrm>
            <a:off x="7866102" y="2651876"/>
            <a:ext cx="1800225" cy="3564000"/>
          </a:xfrm>
          <a:prstGeom prst="roundRect">
            <a:avLst>
              <a:gd name="adj" fmla="val 5155"/>
            </a:avLst>
          </a:prstGeom>
          <a:solidFill>
            <a:srgbClr val="FFFFFF"/>
          </a:solidFill>
          <a:ln w="19050" cap="flat" cmpd="sng" algn="ctr">
            <a:solidFill>
              <a:schemeClr val="tx1"/>
            </a:solidFill>
            <a:prstDash val="solid"/>
          </a:ln>
          <a:effectLst/>
        </p:spPr>
        <p:txBody>
          <a:bodyPr wrap="none" anchor="ctr"/>
          <a:lstStyle/>
          <a:p>
            <a:pPr defTabSz="914400" fontAlgn="base">
              <a:spcBef>
                <a:spcPct val="0"/>
              </a:spcBef>
              <a:spcAft>
                <a:spcPct val="0"/>
              </a:spcAft>
            </a:pPr>
            <a:endParaRPr lang="zh-CN" altLang="en-US" sz="1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76" name="AutoShape 65"/>
          <p:cNvSpPr>
            <a:spLocks noChangeArrowheads="1"/>
          </p:cNvSpPr>
          <p:nvPr/>
        </p:nvSpPr>
        <p:spPr bwMode="auto">
          <a:xfrm>
            <a:off x="7993145" y="2389938"/>
            <a:ext cx="1557789" cy="539750"/>
          </a:xfrm>
          <a:prstGeom prst="roundRect">
            <a:avLst>
              <a:gd name="adj" fmla="val 18235"/>
            </a:avLst>
          </a:prstGeom>
          <a:solidFill>
            <a:schemeClr val="accent1">
              <a:lumMod val="40000"/>
              <a:lumOff val="60000"/>
            </a:schemeClr>
          </a:solidFill>
          <a:ln w="19050" cap="flat" cmpd="sng" algn="ctr">
            <a:solidFill>
              <a:schemeClr val="tx1"/>
            </a:solidFill>
            <a:prstDash val="solid"/>
          </a:ln>
          <a:effectLst/>
        </p:spPr>
        <p:txBody>
          <a:bodyPr wrap="none" tIns="90000" bIns="90000" anchor="ctr"/>
          <a:lstStyle/>
          <a:p>
            <a:pPr marL="0" marR="0" lvl="0" indent="0" algn="ctr" defTabSz="914400" eaLnBrk="1" fontAlgn="auto" latinLnBrk="0" hangingPunct="1">
              <a:lnSpc>
                <a:spcPts val="2600"/>
              </a:lnSpc>
              <a:spcBef>
                <a:spcPts val="0"/>
              </a:spcBef>
              <a:spcAft>
                <a:spcPts val="0"/>
              </a:spcAft>
              <a:buClrTx/>
              <a:buSzTx/>
              <a:buFontTx/>
              <a:buNone/>
              <a:defRPr/>
            </a:pPr>
            <a:r>
              <a:rPr kumimoji="0" lang="zh-CN" altLang="en-US"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健康监测</a:t>
            </a:r>
            <a:endParaRPr kumimoji="0" lang="zh-CN" altLang="en-US"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77" name="矩形 276"/>
          <p:cNvSpPr/>
          <p:nvPr/>
        </p:nvSpPr>
        <p:spPr bwMode="auto">
          <a:xfrm>
            <a:off x="7947064" y="4412413"/>
            <a:ext cx="1627188" cy="1184275"/>
          </a:xfrm>
          <a:prstGeom prst="rect">
            <a:avLst/>
          </a:prstGeom>
          <a:noFill/>
          <a:ln w="19050" cap="flat" cmpd="sng" algn="ctr">
            <a:noFill/>
            <a:prstDash val="sysDash"/>
            <a:round/>
            <a:headEnd type="none" w="med" len="med"/>
            <a:tailEnd type="none" w="med" len="med"/>
          </a:ln>
          <a:effectLst/>
        </p:spPr>
        <p:txBody>
          <a:bodyPr wrap="none"/>
          <a:lstStyle/>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lang="zh-CN" altLang="en-US" sz="1800" kern="0" dirty="0">
                <a:solidFill>
                  <a:srgbClr val="000000"/>
                </a:solidFill>
                <a:latin typeface="微软雅黑" panose="020B0503020204020204" pitchFamily="34" charset="-122"/>
                <a:ea typeface="微软雅黑" panose="020B0503020204020204" pitchFamily="34" charset="-122"/>
              </a:rPr>
              <a:t>循环神经网络</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支持向量回归</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lang="zh-CN" altLang="en-US" sz="1800" kern="0" dirty="0">
                <a:solidFill>
                  <a:srgbClr val="000000"/>
                </a:solidFill>
                <a:latin typeface="微软雅黑" panose="020B0503020204020204" pitchFamily="34" charset="-122"/>
                <a:ea typeface="微软雅黑" panose="020B0503020204020204" pitchFamily="34" charset="-122"/>
              </a:rPr>
              <a:t>自适应阈值</a:t>
            </a:r>
            <a:endParaRPr lang="en-US" altLang="zh-CN" sz="1800" kern="0" dirty="0">
              <a:solidFill>
                <a:srgbClr val="000000"/>
              </a:solidFill>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ct val="0"/>
              </a:spcBef>
              <a:spcAft>
                <a:spcPct val="0"/>
              </a:spcAft>
              <a:buClrTx/>
              <a:buSzTx/>
              <a:buFont typeface="Arial" panose="020B0604020202020204" pitchFamily="34" charset="0"/>
              <a:buChar char="•"/>
              <a:defRPr/>
            </a:pPr>
            <a:r>
              <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33" name="圆角矩形 332"/>
          <p:cNvSpPr/>
          <p:nvPr/>
        </p:nvSpPr>
        <p:spPr bwMode="auto">
          <a:xfrm>
            <a:off x="10012402" y="2651876"/>
            <a:ext cx="1800225" cy="3564000"/>
          </a:xfrm>
          <a:prstGeom prst="roundRect">
            <a:avLst>
              <a:gd name="adj" fmla="val 5155"/>
            </a:avLst>
          </a:prstGeom>
          <a:solidFill>
            <a:srgbClr val="FFFFFF"/>
          </a:solidFill>
          <a:ln w="19050" cap="flat" cmpd="sng" algn="ctr">
            <a:solidFill>
              <a:schemeClr val="tx1"/>
            </a:solidFill>
            <a:prstDash val="solid"/>
          </a:ln>
          <a:effectLst/>
        </p:spPr>
        <p:txBody>
          <a:bodyPr wrap="none" anchor="ctr"/>
          <a:lstStyle/>
          <a:p>
            <a:pPr defTabSz="914400" fontAlgn="base">
              <a:spcBef>
                <a:spcPct val="0"/>
              </a:spcBef>
              <a:spcAft>
                <a:spcPct val="0"/>
              </a:spcAft>
            </a:pPr>
            <a:endParaRPr lang="zh-CN" altLang="en-US" sz="1800" kern="0" dirty="0">
              <a:solidFill>
                <a:sysClr val="windowText" lastClr="000000"/>
              </a:solidFill>
              <a:latin typeface="微软雅黑" panose="020B0503020204020204" pitchFamily="34" charset="-122"/>
              <a:ea typeface="微软雅黑" panose="020B0503020204020204" pitchFamily="34" charset="-122"/>
            </a:endParaRPr>
          </a:p>
        </p:txBody>
      </p:sp>
      <p:sp>
        <p:nvSpPr>
          <p:cNvPr id="334" name="AutoShape 65"/>
          <p:cNvSpPr>
            <a:spLocks noChangeArrowheads="1"/>
          </p:cNvSpPr>
          <p:nvPr/>
        </p:nvSpPr>
        <p:spPr bwMode="auto">
          <a:xfrm>
            <a:off x="10133052" y="2380413"/>
            <a:ext cx="1557337" cy="539750"/>
          </a:xfrm>
          <a:prstGeom prst="roundRect">
            <a:avLst>
              <a:gd name="adj" fmla="val 16471"/>
            </a:avLst>
          </a:prstGeom>
          <a:solidFill>
            <a:schemeClr val="accent1">
              <a:lumMod val="40000"/>
              <a:lumOff val="60000"/>
            </a:schemeClr>
          </a:solidFill>
          <a:ln w="19050" cap="flat" cmpd="sng" algn="ctr">
            <a:solidFill>
              <a:schemeClr val="tx1"/>
            </a:solidFill>
            <a:prstDash val="solid"/>
          </a:ln>
          <a:effectLst/>
        </p:spPr>
        <p:txBody>
          <a:bodyPr wrap="none" tIns="90000" bIns="90000" anchor="ctr"/>
          <a:lstStyle/>
          <a:p>
            <a:pPr marL="0" marR="0" lvl="0" indent="0" algn="ctr" defTabSz="914400" eaLnBrk="1" fontAlgn="auto" latinLnBrk="0" hangingPunct="1">
              <a:lnSpc>
                <a:spcPts val="2600"/>
              </a:lnSpc>
              <a:spcBef>
                <a:spcPts val="0"/>
              </a:spcBef>
              <a:spcAft>
                <a:spcPts val="0"/>
              </a:spcAft>
              <a:buClrTx/>
              <a:buSzTx/>
              <a:buFontTx/>
              <a:buNone/>
              <a:defRPr/>
            </a:pPr>
            <a:r>
              <a:rPr kumimoji="0" lang="zh-CN" altLang="en-US"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智能诊断</a:t>
            </a:r>
            <a:endParaRPr kumimoji="0" lang="zh-CN" altLang="en-US"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35" name="矩形 334"/>
          <p:cNvSpPr/>
          <p:nvPr/>
        </p:nvSpPr>
        <p:spPr bwMode="auto">
          <a:xfrm>
            <a:off x="10098127" y="4412413"/>
            <a:ext cx="1627187" cy="1184275"/>
          </a:xfrm>
          <a:prstGeom prst="rect">
            <a:avLst/>
          </a:prstGeom>
          <a:noFill/>
          <a:ln w="19050" cap="flat" cmpd="sng" algn="ctr">
            <a:noFill/>
            <a:prstDash val="sysDash"/>
            <a:round/>
            <a:headEnd type="none" w="med" len="med"/>
            <a:tailEnd type="none" w="med" len="med"/>
          </a:ln>
          <a:effectLst/>
        </p:spPr>
        <p:txBody>
          <a:bodyPr wrap="none"/>
          <a:lstStyle/>
          <a:p>
            <a:pPr marL="0" marR="0" lvl="0" indent="-144145" defTabSz="914400" eaLnBrk="1" fontAlgn="base" latinLnBrk="0" hangingPunct="1">
              <a:lnSpc>
                <a:spcPct val="150000"/>
              </a:lnSpc>
              <a:spcBef>
                <a:spcPts val="0"/>
              </a:spcBef>
              <a:spcAft>
                <a:spcPct val="0"/>
              </a:spcAft>
              <a:buClrTx/>
              <a:buSzTx/>
              <a:buFont typeface="Arial" panose="020B0604020202020204" pitchFamily="34" charset="0"/>
              <a:buChar char="•"/>
              <a:defRPr/>
            </a:pPr>
            <a:r>
              <a:rPr lang="zh-CN" altLang="en-US" sz="1800" kern="0" dirty="0">
                <a:solidFill>
                  <a:srgbClr val="000000"/>
                </a:solidFill>
                <a:latin typeface="微软雅黑" panose="020B0503020204020204" pitchFamily="34" charset="-122"/>
                <a:ea typeface="微软雅黑" panose="020B0503020204020204" pitchFamily="34" charset="-122"/>
              </a:rPr>
              <a:t>浅层神经网络</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ts val="0"/>
              </a:spcBef>
              <a:spcAft>
                <a:spcPct val="0"/>
              </a:spcAft>
              <a:buClrTx/>
              <a:buSzTx/>
              <a:buFont typeface="Arial" panose="020B0604020202020204" pitchFamily="34" charset="0"/>
              <a:buChar char="•"/>
              <a:defRPr/>
            </a:pPr>
            <a:r>
              <a:rPr lang="zh-CN" altLang="en-US" sz="1800" kern="0" dirty="0">
                <a:solidFill>
                  <a:srgbClr val="000000"/>
                </a:solidFill>
                <a:latin typeface="微软雅黑" panose="020B0503020204020204" pitchFamily="34" charset="-122"/>
                <a:ea typeface="微软雅黑" panose="020B0503020204020204" pitchFamily="34" charset="-122"/>
              </a:rPr>
              <a:t>支持向量机</a:t>
            </a:r>
            <a:endParaRPr lang="en-US" altLang="zh-CN" sz="1800" kern="0" dirty="0">
              <a:solidFill>
                <a:srgbClr val="000000"/>
              </a:solidFill>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ts val="0"/>
              </a:spcBef>
              <a:spcAft>
                <a:spcPct val="0"/>
              </a:spcAft>
              <a:buClrTx/>
              <a:buSzTx/>
              <a:buFont typeface="Arial" panose="020B0604020202020204" pitchFamily="34" charset="0"/>
              <a:buChar char="•"/>
              <a:defRPr/>
            </a:pPr>
            <a:r>
              <a:rPr kumimoji="0" lang="en-US" altLang="zh-CN" sz="1800" i="1"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K</a:t>
            </a:r>
            <a:r>
              <a:rPr kumimoji="0" lang="zh-CN"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均值聚类</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a:p>
            <a:pPr marL="0" marR="0" lvl="0" indent="-144145" defTabSz="914400" eaLnBrk="1" fontAlgn="base" latinLnBrk="0" hangingPunct="1">
              <a:lnSpc>
                <a:spcPct val="150000"/>
              </a:lnSpc>
              <a:spcBef>
                <a:spcPts val="0"/>
              </a:spcBef>
              <a:spcAft>
                <a:spcPct val="0"/>
              </a:spcAft>
              <a:buClrTx/>
              <a:buSzTx/>
              <a:buFont typeface="Arial" panose="020B0604020202020204" pitchFamily="34" charset="0"/>
              <a:buChar char="•"/>
              <a:defRPr/>
            </a:pPr>
            <a:r>
              <a:rPr lang="en-US" altLang="zh-CN" sz="1800" kern="0" dirty="0">
                <a:solidFill>
                  <a:srgbClr val="000000"/>
                </a:solidFill>
                <a:latin typeface="微软雅黑" panose="020B0503020204020204" pitchFamily="34" charset="-122"/>
                <a:ea typeface="微软雅黑" panose="020B0503020204020204" pitchFamily="34" charset="-122"/>
              </a:rPr>
              <a:t>…</a:t>
            </a:r>
            <a:endParaRPr kumimoji="0" lang="en-US" altLang="zh-CN"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pic>
        <p:nvPicPr>
          <p:cNvPr id="20" name="图片 19"/>
          <p:cNvPicPr>
            <a:picLocks noChangeAspect="1"/>
          </p:cNvPicPr>
          <p:nvPr/>
        </p:nvPicPr>
        <p:blipFill>
          <a:blip r:embed="rId5"/>
          <a:stretch>
            <a:fillRect/>
          </a:stretch>
        </p:blipFill>
        <p:spPr>
          <a:xfrm>
            <a:off x="7947167" y="3067911"/>
            <a:ext cx="1638095" cy="1304762"/>
          </a:xfrm>
          <a:prstGeom prst="rect">
            <a:avLst/>
          </a:prstGeom>
        </p:spPr>
      </p:pic>
      <p:pic>
        <p:nvPicPr>
          <p:cNvPr id="21" name="图片 20"/>
          <p:cNvPicPr>
            <a:picLocks noChangeAspect="1"/>
          </p:cNvPicPr>
          <p:nvPr/>
        </p:nvPicPr>
        <p:blipFill>
          <a:blip r:embed="rId6"/>
          <a:stretch>
            <a:fillRect/>
          </a:stretch>
        </p:blipFill>
        <p:spPr>
          <a:xfrm>
            <a:off x="10098229" y="3067911"/>
            <a:ext cx="1628571" cy="1304762"/>
          </a:xfrm>
          <a:prstGeom prst="rect">
            <a:avLst/>
          </a:prstGeom>
        </p:spPr>
      </p:pic>
      <p:pic>
        <p:nvPicPr>
          <p:cNvPr id="22" name="图片 21"/>
          <p:cNvPicPr>
            <a:picLocks noChangeAspect="1"/>
          </p:cNvPicPr>
          <p:nvPr/>
        </p:nvPicPr>
        <p:blipFill>
          <a:blip r:embed="rId7"/>
          <a:stretch>
            <a:fillRect/>
          </a:stretch>
        </p:blipFill>
        <p:spPr>
          <a:xfrm>
            <a:off x="5842808" y="3107060"/>
            <a:ext cx="1554981" cy="1226464"/>
          </a:xfrm>
          <a:prstGeom prst="rect">
            <a:avLst/>
          </a:prstGeom>
        </p:spPr>
      </p:pic>
      <p:sp>
        <p:nvSpPr>
          <p:cNvPr id="24" name="矩形 23"/>
          <p:cNvSpPr/>
          <p:nvPr/>
        </p:nvSpPr>
        <p:spPr>
          <a:xfrm>
            <a:off x="382547" y="2266453"/>
            <a:ext cx="3026222" cy="461665"/>
          </a:xfrm>
          <a:prstGeom prst="rect">
            <a:avLst/>
          </a:prstGeom>
        </p:spPr>
        <p:txBody>
          <a:bodyPr wrap="square">
            <a:spAutoFit/>
          </a:bodyPr>
          <a:lstStyle/>
          <a:p>
            <a:pPr marL="342900" indent="-342900" algn="just">
              <a:buFont typeface="Arial" panose="020B0604020202020204" pitchFamily="34" charset="0"/>
              <a:buChar char="•"/>
            </a:pPr>
            <a:r>
              <a:rPr lang="zh-CN" altLang="en-US" b="1" kern="100" dirty="0">
                <a:solidFill>
                  <a:srgbClr val="0097C2"/>
                </a:solidFill>
                <a:latin typeface="微软雅黑" panose="020B0503020204020204" pitchFamily="34" charset="-122"/>
                <a:ea typeface="微软雅黑" panose="020B0503020204020204" pitchFamily="34" charset="-122"/>
                <a:cs typeface="Times New Roman" panose="02020603050405020304" pitchFamily="18" charset="0"/>
              </a:rPr>
              <a:t>大数据智能诊断</a:t>
            </a:r>
            <a:endParaRPr lang="en-US" altLang="zh-CN" b="1" kern="100" dirty="0">
              <a:solidFill>
                <a:srgbClr val="0097C2"/>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矩形 28"/>
          <p:cNvSpPr/>
          <p:nvPr/>
        </p:nvSpPr>
        <p:spPr>
          <a:xfrm>
            <a:off x="168233" y="2786852"/>
            <a:ext cx="3097191" cy="3416320"/>
          </a:xfrm>
          <a:prstGeom prst="rect">
            <a:avLst/>
          </a:prstGeom>
        </p:spPr>
        <p:txBody>
          <a:bodyPr wrap="square">
            <a:spAutoFit/>
          </a:bodyPr>
          <a:lstStyle/>
          <a:p>
            <a:pPr marL="342900" indent="-342900" algn="just"/>
            <a:r>
              <a:rPr lang="en-US" altLang="zh-CN"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将分类、聚类等人工智能算法用于机械设备的故障诊断中，对设备故障信息进行知识挖掘，获得与故障有关的诊断规则，进而识别设备故障状态，以便制订维修策略。</a:t>
            </a:r>
            <a:endParaRPr lang="zh-CN" altLang="en-US" dirty="0">
              <a:solidFill>
                <a:srgbClr val="00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85775" y="160973"/>
            <a:ext cx="7461289" cy="584775"/>
          </a:xfrm>
          <a:prstGeom prst="rect">
            <a:avLst/>
          </a:prstGeom>
          <a:noFill/>
        </p:spPr>
        <p:txBody>
          <a:bodyPr wrap="square" rtlCol="0">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3</a:t>
            </a:r>
            <a:r>
              <a:rPr lang="zh-CN" altLang="en-US" sz="3200" b="1" dirty="0">
                <a:solidFill>
                  <a:schemeClr val="bg1"/>
                </a:solidFill>
                <a:latin typeface="微软雅黑" panose="020B0503020204020204" pitchFamily="34" charset="-122"/>
                <a:ea typeface="微软雅黑" panose="020B0503020204020204" pitchFamily="34" charset="-122"/>
              </a:rPr>
              <a:t>、人工智能在工业领域应用场景</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菱形 1"/>
          <p:cNvSpPr/>
          <p:nvPr/>
        </p:nvSpPr>
        <p:spPr>
          <a:xfrm>
            <a:off x="837441" y="2500014"/>
            <a:ext cx="2312915" cy="2048775"/>
          </a:xfrm>
          <a:prstGeom prst="diamond">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5" name="Freeform 8"/>
          <p:cNvSpPr/>
          <p:nvPr/>
        </p:nvSpPr>
        <p:spPr bwMode="auto">
          <a:xfrm>
            <a:off x="1913207" y="1705197"/>
            <a:ext cx="3382422" cy="3379421"/>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0097C2"/>
          </a:solidFill>
          <a:ln w="0">
            <a:noFill/>
            <a:prstDash val="solid"/>
            <a:round/>
          </a:ln>
        </p:spPr>
        <p:txBody>
          <a:bodyPr vert="horz" wrap="square" lIns="121918" tIns="60959" rIns="121918" bIns="60959" numCol="1" anchor="t" anchorCtr="0" compatLnSpc="1"/>
          <a:lstStyle/>
          <a:p>
            <a:endParaRPr lang="zh-CN" altLang="en-US">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050" name="文本框 2"/>
          <p:cNvSpPr txBox="1">
            <a:spLocks noChangeArrowheads="1"/>
          </p:cNvSpPr>
          <p:nvPr>
            <p:custDataLst>
              <p:tags r:id="rId1"/>
            </p:custDataLst>
          </p:nvPr>
        </p:nvSpPr>
        <p:spPr bwMode="auto">
          <a:xfrm>
            <a:off x="2800229" y="2646067"/>
            <a:ext cx="1608377" cy="149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730" b="1" dirty="0" smtClean="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3</a:t>
            </a:r>
            <a:endParaRPr lang="zh-CN" altLang="en-US" sz="9730" b="1"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cxnSp>
        <p:nvCxnSpPr>
          <p:cNvPr id="7" name="直接连接符 6"/>
          <p:cNvCxnSpPr/>
          <p:nvPr>
            <p:custDataLst>
              <p:tags r:id="rId2"/>
            </p:custDataLst>
          </p:nvPr>
        </p:nvCxnSpPr>
        <p:spPr>
          <a:xfrm>
            <a:off x="5885124" y="3429794"/>
            <a:ext cx="3929083" cy="0"/>
          </a:xfrm>
          <a:prstGeom prst="line">
            <a:avLst/>
          </a:prstGeom>
          <a:ln w="12700">
            <a:solidFill>
              <a:srgbClr val="0097C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885124" y="2385776"/>
            <a:ext cx="4237325" cy="820353"/>
          </a:xfrm>
          <a:prstGeom prst="rect">
            <a:avLst/>
          </a:prstGeom>
        </p:spPr>
        <p:txBody>
          <a:bodyPr wrap="square" lIns="0" tIns="0" rIns="0" bIns="0">
            <a:spAutoFit/>
          </a:bodyPr>
          <a:lstStyle/>
          <a:p>
            <a:pPr lvl="0">
              <a:buNone/>
            </a:pPr>
            <a:r>
              <a:rPr lang="zh-CN" altLang="en-US" sz="5330" b="1" dirty="0" smtClean="0">
                <a:solidFill>
                  <a:srgbClr val="0097C2"/>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志同道合</a:t>
            </a:r>
            <a:endParaRPr lang="zh-CN" altLang="zh-CN" sz="5330" b="1" dirty="0">
              <a:solidFill>
                <a:srgbClr val="0097C2"/>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9" name="矩形 8"/>
          <p:cNvSpPr/>
          <p:nvPr/>
        </p:nvSpPr>
        <p:spPr>
          <a:xfrm>
            <a:off x="5885125" y="3653399"/>
            <a:ext cx="4950660" cy="1522853"/>
          </a:xfrm>
          <a:prstGeom prst="rect">
            <a:avLst/>
          </a:prstGeom>
        </p:spPr>
        <p:txBody>
          <a:bodyPr wrap="square" lIns="0" tIns="0" rIns="0" bIns="0">
            <a:spAutoFit/>
          </a:bodyPr>
          <a:lstStyle/>
          <a:p>
            <a:pPr lvl="0">
              <a:lnSpc>
                <a:spcPct val="130000"/>
              </a:lnSpc>
              <a:buNone/>
            </a:pPr>
            <a:r>
              <a:rPr lang="zh-CN" altLang="en-US" sz="40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sym typeface="字魂59号-创粗黑" panose="00000500000000000000" pitchFamily="2" charset="-122"/>
              </a:rPr>
              <a:t>人工智能多领域技术与应用</a:t>
            </a:r>
            <a:endParaRPr lang="zh-CN" altLang="en-US" sz="40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sym typeface="字魂59号-创粗黑" panose="00000500000000000000" pitchFamily="2" charset="-122"/>
            </a:endParaRPr>
          </a:p>
        </p:txBody>
      </p:sp>
    </p:spTree>
    <p:custDataLst>
      <p:tags r:id="rId3"/>
    </p:custData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59259" y="1169151"/>
            <a:ext cx="4613764" cy="523220"/>
          </a:xfrm>
          <a:prstGeom prst="rect">
            <a:avLst/>
          </a:prstGeom>
        </p:spPr>
        <p:txBody>
          <a:bodyPr wrap="none">
            <a:spAutoFit/>
          </a:bodyPr>
          <a:lstStyle/>
          <a:p>
            <a:pPr marL="457200" indent="-457200">
              <a:buFont typeface="Wingdings" panose="05000000000000000000" pitchFamily="2" charset="2"/>
              <a:buChar char="Ø"/>
            </a:pP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大数据背景下的健康监测</a:t>
            </a:r>
            <a:endParaRPr lang="en-US"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4" name="矩形 3"/>
          <p:cNvSpPr/>
          <p:nvPr/>
        </p:nvSpPr>
        <p:spPr>
          <a:xfrm>
            <a:off x="1254769" y="3715547"/>
            <a:ext cx="3570208" cy="535531"/>
          </a:xfrm>
          <a:prstGeom prst="rect">
            <a:avLst/>
          </a:prstGeom>
        </p:spPr>
        <p:txBody>
          <a:bodyPr wrap="none">
            <a:spAutoFit/>
          </a:bodyPr>
          <a:lstStyle/>
          <a:p>
            <a:pPr marL="457200" indent="-457200" algn="ctr">
              <a:lnSpc>
                <a:spcPct val="120000"/>
              </a:lnSpc>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基于故障阈值的健康监测</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7" name="矩形 6"/>
          <p:cNvSpPr/>
          <p:nvPr/>
        </p:nvSpPr>
        <p:spPr>
          <a:xfrm>
            <a:off x="6945954" y="3715546"/>
            <a:ext cx="3570208" cy="497765"/>
          </a:xfrm>
          <a:prstGeom prst="rect">
            <a:avLst/>
          </a:prstGeom>
        </p:spPr>
        <p:txBody>
          <a:bodyPr wrap="none">
            <a:spAutoFit/>
          </a:bodyPr>
          <a:lstStyle/>
          <a:p>
            <a:pPr marL="457200" indent="-457200">
              <a:lnSpc>
                <a:spcPct val="120000"/>
              </a:lnSpc>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基于智能模型的健康监测</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cxnSp>
        <p:nvCxnSpPr>
          <p:cNvPr id="9" name="直接箭头连接符 8"/>
          <p:cNvCxnSpPr/>
          <p:nvPr/>
        </p:nvCxnSpPr>
        <p:spPr>
          <a:xfrm>
            <a:off x="1057027" y="6024539"/>
            <a:ext cx="3965692" cy="0"/>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1057027" y="4404539"/>
            <a:ext cx="5333" cy="1620000"/>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6757029" y="6024539"/>
            <a:ext cx="3965692" cy="0"/>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6757029" y="4404539"/>
            <a:ext cx="0" cy="1620000"/>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6757029" y="4930130"/>
            <a:ext cx="3156982" cy="1094410"/>
          </a:xfrm>
          <a:prstGeom prst="line">
            <a:avLst/>
          </a:prstGeom>
          <a:noFill/>
          <a:ln w="19050" cap="flat" cmpd="sng" algn="ctr">
            <a:solidFill>
              <a:srgbClr val="000000"/>
            </a:solidFill>
            <a:prstDash val="solid"/>
          </a:ln>
          <a:effectLst/>
        </p:spPr>
      </p:cxnSp>
      <p:grpSp>
        <p:nvGrpSpPr>
          <p:cNvPr id="8" name="组合 31"/>
          <p:cNvGrpSpPr/>
          <p:nvPr/>
        </p:nvGrpSpPr>
        <p:grpSpPr>
          <a:xfrm>
            <a:off x="1062360" y="3496739"/>
            <a:ext cx="3431853" cy="2338937"/>
            <a:chOff x="1081410" y="4005861"/>
            <a:chExt cx="3431853" cy="2338937"/>
          </a:xfrm>
        </p:grpSpPr>
        <p:cxnSp>
          <p:nvCxnSpPr>
            <p:cNvPr id="25" name="直接连接符 24"/>
            <p:cNvCxnSpPr>
              <a:endCxn id="26" idx="2"/>
            </p:cNvCxnSpPr>
            <p:nvPr/>
          </p:nvCxnSpPr>
          <p:spPr>
            <a:xfrm flipV="1">
              <a:off x="1081410" y="6344784"/>
              <a:ext cx="1738626" cy="14"/>
            </a:xfrm>
            <a:prstGeom prst="line">
              <a:avLst/>
            </a:prstGeom>
            <a:noFill/>
            <a:ln w="19050" cap="flat" cmpd="sng" algn="ctr">
              <a:solidFill>
                <a:srgbClr val="000000"/>
              </a:solidFill>
              <a:prstDash val="solid"/>
            </a:ln>
            <a:effectLst/>
          </p:spPr>
        </p:cxnSp>
        <p:sp>
          <p:nvSpPr>
            <p:cNvPr id="26" name="弧形 25"/>
            <p:cNvSpPr/>
            <p:nvPr/>
          </p:nvSpPr>
          <p:spPr>
            <a:xfrm rot="5400000">
              <a:off x="1658370" y="3489904"/>
              <a:ext cx="2338936" cy="3370850"/>
            </a:xfrm>
            <a:prstGeom prst="arc">
              <a:avLst>
                <a:gd name="adj1" fmla="val 16747976"/>
                <a:gd name="adj2" fmla="val 22935"/>
              </a:avLst>
            </a:prstGeom>
            <a:no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ysClr val="windowText" lastClr="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3" name="TextBox 185"/>
          <p:cNvSpPr txBox="1"/>
          <p:nvPr/>
        </p:nvSpPr>
        <p:spPr>
          <a:xfrm>
            <a:off x="2666141" y="5176807"/>
            <a:ext cx="1071738" cy="400110"/>
          </a:xfrm>
          <a:prstGeom prst="rect">
            <a:avLst/>
          </a:prstGeom>
          <a:noFill/>
          <a:ln>
            <a:noFill/>
          </a:ln>
        </p:spPr>
        <p:txBody>
          <a:bodyPr wrap="square" rtlCol="0">
            <a:spAutoFit/>
          </a:bodyPr>
          <a:lstStyle/>
          <a:p>
            <a:pPr algn="ct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故障点</a:t>
            </a:r>
            <a:endPar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4" name="直接连接符 33"/>
          <p:cNvCxnSpPr/>
          <p:nvPr/>
        </p:nvCxnSpPr>
        <p:spPr>
          <a:xfrm>
            <a:off x="1051695" y="5663165"/>
            <a:ext cx="3672000" cy="0"/>
          </a:xfrm>
          <a:prstGeom prst="line">
            <a:avLst/>
          </a:prstGeom>
          <a:noFill/>
          <a:ln w="19050" cap="flat" cmpd="sng" algn="ctr">
            <a:solidFill>
              <a:srgbClr val="0000CC"/>
            </a:solidFill>
            <a:prstDash val="sysDot"/>
          </a:ln>
          <a:effectLst/>
        </p:spPr>
      </p:cxnSp>
      <p:sp>
        <p:nvSpPr>
          <p:cNvPr id="35" name="TextBox 202"/>
          <p:cNvSpPr txBox="1"/>
          <p:nvPr/>
        </p:nvSpPr>
        <p:spPr>
          <a:xfrm>
            <a:off x="1096542" y="5181511"/>
            <a:ext cx="1253762" cy="400110"/>
          </a:xfrm>
          <a:prstGeom prst="rect">
            <a:avLst/>
          </a:prstGeom>
          <a:noFill/>
        </p:spPr>
        <p:txBody>
          <a:bodyPr wrap="square" rtlCol="0">
            <a:spAutoFit/>
          </a:bodyPr>
          <a:lstStyle/>
          <a:p>
            <a:r>
              <a:rPr lang="zh-CN" altLang="en-US" sz="2000"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报警阈值</a:t>
            </a:r>
            <a:endParaRPr lang="zh-CN" altLang="en-US" sz="2000"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椭圆 35"/>
          <p:cNvSpPr>
            <a:spLocks noChangeAspect="1"/>
          </p:cNvSpPr>
          <p:nvPr/>
        </p:nvSpPr>
        <p:spPr>
          <a:xfrm>
            <a:off x="1056613" y="5734383"/>
            <a:ext cx="180000" cy="180000"/>
          </a:xfrm>
          <a:prstGeom prst="ellipse">
            <a:avLst/>
          </a:prstGeom>
          <a:gradFill flip="none" rotWithShape="1">
            <a:gsLst>
              <a:gs pos="0">
                <a:srgbClr val="D00000"/>
              </a:gs>
              <a:gs pos="50000">
                <a:srgbClr val="FF4B4B"/>
              </a:gs>
              <a:gs pos="100000">
                <a:srgbClr val="FF6D6D"/>
              </a:gs>
            </a:gsLst>
            <a:path path="circle">
              <a:fillToRect l="50000" t="50000" r="50000" b="50000"/>
            </a:path>
            <a:tileRect/>
          </a:gra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8" name="直接连接符 37"/>
          <p:cNvCxnSpPr/>
          <p:nvPr/>
        </p:nvCxnSpPr>
        <p:spPr>
          <a:xfrm>
            <a:off x="6757029" y="4936983"/>
            <a:ext cx="3672000" cy="0"/>
          </a:xfrm>
          <a:prstGeom prst="line">
            <a:avLst/>
          </a:prstGeom>
          <a:noFill/>
          <a:ln w="19050" cap="flat" cmpd="sng" algn="ctr">
            <a:solidFill>
              <a:srgbClr val="0000CC"/>
            </a:solidFill>
            <a:prstDash val="sysDot"/>
          </a:ln>
          <a:effectLst/>
        </p:spPr>
      </p:cxnSp>
      <p:sp>
        <p:nvSpPr>
          <p:cNvPr id="39" name="TextBox 202"/>
          <p:cNvSpPr txBox="1"/>
          <p:nvPr/>
        </p:nvSpPr>
        <p:spPr>
          <a:xfrm>
            <a:off x="6403873" y="4708444"/>
            <a:ext cx="247347" cy="400110"/>
          </a:xfrm>
          <a:prstGeom prst="rect">
            <a:avLst/>
          </a:prstGeom>
          <a:noFill/>
        </p:spPr>
        <p:txBody>
          <a:bodyPr wrap="square" rtlCol="0">
            <a:spAutoFit/>
          </a:bodyPr>
          <a:lstStyle/>
          <a:p>
            <a:r>
              <a:rPr lang="en-US" altLang="zh-CN" sz="2000"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2000"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TextBox 202"/>
          <p:cNvSpPr txBox="1"/>
          <p:nvPr/>
        </p:nvSpPr>
        <p:spPr>
          <a:xfrm>
            <a:off x="6413398" y="5744328"/>
            <a:ext cx="247347" cy="400110"/>
          </a:xfrm>
          <a:prstGeom prst="rect">
            <a:avLst/>
          </a:prstGeom>
          <a:noFill/>
        </p:spPr>
        <p:txBody>
          <a:bodyPr wrap="square" rtlCol="0">
            <a:spAutoFit/>
          </a:bodyPr>
          <a:lstStyle/>
          <a:p>
            <a:r>
              <a:rPr lang="en-US" altLang="zh-CN" sz="2000"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rPr>
              <a:t>0</a:t>
            </a:r>
            <a:endParaRPr lang="zh-CN" altLang="en-US" sz="2000" dirty="0">
              <a:solidFill>
                <a:srgbClr val="0000CC"/>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 name="椭圆 40"/>
          <p:cNvSpPr>
            <a:spLocks noChangeAspect="1"/>
          </p:cNvSpPr>
          <p:nvPr/>
        </p:nvSpPr>
        <p:spPr>
          <a:xfrm>
            <a:off x="6732898" y="5878673"/>
            <a:ext cx="180000" cy="180000"/>
          </a:xfrm>
          <a:prstGeom prst="ellipse">
            <a:avLst/>
          </a:prstGeom>
          <a:gradFill flip="none" rotWithShape="1">
            <a:gsLst>
              <a:gs pos="0">
                <a:srgbClr val="D00000"/>
              </a:gs>
              <a:gs pos="50000">
                <a:srgbClr val="FF4B4B"/>
              </a:gs>
              <a:gs pos="100000">
                <a:srgbClr val="FF6D6D"/>
              </a:gs>
            </a:gsLst>
            <a:path path="circle">
              <a:fillToRect l="50000" t="50000" r="50000" b="50000"/>
            </a:path>
            <a:tileRect/>
          </a:gra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i="0" u="none" strike="noStrike" kern="0" cap="none" spc="0" normalizeH="0" baseline="0" noProof="0" dirty="0">
              <a:ln>
                <a:noFill/>
              </a:ln>
              <a:solidFill>
                <a:sysClr val="window" lastClr="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TextBox 4"/>
          <p:cNvSpPr>
            <a:spLocks noChangeArrowheads="1"/>
          </p:cNvSpPr>
          <p:nvPr/>
        </p:nvSpPr>
        <p:spPr bwMode="auto">
          <a:xfrm>
            <a:off x="545420" y="1881234"/>
            <a:ext cx="11286185" cy="1421928"/>
          </a:xfrm>
          <a:prstGeom prst="rect">
            <a:avLst/>
          </a:prstGeom>
          <a:noFill/>
          <a:ln w="9525">
            <a:noFill/>
            <a:miter lim="800000"/>
          </a:ln>
        </p:spPr>
        <p:txBody>
          <a:bodyPr wrap="square">
            <a:spAutoFit/>
          </a:bodyPr>
          <a:lstStyle/>
          <a:p>
            <a:pPr>
              <a:lnSpc>
                <a:spcPct val="120000"/>
              </a:lnSpc>
            </a:pPr>
            <a:r>
              <a:rPr lang="zh-CN"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大数据背景下的机械设备健康监测在充分挖掘监测数据中所隐含的设备健康状态信息的基础上，通过</a:t>
            </a:r>
            <a:r>
              <a:rPr lang="zh-CN" altLang="zh-CN"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设置故障阈值</a:t>
            </a: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定性判断</a:t>
            </a:r>
            <a:r>
              <a:rPr lang="zh-CN"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机械设备的健康状态或</a:t>
            </a:r>
            <a:r>
              <a:rPr lang="zh-CN" altLang="zh-CN"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应用智能模型定量评估</a:t>
            </a:r>
            <a:r>
              <a:rPr lang="zh-CN"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机械设备的健康状态。</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smtClean="0">
                <a:solidFill>
                  <a:schemeClr val="bg1"/>
                </a:solidFill>
                <a:latin typeface="微软雅黑" panose="020B0503020204020204" pitchFamily="34" charset="-122"/>
                <a:ea typeface="微软雅黑" panose="020B0503020204020204" pitchFamily="34" charset="-122"/>
              </a:rPr>
              <a:t>4</a:t>
            </a:r>
            <a:r>
              <a:rPr lang="zh-CN" altLang="en-US" sz="3200" b="1" dirty="0" smtClean="0">
                <a:solidFill>
                  <a:schemeClr val="bg1"/>
                </a:solidFill>
                <a:latin typeface="微软雅黑" panose="020B0503020204020204" pitchFamily="34" charset="-122"/>
                <a:ea typeface="微软雅黑" panose="020B0503020204020204" pitchFamily="34" charset="-122"/>
              </a:rPr>
              <a:t>、复杂机电系统智能健康</a:t>
            </a:r>
            <a:r>
              <a:rPr lang="zh-CN" altLang="en-US" sz="3200" b="1" dirty="0">
                <a:solidFill>
                  <a:schemeClr val="bg1"/>
                </a:solidFill>
                <a:latin typeface="微软雅黑" panose="020B0503020204020204" pitchFamily="34" charset="-122"/>
                <a:ea typeface="微软雅黑" panose="020B0503020204020204" pitchFamily="34" charset="-122"/>
              </a:rPr>
              <a:t>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4.05884E-6 -0.00023 C 0.03384 -0.00023 0.10674 0.00371 0.14097 0.00023 C 0.17508 -0.00347 0.20489 -0.01712 0.20489 -0.02245 C 0.20489 -0.02615 0.20528 -0.02036 0.20528 -0.02337 " pathEditMode="relative" rAng="0" ptsTypes="AAAA">
                                      <p:cBhvr>
                                        <p:cTn id="6" dur="2000" fill="hold"/>
                                        <p:tgtEl>
                                          <p:spTgt spid="36"/>
                                        </p:tgtEl>
                                        <p:attrNameLst>
                                          <p:attrName>ppt_x</p:attrName>
                                          <p:attrName>ppt_y</p:attrName>
                                        </p:attrNameLst>
                                      </p:cBhvr>
                                      <p:rCtr x="10258" y="-1065"/>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3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1" nodeType="after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25241 -0.14927 L 2.8378E-7 -1.76117E-6 " pathEditMode="relative" rAng="0" ptsTypes="AA">
                                      <p:cBhvr>
                                        <p:cTn id="22" dur="2000" spd="-100000" fill="hold"/>
                                        <p:tgtEl>
                                          <p:spTgt spid="41"/>
                                        </p:tgtEl>
                                        <p:attrNameLst>
                                          <p:attrName>ppt_x</p:attrName>
                                          <p:attrName>ppt_y</p:attrName>
                                        </p:attrNameLst>
                                      </p:cBhvr>
                                      <p:rCtr x="-12627" y="7452"/>
                                    </p:animMotion>
                                  </p:childTnLst>
                                </p:cTn>
                              </p:par>
                            </p:childTnLst>
                          </p:cTn>
                        </p:par>
                        <p:par>
                          <p:cTn id="23" fill="hold">
                            <p:stCondLst>
                              <p:cond delay="2000"/>
                            </p:stCondLst>
                            <p:childTnLst>
                              <p:par>
                                <p:cTn id="24" presetID="1" presetClass="entr" presetSubtype="0"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5" grpId="0"/>
      <p:bldP spid="36" grpId="0" animBg="1"/>
      <p:bldP spid="39" grpId="0"/>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897740" y="1557586"/>
            <a:ext cx="8249225" cy="538605"/>
            <a:chOff x="1905617" y="1773610"/>
            <a:chExt cx="8249225" cy="538605"/>
          </a:xfrm>
        </p:grpSpPr>
        <p:sp>
          <p:nvSpPr>
            <p:cNvPr id="108" name="Rectangle 83"/>
            <p:cNvSpPr>
              <a:spLocks noChangeArrowheads="1"/>
            </p:cNvSpPr>
            <p:nvPr/>
          </p:nvSpPr>
          <p:spPr bwMode="auto">
            <a:xfrm>
              <a:off x="2833644" y="1778057"/>
              <a:ext cx="7276529" cy="523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b="1">
                  <a:solidFill>
                    <a:schemeClr val="tx1"/>
                  </a:solidFill>
                  <a:latin typeface="Arial" panose="020B0604020202020204" pitchFamily="34" charset="0"/>
                  <a:ea typeface="宋体" panose="02010600030101010101" pitchFamily="2" charset="-122"/>
                </a:defRPr>
              </a:lvl1pPr>
              <a:lvl2pPr marL="742950" indent="-285750" eaLnBrk="0" hangingPunct="0">
                <a:defRPr sz="4000" b="1">
                  <a:solidFill>
                    <a:schemeClr val="tx1"/>
                  </a:solidFill>
                  <a:latin typeface="Arial" panose="020B0604020202020204" pitchFamily="34" charset="0"/>
                  <a:ea typeface="宋体" panose="02010600030101010101" pitchFamily="2" charset="-122"/>
                </a:defRPr>
              </a:lvl2pPr>
              <a:lvl3pPr marL="1143000" indent="-228600" eaLnBrk="0" hangingPunct="0">
                <a:defRPr sz="4000" b="1">
                  <a:solidFill>
                    <a:schemeClr val="tx1"/>
                  </a:solidFill>
                  <a:latin typeface="Arial" panose="020B0604020202020204" pitchFamily="34" charset="0"/>
                  <a:ea typeface="宋体" panose="02010600030101010101" pitchFamily="2" charset="-122"/>
                </a:defRPr>
              </a:lvl3pPr>
              <a:lvl4pPr marL="1600200" indent="-228600" eaLnBrk="0" hangingPunct="0">
                <a:defRPr sz="4000" b="1">
                  <a:solidFill>
                    <a:schemeClr val="tx1"/>
                  </a:solidFill>
                  <a:latin typeface="Arial" panose="020B0604020202020204" pitchFamily="34" charset="0"/>
                  <a:ea typeface="宋体" panose="02010600030101010101" pitchFamily="2" charset="-122"/>
                </a:defRPr>
              </a:lvl4pPr>
              <a:lvl5pPr marL="2057400" indent="-228600" eaLnBrk="0" hangingPunct="0">
                <a:defRPr sz="4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smtClean="0">
                  <a:latin typeface="Times New Roman" panose="02020603050405020304" pitchFamily="18" charset="0"/>
                  <a:ea typeface="微软雅黑" panose="020B0503020204020204" pitchFamily="34" charset="-122"/>
                  <a:cs typeface="Times New Roman" panose="02020603050405020304" pitchFamily="18" charset="0"/>
                </a:rPr>
                <a:t>　时代背景：</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Alpha </a:t>
              </a:r>
              <a:r>
                <a:rPr lang="en-US" altLang="zh-CN" sz="2800" dirty="0" smtClean="0">
                  <a:latin typeface="Times New Roman" panose="02020603050405020304" pitchFamily="18" charset="0"/>
                  <a:ea typeface="微软雅黑" panose="020B0503020204020204" pitchFamily="34" charset="-122"/>
                  <a:cs typeface="Times New Roman" panose="02020603050405020304" pitchFamily="18" charset="0"/>
                </a:rPr>
                <a:t>Go</a:t>
              </a:r>
              <a:r>
                <a:rPr lang="zh-CN" altLang="en-US" sz="2800" dirty="0" smtClean="0">
                  <a:latin typeface="Times New Roman" panose="02020603050405020304" pitchFamily="18" charset="0"/>
                  <a:ea typeface="微软雅黑" panose="020B0503020204020204" pitchFamily="34" charset="-122"/>
                  <a:cs typeface="Times New Roman" panose="02020603050405020304" pitchFamily="18" charset="0"/>
                </a:rPr>
                <a:t>赢得</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人工智能“圣杯”</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6" name="Rectangle 77"/>
            <p:cNvSpPr>
              <a:spLocks noChangeArrowheads="1"/>
            </p:cNvSpPr>
            <p:nvPr/>
          </p:nvSpPr>
          <p:spPr bwMode="auto">
            <a:xfrm>
              <a:off x="1905617" y="1840898"/>
              <a:ext cx="930460" cy="397871"/>
            </a:xfrm>
            <a:prstGeom prst="rect">
              <a:avLst/>
            </a:prstGeom>
            <a:solidFill>
              <a:srgbClr val="0097C2"/>
            </a:solidFill>
            <a:ln>
              <a:solidFill>
                <a:srgbClr val="0097C2"/>
              </a:solidFill>
            </a:ln>
            <a:effectLst/>
          </p:spPr>
          <p:txBody>
            <a:bodyPr wrap="none" anchor="ctr"/>
            <a:lstStyle>
              <a:lvl1pPr eaLnBrk="0" hangingPunct="0">
                <a:defRPr sz="4000" b="1">
                  <a:solidFill>
                    <a:schemeClr val="tx1"/>
                  </a:solidFill>
                  <a:latin typeface="Arial" panose="020B0604020202020204" pitchFamily="34" charset="0"/>
                  <a:ea typeface="宋体" panose="02010600030101010101" pitchFamily="2" charset="-122"/>
                </a:defRPr>
              </a:lvl1pPr>
              <a:lvl2pPr marL="742950" indent="-285750" eaLnBrk="0" hangingPunct="0">
                <a:defRPr sz="4000" b="1">
                  <a:solidFill>
                    <a:schemeClr val="tx1"/>
                  </a:solidFill>
                  <a:latin typeface="Arial" panose="020B0604020202020204" pitchFamily="34" charset="0"/>
                  <a:ea typeface="宋体" panose="02010600030101010101" pitchFamily="2" charset="-122"/>
                </a:defRPr>
              </a:lvl2pPr>
              <a:lvl3pPr marL="1143000" indent="-228600" eaLnBrk="0" hangingPunct="0">
                <a:defRPr sz="4000" b="1">
                  <a:solidFill>
                    <a:schemeClr val="tx1"/>
                  </a:solidFill>
                  <a:latin typeface="Arial" panose="020B0604020202020204" pitchFamily="34" charset="0"/>
                  <a:ea typeface="宋体" panose="02010600030101010101" pitchFamily="2" charset="-122"/>
                </a:defRPr>
              </a:lvl3pPr>
              <a:lvl4pPr marL="1600200" indent="-228600" eaLnBrk="0" hangingPunct="0">
                <a:defRPr sz="4000" b="1">
                  <a:solidFill>
                    <a:schemeClr val="tx1"/>
                  </a:solidFill>
                  <a:latin typeface="Arial" panose="020B0604020202020204" pitchFamily="34" charset="0"/>
                  <a:ea typeface="宋体" panose="02010600030101010101" pitchFamily="2" charset="-122"/>
                </a:defRPr>
              </a:lvl4pPr>
              <a:lvl5pPr marL="2057400" indent="-228600" eaLnBrk="0" hangingPunct="0">
                <a:defRPr sz="4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latin typeface="Times New Roman" panose="02020603050405020304" pitchFamily="18" charset="0"/>
                <a:cs typeface="Times New Roman" panose="02020603050405020304" pitchFamily="18" charset="0"/>
              </a:endParaRPr>
            </a:p>
          </p:txBody>
        </p:sp>
        <p:sp>
          <p:nvSpPr>
            <p:cNvPr id="117" name="AutoShape 78"/>
            <p:cNvSpPr>
              <a:spLocks noChangeArrowheads="1"/>
            </p:cNvSpPr>
            <p:nvPr/>
          </p:nvSpPr>
          <p:spPr bwMode="auto">
            <a:xfrm>
              <a:off x="2836074" y="1773610"/>
              <a:ext cx="7318768" cy="530983"/>
            </a:xfrm>
            <a:prstGeom prst="roundRect">
              <a:avLst>
                <a:gd name="adj" fmla="val 16667"/>
              </a:avLst>
            </a:prstGeom>
            <a:noFill/>
            <a:ln w="25400">
              <a:solidFill>
                <a:srgbClr val="0097C2"/>
              </a:solidFill>
              <a:prstDash val="sysDot"/>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Arial" panose="020B0604020202020204" pitchFamily="34" charset="0"/>
                  <a:ea typeface="宋体" panose="02010600030101010101" pitchFamily="2" charset="-122"/>
                </a:defRPr>
              </a:lvl1pPr>
              <a:lvl2pPr marL="742950" indent="-285750" eaLnBrk="0" hangingPunct="0">
                <a:defRPr sz="4000" b="1">
                  <a:solidFill>
                    <a:schemeClr val="tx1"/>
                  </a:solidFill>
                  <a:latin typeface="Arial" panose="020B0604020202020204" pitchFamily="34" charset="0"/>
                  <a:ea typeface="宋体" panose="02010600030101010101" pitchFamily="2" charset="-122"/>
                </a:defRPr>
              </a:lvl2pPr>
              <a:lvl3pPr marL="1143000" indent="-228600" eaLnBrk="0" hangingPunct="0">
                <a:defRPr sz="4000" b="1">
                  <a:solidFill>
                    <a:schemeClr val="tx1"/>
                  </a:solidFill>
                  <a:latin typeface="Arial" panose="020B0604020202020204" pitchFamily="34" charset="0"/>
                  <a:ea typeface="宋体" panose="02010600030101010101" pitchFamily="2" charset="-122"/>
                </a:defRPr>
              </a:lvl3pPr>
              <a:lvl4pPr marL="1600200" indent="-228600" eaLnBrk="0" hangingPunct="0">
                <a:defRPr sz="4000" b="1">
                  <a:solidFill>
                    <a:schemeClr val="tx1"/>
                  </a:solidFill>
                  <a:latin typeface="Arial" panose="020B0604020202020204" pitchFamily="34" charset="0"/>
                  <a:ea typeface="宋体" panose="02010600030101010101" pitchFamily="2" charset="-122"/>
                </a:defRPr>
              </a:lvl4pPr>
              <a:lvl5pPr marL="2057400" indent="-228600" eaLnBrk="0" hangingPunct="0">
                <a:defRPr sz="4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latin typeface="Times New Roman" panose="02020603050405020304" pitchFamily="18" charset="0"/>
                <a:cs typeface="Times New Roman" panose="02020603050405020304" pitchFamily="18" charset="0"/>
              </a:endParaRPr>
            </a:p>
          </p:txBody>
        </p:sp>
        <p:sp>
          <p:nvSpPr>
            <p:cNvPr id="140" name="文本框 139"/>
            <p:cNvSpPr txBox="1"/>
            <p:nvPr/>
          </p:nvSpPr>
          <p:spPr>
            <a:xfrm>
              <a:off x="2086117" y="1788854"/>
              <a:ext cx="570672" cy="523361"/>
            </a:xfrm>
            <a:prstGeom prst="rect">
              <a:avLst/>
            </a:prstGeom>
            <a:noFill/>
          </p:spPr>
          <p:txBody>
            <a:bodyPr wrap="square" rtlCol="0">
              <a:spAutoFit/>
            </a:bodyPr>
            <a:lstStyle/>
            <a:p>
              <a:r>
                <a:rPr lang="en-US" altLang="zh-CN" sz="2800" b="1" dirty="0">
                  <a:solidFill>
                    <a:srgbClr val="FFFFFF"/>
                  </a:solidFill>
                  <a:latin typeface="Times New Roman" panose="02020603050405020304" pitchFamily="18" charset="0"/>
                  <a:cs typeface="Times New Roman" panose="02020603050405020304" pitchFamily="18" charset="0"/>
                </a:rPr>
                <a:t>1</a:t>
              </a:r>
              <a:endParaRPr lang="en-US" altLang="zh-CN" sz="2800" b="1" dirty="0">
                <a:solidFill>
                  <a:srgbClr val="FFFFFF"/>
                </a:solidFill>
                <a:latin typeface="Times New Roman" panose="02020603050405020304" pitchFamily="18" charset="0"/>
                <a:cs typeface="Times New Roman" panose="02020603050405020304" pitchFamily="18" charset="0"/>
              </a:endParaRPr>
            </a:p>
          </p:txBody>
        </p:sp>
      </p:grpSp>
      <p:grpSp>
        <p:nvGrpSpPr>
          <p:cNvPr id="5" name="组合 4"/>
          <p:cNvGrpSpPr/>
          <p:nvPr/>
        </p:nvGrpSpPr>
        <p:grpSpPr>
          <a:xfrm>
            <a:off x="1897740" y="4233657"/>
            <a:ext cx="8249225" cy="543686"/>
            <a:chOff x="1897740" y="4614300"/>
            <a:chExt cx="8249225" cy="543686"/>
          </a:xfrm>
        </p:grpSpPr>
        <p:sp>
          <p:nvSpPr>
            <p:cNvPr id="109" name="Rectangle 98"/>
            <p:cNvSpPr>
              <a:spLocks noChangeArrowheads="1"/>
            </p:cNvSpPr>
            <p:nvPr/>
          </p:nvSpPr>
          <p:spPr bwMode="auto">
            <a:xfrm>
              <a:off x="2833644" y="4622557"/>
              <a:ext cx="7280176" cy="52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b="1">
                  <a:solidFill>
                    <a:schemeClr val="tx1"/>
                  </a:solidFill>
                  <a:latin typeface="Arial" panose="020B0604020202020204" pitchFamily="34" charset="0"/>
                  <a:ea typeface="宋体" panose="02010600030101010101" pitchFamily="2" charset="-122"/>
                </a:defRPr>
              </a:lvl1pPr>
              <a:lvl2pPr marL="742950" indent="-285750" eaLnBrk="0" hangingPunct="0">
                <a:defRPr sz="4000" b="1">
                  <a:solidFill>
                    <a:schemeClr val="tx1"/>
                  </a:solidFill>
                  <a:latin typeface="Arial" panose="020B0604020202020204" pitchFamily="34" charset="0"/>
                  <a:ea typeface="宋体" panose="02010600030101010101" pitchFamily="2" charset="-122"/>
                </a:defRPr>
              </a:lvl2pPr>
              <a:lvl3pPr marL="1143000" indent="-228600" eaLnBrk="0" hangingPunct="0">
                <a:defRPr sz="4000" b="1">
                  <a:solidFill>
                    <a:schemeClr val="tx1"/>
                  </a:solidFill>
                  <a:latin typeface="Arial" panose="020B0604020202020204" pitchFamily="34" charset="0"/>
                  <a:ea typeface="宋体" panose="02010600030101010101" pitchFamily="2" charset="-122"/>
                </a:defRPr>
              </a:lvl3pPr>
              <a:lvl4pPr marL="1600200" indent="-228600" eaLnBrk="0" hangingPunct="0">
                <a:defRPr sz="4000" b="1">
                  <a:solidFill>
                    <a:schemeClr val="tx1"/>
                  </a:solidFill>
                  <a:latin typeface="Arial" panose="020B0604020202020204" pitchFamily="34" charset="0"/>
                  <a:ea typeface="宋体" panose="02010600030101010101" pitchFamily="2" charset="-122"/>
                </a:defRPr>
              </a:lvl4pPr>
              <a:lvl5pPr marL="2057400" indent="-228600" eaLnBrk="0" hangingPunct="0">
                <a:defRPr sz="4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9" name="Rectangle 95"/>
            <p:cNvSpPr>
              <a:spLocks noChangeArrowheads="1"/>
            </p:cNvSpPr>
            <p:nvPr/>
          </p:nvSpPr>
          <p:spPr bwMode="auto">
            <a:xfrm>
              <a:off x="1897740" y="4681588"/>
              <a:ext cx="930460" cy="397871"/>
            </a:xfrm>
            <a:prstGeom prst="rect">
              <a:avLst/>
            </a:prstGeom>
            <a:solidFill>
              <a:srgbClr val="0097C2"/>
            </a:solidFill>
            <a:ln>
              <a:solidFill>
                <a:srgbClr val="0097C2"/>
              </a:solidFill>
            </a:ln>
            <a:effectLst/>
          </p:spPr>
          <p:txBody>
            <a:bodyPr wrap="none" anchor="ctr"/>
            <a:lstStyle/>
            <a:p>
              <a:endParaRPr lang="zh-CN" altLang="en-US" sz="48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0" name="AutoShape 96"/>
            <p:cNvSpPr>
              <a:spLocks noChangeArrowheads="1"/>
            </p:cNvSpPr>
            <p:nvPr/>
          </p:nvSpPr>
          <p:spPr bwMode="auto">
            <a:xfrm>
              <a:off x="2828197" y="4614300"/>
              <a:ext cx="7318768" cy="530983"/>
            </a:xfrm>
            <a:prstGeom prst="roundRect">
              <a:avLst>
                <a:gd name="adj" fmla="val 16667"/>
              </a:avLst>
            </a:prstGeom>
            <a:noFill/>
            <a:ln w="25400">
              <a:solidFill>
                <a:srgbClr val="0097C2"/>
              </a:solidFill>
              <a:prstDash val="sysDot"/>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Arial" panose="020B0604020202020204" pitchFamily="34" charset="0"/>
                  <a:ea typeface="宋体" panose="02010600030101010101" pitchFamily="2" charset="-122"/>
                </a:defRPr>
              </a:lvl1pPr>
              <a:lvl2pPr marL="742950" indent="-285750" eaLnBrk="0" hangingPunct="0">
                <a:defRPr sz="4000" b="1">
                  <a:solidFill>
                    <a:schemeClr val="tx1"/>
                  </a:solidFill>
                  <a:latin typeface="Arial" panose="020B0604020202020204" pitchFamily="34" charset="0"/>
                  <a:ea typeface="宋体" panose="02010600030101010101" pitchFamily="2" charset="-122"/>
                </a:defRPr>
              </a:lvl2pPr>
              <a:lvl3pPr marL="1143000" indent="-228600" eaLnBrk="0" hangingPunct="0">
                <a:defRPr sz="4000" b="1">
                  <a:solidFill>
                    <a:schemeClr val="tx1"/>
                  </a:solidFill>
                  <a:latin typeface="Arial" panose="020B0604020202020204" pitchFamily="34" charset="0"/>
                  <a:ea typeface="宋体" panose="02010600030101010101" pitchFamily="2" charset="-122"/>
                </a:defRPr>
              </a:lvl3pPr>
              <a:lvl4pPr marL="1600200" indent="-228600" eaLnBrk="0" hangingPunct="0">
                <a:defRPr sz="4000" b="1">
                  <a:solidFill>
                    <a:schemeClr val="tx1"/>
                  </a:solidFill>
                  <a:latin typeface="Arial" panose="020B0604020202020204" pitchFamily="34" charset="0"/>
                  <a:ea typeface="宋体" panose="02010600030101010101" pitchFamily="2" charset="-122"/>
                </a:defRPr>
              </a:lvl4pPr>
              <a:lvl5pPr marL="2057400" indent="-228600" eaLnBrk="0" hangingPunct="0">
                <a:defRPr sz="4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latin typeface="Times New Roman" panose="02020603050405020304" pitchFamily="18" charset="0"/>
                <a:cs typeface="Times New Roman" panose="02020603050405020304" pitchFamily="18" charset="0"/>
              </a:endParaRPr>
            </a:p>
          </p:txBody>
        </p:sp>
        <p:sp>
          <p:nvSpPr>
            <p:cNvPr id="142" name="文本框 141"/>
            <p:cNvSpPr txBox="1"/>
            <p:nvPr/>
          </p:nvSpPr>
          <p:spPr>
            <a:xfrm>
              <a:off x="2086117" y="4634625"/>
              <a:ext cx="570672" cy="523361"/>
            </a:xfrm>
            <a:prstGeom prst="rect">
              <a:avLst/>
            </a:prstGeom>
            <a:noFill/>
          </p:spPr>
          <p:txBody>
            <a:bodyPr wrap="square" rtlCol="0">
              <a:spAutoFit/>
            </a:bodyPr>
            <a:lstStyle/>
            <a:p>
              <a:r>
                <a:rPr lang="en-US" altLang="zh-CN" sz="2800" b="1" dirty="0" smtClean="0">
                  <a:solidFill>
                    <a:srgbClr val="FFFFFF"/>
                  </a:solidFill>
                  <a:latin typeface="Times New Roman" panose="02020603050405020304" pitchFamily="18" charset="0"/>
                  <a:cs typeface="Times New Roman" panose="02020603050405020304" pitchFamily="18" charset="0"/>
                </a:rPr>
                <a:t>3</a:t>
              </a:r>
              <a:endParaRPr lang="en-US" altLang="zh-CN" sz="2800" b="1" dirty="0">
                <a:solidFill>
                  <a:srgbClr val="FFFFFF"/>
                </a:solidFill>
                <a:latin typeface="Times New Roman" panose="02020603050405020304" pitchFamily="18" charset="0"/>
                <a:cs typeface="Times New Roman" panose="02020603050405020304" pitchFamily="18" charset="0"/>
              </a:endParaRPr>
            </a:p>
          </p:txBody>
        </p:sp>
        <p:sp>
          <p:nvSpPr>
            <p:cNvPr id="23" name="Rectangle 83"/>
            <p:cNvSpPr>
              <a:spLocks noChangeArrowheads="1"/>
            </p:cNvSpPr>
            <p:nvPr/>
          </p:nvSpPr>
          <p:spPr bwMode="auto">
            <a:xfrm>
              <a:off x="2792622" y="4615276"/>
              <a:ext cx="7276529" cy="523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b="1">
                  <a:solidFill>
                    <a:schemeClr val="tx1"/>
                  </a:solidFill>
                  <a:latin typeface="Arial" panose="020B0604020202020204" pitchFamily="34" charset="0"/>
                  <a:ea typeface="宋体" panose="02010600030101010101" pitchFamily="2" charset="-122"/>
                </a:defRPr>
              </a:lvl1pPr>
              <a:lvl2pPr marL="742950" indent="-285750" eaLnBrk="0" hangingPunct="0">
                <a:defRPr sz="4000" b="1">
                  <a:solidFill>
                    <a:schemeClr val="tx1"/>
                  </a:solidFill>
                  <a:latin typeface="Arial" panose="020B0604020202020204" pitchFamily="34" charset="0"/>
                  <a:ea typeface="宋体" panose="02010600030101010101" pitchFamily="2" charset="-122"/>
                </a:defRPr>
              </a:lvl2pPr>
              <a:lvl3pPr marL="1143000" indent="-228600" eaLnBrk="0" hangingPunct="0">
                <a:defRPr sz="4000" b="1">
                  <a:solidFill>
                    <a:schemeClr val="tx1"/>
                  </a:solidFill>
                  <a:latin typeface="Arial" panose="020B0604020202020204" pitchFamily="34" charset="0"/>
                  <a:ea typeface="宋体" panose="02010600030101010101" pitchFamily="2" charset="-122"/>
                </a:defRPr>
              </a:lvl3pPr>
              <a:lvl4pPr marL="1600200" indent="-228600" eaLnBrk="0" hangingPunct="0">
                <a:defRPr sz="4000" b="1">
                  <a:solidFill>
                    <a:schemeClr val="tx1"/>
                  </a:solidFill>
                  <a:latin typeface="Arial" panose="020B0604020202020204" pitchFamily="34" charset="0"/>
                  <a:ea typeface="宋体" panose="02010600030101010101" pitchFamily="2" charset="-122"/>
                </a:defRPr>
              </a:lvl4pPr>
              <a:lvl5pPr marL="2057400" indent="-228600" eaLnBrk="0" hangingPunct="0">
                <a:defRPr sz="4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dirty="0" smtClean="0">
                  <a:latin typeface="Times New Roman" panose="02020603050405020304" pitchFamily="18" charset="0"/>
                  <a:ea typeface="微软雅黑" panose="020B0503020204020204" pitchFamily="34" charset="-122"/>
                  <a:cs typeface="Times New Roman" panose="02020603050405020304" pitchFamily="18" charset="0"/>
                </a:rPr>
                <a:t>志同道合：人工智能多领域技术与应用</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6" name="组合 5"/>
          <p:cNvGrpSpPr/>
          <p:nvPr/>
        </p:nvGrpSpPr>
        <p:grpSpPr>
          <a:xfrm>
            <a:off x="1897740" y="5576955"/>
            <a:ext cx="8249225" cy="538244"/>
            <a:chOff x="1905617" y="5792979"/>
            <a:chExt cx="8249225" cy="538244"/>
          </a:xfrm>
        </p:grpSpPr>
        <p:sp>
          <p:nvSpPr>
            <p:cNvPr id="27" name="Rectangle 98"/>
            <p:cNvSpPr>
              <a:spLocks noChangeArrowheads="1"/>
            </p:cNvSpPr>
            <p:nvPr/>
          </p:nvSpPr>
          <p:spPr bwMode="auto">
            <a:xfrm>
              <a:off x="2829997" y="5800260"/>
              <a:ext cx="7280176" cy="52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b="1">
                  <a:solidFill>
                    <a:schemeClr val="tx1"/>
                  </a:solidFill>
                  <a:latin typeface="Arial" panose="020B0604020202020204" pitchFamily="34" charset="0"/>
                  <a:ea typeface="宋体" panose="02010600030101010101" pitchFamily="2" charset="-122"/>
                </a:defRPr>
              </a:lvl1pPr>
              <a:lvl2pPr marL="742950" indent="-285750" eaLnBrk="0" hangingPunct="0">
                <a:defRPr sz="4000" b="1">
                  <a:solidFill>
                    <a:schemeClr val="tx1"/>
                  </a:solidFill>
                  <a:latin typeface="Arial" panose="020B0604020202020204" pitchFamily="34" charset="0"/>
                  <a:ea typeface="宋体" panose="02010600030101010101" pitchFamily="2" charset="-122"/>
                </a:defRPr>
              </a:lvl2pPr>
              <a:lvl3pPr marL="1143000" indent="-228600" eaLnBrk="0" hangingPunct="0">
                <a:defRPr sz="4000" b="1">
                  <a:solidFill>
                    <a:schemeClr val="tx1"/>
                  </a:solidFill>
                  <a:latin typeface="Arial" panose="020B0604020202020204" pitchFamily="34" charset="0"/>
                  <a:ea typeface="宋体" panose="02010600030101010101" pitchFamily="2" charset="-122"/>
                </a:defRPr>
              </a:lvl3pPr>
              <a:lvl4pPr marL="1600200" indent="-228600" eaLnBrk="0" hangingPunct="0">
                <a:defRPr sz="4000" b="1">
                  <a:solidFill>
                    <a:schemeClr val="tx1"/>
                  </a:solidFill>
                  <a:latin typeface="Arial" panose="020B0604020202020204" pitchFamily="34" charset="0"/>
                  <a:ea typeface="宋体" panose="02010600030101010101" pitchFamily="2" charset="-122"/>
                </a:defRPr>
              </a:lvl4pPr>
              <a:lvl5pPr marL="2057400" indent="-228600" eaLnBrk="0" hangingPunct="0">
                <a:defRPr sz="4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Rectangle 95"/>
            <p:cNvSpPr>
              <a:spLocks noChangeArrowheads="1"/>
            </p:cNvSpPr>
            <p:nvPr/>
          </p:nvSpPr>
          <p:spPr bwMode="auto">
            <a:xfrm>
              <a:off x="1905617" y="5860267"/>
              <a:ext cx="930460" cy="397871"/>
            </a:xfrm>
            <a:prstGeom prst="rect">
              <a:avLst/>
            </a:prstGeom>
            <a:solidFill>
              <a:srgbClr val="0097C2"/>
            </a:solidFill>
            <a:ln>
              <a:solidFill>
                <a:srgbClr val="0097C2"/>
              </a:solidFill>
            </a:ln>
            <a:effectLst/>
          </p:spPr>
          <p:txBody>
            <a:bodyPr wrap="none" anchor="ctr"/>
            <a:lstStyle/>
            <a:p>
              <a:endParaRPr lang="zh-CN" altLang="en-US" sz="48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AutoShape 96"/>
            <p:cNvSpPr>
              <a:spLocks noChangeArrowheads="1"/>
            </p:cNvSpPr>
            <p:nvPr/>
          </p:nvSpPr>
          <p:spPr bwMode="auto">
            <a:xfrm>
              <a:off x="2836074" y="5792979"/>
              <a:ext cx="7318768" cy="530983"/>
            </a:xfrm>
            <a:prstGeom prst="roundRect">
              <a:avLst>
                <a:gd name="adj" fmla="val 16667"/>
              </a:avLst>
            </a:prstGeom>
            <a:noFill/>
            <a:ln w="25400">
              <a:solidFill>
                <a:srgbClr val="0097C2"/>
              </a:solidFill>
              <a:prstDash val="sysDot"/>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Arial" panose="020B0604020202020204" pitchFamily="34" charset="0"/>
                  <a:ea typeface="宋体" panose="02010600030101010101" pitchFamily="2" charset="-122"/>
                </a:defRPr>
              </a:lvl1pPr>
              <a:lvl2pPr marL="742950" indent="-285750" eaLnBrk="0" hangingPunct="0">
                <a:defRPr sz="4000" b="1">
                  <a:solidFill>
                    <a:schemeClr val="tx1"/>
                  </a:solidFill>
                  <a:latin typeface="Arial" panose="020B0604020202020204" pitchFamily="34" charset="0"/>
                  <a:ea typeface="宋体" panose="02010600030101010101" pitchFamily="2" charset="-122"/>
                </a:defRPr>
              </a:lvl2pPr>
              <a:lvl3pPr marL="1143000" indent="-228600" eaLnBrk="0" hangingPunct="0">
                <a:defRPr sz="4000" b="1">
                  <a:solidFill>
                    <a:schemeClr val="tx1"/>
                  </a:solidFill>
                  <a:latin typeface="Arial" panose="020B0604020202020204" pitchFamily="34" charset="0"/>
                  <a:ea typeface="宋体" panose="02010600030101010101" pitchFamily="2" charset="-122"/>
                </a:defRPr>
              </a:lvl3pPr>
              <a:lvl4pPr marL="1600200" indent="-228600" eaLnBrk="0" hangingPunct="0">
                <a:defRPr sz="4000" b="1">
                  <a:solidFill>
                    <a:schemeClr val="tx1"/>
                  </a:solidFill>
                  <a:latin typeface="Arial" panose="020B0604020202020204" pitchFamily="34" charset="0"/>
                  <a:ea typeface="宋体" panose="02010600030101010101" pitchFamily="2" charset="-122"/>
                </a:defRPr>
              </a:lvl4pPr>
              <a:lvl5pPr marL="2057400" indent="-228600" eaLnBrk="0" hangingPunct="0">
                <a:defRPr sz="4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latin typeface="Times New Roman" panose="02020603050405020304" pitchFamily="18" charset="0"/>
                <a:cs typeface="Times New Roman" panose="02020603050405020304" pitchFamily="18" charset="0"/>
              </a:endParaRPr>
            </a:p>
          </p:txBody>
        </p:sp>
        <p:sp>
          <p:nvSpPr>
            <p:cNvPr id="31" name="Rectangle 83"/>
            <p:cNvSpPr>
              <a:spLocks noChangeArrowheads="1"/>
            </p:cNvSpPr>
            <p:nvPr/>
          </p:nvSpPr>
          <p:spPr bwMode="auto">
            <a:xfrm>
              <a:off x="2788975" y="5792979"/>
              <a:ext cx="7276529" cy="523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b="1">
                  <a:solidFill>
                    <a:schemeClr val="tx1"/>
                  </a:solidFill>
                  <a:latin typeface="Arial" panose="020B0604020202020204" pitchFamily="34" charset="0"/>
                  <a:ea typeface="宋体" panose="02010600030101010101" pitchFamily="2" charset="-122"/>
                </a:defRPr>
              </a:lvl1pPr>
              <a:lvl2pPr marL="742950" indent="-285750" eaLnBrk="0" hangingPunct="0">
                <a:defRPr sz="4000" b="1">
                  <a:solidFill>
                    <a:schemeClr val="tx1"/>
                  </a:solidFill>
                  <a:latin typeface="Arial" panose="020B0604020202020204" pitchFamily="34" charset="0"/>
                  <a:ea typeface="宋体" panose="02010600030101010101" pitchFamily="2" charset="-122"/>
                </a:defRPr>
              </a:lvl2pPr>
              <a:lvl3pPr marL="1143000" indent="-228600" eaLnBrk="0" hangingPunct="0">
                <a:defRPr sz="4000" b="1">
                  <a:solidFill>
                    <a:schemeClr val="tx1"/>
                  </a:solidFill>
                  <a:latin typeface="Arial" panose="020B0604020202020204" pitchFamily="34" charset="0"/>
                  <a:ea typeface="宋体" panose="02010600030101010101" pitchFamily="2" charset="-122"/>
                </a:defRPr>
              </a:lvl3pPr>
              <a:lvl4pPr marL="1600200" indent="-228600" eaLnBrk="0" hangingPunct="0">
                <a:defRPr sz="4000" b="1">
                  <a:solidFill>
                    <a:schemeClr val="tx1"/>
                  </a:solidFill>
                  <a:latin typeface="Arial" panose="020B0604020202020204" pitchFamily="34" charset="0"/>
                  <a:ea typeface="宋体" panose="02010600030101010101" pitchFamily="2" charset="-122"/>
                </a:defRPr>
              </a:lvl4pPr>
              <a:lvl5pPr marL="2057400" indent="-228600" eaLnBrk="0" hangingPunct="0">
                <a:defRPr sz="4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技术挑战</a:t>
              </a:r>
              <a:r>
                <a:rPr lang="zh-CN" altLang="en-US" sz="2800" dirty="0" smtClean="0">
                  <a:latin typeface="Times New Roman" panose="02020603050405020304" pitchFamily="18" charset="0"/>
                  <a:ea typeface="微软雅黑" panose="020B0503020204020204" pitchFamily="34" charset="-122"/>
                  <a:cs typeface="Times New Roman" panose="02020603050405020304" pitchFamily="18" charset="0"/>
                </a:rPr>
                <a:t>：人工智能的不足与解决方案</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文本框 31"/>
            <p:cNvSpPr txBox="1"/>
            <p:nvPr/>
          </p:nvSpPr>
          <p:spPr>
            <a:xfrm>
              <a:off x="2123807" y="5807882"/>
              <a:ext cx="570672" cy="523341"/>
            </a:xfrm>
            <a:prstGeom prst="rect">
              <a:avLst/>
            </a:prstGeom>
            <a:noFill/>
          </p:spPr>
          <p:txBody>
            <a:bodyPr wrap="square" rtlCol="0">
              <a:spAutoFit/>
            </a:bodyPr>
            <a:lstStyle/>
            <a:p>
              <a:r>
                <a:rPr lang="en-US" altLang="zh-CN" sz="2800" b="1" dirty="0" smtClean="0">
                  <a:solidFill>
                    <a:srgbClr val="FFFFFF"/>
                  </a:solidFill>
                  <a:latin typeface="Times New Roman" panose="02020603050405020304" pitchFamily="18" charset="0"/>
                  <a:cs typeface="Times New Roman" panose="02020603050405020304" pitchFamily="18" charset="0"/>
                </a:rPr>
                <a:t>4</a:t>
              </a:r>
              <a:endParaRPr lang="en-US" altLang="zh-CN" sz="2800" b="1" dirty="0">
                <a:solidFill>
                  <a:srgbClr val="FFFFFF"/>
                </a:solidFill>
                <a:latin typeface="Times New Roman" panose="02020603050405020304" pitchFamily="18" charset="0"/>
                <a:cs typeface="Times New Roman" panose="02020603050405020304" pitchFamily="18" charset="0"/>
              </a:endParaRPr>
            </a:p>
          </p:txBody>
        </p:sp>
      </p:grpSp>
      <p:grpSp>
        <p:nvGrpSpPr>
          <p:cNvPr id="4" name="组合 3"/>
          <p:cNvGrpSpPr/>
          <p:nvPr/>
        </p:nvGrpSpPr>
        <p:grpSpPr>
          <a:xfrm>
            <a:off x="1897740" y="2895802"/>
            <a:ext cx="8249225" cy="538244"/>
            <a:chOff x="1905617" y="3467716"/>
            <a:chExt cx="8249225" cy="538244"/>
          </a:xfrm>
        </p:grpSpPr>
        <p:sp>
          <p:nvSpPr>
            <p:cNvPr id="33" name="Rectangle 98"/>
            <p:cNvSpPr>
              <a:spLocks noChangeArrowheads="1"/>
            </p:cNvSpPr>
            <p:nvPr/>
          </p:nvSpPr>
          <p:spPr bwMode="auto">
            <a:xfrm>
              <a:off x="2829997" y="3474997"/>
              <a:ext cx="7280176" cy="52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b="1">
                  <a:solidFill>
                    <a:schemeClr val="tx1"/>
                  </a:solidFill>
                  <a:latin typeface="Arial" panose="020B0604020202020204" pitchFamily="34" charset="0"/>
                  <a:ea typeface="宋体" panose="02010600030101010101" pitchFamily="2" charset="-122"/>
                </a:defRPr>
              </a:lvl1pPr>
              <a:lvl2pPr marL="742950" indent="-285750" eaLnBrk="0" hangingPunct="0">
                <a:defRPr sz="4000" b="1">
                  <a:solidFill>
                    <a:schemeClr val="tx1"/>
                  </a:solidFill>
                  <a:latin typeface="Arial" panose="020B0604020202020204" pitchFamily="34" charset="0"/>
                  <a:ea typeface="宋体" panose="02010600030101010101" pitchFamily="2" charset="-122"/>
                </a:defRPr>
              </a:lvl2pPr>
              <a:lvl3pPr marL="1143000" indent="-228600" eaLnBrk="0" hangingPunct="0">
                <a:defRPr sz="4000" b="1">
                  <a:solidFill>
                    <a:schemeClr val="tx1"/>
                  </a:solidFill>
                  <a:latin typeface="Arial" panose="020B0604020202020204" pitchFamily="34" charset="0"/>
                  <a:ea typeface="宋体" panose="02010600030101010101" pitchFamily="2" charset="-122"/>
                </a:defRPr>
              </a:lvl3pPr>
              <a:lvl4pPr marL="1600200" indent="-228600" eaLnBrk="0" hangingPunct="0">
                <a:defRPr sz="4000" b="1">
                  <a:solidFill>
                    <a:schemeClr val="tx1"/>
                  </a:solidFill>
                  <a:latin typeface="Arial" panose="020B0604020202020204" pitchFamily="34" charset="0"/>
                  <a:ea typeface="宋体" panose="02010600030101010101" pitchFamily="2" charset="-122"/>
                </a:defRPr>
              </a:lvl4pPr>
              <a:lvl5pPr marL="2057400" indent="-228600" eaLnBrk="0" hangingPunct="0">
                <a:defRPr sz="4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9pPr>
            </a:lstStyle>
            <a:p>
              <a:pPr eaLnBrk="1" hangingPunct="1"/>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Rectangle 95"/>
            <p:cNvSpPr>
              <a:spLocks noChangeArrowheads="1"/>
            </p:cNvSpPr>
            <p:nvPr/>
          </p:nvSpPr>
          <p:spPr bwMode="auto">
            <a:xfrm>
              <a:off x="1905617" y="3535004"/>
              <a:ext cx="930460" cy="397871"/>
            </a:xfrm>
            <a:prstGeom prst="rect">
              <a:avLst/>
            </a:prstGeom>
            <a:solidFill>
              <a:srgbClr val="0097C2"/>
            </a:solidFill>
            <a:ln>
              <a:solidFill>
                <a:srgbClr val="0097C2"/>
              </a:solidFill>
            </a:ln>
            <a:effectLst/>
          </p:spPr>
          <p:txBody>
            <a:bodyPr wrap="none" anchor="ctr"/>
            <a:lstStyle/>
            <a:p>
              <a:endParaRPr lang="zh-CN" altLang="en-US" sz="48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37" name="AutoShape 96"/>
            <p:cNvSpPr>
              <a:spLocks noChangeArrowheads="1"/>
            </p:cNvSpPr>
            <p:nvPr/>
          </p:nvSpPr>
          <p:spPr bwMode="auto">
            <a:xfrm>
              <a:off x="2836074" y="3467716"/>
              <a:ext cx="7318768" cy="530983"/>
            </a:xfrm>
            <a:prstGeom prst="roundRect">
              <a:avLst>
                <a:gd name="adj" fmla="val 16667"/>
              </a:avLst>
            </a:prstGeom>
            <a:noFill/>
            <a:ln w="25400">
              <a:solidFill>
                <a:srgbClr val="0097C2"/>
              </a:solidFill>
              <a:prstDash val="sysDot"/>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1"/>
                  </a:solidFill>
                  <a:latin typeface="Arial" panose="020B0604020202020204" pitchFamily="34" charset="0"/>
                  <a:ea typeface="宋体" panose="02010600030101010101" pitchFamily="2" charset="-122"/>
                </a:defRPr>
              </a:lvl1pPr>
              <a:lvl2pPr marL="742950" indent="-285750" eaLnBrk="0" hangingPunct="0">
                <a:defRPr sz="4000" b="1">
                  <a:solidFill>
                    <a:schemeClr val="tx1"/>
                  </a:solidFill>
                  <a:latin typeface="Arial" panose="020B0604020202020204" pitchFamily="34" charset="0"/>
                  <a:ea typeface="宋体" panose="02010600030101010101" pitchFamily="2" charset="-122"/>
                </a:defRPr>
              </a:lvl2pPr>
              <a:lvl3pPr marL="1143000" indent="-228600" eaLnBrk="0" hangingPunct="0">
                <a:defRPr sz="4000" b="1">
                  <a:solidFill>
                    <a:schemeClr val="tx1"/>
                  </a:solidFill>
                  <a:latin typeface="Arial" panose="020B0604020202020204" pitchFamily="34" charset="0"/>
                  <a:ea typeface="宋体" panose="02010600030101010101" pitchFamily="2" charset="-122"/>
                </a:defRPr>
              </a:lvl3pPr>
              <a:lvl4pPr marL="1600200" indent="-228600" eaLnBrk="0" hangingPunct="0">
                <a:defRPr sz="4000" b="1">
                  <a:solidFill>
                    <a:schemeClr val="tx1"/>
                  </a:solidFill>
                  <a:latin typeface="Arial" panose="020B0604020202020204" pitchFamily="34" charset="0"/>
                  <a:ea typeface="宋体" panose="02010600030101010101" pitchFamily="2" charset="-122"/>
                </a:defRPr>
              </a:lvl4pPr>
              <a:lvl5pPr marL="2057400" indent="-228600" eaLnBrk="0" hangingPunct="0">
                <a:defRPr sz="4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9pPr>
            </a:lstStyle>
            <a:p>
              <a:pPr eaLnBrk="1" hangingPunct="1"/>
              <a:endParaRPr lang="zh-CN" altLang="en-US" sz="4800">
                <a:latin typeface="Times New Roman" panose="02020603050405020304" pitchFamily="18" charset="0"/>
                <a:cs typeface="Times New Roman" panose="02020603050405020304" pitchFamily="18" charset="0"/>
              </a:endParaRPr>
            </a:p>
          </p:txBody>
        </p:sp>
        <p:sp>
          <p:nvSpPr>
            <p:cNvPr id="38" name="Rectangle 83"/>
            <p:cNvSpPr>
              <a:spLocks noChangeArrowheads="1"/>
            </p:cNvSpPr>
            <p:nvPr/>
          </p:nvSpPr>
          <p:spPr bwMode="auto">
            <a:xfrm>
              <a:off x="2788975" y="3467716"/>
              <a:ext cx="7276529" cy="523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b="1">
                  <a:solidFill>
                    <a:schemeClr val="tx1"/>
                  </a:solidFill>
                  <a:latin typeface="Arial" panose="020B0604020202020204" pitchFamily="34" charset="0"/>
                  <a:ea typeface="宋体" panose="02010600030101010101" pitchFamily="2" charset="-122"/>
                </a:defRPr>
              </a:lvl1pPr>
              <a:lvl2pPr marL="742950" indent="-285750" eaLnBrk="0" hangingPunct="0">
                <a:defRPr sz="4000" b="1">
                  <a:solidFill>
                    <a:schemeClr val="tx1"/>
                  </a:solidFill>
                  <a:latin typeface="Arial" panose="020B0604020202020204" pitchFamily="34" charset="0"/>
                  <a:ea typeface="宋体" panose="02010600030101010101" pitchFamily="2" charset="-122"/>
                </a:defRPr>
              </a:lvl2pPr>
              <a:lvl3pPr marL="1143000" indent="-228600" eaLnBrk="0" hangingPunct="0">
                <a:defRPr sz="4000" b="1">
                  <a:solidFill>
                    <a:schemeClr val="tx1"/>
                  </a:solidFill>
                  <a:latin typeface="Arial" panose="020B0604020202020204" pitchFamily="34" charset="0"/>
                  <a:ea typeface="宋体" panose="02010600030101010101" pitchFamily="2" charset="-122"/>
                </a:defRPr>
              </a:lvl3pPr>
              <a:lvl4pPr marL="1600200" indent="-228600" eaLnBrk="0" hangingPunct="0">
                <a:defRPr sz="4000" b="1">
                  <a:solidFill>
                    <a:schemeClr val="tx1"/>
                  </a:solidFill>
                  <a:latin typeface="Arial" panose="020B0604020202020204" pitchFamily="34" charset="0"/>
                  <a:ea typeface="宋体" panose="02010600030101010101" pitchFamily="2" charset="-122"/>
                </a:defRPr>
              </a:lvl4pPr>
              <a:lvl5pPr marL="2057400" indent="-228600" eaLnBrk="0" hangingPunct="0">
                <a:defRPr sz="40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000" b="1">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包罗万象</a:t>
              </a:r>
              <a:r>
                <a:rPr lang="zh-CN" altLang="en-US" sz="2800" dirty="0" smtClean="0">
                  <a:latin typeface="Times New Roman" panose="02020603050405020304" pitchFamily="18" charset="0"/>
                  <a:ea typeface="微软雅黑" panose="020B0503020204020204" pitchFamily="34" charset="-122"/>
                  <a:cs typeface="Times New Roman" panose="02020603050405020304" pitchFamily="18" charset="0"/>
                </a:rPr>
                <a:t>：人工智能政策与典型应用</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文本框 38"/>
            <p:cNvSpPr txBox="1"/>
            <p:nvPr/>
          </p:nvSpPr>
          <p:spPr>
            <a:xfrm>
              <a:off x="2123807" y="3482619"/>
              <a:ext cx="570672" cy="523341"/>
            </a:xfrm>
            <a:prstGeom prst="rect">
              <a:avLst/>
            </a:prstGeom>
            <a:noFill/>
          </p:spPr>
          <p:txBody>
            <a:bodyPr wrap="square" rtlCol="0">
              <a:spAutoFit/>
            </a:bodyPr>
            <a:lstStyle/>
            <a:p>
              <a:r>
                <a:rPr lang="en-US" altLang="zh-CN" sz="2800" b="1" dirty="0" smtClean="0">
                  <a:solidFill>
                    <a:srgbClr val="FFFFFF"/>
                  </a:solidFill>
                  <a:latin typeface="Times New Roman" panose="02020603050405020304" pitchFamily="18" charset="0"/>
                  <a:cs typeface="Times New Roman" panose="02020603050405020304" pitchFamily="18" charset="0"/>
                </a:rPr>
                <a:t>2</a:t>
              </a:r>
              <a:endParaRPr lang="en-US" altLang="zh-CN" sz="2800" b="1" dirty="0">
                <a:solidFill>
                  <a:srgbClr val="FFFFFF"/>
                </a:solidFill>
                <a:latin typeface="Times New Roman" panose="02020603050405020304" pitchFamily="18" charset="0"/>
                <a:cs typeface="Times New Roman" panose="02020603050405020304" pitchFamily="18" charset="0"/>
              </a:endParaRPr>
            </a:p>
          </p:txBody>
        </p:sp>
      </p:grpSp>
      <p:sp>
        <p:nvSpPr>
          <p:cNvPr id="40" name="文本框 39"/>
          <p:cNvSpPr txBox="1"/>
          <p:nvPr/>
        </p:nvSpPr>
        <p:spPr>
          <a:xfrm>
            <a:off x="417146" y="190274"/>
            <a:ext cx="10285730" cy="523220"/>
          </a:xfrm>
          <a:prstGeom prst="rect">
            <a:avLst/>
          </a:prstGeom>
          <a:noFill/>
          <a:ln w="9525">
            <a:noFill/>
          </a:ln>
        </p:spPr>
        <p:txBody>
          <a:bodyPr wrap="square">
            <a:spAutoFit/>
          </a:bodyPr>
          <a:lstStyle/>
          <a:p>
            <a:pPr indent="0"/>
            <a:r>
              <a:rPr lang="zh-CN" altLang="en-US" sz="2800" b="1" dirty="0" smtClean="0">
                <a:solidFill>
                  <a:schemeClr val="bg1"/>
                </a:solidFill>
                <a:latin typeface="微软雅黑" panose="020B0503020204020204" pitchFamily="34" charset="-122"/>
                <a:ea typeface="微软雅黑" panose="020B0503020204020204" pitchFamily="34" charset="-122"/>
              </a:rPr>
              <a:t>目录</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7158" y="1466414"/>
            <a:ext cx="6056466" cy="523220"/>
          </a:xfrm>
          <a:prstGeom prst="rect">
            <a:avLst/>
          </a:prstGeom>
        </p:spPr>
        <p:txBody>
          <a:bodyPr wrap="none">
            <a:spAutoFit/>
          </a:bodyPr>
          <a:lstStyle/>
          <a:p>
            <a:pPr marL="457200" indent="-457200">
              <a:buFont typeface="Wingdings" panose="05000000000000000000" pitchFamily="2" charset="2"/>
              <a:buChar char="Ø"/>
            </a:pP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基于故障阈值的健康监测主要步骤</a:t>
            </a:r>
            <a:endParaRPr lang="en-US"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7" name="矩形 16"/>
          <p:cNvSpPr/>
          <p:nvPr/>
        </p:nvSpPr>
        <p:spPr>
          <a:xfrm>
            <a:off x="624979" y="2209605"/>
            <a:ext cx="11044772" cy="1421928"/>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特征提取：</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机械设备的监测信号中虽然蕴含了设备的健康状态信息，需要凭借统计分析手段，如时域分析、频域分析、时频分析等，提取信号的数字特征，发现特征量的变化规律，表征设备的健康状态。</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6" name="组合 15"/>
          <p:cNvGrpSpPr/>
          <p:nvPr/>
        </p:nvGrpSpPr>
        <p:grpSpPr>
          <a:xfrm>
            <a:off x="1791996" y="3720581"/>
            <a:ext cx="5169591" cy="2582212"/>
            <a:chOff x="2137147" y="3720581"/>
            <a:chExt cx="5169591" cy="2582212"/>
          </a:xfrm>
        </p:grpSpPr>
        <p:grpSp>
          <p:nvGrpSpPr>
            <p:cNvPr id="20" name="组合 7"/>
            <p:cNvGrpSpPr/>
            <p:nvPr/>
          </p:nvGrpSpPr>
          <p:grpSpPr>
            <a:xfrm>
              <a:off x="2137147" y="3720581"/>
              <a:ext cx="2232000" cy="2582212"/>
              <a:chOff x="1239803" y="3705102"/>
              <a:chExt cx="2232000" cy="2582212"/>
            </a:xfrm>
          </p:grpSpPr>
          <p:sp>
            <p:nvSpPr>
              <p:cNvPr id="31" name="圆角矩形 30"/>
              <p:cNvSpPr/>
              <p:nvPr/>
            </p:nvSpPr>
            <p:spPr>
              <a:xfrm>
                <a:off x="1239803" y="4215612"/>
                <a:ext cx="2232000" cy="2071702"/>
              </a:xfrm>
              <a:prstGeom prst="roundRect">
                <a:avLst>
                  <a:gd name="adj" fmla="val 100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bIns="0" rtlCol="0" anchor="ctr"/>
              <a:lstStyle/>
              <a:p>
                <a:pPr indent="-457200" algn="just">
                  <a:buFont typeface="Arial" panose="020B0604020202020204" pitchFamily="34" charset="0"/>
                  <a:buChar char="•"/>
                </a:pPr>
                <a:endParaRPr lang="en-US" altLang="zh-CN" sz="2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振动</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声发射</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温度</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圆角矩形 31"/>
              <p:cNvSpPr/>
              <p:nvPr/>
            </p:nvSpPr>
            <p:spPr>
              <a:xfrm>
                <a:off x="1239803" y="3705102"/>
                <a:ext cx="2232000" cy="8640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高质量数据库</a:t>
                </a:r>
                <a:endPar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1" name="组合 17"/>
            <p:cNvGrpSpPr/>
            <p:nvPr/>
          </p:nvGrpSpPr>
          <p:grpSpPr>
            <a:xfrm>
              <a:off x="5074738" y="3720581"/>
              <a:ext cx="2232000" cy="2582212"/>
              <a:chOff x="1239803" y="3705102"/>
              <a:chExt cx="2232000" cy="2582212"/>
            </a:xfrm>
          </p:grpSpPr>
          <p:sp>
            <p:nvSpPr>
              <p:cNvPr id="28" name="圆角矩形 27"/>
              <p:cNvSpPr/>
              <p:nvPr/>
            </p:nvSpPr>
            <p:spPr>
              <a:xfrm>
                <a:off x="1239803" y="4215612"/>
                <a:ext cx="2232000" cy="2071702"/>
              </a:xfrm>
              <a:prstGeom prst="roundRect">
                <a:avLst>
                  <a:gd name="adj" fmla="val 100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bIns="0" rtlCol="0" anchor="ctr"/>
              <a:lstStyle/>
              <a:p>
                <a:pPr indent="-457200" algn="just">
                  <a:buFont typeface="Arial" panose="020B0604020202020204" pitchFamily="34" charset="0"/>
                  <a:buChar char="•"/>
                </a:pPr>
                <a:endParaRPr lang="en-US" altLang="zh-CN" sz="2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时域分析</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频域分析</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时频分析</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圆角矩形 29"/>
              <p:cNvSpPr/>
              <p:nvPr/>
            </p:nvSpPr>
            <p:spPr>
              <a:xfrm>
                <a:off x="1239803" y="3705102"/>
                <a:ext cx="2232000" cy="8640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特征提取</a:t>
                </a:r>
                <a:endPar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24" name="直接箭头连接符 23"/>
            <p:cNvCxnSpPr>
              <a:stCxn id="31" idx="3"/>
              <a:endCxn id="28" idx="1"/>
            </p:cNvCxnSpPr>
            <p:nvPr/>
          </p:nvCxnSpPr>
          <p:spPr>
            <a:xfrm>
              <a:off x="4369147" y="5266942"/>
              <a:ext cx="705591" cy="1588"/>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3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7158" y="1466414"/>
            <a:ext cx="6056466" cy="523220"/>
          </a:xfrm>
          <a:prstGeom prst="rect">
            <a:avLst/>
          </a:prstGeom>
        </p:spPr>
        <p:txBody>
          <a:bodyPr wrap="none">
            <a:spAutoFit/>
          </a:bodyPr>
          <a:lstStyle/>
          <a:p>
            <a:pPr marL="457200" indent="-457200">
              <a:buFont typeface="Wingdings" panose="05000000000000000000" pitchFamily="2" charset="2"/>
              <a:buChar char="Ø"/>
            </a:pP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基于故障阈值的健康监测主要步骤</a:t>
            </a:r>
            <a:endParaRPr lang="en-US"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7" name="矩形 16"/>
          <p:cNvSpPr/>
          <p:nvPr/>
        </p:nvSpPr>
        <p:spPr>
          <a:xfrm>
            <a:off x="624979" y="2209605"/>
            <a:ext cx="11044772" cy="1421928"/>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健康状态定性判断：</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设备在服役过程中，监测信号的特征值会随着时间不断发生变化。因此，通过设置特征值的故障阈值来定性判断机械设备健康状态是健康状态监测的常用手段。</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9" name="组合 18"/>
          <p:cNvGrpSpPr/>
          <p:nvPr/>
        </p:nvGrpSpPr>
        <p:grpSpPr>
          <a:xfrm>
            <a:off x="1791996" y="3720581"/>
            <a:ext cx="8611182" cy="2582212"/>
            <a:chOff x="2137147" y="3720581"/>
            <a:chExt cx="8611182" cy="2582212"/>
          </a:xfrm>
        </p:grpSpPr>
        <p:grpSp>
          <p:nvGrpSpPr>
            <p:cNvPr id="2" name="组合 7"/>
            <p:cNvGrpSpPr/>
            <p:nvPr/>
          </p:nvGrpSpPr>
          <p:grpSpPr>
            <a:xfrm>
              <a:off x="2137147" y="3720581"/>
              <a:ext cx="2232000" cy="2582212"/>
              <a:chOff x="1239803" y="3705102"/>
              <a:chExt cx="2232000" cy="2582212"/>
            </a:xfrm>
          </p:grpSpPr>
          <p:sp>
            <p:nvSpPr>
              <p:cNvPr id="20" name="圆角矩形 19"/>
              <p:cNvSpPr/>
              <p:nvPr/>
            </p:nvSpPr>
            <p:spPr>
              <a:xfrm>
                <a:off x="1239803" y="4215612"/>
                <a:ext cx="2232000" cy="2071702"/>
              </a:xfrm>
              <a:prstGeom prst="roundRect">
                <a:avLst>
                  <a:gd name="adj" fmla="val 100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bIns="0" rtlCol="0" anchor="ctr"/>
              <a:lstStyle/>
              <a:p>
                <a:pPr indent="-457200" algn="just">
                  <a:buFont typeface="Arial" panose="020B0604020202020204" pitchFamily="34" charset="0"/>
                  <a:buChar char="•"/>
                </a:pPr>
                <a:endParaRPr lang="en-US" altLang="zh-CN" sz="2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振动</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声发射</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温度</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圆角矩形 20"/>
              <p:cNvSpPr/>
              <p:nvPr/>
            </p:nvSpPr>
            <p:spPr>
              <a:xfrm>
                <a:off x="1239803" y="3705102"/>
                <a:ext cx="2232000" cy="8640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高质量数据库</a:t>
                </a:r>
                <a:endPar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5" name="组合 17"/>
            <p:cNvGrpSpPr/>
            <p:nvPr/>
          </p:nvGrpSpPr>
          <p:grpSpPr>
            <a:xfrm>
              <a:off x="5074738" y="3720581"/>
              <a:ext cx="2232000" cy="2582212"/>
              <a:chOff x="1239803" y="3705102"/>
              <a:chExt cx="2232000" cy="2582212"/>
            </a:xfrm>
          </p:grpSpPr>
          <p:sp>
            <p:nvSpPr>
              <p:cNvPr id="23" name="圆角矩形 22"/>
              <p:cNvSpPr/>
              <p:nvPr/>
            </p:nvSpPr>
            <p:spPr>
              <a:xfrm>
                <a:off x="1239803" y="4215612"/>
                <a:ext cx="2232000" cy="2071702"/>
              </a:xfrm>
              <a:prstGeom prst="roundRect">
                <a:avLst>
                  <a:gd name="adj" fmla="val 100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bIns="0" rtlCol="0" anchor="ctr"/>
              <a:lstStyle/>
              <a:p>
                <a:pPr indent="-457200" algn="just">
                  <a:buFont typeface="Arial" panose="020B0604020202020204" pitchFamily="34" charset="0"/>
                  <a:buChar char="•"/>
                </a:pPr>
                <a:endParaRPr lang="en-US" altLang="zh-CN" sz="2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时域分析</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频域分析</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时频分析</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圆角矩形 23"/>
              <p:cNvSpPr/>
              <p:nvPr/>
            </p:nvSpPr>
            <p:spPr>
              <a:xfrm>
                <a:off x="1239803" y="3705102"/>
                <a:ext cx="2232000" cy="8640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特征提取</a:t>
                </a:r>
                <a:endPar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6" name="组合 20"/>
            <p:cNvGrpSpPr/>
            <p:nvPr/>
          </p:nvGrpSpPr>
          <p:grpSpPr>
            <a:xfrm>
              <a:off x="8012329" y="3720581"/>
              <a:ext cx="2736000" cy="2582212"/>
              <a:chOff x="1239803" y="3705102"/>
              <a:chExt cx="2736000" cy="2582212"/>
            </a:xfrm>
          </p:grpSpPr>
          <p:sp>
            <p:nvSpPr>
              <p:cNvPr id="26" name="圆角矩形 25"/>
              <p:cNvSpPr/>
              <p:nvPr/>
            </p:nvSpPr>
            <p:spPr>
              <a:xfrm>
                <a:off x="1239803" y="4215612"/>
                <a:ext cx="2736000" cy="2071702"/>
              </a:xfrm>
              <a:prstGeom prst="roundRect">
                <a:avLst>
                  <a:gd name="adj" fmla="val 100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bIns="0" rtlCol="0" anchor="ctr"/>
              <a:lstStyle/>
              <a:p>
                <a:pPr indent="-457200" algn="just">
                  <a:buFont typeface="Arial" panose="020B0604020202020204" pitchFamily="34" charset="0"/>
                  <a:buChar char="•"/>
                </a:pPr>
                <a:endParaRPr lang="en-US" altLang="zh-CN" sz="2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固定阈值</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相对阈值</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a:t>
                </a:r>
                <a:r>
                  <a:rPr lang="el-GR"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σ</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阈值</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圆角矩形 26"/>
              <p:cNvSpPr/>
              <p:nvPr/>
            </p:nvSpPr>
            <p:spPr>
              <a:xfrm>
                <a:off x="1239803" y="3705102"/>
                <a:ext cx="2736000" cy="8640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健康状态定性判断</a:t>
                </a:r>
                <a:endPar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28" name="直接箭头连接符 27"/>
            <p:cNvCxnSpPr>
              <a:stCxn id="20" idx="3"/>
              <a:endCxn id="23" idx="1"/>
            </p:cNvCxnSpPr>
            <p:nvPr/>
          </p:nvCxnSpPr>
          <p:spPr>
            <a:xfrm>
              <a:off x="4369147" y="5266942"/>
              <a:ext cx="705591" cy="1588"/>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stCxn id="23" idx="3"/>
              <a:endCxn id="26" idx="1"/>
            </p:cNvCxnSpPr>
            <p:nvPr/>
          </p:nvCxnSpPr>
          <p:spPr>
            <a:xfrm>
              <a:off x="7306738" y="5266942"/>
              <a:ext cx="705591" cy="1588"/>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7158" y="1466414"/>
            <a:ext cx="3531736" cy="523220"/>
          </a:xfrm>
          <a:prstGeom prst="rect">
            <a:avLst/>
          </a:prstGeom>
        </p:spPr>
        <p:txBody>
          <a:bodyPr wrap="none">
            <a:spAutoFit/>
          </a:bodyPr>
          <a:lstStyle/>
          <a:p>
            <a:pPr marL="457200" indent="-457200">
              <a:buFont typeface="Wingdings" panose="05000000000000000000" pitchFamily="2" charset="2"/>
              <a:buChar char="Ø"/>
            </a:pP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健康状态定性判断</a:t>
            </a:r>
            <a:endParaRPr lang="en-US"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 name="文本框 4"/>
          <p:cNvSpPr txBox="1"/>
          <p:nvPr/>
        </p:nvSpPr>
        <p:spPr>
          <a:xfrm>
            <a:off x="841003" y="2349674"/>
            <a:ext cx="11017224" cy="936347"/>
          </a:xfrm>
          <a:prstGeom prst="rect">
            <a:avLst/>
          </a:prstGeom>
          <a:noFill/>
        </p:spPr>
        <p:txBody>
          <a:bodyPr wrap="square" rtlCol="0">
            <a:spAutoFit/>
          </a:bodyPr>
          <a:lstStyle/>
          <a:p>
            <a:pPr>
              <a:lnSpc>
                <a:spcPct val="120000"/>
              </a:lnSpc>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通过设置特征值的故障阈值是定性判定机械设备健康状态的常用手段。故障阈值分为固定阈值和自适应阈值。</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781695" y="3523010"/>
            <a:ext cx="10744412" cy="940963"/>
          </a:xfrm>
          <a:prstGeom prst="rect">
            <a:avLst/>
          </a:prstGeom>
        </p:spPr>
        <p:txBody>
          <a:bodyPr wrap="square">
            <a:spAutoFit/>
          </a:bodyPr>
          <a:lstStyle/>
          <a:p>
            <a:pPr marL="342900" indent="-342900">
              <a:lnSpc>
                <a:spcPct val="120000"/>
              </a:lnSpc>
              <a:buFont typeface="Arial" panose="020B0604020202020204" pitchFamily="34" charset="0"/>
              <a:buChar char="•"/>
            </a:pP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固定阈值</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指用以判定机械设备健康状态的是固定数字，是在测定方法确定后所指定的标准。</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p:cNvSpPr/>
          <p:nvPr/>
        </p:nvSpPr>
        <p:spPr>
          <a:xfrm>
            <a:off x="781695" y="4747146"/>
            <a:ext cx="10983791" cy="940963"/>
          </a:xfrm>
          <a:prstGeom prst="rect">
            <a:avLst/>
          </a:prstGeom>
        </p:spPr>
        <p:txBody>
          <a:bodyPr wrap="square">
            <a:spAutoFit/>
          </a:bodyPr>
          <a:lstStyle/>
          <a:p>
            <a:pPr marL="342900" indent="-342900">
              <a:lnSpc>
                <a:spcPct val="120000"/>
              </a:lnSpc>
              <a:buFont typeface="Arial" panose="020B0604020202020204" pitchFamily="34" charset="0"/>
              <a:buChar char="•"/>
            </a:pP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自适应阈值</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指以同类机械设备的总体情况为依据或者以同一机械设备的状态变化趋势为依据，考虑设备自身状态变化因素而设定的阈值。比如典型的</a:t>
            </a:r>
            <a:r>
              <a:rPr lang="en-US" altLang="zh-CN"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3</a:t>
            </a:r>
            <a:r>
              <a:rPr lang="el-GR" altLang="zh-CN"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σ</a:t>
            </a: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阈值</a:t>
            </a:r>
            <a:r>
              <a:rPr lang="zh-CN" altLang="en-US"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3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7158" y="1466414"/>
            <a:ext cx="1737976" cy="523220"/>
          </a:xfrm>
          <a:prstGeom prst="rect">
            <a:avLst/>
          </a:prstGeom>
        </p:spPr>
        <p:txBody>
          <a:bodyPr wrap="none">
            <a:spAutoFit/>
          </a:bodyPr>
          <a:lstStyle/>
          <a:p>
            <a:pPr marL="457200" indent="-457200">
              <a:buFont typeface="Wingdings" panose="05000000000000000000" pitchFamily="2" charset="2"/>
              <a:buChar char="Ø"/>
            </a:pPr>
            <a:r>
              <a:rPr lang="el-GR" altLang="zh-CN"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3</a:t>
            </a:r>
            <a:r>
              <a:rPr lang="el-GR" altLang="zh-CN" sz="2800" b="1" i="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σ</a:t>
            </a: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阈值</a:t>
            </a:r>
            <a:endParaRPr lang="en-US"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2" name="矩形 1"/>
          <p:cNvSpPr/>
          <p:nvPr/>
        </p:nvSpPr>
        <p:spPr>
          <a:xfrm>
            <a:off x="768995" y="2176760"/>
            <a:ext cx="5257154" cy="461665"/>
          </a:xfrm>
          <a:prstGeom prst="rect">
            <a:avLst/>
          </a:prstGeom>
        </p:spPr>
        <p:txBody>
          <a:bodyPr wrap="square">
            <a:spAutoFit/>
          </a:bodyPr>
          <a:lstStyle/>
          <a:p>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若随机变量的概率密度函数为</a:t>
            </a:r>
            <a:r>
              <a:rPr lang="en-US" altLang="zh-CN"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6" name="对象 5"/>
          <p:cNvGraphicFramePr>
            <a:graphicFrameLocks noChangeAspect="1"/>
          </p:cNvGraphicFramePr>
          <p:nvPr/>
        </p:nvGraphicFramePr>
        <p:xfrm>
          <a:off x="3842456" y="2781722"/>
          <a:ext cx="5874797" cy="834519"/>
        </p:xfrm>
        <a:graphic>
          <a:graphicData uri="http://schemas.openxmlformats.org/presentationml/2006/ole">
            <mc:AlternateContent xmlns:mc="http://schemas.openxmlformats.org/markup-compatibility/2006">
              <mc:Choice xmlns:v="urn:schemas-microsoft-com:vml" Requires="v">
                <p:oleObj spid="_x0000_s1085" name="Microsoft 公式 3.0" r:id="rId1" imgW="2679700" imgH="381000" progId="Equation.3">
                  <p:embed/>
                </p:oleObj>
              </mc:Choice>
              <mc:Fallback>
                <p:oleObj name="Microsoft 公式 3.0" r:id="rId1" imgW="2679700" imgH="381000" progId="Equation.3">
                  <p:embed/>
                  <p:pic>
                    <p:nvPicPr>
                      <p:cNvPr id="0" name="对象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2456" y="2781722"/>
                        <a:ext cx="5874797" cy="8345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矩形 6"/>
          <p:cNvSpPr/>
          <p:nvPr/>
        </p:nvSpPr>
        <p:spPr>
          <a:xfrm>
            <a:off x="768994" y="4372980"/>
            <a:ext cx="10972195" cy="1384161"/>
          </a:xfrm>
          <a:prstGeom prst="rect">
            <a:avLst/>
          </a:prstGeom>
        </p:spPr>
        <p:txBody>
          <a:bodyPr wrap="square">
            <a:spAutoFit/>
          </a:bodyPr>
          <a:lstStyle/>
          <a:p>
            <a:pPr algn="just">
              <a:lnSpc>
                <a:spcPct val="120000"/>
              </a:lnSpc>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若</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-∞&lt;</a:t>
            </a:r>
            <a:r>
              <a:rPr lang="en-US" altLang="zh-CN"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&lt;+∞</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，则称</a:t>
            </a:r>
            <a:r>
              <a:rPr lang="en-US" altLang="zh-CN"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服从参数为</a:t>
            </a:r>
            <a:r>
              <a:rPr lang="el-GR" altLang="zh-CN"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μ</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和</a:t>
            </a:r>
            <a:r>
              <a:rPr lang="el-GR" altLang="zh-CN"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σ</a:t>
            </a:r>
            <a:r>
              <a:rPr lang="en-US" altLang="zh-CN" baseline="30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的正态分布。由正态分布概率密度曲线的性质可知，服从正态分布的随机变量只有</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0.26%</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的可能落在</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l-GR" altLang="zh-CN"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μ</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a:t>
            </a:r>
            <a:r>
              <a:rPr lang="el-GR" altLang="zh-CN"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σ</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l-GR" altLang="zh-CN"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μ</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a:t>
            </a:r>
            <a:r>
              <a:rPr lang="el-GR" altLang="zh-CN"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σ</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区间之外。通常把正态分布的这种概率法则称为</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a:t>
            </a:r>
            <a:r>
              <a:rPr lang="el-GR" altLang="zh-CN"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σ</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法则。基于该法则的故障阈值称为</a:t>
            </a:r>
            <a:r>
              <a:rPr lang="en-US" altLang="zh-CN"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3</a:t>
            </a:r>
            <a:r>
              <a:rPr lang="el-GR" altLang="zh-CN" i="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σ</a:t>
            </a: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阈值</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68994" y="3786929"/>
            <a:ext cx="4286751" cy="461665"/>
          </a:xfrm>
          <a:prstGeom prst="rect">
            <a:avLst/>
          </a:prstGeom>
        </p:spPr>
        <p:txBody>
          <a:bodyPr wrap="none">
            <a:spAutoFit/>
          </a:bodyPr>
          <a:lstStyle/>
          <a:p>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式中，</a:t>
            </a:r>
            <a:r>
              <a:rPr lang="el-GR" altLang="zh-CN"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σ</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为标准差，</a:t>
            </a:r>
            <a:r>
              <a:rPr lang="el-GR" altLang="zh-CN"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μ</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为均值。</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3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45259" y="4293890"/>
            <a:ext cx="5670001" cy="1620000"/>
          </a:xfrm>
          <a:prstGeom prst="rect">
            <a:avLst/>
          </a:prstGeom>
        </p:spPr>
      </p:pic>
      <p:sp>
        <p:nvSpPr>
          <p:cNvPr id="10" name="文本框 9"/>
          <p:cNvSpPr txBox="1"/>
          <p:nvPr/>
        </p:nvSpPr>
        <p:spPr>
          <a:xfrm>
            <a:off x="5293805" y="5913890"/>
            <a:ext cx="1584176" cy="369332"/>
          </a:xfrm>
          <a:prstGeom prst="rect">
            <a:avLst/>
          </a:prstGeom>
          <a:noFill/>
        </p:spPr>
        <p:txBody>
          <a:bodyPr wrap="square" rtlCol="0">
            <a:spAutoFit/>
          </a:bodyPr>
          <a:lstStyle/>
          <a:p>
            <a:pPr algn="ctr"/>
            <a:r>
              <a:rPr lang="zh-CN" altLang="en-US"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时间</a:t>
            </a:r>
            <a:r>
              <a:rPr lang="en-US" altLang="zh-CN"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/10min</a:t>
            </a:r>
            <a:endParaRPr lang="zh-CN" altLang="en-US"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1"/>
          <p:cNvSpPr txBox="1"/>
          <p:nvPr/>
        </p:nvSpPr>
        <p:spPr>
          <a:xfrm rot="16200000">
            <a:off x="2713211" y="4919224"/>
            <a:ext cx="864096" cy="369332"/>
          </a:xfrm>
          <a:prstGeom prst="rect">
            <a:avLst/>
          </a:prstGeom>
          <a:noFill/>
        </p:spPr>
        <p:txBody>
          <a:bodyPr wrap="square" rtlCol="0">
            <a:spAutoFit/>
          </a:bodyPr>
          <a:lstStyle/>
          <a:p>
            <a:pPr algn="ctr"/>
            <a:r>
              <a:rPr lang="zh-CN" altLang="en-US"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幅值</a:t>
            </a:r>
            <a:r>
              <a:rPr lang="en-US" altLang="zh-CN"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/g</a:t>
            </a:r>
            <a:endParaRPr lang="zh-CN" altLang="en-US"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矩形 19"/>
          <p:cNvSpPr/>
          <p:nvPr/>
        </p:nvSpPr>
        <p:spPr>
          <a:xfrm>
            <a:off x="624979" y="3211467"/>
            <a:ext cx="11017224" cy="940963"/>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下图所示为滚动轴承在全寿命周期内的振动信号时域波形。由图可以看出，轴承振动信号的幅值随着时间推移有增大趋势。</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矩形 20"/>
          <p:cNvSpPr/>
          <p:nvPr/>
        </p:nvSpPr>
        <p:spPr>
          <a:xfrm>
            <a:off x="624979" y="2111186"/>
            <a:ext cx="11017224" cy="940963"/>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以滚动轴承为监测对象，判断滚动轴承的健康状态。在测试轴承上加装加速度传感器采集轴承的振动信号。</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矩形 10"/>
          <p:cNvSpPr/>
          <p:nvPr/>
        </p:nvSpPr>
        <p:spPr>
          <a:xfrm>
            <a:off x="357158" y="1466414"/>
            <a:ext cx="9526643" cy="523220"/>
          </a:xfrm>
          <a:prstGeom prst="rect">
            <a:avLst/>
          </a:prstGeom>
        </p:spPr>
        <p:txBody>
          <a:bodyPr wrap="square">
            <a:spAutoFit/>
          </a:bodyPr>
          <a:lstStyle/>
          <a:p>
            <a:pPr marL="457200" indent="-457200">
              <a:buFont typeface="Wingdings" panose="05000000000000000000" pitchFamily="2" charset="2"/>
              <a:buChar char="Ø"/>
            </a:pPr>
            <a:r>
              <a:rPr lang="en-US" altLang="zh-CN"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3</a:t>
            </a:r>
            <a:r>
              <a:rPr lang="el-GR" altLang="zh-CN" sz="2800" b="1" i="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σ</a:t>
            </a: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方法在轴承健康状态监测中的应用</a:t>
            </a:r>
            <a:endParaRPr lang="en-US"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2"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3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45259" y="4509914"/>
            <a:ext cx="5670001" cy="1620000"/>
          </a:xfrm>
          <a:prstGeom prst="rect">
            <a:avLst/>
          </a:prstGeom>
        </p:spPr>
      </p:pic>
      <p:pic>
        <p:nvPicPr>
          <p:cNvPr id="9" name="图片 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3266" y="4725938"/>
            <a:ext cx="3000001" cy="720000"/>
          </a:xfrm>
          <a:prstGeom prst="rect">
            <a:avLst/>
          </a:prstGeom>
        </p:spPr>
      </p:pic>
      <p:sp>
        <p:nvSpPr>
          <p:cNvPr id="13" name="文本框 12"/>
          <p:cNvSpPr txBox="1"/>
          <p:nvPr/>
        </p:nvSpPr>
        <p:spPr>
          <a:xfrm>
            <a:off x="5294319" y="6188546"/>
            <a:ext cx="1584176" cy="369332"/>
          </a:xfrm>
          <a:prstGeom prst="rect">
            <a:avLst/>
          </a:prstGeom>
          <a:noFill/>
        </p:spPr>
        <p:txBody>
          <a:bodyPr wrap="square" rtlCol="0">
            <a:spAutoFit/>
          </a:bodyPr>
          <a:lstStyle/>
          <a:p>
            <a:pPr algn="ctr"/>
            <a:r>
              <a:rPr lang="zh-CN" altLang="en-US" sz="1800" dirty="0">
                <a:solidFill>
                  <a:schemeClr val="tx2">
                    <a:lumMod val="50000"/>
                  </a:schemeClr>
                </a:solidFill>
                <a:latin typeface="Times New Roman" panose="02020603050405020304" pitchFamily="18" charset="0"/>
                <a:ea typeface="黑体" panose="02010609060101010101" charset="-122"/>
                <a:cs typeface="Times New Roman" panose="02020603050405020304" pitchFamily="18" charset="0"/>
              </a:rPr>
              <a:t>时间</a:t>
            </a:r>
            <a:r>
              <a:rPr lang="en-US" altLang="zh-CN" sz="1800" dirty="0">
                <a:solidFill>
                  <a:schemeClr val="tx2">
                    <a:lumMod val="50000"/>
                  </a:schemeClr>
                </a:solidFill>
                <a:latin typeface="Times New Roman" panose="02020603050405020304" pitchFamily="18" charset="0"/>
                <a:ea typeface="黑体" panose="02010609060101010101" charset="-122"/>
                <a:cs typeface="Times New Roman" panose="02020603050405020304" pitchFamily="18" charset="0"/>
              </a:rPr>
              <a:t>/10min</a:t>
            </a:r>
            <a:endParaRPr lang="zh-CN" altLang="en-US" sz="1800" dirty="0">
              <a:solidFill>
                <a:schemeClr val="tx2">
                  <a:lumMod val="50000"/>
                </a:schemeClr>
              </a:solidFill>
              <a:latin typeface="Times New Roman" panose="02020603050405020304" pitchFamily="18" charset="0"/>
              <a:ea typeface="黑体" panose="02010609060101010101" charset="-122"/>
              <a:cs typeface="Times New Roman" panose="02020603050405020304" pitchFamily="18" charset="0"/>
            </a:endParaRPr>
          </a:p>
        </p:txBody>
      </p:sp>
      <p:sp>
        <p:nvSpPr>
          <p:cNvPr id="14" name="文本框 13"/>
          <p:cNvSpPr txBox="1"/>
          <p:nvPr/>
        </p:nvSpPr>
        <p:spPr>
          <a:xfrm rot="16200000">
            <a:off x="2403294" y="5087513"/>
            <a:ext cx="1143004" cy="369332"/>
          </a:xfrm>
          <a:prstGeom prst="rect">
            <a:avLst/>
          </a:prstGeom>
          <a:noFill/>
        </p:spPr>
        <p:txBody>
          <a:bodyPr wrap="square" rtlCol="0">
            <a:spAutoFit/>
          </a:bodyPr>
          <a:lstStyle/>
          <a:p>
            <a:pPr algn="ctr"/>
            <a:r>
              <a:rPr lang="zh-CN" altLang="en-US" sz="1800" dirty="0">
                <a:solidFill>
                  <a:schemeClr val="tx2">
                    <a:lumMod val="50000"/>
                  </a:schemeClr>
                </a:solidFill>
                <a:latin typeface="Times New Roman" panose="02020603050405020304" pitchFamily="18" charset="0"/>
                <a:ea typeface="黑体" panose="02010609060101010101" charset="-122"/>
                <a:cs typeface="Times New Roman" panose="02020603050405020304" pitchFamily="18" charset="0"/>
              </a:rPr>
              <a:t>均方值</a:t>
            </a:r>
            <a:endParaRPr lang="zh-CN" altLang="en-US" sz="1800" dirty="0">
              <a:solidFill>
                <a:schemeClr val="tx2">
                  <a:lumMod val="50000"/>
                </a:schemeClr>
              </a:solidFill>
              <a:latin typeface="Times New Roman" panose="02020603050405020304" pitchFamily="18" charset="0"/>
              <a:ea typeface="黑体" panose="02010609060101010101" charset="-122"/>
              <a:cs typeface="Times New Roman" panose="02020603050405020304" pitchFamily="18" charset="0"/>
            </a:endParaRPr>
          </a:p>
        </p:txBody>
      </p:sp>
      <p:cxnSp>
        <p:nvCxnSpPr>
          <p:cNvPr id="15" name="直接连接符 14"/>
          <p:cNvCxnSpPr/>
          <p:nvPr/>
        </p:nvCxnSpPr>
        <p:spPr>
          <a:xfrm>
            <a:off x="6909470" y="4869954"/>
            <a:ext cx="432000"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909470" y="5157986"/>
            <a:ext cx="4320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7413329" y="4700677"/>
            <a:ext cx="893489" cy="369332"/>
          </a:xfrm>
          <a:prstGeom prst="rect">
            <a:avLst/>
          </a:prstGeom>
          <a:noFill/>
        </p:spPr>
        <p:txBody>
          <a:bodyPr wrap="square" lIns="0" rIns="0" rtlCol="0">
            <a:spAutoFit/>
          </a:bodyPr>
          <a:lstStyle/>
          <a:p>
            <a:r>
              <a:rPr lang="zh-CN" altLang="en-US" sz="1800" dirty="0">
                <a:solidFill>
                  <a:schemeClr val="tx2">
                    <a:lumMod val="50000"/>
                  </a:schemeClr>
                </a:solidFill>
                <a:latin typeface="Times New Roman" panose="02020603050405020304" pitchFamily="18" charset="0"/>
                <a:ea typeface="黑体" panose="02010609060101010101" charset="-122"/>
                <a:cs typeface="Times New Roman" panose="02020603050405020304" pitchFamily="18" charset="0"/>
              </a:rPr>
              <a:t>均方根</a:t>
            </a:r>
            <a:endParaRPr lang="zh-CN" altLang="en-US" sz="1800" dirty="0">
              <a:solidFill>
                <a:schemeClr val="tx2">
                  <a:lumMod val="50000"/>
                </a:schemeClr>
              </a:solidFill>
              <a:latin typeface="Times New Roman" panose="02020603050405020304" pitchFamily="18" charset="0"/>
              <a:ea typeface="黑体" panose="02010609060101010101" charset="-122"/>
              <a:cs typeface="Times New Roman" panose="02020603050405020304" pitchFamily="18" charset="0"/>
            </a:endParaRPr>
          </a:p>
        </p:txBody>
      </p:sp>
      <p:sp>
        <p:nvSpPr>
          <p:cNvPr id="19" name="文本框 18"/>
          <p:cNvSpPr txBox="1"/>
          <p:nvPr/>
        </p:nvSpPr>
        <p:spPr>
          <a:xfrm>
            <a:off x="7413330" y="4988709"/>
            <a:ext cx="1060521" cy="369332"/>
          </a:xfrm>
          <a:prstGeom prst="rect">
            <a:avLst/>
          </a:prstGeom>
          <a:noFill/>
        </p:spPr>
        <p:txBody>
          <a:bodyPr wrap="square" lIns="0" rIns="0" rtlCol="0">
            <a:spAutoFit/>
          </a:bodyPr>
          <a:lstStyle/>
          <a:p>
            <a:r>
              <a:rPr lang="zh-CN" altLang="en-US" sz="1800" dirty="0">
                <a:solidFill>
                  <a:schemeClr val="tx2">
                    <a:lumMod val="50000"/>
                  </a:schemeClr>
                </a:solidFill>
                <a:latin typeface="Times New Roman" panose="02020603050405020304" pitchFamily="18" charset="0"/>
                <a:ea typeface="黑体" panose="02010609060101010101" charset="-122"/>
                <a:cs typeface="Times New Roman" panose="02020603050405020304" pitchFamily="18" charset="0"/>
              </a:rPr>
              <a:t>故障阈值</a:t>
            </a:r>
            <a:endParaRPr lang="zh-CN" altLang="en-US" sz="1800" dirty="0">
              <a:solidFill>
                <a:schemeClr val="tx2">
                  <a:lumMod val="50000"/>
                </a:schemeClr>
              </a:solidFill>
              <a:latin typeface="Times New Roman" panose="02020603050405020304" pitchFamily="18" charset="0"/>
              <a:ea typeface="黑体" panose="02010609060101010101" charset="-122"/>
              <a:cs typeface="Times New Roman" panose="02020603050405020304" pitchFamily="18" charset="0"/>
            </a:endParaRPr>
          </a:p>
        </p:txBody>
      </p:sp>
      <p:sp>
        <p:nvSpPr>
          <p:cNvPr id="16" name="圆角矩形 15"/>
          <p:cNvSpPr/>
          <p:nvPr/>
        </p:nvSpPr>
        <p:spPr>
          <a:xfrm>
            <a:off x="6837462" y="4725938"/>
            <a:ext cx="1469356" cy="601325"/>
          </a:xfrm>
          <a:prstGeom prst="roundRect">
            <a:avLst>
              <a:gd name="adj" fmla="val 7559"/>
            </a:avLst>
          </a:prstGeom>
          <a:no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 name="矩形 1"/>
          <p:cNvSpPr/>
          <p:nvPr/>
        </p:nvSpPr>
        <p:spPr>
          <a:xfrm>
            <a:off x="626400" y="2044800"/>
            <a:ext cx="10614742" cy="461665"/>
          </a:xfrm>
          <a:prstGeom prst="rect">
            <a:avLst/>
          </a:prstGeom>
        </p:spPr>
        <p:txBody>
          <a:bodyPr wrap="square">
            <a:spAutoFit/>
          </a:bodyPr>
          <a:lstStyle/>
          <a:p>
            <a:pPr marL="342900" indent="-342900">
              <a:buFont typeface="Arial" panose="020B0604020202020204" pitchFamily="34" charset="0"/>
              <a:buChar char="•"/>
            </a:pPr>
            <a:r>
              <a:rPr lang="zh-CN" altLang="en-US" b="1" dirty="0">
                <a:solidFill>
                  <a:srgbClr val="000000"/>
                </a:solidFill>
                <a:latin typeface="Times New Roman" panose="02020603050405020304" pitchFamily="18" charset="0"/>
                <a:ea typeface="黑体" panose="02010609060101010101" charset="-122"/>
                <a:cs typeface="Times New Roman" panose="02020603050405020304" pitchFamily="18" charset="0"/>
              </a:rPr>
              <a:t>首先，提取振动信号的均方根特征。</a:t>
            </a:r>
            <a:endParaRPr lang="zh-CN" altLang="en-US" b="1" dirty="0">
              <a:solidFill>
                <a:srgbClr val="000000"/>
              </a:solidFill>
              <a:latin typeface="Times New Roman" panose="02020603050405020304" pitchFamily="18" charset="0"/>
              <a:ea typeface="黑体" panose="02010609060101010101" charset="-122"/>
              <a:cs typeface="Times New Roman" panose="02020603050405020304" pitchFamily="18" charset="0"/>
            </a:endParaRPr>
          </a:p>
        </p:txBody>
      </p:sp>
      <p:sp>
        <p:nvSpPr>
          <p:cNvPr id="6" name="矩形 5"/>
          <p:cNvSpPr/>
          <p:nvPr/>
        </p:nvSpPr>
        <p:spPr>
          <a:xfrm>
            <a:off x="626400" y="2671898"/>
            <a:ext cx="10987468" cy="461665"/>
          </a:xfrm>
          <a:prstGeom prst="rect">
            <a:avLst/>
          </a:prstGeom>
        </p:spPr>
        <p:txBody>
          <a:bodyPr wrap="square">
            <a:spAutoFit/>
          </a:bodyPr>
          <a:lstStyle/>
          <a:p>
            <a:pPr marL="342900" indent="-342900" algn="just">
              <a:buFont typeface="Arial" panose="020B0604020202020204" pitchFamily="34" charset="0"/>
              <a:buChar char="•"/>
            </a:pPr>
            <a:r>
              <a:rPr lang="zh-CN" altLang="en-US" b="1" dirty="0">
                <a:solidFill>
                  <a:srgbClr val="000000"/>
                </a:solidFill>
                <a:latin typeface="Times New Roman" panose="02020603050405020304" pitchFamily="18" charset="0"/>
                <a:ea typeface="黑体" panose="02010609060101010101" charset="-122"/>
                <a:cs typeface="Times New Roman" panose="02020603050405020304" pitchFamily="18" charset="0"/>
              </a:rPr>
              <a:t>然后，根据提取的均方根特征计算时刻 </a:t>
            </a:r>
            <a:r>
              <a:rPr lang="en-US" altLang="zh-CN" b="1" i="1" dirty="0">
                <a:solidFill>
                  <a:srgbClr val="000000"/>
                </a:solidFill>
                <a:latin typeface="Times New Roman" panose="02020603050405020304" pitchFamily="18" charset="0"/>
                <a:ea typeface="黑体" panose="02010609060101010101" charset="-122"/>
                <a:cs typeface="Times New Roman" panose="02020603050405020304" pitchFamily="18" charset="0"/>
              </a:rPr>
              <a:t>t </a:t>
            </a:r>
            <a:r>
              <a:rPr lang="zh-CN" altLang="en-US" b="1" dirty="0">
                <a:solidFill>
                  <a:srgbClr val="000000"/>
                </a:solidFill>
                <a:latin typeface="Times New Roman" panose="02020603050405020304" pitchFamily="18" charset="0"/>
                <a:ea typeface="黑体" panose="02010609060101010101" charset="-122"/>
                <a:cs typeface="Times New Roman" panose="02020603050405020304" pitchFamily="18" charset="0"/>
              </a:rPr>
              <a:t>的</a:t>
            </a:r>
            <a:r>
              <a:rPr lang="en-US" altLang="zh-CN" b="1" dirty="0">
                <a:solidFill>
                  <a:srgbClr val="000000"/>
                </a:solidFill>
                <a:latin typeface="Times New Roman" panose="02020603050405020304" pitchFamily="18" charset="0"/>
                <a:ea typeface="黑体" panose="02010609060101010101" charset="-122"/>
                <a:cs typeface="Times New Roman" panose="02020603050405020304" pitchFamily="18" charset="0"/>
              </a:rPr>
              <a:t>3</a:t>
            </a:r>
            <a:r>
              <a:rPr lang="el-GR" altLang="zh-CN" b="1" i="1" dirty="0">
                <a:solidFill>
                  <a:srgbClr val="000000"/>
                </a:solidFill>
                <a:latin typeface="Times New Roman" panose="02020603050405020304" pitchFamily="18" charset="0"/>
                <a:ea typeface="黑体" panose="02010609060101010101" charset="-122"/>
                <a:cs typeface="Times New Roman" panose="02020603050405020304" pitchFamily="18" charset="0"/>
              </a:rPr>
              <a:t>σ</a:t>
            </a:r>
            <a:r>
              <a:rPr lang="zh-CN" altLang="en-US" b="1" dirty="0">
                <a:solidFill>
                  <a:srgbClr val="000000"/>
                </a:solidFill>
                <a:latin typeface="Times New Roman" panose="02020603050405020304" pitchFamily="18" charset="0"/>
                <a:ea typeface="黑体" panose="02010609060101010101" charset="-122"/>
                <a:cs typeface="Times New Roman" panose="02020603050405020304" pitchFamily="18" charset="0"/>
              </a:rPr>
              <a:t>故障阈值</a:t>
            </a:r>
            <a:r>
              <a:rPr lang="el-GR" altLang="zh-CN" b="1" i="1" dirty="0">
                <a:solidFill>
                  <a:srgbClr val="000000"/>
                </a:solidFill>
                <a:latin typeface="Times New Roman" panose="02020603050405020304" pitchFamily="18" charset="0"/>
                <a:ea typeface="黑体" panose="02010609060101010101" charset="-122"/>
                <a:cs typeface="Times New Roman" panose="02020603050405020304" pitchFamily="18" charset="0"/>
              </a:rPr>
              <a:t>μ</a:t>
            </a:r>
            <a:r>
              <a:rPr lang="en-US" altLang="zh-CN" b="1" i="1" baseline="-25000" dirty="0">
                <a:solidFill>
                  <a:srgbClr val="000000"/>
                </a:solidFill>
                <a:latin typeface="Times New Roman" panose="02020603050405020304" pitchFamily="18" charset="0"/>
                <a:ea typeface="黑体" panose="02010609060101010101" charset="-122"/>
                <a:cs typeface="Times New Roman" panose="02020603050405020304" pitchFamily="18" charset="0"/>
              </a:rPr>
              <a:t>t</a:t>
            </a:r>
            <a:r>
              <a:rPr lang="en-US" altLang="zh-CN" b="1" dirty="0">
                <a:solidFill>
                  <a:srgbClr val="000000"/>
                </a:solidFill>
                <a:latin typeface="Times New Roman" panose="02020603050405020304" pitchFamily="18" charset="0"/>
                <a:ea typeface="黑体" panose="02010609060101010101" charset="-122"/>
                <a:cs typeface="Times New Roman" panose="02020603050405020304" pitchFamily="18" charset="0"/>
              </a:rPr>
              <a:t>+3</a:t>
            </a:r>
            <a:r>
              <a:rPr lang="el-GR" altLang="zh-CN" b="1" i="1" dirty="0">
                <a:solidFill>
                  <a:srgbClr val="000000"/>
                </a:solidFill>
                <a:latin typeface="Times New Roman" panose="02020603050405020304" pitchFamily="18" charset="0"/>
                <a:ea typeface="黑体" panose="02010609060101010101" charset="-122"/>
                <a:cs typeface="Times New Roman" panose="02020603050405020304" pitchFamily="18" charset="0"/>
              </a:rPr>
              <a:t>σ</a:t>
            </a:r>
            <a:r>
              <a:rPr lang="en-US" altLang="zh-CN" b="1" i="1" baseline="-25000" dirty="0">
                <a:solidFill>
                  <a:srgbClr val="000000"/>
                </a:solidFill>
                <a:latin typeface="Times New Roman" panose="02020603050405020304" pitchFamily="18" charset="0"/>
                <a:ea typeface="黑体" panose="02010609060101010101" charset="-122"/>
                <a:cs typeface="Times New Roman" panose="02020603050405020304" pitchFamily="18" charset="0"/>
              </a:rPr>
              <a:t>t</a:t>
            </a:r>
            <a:r>
              <a:rPr lang="zh-CN" altLang="en-US" b="1" dirty="0">
                <a:solidFill>
                  <a:srgbClr val="000000"/>
                </a:solidFill>
                <a:latin typeface="Times New Roman" panose="02020603050405020304" pitchFamily="18" charset="0"/>
                <a:ea typeface="黑体" panose="02010609060101010101" charset="-122"/>
                <a:cs typeface="Times New Roman" panose="02020603050405020304" pitchFamily="18" charset="0"/>
              </a:rPr>
              <a:t>。</a:t>
            </a:r>
            <a:endParaRPr lang="zh-CN" altLang="en-US" b="1" dirty="0">
              <a:solidFill>
                <a:srgbClr val="000000"/>
              </a:solidFill>
              <a:latin typeface="Times New Roman" panose="02020603050405020304" pitchFamily="18" charset="0"/>
              <a:ea typeface="黑体" panose="02010609060101010101" charset="-122"/>
              <a:cs typeface="Times New Roman" panose="02020603050405020304" pitchFamily="18" charset="0"/>
            </a:endParaRPr>
          </a:p>
        </p:txBody>
      </p:sp>
      <p:sp>
        <p:nvSpPr>
          <p:cNvPr id="7" name="矩形 6"/>
          <p:cNvSpPr/>
          <p:nvPr/>
        </p:nvSpPr>
        <p:spPr>
          <a:xfrm>
            <a:off x="626400" y="3366588"/>
            <a:ext cx="10738947" cy="830997"/>
          </a:xfrm>
          <a:prstGeom prst="rect">
            <a:avLst/>
          </a:prstGeom>
        </p:spPr>
        <p:txBody>
          <a:bodyPr wrap="square">
            <a:spAutoFit/>
          </a:bodyPr>
          <a:lstStyle/>
          <a:p>
            <a:pPr marL="342900" indent="-342900" algn="just">
              <a:buFont typeface="Arial" panose="020B0604020202020204" pitchFamily="34" charset="0"/>
              <a:buChar char="•"/>
            </a:pPr>
            <a:r>
              <a:rPr lang="zh-CN" altLang="en-US" b="1" dirty="0">
                <a:solidFill>
                  <a:srgbClr val="000000"/>
                </a:solidFill>
                <a:latin typeface="Times New Roman" panose="02020603050405020304" pitchFamily="18" charset="0"/>
                <a:ea typeface="黑体" panose="02010609060101010101" charset="-122"/>
                <a:cs typeface="Times New Roman" panose="02020603050405020304" pitchFamily="18" charset="0"/>
              </a:rPr>
              <a:t>最后，对比时刻</a:t>
            </a:r>
            <a:r>
              <a:rPr lang="en-US" altLang="zh-CN" b="1" i="1" dirty="0">
                <a:solidFill>
                  <a:srgbClr val="000000"/>
                </a:solidFill>
                <a:latin typeface="Times New Roman" panose="02020603050405020304" pitchFamily="18" charset="0"/>
                <a:ea typeface="黑体" panose="02010609060101010101" charset="-122"/>
                <a:cs typeface="Times New Roman" panose="02020603050405020304" pitchFamily="18" charset="0"/>
              </a:rPr>
              <a:t>t</a:t>
            </a:r>
            <a:r>
              <a:rPr lang="zh-CN" altLang="en-US" b="1" dirty="0">
                <a:solidFill>
                  <a:srgbClr val="000000"/>
                </a:solidFill>
                <a:latin typeface="Times New Roman" panose="02020603050405020304" pitchFamily="18" charset="0"/>
                <a:ea typeface="黑体" panose="02010609060101010101" charset="-122"/>
                <a:cs typeface="Times New Roman" panose="02020603050405020304" pitchFamily="18" charset="0"/>
              </a:rPr>
              <a:t>的均方根特征和故障阈值的大小。由下图可知，从</a:t>
            </a:r>
            <a:r>
              <a:rPr lang="en-US" altLang="zh-CN" b="1" dirty="0">
                <a:solidFill>
                  <a:srgbClr val="000000"/>
                </a:solidFill>
                <a:latin typeface="Times New Roman" panose="02020603050405020304" pitchFamily="18" charset="0"/>
                <a:ea typeface="黑体" panose="02010609060101010101" charset="-122"/>
                <a:cs typeface="Times New Roman" panose="02020603050405020304" pitchFamily="18" charset="0"/>
              </a:rPr>
              <a:t>5330 min</a:t>
            </a:r>
            <a:r>
              <a:rPr lang="zh-CN" altLang="en-US" b="1" dirty="0">
                <a:solidFill>
                  <a:srgbClr val="000000"/>
                </a:solidFill>
                <a:latin typeface="Times New Roman" panose="02020603050405020304" pitchFamily="18" charset="0"/>
                <a:ea typeface="黑体" panose="02010609060101010101" charset="-122"/>
                <a:cs typeface="Times New Roman" panose="02020603050405020304" pitchFamily="18" charset="0"/>
              </a:rPr>
              <a:t>开始，均方根值开始大于故障阈值，判定该时刻为轴承的故障起始点。</a:t>
            </a:r>
            <a:endParaRPr lang="zh-CN" altLang="en-US" b="1" dirty="0">
              <a:solidFill>
                <a:srgbClr val="000000"/>
              </a:solidFill>
              <a:latin typeface="Times New Roman" panose="02020603050405020304" pitchFamily="18" charset="0"/>
              <a:ea typeface="黑体" panose="02010609060101010101" charset="-122"/>
              <a:cs typeface="Times New Roman" panose="02020603050405020304" pitchFamily="18" charset="0"/>
            </a:endParaRPr>
          </a:p>
        </p:txBody>
      </p:sp>
      <p:sp>
        <p:nvSpPr>
          <p:cNvPr id="20" name="矩形 19"/>
          <p:cNvSpPr/>
          <p:nvPr/>
        </p:nvSpPr>
        <p:spPr>
          <a:xfrm>
            <a:off x="357158" y="1466414"/>
            <a:ext cx="9526643" cy="523220"/>
          </a:xfrm>
          <a:prstGeom prst="rect">
            <a:avLst/>
          </a:prstGeom>
        </p:spPr>
        <p:txBody>
          <a:bodyPr wrap="square">
            <a:spAutoFit/>
          </a:bodyPr>
          <a:lstStyle/>
          <a:p>
            <a:pPr marL="457200" indent="-457200">
              <a:buFont typeface="Wingdings" panose="05000000000000000000" pitchFamily="2" charset="2"/>
              <a:buChar char="Ø"/>
            </a:pPr>
            <a:r>
              <a:rPr lang="en-US" altLang="zh-CN"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3</a:t>
            </a:r>
            <a:r>
              <a:rPr lang="el-GR" altLang="zh-CN" sz="2800" b="1" i="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σ</a:t>
            </a: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方法在轴承健康状态监测中的应用</a:t>
            </a:r>
            <a:endParaRPr lang="en-US"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endParaRPr>
          </a:p>
        </p:txBody>
      </p:sp>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57157" y="1466414"/>
            <a:ext cx="6604525" cy="523220"/>
          </a:xfrm>
          <a:prstGeom prst="rect">
            <a:avLst/>
          </a:prstGeom>
        </p:spPr>
        <p:txBody>
          <a:bodyPr wrap="square">
            <a:spAutoFit/>
          </a:bodyPr>
          <a:lstStyle/>
          <a:p>
            <a:pPr marL="457200" indent="-457200">
              <a:buFont typeface="Wingdings" panose="05000000000000000000" pitchFamily="2" charset="2"/>
              <a:buChar char="Ø"/>
            </a:pP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基于智能模型的健康监测主要步骤</a:t>
            </a:r>
            <a:endParaRPr lang="en-US"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nvGrpSpPr>
          <p:cNvPr id="20" name="组合 19"/>
          <p:cNvGrpSpPr/>
          <p:nvPr/>
        </p:nvGrpSpPr>
        <p:grpSpPr>
          <a:xfrm>
            <a:off x="1538301" y="3644108"/>
            <a:ext cx="9118571" cy="2591940"/>
            <a:chOff x="1629758" y="3746330"/>
            <a:chExt cx="9118571" cy="2591940"/>
          </a:xfrm>
        </p:grpSpPr>
        <p:grpSp>
          <p:nvGrpSpPr>
            <p:cNvPr id="2" name="组合 7"/>
            <p:cNvGrpSpPr/>
            <p:nvPr/>
          </p:nvGrpSpPr>
          <p:grpSpPr>
            <a:xfrm>
              <a:off x="1629758" y="3746330"/>
              <a:ext cx="2631334" cy="2591940"/>
              <a:chOff x="1236964" y="3695374"/>
              <a:chExt cx="2240970" cy="2591940"/>
            </a:xfrm>
          </p:grpSpPr>
          <p:sp>
            <p:nvSpPr>
              <p:cNvPr id="18" name="圆角矩形 17"/>
              <p:cNvSpPr/>
              <p:nvPr/>
            </p:nvSpPr>
            <p:spPr>
              <a:xfrm>
                <a:off x="1239803" y="4215612"/>
                <a:ext cx="2238131" cy="2071702"/>
              </a:xfrm>
              <a:prstGeom prst="roundRect">
                <a:avLst>
                  <a:gd name="adj" fmla="val 100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bIns="0" rtlCol="0" anchor="ctr"/>
              <a:lstStyle/>
              <a:p>
                <a:pPr indent="-457200" algn="just">
                  <a:buFont typeface="Arial" panose="020B0604020202020204" pitchFamily="34" charset="0"/>
                  <a:buChar char="•"/>
                </a:pPr>
                <a:endParaRPr lang="en-US" altLang="zh-CN" sz="2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振动</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声发射</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温度</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圆角矩形 18"/>
              <p:cNvSpPr/>
              <p:nvPr/>
            </p:nvSpPr>
            <p:spPr>
              <a:xfrm>
                <a:off x="1236964" y="3695374"/>
                <a:ext cx="2238131" cy="8640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高质量数据库</a:t>
                </a:r>
                <a:endPar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5" name="组合 17"/>
            <p:cNvGrpSpPr/>
            <p:nvPr/>
          </p:nvGrpSpPr>
          <p:grpSpPr>
            <a:xfrm>
              <a:off x="4816180" y="3746330"/>
              <a:ext cx="2624135" cy="2591940"/>
              <a:chOff x="1239803" y="3695374"/>
              <a:chExt cx="2234840" cy="2591940"/>
            </a:xfrm>
          </p:grpSpPr>
          <p:sp>
            <p:nvSpPr>
              <p:cNvPr id="21" name="圆角矩形 20"/>
              <p:cNvSpPr/>
              <p:nvPr/>
            </p:nvSpPr>
            <p:spPr>
              <a:xfrm>
                <a:off x="1239803" y="4215612"/>
                <a:ext cx="2232000" cy="2071702"/>
              </a:xfrm>
              <a:prstGeom prst="roundRect">
                <a:avLst>
                  <a:gd name="adj" fmla="val 100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bIns="0" rtlCol="0" anchor="ctr"/>
              <a:lstStyle/>
              <a:p>
                <a:pPr indent="-457200" algn="just">
                  <a:buFont typeface="Arial" panose="020B0604020202020204" pitchFamily="34" charset="0"/>
                  <a:buChar char="•"/>
                </a:pPr>
                <a:endParaRPr lang="en-US" altLang="zh-CN" sz="2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时域分析</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频域分析</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时频分析</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圆角矩形 21"/>
              <p:cNvSpPr/>
              <p:nvPr/>
            </p:nvSpPr>
            <p:spPr>
              <a:xfrm>
                <a:off x="1242643" y="3695374"/>
                <a:ext cx="2232000" cy="8640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特征提取</a:t>
                </a:r>
                <a:endPar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6" name="组合 20"/>
            <p:cNvGrpSpPr/>
            <p:nvPr/>
          </p:nvGrpSpPr>
          <p:grpSpPr>
            <a:xfrm>
              <a:off x="8012329" y="3746330"/>
              <a:ext cx="2736000" cy="2591940"/>
              <a:chOff x="1239803" y="3695374"/>
              <a:chExt cx="2329255" cy="2591940"/>
            </a:xfrm>
          </p:grpSpPr>
          <p:sp>
            <p:nvSpPr>
              <p:cNvPr id="24" name="圆角矩形 23"/>
              <p:cNvSpPr/>
              <p:nvPr/>
            </p:nvSpPr>
            <p:spPr>
              <a:xfrm>
                <a:off x="1239803" y="4215612"/>
                <a:ext cx="2329255" cy="2071702"/>
              </a:xfrm>
              <a:prstGeom prst="roundRect">
                <a:avLst>
                  <a:gd name="adj" fmla="val 1008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bIns="0" rtlCol="0" anchor="ctr"/>
              <a:lstStyle/>
              <a:p>
                <a:pPr indent="-457200" algn="just">
                  <a:buFont typeface="Arial" panose="020B0604020202020204" pitchFamily="34" charset="0"/>
                  <a:buChar char="•"/>
                </a:pPr>
                <a:endParaRPr lang="en-US" altLang="zh-CN" sz="2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循环神经网络</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支持向量机</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逻辑回归</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457200">
                  <a:lnSpc>
                    <a:spcPct val="120000"/>
                  </a:lnSpc>
                  <a:buFont typeface="Arial" panose="020B0604020202020204" pitchFamily="34" charset="0"/>
                  <a:buChar char="•"/>
                </a:pP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圆角矩形 24"/>
              <p:cNvSpPr/>
              <p:nvPr/>
            </p:nvSpPr>
            <p:spPr>
              <a:xfrm>
                <a:off x="1239803" y="3695374"/>
                <a:ext cx="2329255" cy="8640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健康状态定量评估</a:t>
                </a:r>
                <a:endParaRPr lang="zh-CN" altLang="en-US"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26" name="直接箭头连接符 25"/>
            <p:cNvCxnSpPr>
              <a:stCxn id="18" idx="3"/>
              <a:endCxn id="21" idx="1"/>
            </p:cNvCxnSpPr>
            <p:nvPr/>
          </p:nvCxnSpPr>
          <p:spPr>
            <a:xfrm>
              <a:off x="4261091" y="5302419"/>
              <a:ext cx="555089" cy="1588"/>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21" idx="3"/>
              <a:endCxn id="24" idx="1"/>
            </p:cNvCxnSpPr>
            <p:nvPr/>
          </p:nvCxnSpPr>
          <p:spPr>
            <a:xfrm>
              <a:off x="7436980" y="5302419"/>
              <a:ext cx="575349" cy="1588"/>
            </a:xfrm>
            <a:prstGeom prst="straightConnector1">
              <a:avLst/>
            </a:prstGeom>
            <a:ln w="2857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8" name="矩形 27"/>
          <p:cNvSpPr/>
          <p:nvPr/>
        </p:nvSpPr>
        <p:spPr>
          <a:xfrm>
            <a:off x="641437" y="2072472"/>
            <a:ext cx="10912302" cy="1421928"/>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基于智能模型的健康监测定量评估，其输出为具有特定取值区间的连续值。因此，该类方法所用的智能模型一般是机器学习中的“回归模型”，即通过训练集对回归模型进行学习，从而建立特征空间到连续取值空间的映射关系。</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3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57158" y="1466414"/>
            <a:ext cx="2810385" cy="523220"/>
          </a:xfrm>
          <a:prstGeom prst="rect">
            <a:avLst/>
          </a:prstGeom>
        </p:spPr>
        <p:txBody>
          <a:bodyPr wrap="none">
            <a:spAutoFit/>
          </a:bodyPr>
          <a:lstStyle/>
          <a:p>
            <a:pPr marL="457200" indent="-457200">
              <a:buFont typeface="Wingdings" panose="05000000000000000000" pitchFamily="2" charset="2"/>
              <a:buChar char="Ø"/>
            </a:pP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循环神经网络</a:t>
            </a:r>
            <a:endParaRPr lang="en-US"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4" name="矩形 3"/>
          <p:cNvSpPr/>
          <p:nvPr/>
        </p:nvSpPr>
        <p:spPr>
          <a:xfrm>
            <a:off x="507881" y="2133650"/>
            <a:ext cx="11179414" cy="940963"/>
          </a:xfrm>
          <a:prstGeom prst="rect">
            <a:avLst/>
          </a:prstGeom>
        </p:spPr>
        <p:txBody>
          <a:bodyPr wrap="square">
            <a:spAutoFit/>
          </a:bodyPr>
          <a:lstStyle/>
          <a:p>
            <a:pPr marL="342900" indent="-342900">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循环神经网络（</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Recurrent neural network, RNN</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）是一类用于</a:t>
            </a: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处理时序信号</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的深度神经模型。</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矩形 69"/>
          <p:cNvSpPr/>
          <p:nvPr/>
        </p:nvSpPr>
        <p:spPr>
          <a:xfrm>
            <a:off x="507881" y="3256931"/>
            <a:ext cx="11179414" cy="1865126"/>
          </a:xfrm>
          <a:prstGeom prst="rect">
            <a:avLst/>
          </a:prstGeom>
        </p:spPr>
        <p:txBody>
          <a:bodyPr wrap="square">
            <a:spAutoFit/>
          </a:bodyPr>
          <a:lstStyle/>
          <a:p>
            <a:pPr marL="342900" indent="-342900">
              <a:lnSpc>
                <a:spcPct val="120000"/>
              </a:lnSpc>
              <a:buFont typeface="Arial" panose="020B0604020202020204" pitchFamily="34" charset="0"/>
              <a:buChar char="•"/>
            </a:pP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RNN </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允许网络中出现</a:t>
            </a:r>
            <a:r>
              <a:rPr lang="zh-CN" altLang="en-US"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rPr>
              <a:t>环形结构</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，从而可让一些神经元的输出反馈回来作为输入信号。这种结构与信息反馈过程，使得网络在时刻</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t </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的输出不仅与时刻</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t</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的输入有关，还与时刻</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t-1</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的网络隐含层的输出有关，从而</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RNN</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能处理与时间有关的动态信息。</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3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57158" y="1466414"/>
            <a:ext cx="5921814" cy="523220"/>
          </a:xfrm>
          <a:prstGeom prst="rect">
            <a:avLst/>
          </a:prstGeom>
        </p:spPr>
        <p:txBody>
          <a:bodyPr wrap="none">
            <a:spAutoFit/>
          </a:bodyPr>
          <a:lstStyle/>
          <a:p>
            <a:pPr marL="457200" indent="-457200">
              <a:buFont typeface="Wingdings" panose="05000000000000000000" pitchFamily="2" charset="2"/>
              <a:buChar char="Ø"/>
            </a:pPr>
            <a:r>
              <a:rPr lang="en-US" altLang="zh-CN"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RNN </a:t>
            </a: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在轴承健康状态监测中应用</a:t>
            </a:r>
            <a:endParaRPr lang="en-US"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pic>
        <p:nvPicPr>
          <p:cNvPr id="5" name="图片 4"/>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2588" y="4335319"/>
            <a:ext cx="5670000" cy="1620000"/>
          </a:xfrm>
          <a:prstGeom prst="rect">
            <a:avLst/>
          </a:prstGeom>
        </p:spPr>
      </p:pic>
      <p:sp>
        <p:nvSpPr>
          <p:cNvPr id="9" name="文本框 8"/>
          <p:cNvSpPr txBox="1"/>
          <p:nvPr/>
        </p:nvSpPr>
        <p:spPr>
          <a:xfrm>
            <a:off x="5305500" y="6019269"/>
            <a:ext cx="1584176" cy="369332"/>
          </a:xfrm>
          <a:prstGeom prst="rect">
            <a:avLst/>
          </a:prstGeom>
          <a:noFill/>
        </p:spPr>
        <p:txBody>
          <a:bodyPr wrap="square" rtlCol="0">
            <a:spAutoFit/>
          </a:bodyPr>
          <a:lstStyle/>
          <a:p>
            <a:pPr algn="ctr"/>
            <a:r>
              <a:rPr lang="zh-CN" altLang="en-US"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时间</a:t>
            </a:r>
            <a:r>
              <a:rPr lang="en-US" altLang="zh-CN"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/10s</a:t>
            </a:r>
            <a:endParaRPr lang="zh-CN" altLang="en-US"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9"/>
          <p:cNvSpPr txBox="1"/>
          <p:nvPr/>
        </p:nvSpPr>
        <p:spPr>
          <a:xfrm rot="16200000">
            <a:off x="2661263" y="4960653"/>
            <a:ext cx="864096" cy="369332"/>
          </a:xfrm>
          <a:prstGeom prst="rect">
            <a:avLst/>
          </a:prstGeom>
          <a:noFill/>
        </p:spPr>
        <p:txBody>
          <a:bodyPr wrap="square" rtlCol="0">
            <a:spAutoFit/>
          </a:bodyPr>
          <a:lstStyle/>
          <a:p>
            <a:pPr algn="ctr"/>
            <a:r>
              <a:rPr lang="zh-CN" altLang="en-US"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幅值</a:t>
            </a:r>
            <a:r>
              <a:rPr lang="en-US" altLang="zh-CN"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/g</a:t>
            </a:r>
            <a:endParaRPr lang="zh-CN" altLang="en-US"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矩形 12"/>
          <p:cNvSpPr/>
          <p:nvPr/>
        </p:nvSpPr>
        <p:spPr>
          <a:xfrm>
            <a:off x="602877" y="3115982"/>
            <a:ext cx="11039325" cy="940963"/>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对</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17</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个滚动轴承进行加速寿命实验，分别记录为</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B1-B17</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。下图为轴承</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B1</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在全寿命周期内的振动信号。</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矩形 17"/>
          <p:cNvSpPr/>
          <p:nvPr/>
        </p:nvSpPr>
        <p:spPr>
          <a:xfrm>
            <a:off x="624979" y="2111186"/>
            <a:ext cx="11017224" cy="940963"/>
          </a:xfrm>
          <a:prstGeom prst="rect">
            <a:avLst/>
          </a:prstGeom>
        </p:spPr>
        <p:txBody>
          <a:bodyPr wrap="square">
            <a:spAutoFit/>
          </a:bodyPr>
          <a:lstStyle/>
          <a:p>
            <a:pPr marL="342900" indent="-342900" algn="just">
              <a:lnSpc>
                <a:spcPct val="120000"/>
              </a:lnSpc>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以滚动轴承为监测对象，定量评估滚动轴承的健康状态。在测试轴承上加装加速度传感器采集轴承的振动信号。</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3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57158" y="1466414"/>
            <a:ext cx="5921814" cy="523220"/>
          </a:xfrm>
          <a:prstGeom prst="rect">
            <a:avLst/>
          </a:prstGeom>
        </p:spPr>
        <p:txBody>
          <a:bodyPr wrap="none">
            <a:spAutoFit/>
          </a:bodyPr>
          <a:lstStyle/>
          <a:p>
            <a:pPr marL="457200" indent="-457200">
              <a:buFont typeface="Wingdings" panose="05000000000000000000" pitchFamily="2" charset="2"/>
              <a:buChar char="Ø"/>
            </a:pPr>
            <a:r>
              <a:rPr lang="en-US" altLang="zh-CN"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RNN </a:t>
            </a: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在轴承健康状态监测中应用</a:t>
            </a:r>
            <a:endParaRPr lang="en-US"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pic>
        <p:nvPicPr>
          <p:cNvPr id="6" name="图片 5"/>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78791" y="4293890"/>
            <a:ext cx="5670000" cy="1620000"/>
          </a:xfrm>
          <a:prstGeom prst="rect">
            <a:avLst/>
          </a:prstGeom>
        </p:spPr>
      </p:pic>
      <p:sp>
        <p:nvSpPr>
          <p:cNvPr id="11" name="文本框 10"/>
          <p:cNvSpPr txBox="1"/>
          <p:nvPr/>
        </p:nvSpPr>
        <p:spPr>
          <a:xfrm>
            <a:off x="5260622" y="6032886"/>
            <a:ext cx="1584176" cy="369332"/>
          </a:xfrm>
          <a:prstGeom prst="rect">
            <a:avLst/>
          </a:prstGeom>
          <a:noFill/>
        </p:spPr>
        <p:txBody>
          <a:bodyPr wrap="square" rtlCol="0">
            <a:spAutoFit/>
          </a:bodyPr>
          <a:lstStyle/>
          <a:p>
            <a:pPr algn="ctr"/>
            <a:r>
              <a:rPr lang="zh-CN" altLang="en-US"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时间</a:t>
            </a:r>
            <a:r>
              <a:rPr lang="en-US" altLang="zh-CN"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/10s</a:t>
            </a:r>
            <a:endParaRPr lang="zh-CN" altLang="en-US"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1"/>
          <p:cNvSpPr txBox="1"/>
          <p:nvPr/>
        </p:nvSpPr>
        <p:spPr>
          <a:xfrm rot="16200000">
            <a:off x="2303605" y="4919224"/>
            <a:ext cx="1332560" cy="369332"/>
          </a:xfrm>
          <a:prstGeom prst="rect">
            <a:avLst/>
          </a:prstGeom>
          <a:noFill/>
        </p:spPr>
        <p:txBody>
          <a:bodyPr wrap="square" rtlCol="0">
            <a:spAutoFit/>
          </a:bodyPr>
          <a:lstStyle/>
          <a:p>
            <a:pPr algn="ctr"/>
            <a:r>
              <a:rPr lang="zh-CN" altLang="en-US"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健康评估</a:t>
            </a:r>
            <a:endParaRPr lang="zh-CN" altLang="en-US" sz="1800" dirty="0">
              <a:solidFill>
                <a:schemeClr val="tx2">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矩形 13"/>
          <p:cNvSpPr/>
          <p:nvPr/>
        </p:nvSpPr>
        <p:spPr>
          <a:xfrm>
            <a:off x="513853" y="2646729"/>
            <a:ext cx="11233622" cy="461665"/>
          </a:xfrm>
          <a:prstGeom prst="rect">
            <a:avLst/>
          </a:prstGeom>
        </p:spPr>
        <p:txBody>
          <a:bodyPr wrap="square">
            <a:spAutoFit/>
          </a:bodyPr>
          <a:lstStyle/>
          <a:p>
            <a:pPr marL="342900" indent="-342900">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然后，选取轴承</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B2-B17</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的数据作为训练数据集，训练</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RNN</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模型。</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矩形 14"/>
          <p:cNvSpPr/>
          <p:nvPr/>
        </p:nvSpPr>
        <p:spPr>
          <a:xfrm>
            <a:off x="536722" y="2133650"/>
            <a:ext cx="11104453" cy="461665"/>
          </a:xfrm>
          <a:prstGeom prst="rect">
            <a:avLst/>
          </a:prstGeom>
        </p:spPr>
        <p:txBody>
          <a:bodyPr wrap="square">
            <a:spAutoFit/>
          </a:bodyPr>
          <a:lstStyle/>
          <a:p>
            <a:pPr marL="342900" indent="-342900" algn="just">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首先，提取振动信号的</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14 </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种特征构成特征向量。</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513853" y="3165813"/>
            <a:ext cx="11344374" cy="830997"/>
          </a:xfrm>
          <a:prstGeom prst="rect">
            <a:avLst/>
          </a:prstGeom>
        </p:spPr>
        <p:txBody>
          <a:bodyPr wrap="square">
            <a:spAutoFit/>
          </a:bodyPr>
          <a:lstStyle/>
          <a:p>
            <a:pPr marL="342900" indent="-342900">
              <a:buFont typeface="Arial" panose="020B0604020202020204" pitchFamily="34" charset="0"/>
              <a:buChar char="•"/>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最后，以轴承</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B1</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的数据测试训练好的模型。如下图所示，测试轴承的健康评估值随时间出现增长趋势。轴承的健康评估值分布在</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到</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之间。</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菱形 1"/>
          <p:cNvSpPr/>
          <p:nvPr/>
        </p:nvSpPr>
        <p:spPr>
          <a:xfrm>
            <a:off x="837441" y="2500014"/>
            <a:ext cx="2312915" cy="2048775"/>
          </a:xfrm>
          <a:prstGeom prst="diamond">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Freeform 8"/>
          <p:cNvSpPr/>
          <p:nvPr/>
        </p:nvSpPr>
        <p:spPr bwMode="auto">
          <a:xfrm>
            <a:off x="1913207" y="1705197"/>
            <a:ext cx="3382422" cy="3379421"/>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0097C2"/>
          </a:solidFill>
          <a:ln w="0">
            <a:noFill/>
            <a:prstDash val="solid"/>
            <a:round/>
          </a:ln>
        </p:spPr>
        <p:txBody>
          <a:bodyPr vert="horz" wrap="square" lIns="121918" tIns="60959" rIns="121918" bIns="60959" numCol="1" anchor="t" anchorCtr="0" compatLnSpc="1"/>
          <a:lstStyle/>
          <a:p>
            <a:endParaRPr lang="zh-CN" altLang="en-US">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50" name="文本框 2"/>
          <p:cNvSpPr txBox="1">
            <a:spLocks noChangeArrowheads="1"/>
          </p:cNvSpPr>
          <p:nvPr>
            <p:custDataLst>
              <p:tags r:id="rId1"/>
            </p:custDataLst>
          </p:nvPr>
        </p:nvSpPr>
        <p:spPr bwMode="auto">
          <a:xfrm>
            <a:off x="2800229" y="2646067"/>
            <a:ext cx="1608377" cy="149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730" b="1"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1</a:t>
            </a:r>
            <a:endParaRPr lang="zh-CN" altLang="en-US" sz="9730" b="1"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cxnSp>
        <p:nvCxnSpPr>
          <p:cNvPr id="7" name="直接连接符 6"/>
          <p:cNvCxnSpPr/>
          <p:nvPr>
            <p:custDataLst>
              <p:tags r:id="rId2"/>
            </p:custDataLst>
          </p:nvPr>
        </p:nvCxnSpPr>
        <p:spPr>
          <a:xfrm>
            <a:off x="5885124" y="3429794"/>
            <a:ext cx="3929083" cy="0"/>
          </a:xfrm>
          <a:prstGeom prst="line">
            <a:avLst/>
          </a:prstGeom>
          <a:ln w="12700">
            <a:solidFill>
              <a:srgbClr val="0097C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885124" y="2385776"/>
            <a:ext cx="4237325" cy="820415"/>
          </a:xfrm>
          <a:prstGeom prst="rect">
            <a:avLst/>
          </a:prstGeom>
        </p:spPr>
        <p:txBody>
          <a:bodyPr wrap="square" lIns="0" tIns="0" rIns="0" bIns="0">
            <a:spAutoFit/>
          </a:bodyPr>
          <a:lstStyle/>
          <a:p>
            <a:pPr lvl="0">
              <a:buNone/>
            </a:pPr>
            <a:r>
              <a:rPr lang="zh-CN" altLang="en-US" sz="5330" b="1" dirty="0">
                <a:solidFill>
                  <a:srgbClr val="0097C2"/>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时代背景</a:t>
            </a:r>
            <a:endParaRPr lang="zh-CN" altLang="zh-CN" sz="5330" b="1" dirty="0">
              <a:solidFill>
                <a:srgbClr val="0097C2"/>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矩形 8"/>
          <p:cNvSpPr/>
          <p:nvPr/>
        </p:nvSpPr>
        <p:spPr>
          <a:xfrm>
            <a:off x="5885125" y="3653399"/>
            <a:ext cx="4950660" cy="1522853"/>
          </a:xfrm>
          <a:prstGeom prst="rect">
            <a:avLst/>
          </a:prstGeom>
        </p:spPr>
        <p:txBody>
          <a:bodyPr wrap="square" lIns="0" tIns="0" rIns="0" bIns="0">
            <a:spAutoFit/>
          </a:bodyPr>
          <a:lstStyle/>
          <a:p>
            <a:pPr lvl="0">
              <a:lnSpc>
                <a:spcPct val="130000"/>
              </a:lnSpc>
              <a:buNone/>
            </a:pPr>
            <a:r>
              <a:rPr lang="en-US" altLang="zh-CN" sz="4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字魂59号-创粗黑" panose="00000500000000000000" pitchFamily="2" charset="-122"/>
              </a:rPr>
              <a:t>Alpha </a:t>
            </a:r>
            <a:r>
              <a:rPr lang="en-US"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cs typeface="+mn-ea"/>
                <a:sym typeface="字魂59号-创粗黑" panose="00000500000000000000" pitchFamily="2" charset="-122"/>
              </a:rPr>
              <a:t>Go</a:t>
            </a:r>
            <a:endParaRPr lang="en-US"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cs typeface="+mn-ea"/>
              <a:sym typeface="字魂59号-创粗黑" panose="00000500000000000000" pitchFamily="2" charset="-122"/>
            </a:endParaRPr>
          </a:p>
          <a:p>
            <a:pPr lvl="0">
              <a:lnSpc>
                <a:spcPct val="130000"/>
              </a:lnSpc>
              <a:buNone/>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cs typeface="+mn-ea"/>
                <a:sym typeface="字魂59号-创粗黑" panose="00000500000000000000" pitchFamily="2" charset="-122"/>
              </a:rPr>
              <a:t>赢得</a:t>
            </a:r>
            <a:r>
              <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字魂59号-创粗黑" panose="00000500000000000000" pitchFamily="2" charset="-122"/>
              </a:rPr>
              <a:t>人工智能“圣杯”</a:t>
            </a:r>
            <a:endParaRPr lang="zh-CN" altLang="en-US" sz="4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字魂59号-创粗黑" panose="00000500000000000000" pitchFamily="2" charset="-122"/>
            </a:endParaRPr>
          </a:p>
        </p:txBody>
      </p:sp>
    </p:spTree>
    <p:custDataLst>
      <p:tags r:id="rId3"/>
    </p:custData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a:p>
            <a:pPr algn="l"/>
            <a:r>
              <a:rPr lang="zh-CN" altLang="en-US" sz="3200" b="1" dirty="0" smtClean="0">
                <a:solidFill>
                  <a:schemeClr val="bg1"/>
                </a:solidFill>
                <a:latin typeface="微软雅黑" panose="020B0503020204020204" pitchFamily="34" charset="-122"/>
                <a:ea typeface="微软雅黑" panose="020B0503020204020204" pitchFamily="34" charset="-122"/>
              </a:rPr>
              <a:t>迁移</a:t>
            </a:r>
            <a:r>
              <a:rPr lang="zh-CN" altLang="en-US" sz="3200" b="1" dirty="0">
                <a:solidFill>
                  <a:schemeClr val="bg1"/>
                </a:solidFill>
                <a:latin typeface="微软雅黑" panose="020B0503020204020204" pitchFamily="34" charset="-122"/>
                <a:ea typeface="微软雅黑" panose="020B0503020204020204" pitchFamily="34" charset="-122"/>
              </a:rPr>
              <a:t>学习</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7" name="TextBox 1"/>
          <p:cNvSpPr txBox="1"/>
          <p:nvPr/>
        </p:nvSpPr>
        <p:spPr>
          <a:xfrm>
            <a:off x="485728" y="1835337"/>
            <a:ext cx="5000502" cy="4614084"/>
          </a:xfrm>
          <a:prstGeom prst="rect">
            <a:avLst/>
          </a:prstGeom>
          <a:noFill/>
          <a:ln w="9525">
            <a:noFill/>
            <a:miter/>
          </a:ln>
        </p:spPr>
        <p:txBody>
          <a:bodyPr wrap="square" rtlCol="0" anchor="t">
            <a:spAutoFit/>
          </a:bodyPr>
          <a:lstStyle/>
          <a:p>
            <a:pPr>
              <a:lnSpc>
                <a:spcPct val="150000"/>
              </a:lnSpc>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选取飞机燃油泵</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种故障进行研究：（</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）叶片损伤</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）扩散管损伤</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）轴承磨损</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spcAft>
                <a:spcPts val="720"/>
              </a:spcAft>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4</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）渗漏故障</a:t>
            </a:r>
            <a:endPar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针对每一种故障模式，选择其对应的故障部件替代燃油泵中的正常件，</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然后进行故障数据的采集</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8" name="图片 27" descr="C:\Users\邱在辉\AppData\Local\Temp\ksohtml17032\wps3.png"/>
          <p:cNvPicPr/>
          <p:nvPr/>
        </p:nvPicPr>
        <p:blipFill>
          <a:blip r:embed="rId1">
            <a:extLst>
              <a:ext uri="{28A0092B-C50C-407E-A947-70E740481C1C}">
                <a14:useLocalDpi xmlns:a14="http://schemas.microsoft.com/office/drawing/2010/main" val="0"/>
              </a:ext>
            </a:extLst>
          </a:blip>
          <a:srcRect/>
          <a:stretch>
            <a:fillRect/>
          </a:stretch>
        </p:blipFill>
        <p:spPr bwMode="auto">
          <a:xfrm>
            <a:off x="6883717" y="1624542"/>
            <a:ext cx="1791115" cy="1718097"/>
          </a:xfrm>
          <a:prstGeom prst="rect">
            <a:avLst/>
          </a:prstGeom>
          <a:noFill/>
          <a:ln>
            <a:noFill/>
          </a:ln>
        </p:spPr>
      </p:pic>
      <p:pic>
        <p:nvPicPr>
          <p:cNvPr id="29" name="图片 28" descr="C:\Users\邱在辉\AppData\Local\Temp\ksohtml17032\wps4.png"/>
          <p:cNvPicPr/>
          <p:nvPr/>
        </p:nvPicPr>
        <p:blipFill>
          <a:blip r:embed="rId2">
            <a:extLst>
              <a:ext uri="{28A0092B-C50C-407E-A947-70E740481C1C}">
                <a14:useLocalDpi xmlns:a14="http://schemas.microsoft.com/office/drawing/2010/main" val="0"/>
              </a:ext>
            </a:extLst>
          </a:blip>
          <a:srcRect/>
          <a:stretch>
            <a:fillRect/>
          </a:stretch>
        </p:blipFill>
        <p:spPr bwMode="auto">
          <a:xfrm>
            <a:off x="9514092" y="1606444"/>
            <a:ext cx="1783493" cy="1701329"/>
          </a:xfrm>
          <a:prstGeom prst="rect">
            <a:avLst/>
          </a:prstGeom>
          <a:noFill/>
          <a:ln>
            <a:noFill/>
          </a:ln>
        </p:spPr>
      </p:pic>
      <p:pic>
        <p:nvPicPr>
          <p:cNvPr id="30" name="Picture 2" descr="https://gimg2.baidu.com/image_search/src=http%3A%2F%2Fimg1.fr-trading.com%2F0%2F5_791_1780544_750_750.jpg&amp;refer=http%3A%2F%2Fimg1.fr-trading.com&amp;app=2002&amp;size=f9999,10000&amp;q=a80&amp;n=0&amp;g=0n&amp;fmt=jpeg?sec=1624248728&amp;t=e20c6a0fe9d6a84a37667214bfbdfa3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438"/>
          <a:stretch>
            <a:fillRect/>
          </a:stretch>
        </p:blipFill>
        <p:spPr bwMode="auto">
          <a:xfrm>
            <a:off x="9541143" y="4003314"/>
            <a:ext cx="1790753" cy="160382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ttps://gimg2.baidu.com/image_search/src=http%3A%2F%2Fhcbbsftp.oss-cn-hangzhou.aliyuncs.com%2Fforum%2F201204%2F07%2F165558d864n6ah289dzt2a.jpg&amp;refer=http%3A%2F%2Fhcbbsftp.oss-cn-hangzhou.aliyuncs.com&amp;app=2002&amp;size=f9999,10000&amp;q=a80&amp;n=0&amp;g=0n&amp;fmt=jpeg?sec=1624249068&amp;t=d5298038f89ada8581926d0d43e2a4c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340" t="38177" r="25292"/>
          <a:stretch>
            <a:fillRect/>
          </a:stretch>
        </p:blipFill>
        <p:spPr bwMode="auto">
          <a:xfrm>
            <a:off x="6888411" y="4037976"/>
            <a:ext cx="1818554" cy="157998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5"/>
          <p:cNvSpPr txBox="1"/>
          <p:nvPr/>
        </p:nvSpPr>
        <p:spPr>
          <a:xfrm>
            <a:off x="6888411" y="3425561"/>
            <a:ext cx="1786421" cy="461665"/>
          </a:xfrm>
          <a:prstGeom prst="rect">
            <a:avLst/>
          </a:prstGeom>
          <a:noFill/>
          <a:ln w="9525">
            <a:noFill/>
            <a:miter/>
          </a:ln>
        </p:spPr>
        <p:txBody>
          <a:bodyPr wrap="square" rtlCol="0" anchor="t">
            <a:spAutoFit/>
          </a:bodyPr>
          <a:lstStyle/>
          <a:p>
            <a:pPr algn="ctr" eaLnBrk="0" hangingPunct="0"/>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损伤的叶片</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TextBox 15"/>
          <p:cNvSpPr txBox="1"/>
          <p:nvPr/>
        </p:nvSpPr>
        <p:spPr>
          <a:xfrm>
            <a:off x="9412943" y="3414548"/>
            <a:ext cx="2073271" cy="461665"/>
          </a:xfrm>
          <a:prstGeom prst="rect">
            <a:avLst/>
          </a:prstGeom>
          <a:noFill/>
          <a:ln w="9525">
            <a:noFill/>
            <a:miter/>
          </a:ln>
        </p:spPr>
        <p:txBody>
          <a:bodyPr wrap="square" rtlCol="0" anchor="t">
            <a:spAutoFit/>
          </a:bodyPr>
          <a:lstStyle/>
          <a:p>
            <a:pPr algn="ctr" eaLnBrk="0" hangingPunct="0"/>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损伤的扩散管</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TextBox 16"/>
          <p:cNvSpPr txBox="1"/>
          <p:nvPr/>
        </p:nvSpPr>
        <p:spPr>
          <a:xfrm>
            <a:off x="9386823" y="5734242"/>
            <a:ext cx="2099391" cy="461665"/>
          </a:xfrm>
          <a:prstGeom prst="rect">
            <a:avLst/>
          </a:prstGeom>
          <a:noFill/>
          <a:ln w="9525">
            <a:noFill/>
            <a:miter/>
          </a:ln>
        </p:spPr>
        <p:txBody>
          <a:bodyPr wrap="square" rtlCol="0" anchor="t">
            <a:spAutoFit/>
          </a:bodyPr>
          <a:lstStyle/>
          <a:p>
            <a:pPr algn="ct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老化的密封圈</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TextBox 19"/>
          <p:cNvSpPr txBox="1"/>
          <p:nvPr/>
        </p:nvSpPr>
        <p:spPr>
          <a:xfrm>
            <a:off x="6930551" y="5768715"/>
            <a:ext cx="1786421" cy="461665"/>
          </a:xfrm>
          <a:prstGeom prst="rect">
            <a:avLst/>
          </a:prstGeom>
          <a:noFill/>
          <a:ln w="9525">
            <a:noFill/>
            <a:miter/>
          </a:ln>
        </p:spPr>
        <p:txBody>
          <a:bodyPr wrap="square" rtlCol="0" anchor="t">
            <a:spAutoFit/>
          </a:bodyPr>
          <a:lstStyle/>
          <a:p>
            <a:pPr algn="ct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磨损的轴承</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矩形 35"/>
          <p:cNvSpPr/>
          <p:nvPr/>
        </p:nvSpPr>
        <p:spPr>
          <a:xfrm>
            <a:off x="408955" y="1101322"/>
            <a:ext cx="3877985" cy="523220"/>
          </a:xfrm>
          <a:prstGeom prst="rect">
            <a:avLst/>
          </a:prstGeom>
        </p:spPr>
        <p:txBody>
          <a:bodyPr wrap="none">
            <a:spAutoFit/>
          </a:bodyPr>
          <a:lstStyle/>
          <a:p>
            <a:pPr marL="457200" indent="-457200">
              <a:buFont typeface="Wingdings" panose="05000000000000000000" pitchFamily="2" charset="2"/>
              <a:buChar char="Ø"/>
            </a:pPr>
            <a:r>
              <a:rPr lang="zh-CN" altLang="en-US" sz="2800" b="1" dirty="0" smtClean="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飞机</a:t>
            </a: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燃油泵故障实验</a:t>
            </a:r>
            <a:endPar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Tree>
  </p:cSld>
  <p:clrMapOvr>
    <a:masterClrMapping/>
  </p:clrMapOvr>
  <p:transition spd="slow" advTm="3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5" name="TextBox 1"/>
          <p:cNvSpPr txBox="1"/>
          <p:nvPr/>
        </p:nvSpPr>
        <p:spPr>
          <a:xfrm>
            <a:off x="913011" y="1398301"/>
            <a:ext cx="10803250" cy="2862322"/>
          </a:xfrm>
          <a:prstGeom prst="rect">
            <a:avLst/>
          </a:prstGeom>
          <a:noFill/>
          <a:ln w="9525">
            <a:noFill/>
            <a:miter/>
          </a:ln>
        </p:spPr>
        <p:txBody>
          <a:bodyPr wrap="square" rtlCol="0" anchor="t">
            <a:spAutoFit/>
          </a:bodyPr>
          <a:lstStyle/>
          <a:p>
            <a:pPr>
              <a:lnSpc>
                <a:spcPct val="150000"/>
              </a:lnSpc>
            </a:pP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飞机燃油泵的转速为</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5600r/min</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，输出额定流量</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12000L/h</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选择型号为</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CA-YD-182-10</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加速度传感器</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进行飞机燃油泵</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Y</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Z </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3</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个方向振动信号</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的采集。</a:t>
            </a:r>
            <a:endPar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选用型号为</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CY-YZ-001</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的</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压力传感器</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采集飞机燃油泵</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出口压力信号</a:t>
            </a: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选用</a:t>
            </a:r>
            <a:r>
              <a:rPr lang="zh-CN" altLang="zh-CN" sz="2000" dirty="0">
                <a:latin typeface="Times New Roman" panose="02020603050405020304" pitchFamily="18" charset="0"/>
                <a:ea typeface="微软雅黑" panose="020B0503020204020204" pitchFamily="34" charset="-122"/>
                <a:cs typeface="Times New Roman" panose="02020603050405020304" pitchFamily="18" charset="0"/>
              </a:rPr>
              <a:t>型号为</a:t>
            </a:r>
            <a:r>
              <a:rPr lang="en-US" altLang="zh-CN"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MI-7008</a:t>
            </a:r>
            <a:r>
              <a:rPr lang="zh-CN" altLang="zh-CN" sz="2000" dirty="0">
                <a:latin typeface="Times New Roman" panose="02020603050405020304" pitchFamily="18" charset="0"/>
                <a:ea typeface="微软雅黑" panose="020B0503020204020204" pitchFamily="34" charset="-122"/>
                <a:cs typeface="Times New Roman" panose="02020603050405020304" pitchFamily="18" charset="0"/>
              </a:rPr>
              <a:t>的</a:t>
            </a:r>
            <a:r>
              <a:rPr lang="zh-CN"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数据采集分析仪</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进行数据采集。</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采样频率设为</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6000Hz</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，采样时间设置为</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5</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秒</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，每种故障状态下采集</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30</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组</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数据，每组数据包括</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路振动信号</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路压力信号</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descr="C:\Users\邱在辉\AppData\Local\Temp\ksohtml17032\wps10.png"/>
          <p:cNvPicPr/>
          <p:nvPr/>
        </p:nvPicPr>
        <p:blipFill>
          <a:blip r:embed="rId1">
            <a:extLst>
              <a:ext uri="{28A0092B-C50C-407E-A947-70E740481C1C}">
                <a14:useLocalDpi xmlns:a14="http://schemas.microsoft.com/office/drawing/2010/main" val="0"/>
              </a:ext>
            </a:extLst>
          </a:blip>
          <a:srcRect/>
          <a:stretch>
            <a:fillRect/>
          </a:stretch>
        </p:blipFill>
        <p:spPr bwMode="auto">
          <a:xfrm>
            <a:off x="1355729" y="4255323"/>
            <a:ext cx="2722416" cy="2160650"/>
          </a:xfrm>
          <a:prstGeom prst="rect">
            <a:avLst/>
          </a:prstGeom>
          <a:noFill/>
          <a:ln>
            <a:noFill/>
          </a:ln>
        </p:spPr>
      </p:pic>
      <p:pic>
        <p:nvPicPr>
          <p:cNvPr id="7" name="图片 6" descr="C:\Users\邱在辉\AppData\Local\Temp\ksohtml17032\wps12.png"/>
          <p:cNvPicPr/>
          <p:nvPr/>
        </p:nvPicPr>
        <p:blipFill>
          <a:blip r:embed="rId2">
            <a:extLst>
              <a:ext uri="{28A0092B-C50C-407E-A947-70E740481C1C}">
                <a14:useLocalDpi xmlns:a14="http://schemas.microsoft.com/office/drawing/2010/main" val="0"/>
              </a:ext>
            </a:extLst>
          </a:blip>
          <a:srcRect/>
          <a:stretch>
            <a:fillRect/>
          </a:stretch>
        </p:blipFill>
        <p:spPr bwMode="auto">
          <a:xfrm>
            <a:off x="4709929" y="4244441"/>
            <a:ext cx="2679206" cy="2160650"/>
          </a:xfrm>
          <a:prstGeom prst="rect">
            <a:avLst/>
          </a:prstGeom>
          <a:noFill/>
          <a:ln>
            <a:noFill/>
          </a:ln>
        </p:spPr>
      </p:pic>
      <p:cxnSp>
        <p:nvCxnSpPr>
          <p:cNvPr id="8" name="直接箭头连接符 7"/>
          <p:cNvCxnSpPr/>
          <p:nvPr/>
        </p:nvCxnSpPr>
        <p:spPr>
          <a:xfrm>
            <a:off x="3364164" y="5407168"/>
            <a:ext cx="518556"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V="1">
            <a:off x="3364164" y="4904103"/>
            <a:ext cx="0" cy="51855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a:off x="3191312" y="5404969"/>
            <a:ext cx="172852" cy="43213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8"/>
          <p:cNvSpPr txBox="1"/>
          <p:nvPr/>
        </p:nvSpPr>
        <p:spPr>
          <a:xfrm>
            <a:off x="2978606" y="5756510"/>
            <a:ext cx="259278" cy="461665"/>
          </a:xfrm>
          <a:prstGeom prst="rect">
            <a:avLst/>
          </a:prstGeom>
          <a:noFill/>
          <a:ln w="9525">
            <a:noFill/>
            <a:miter/>
          </a:ln>
        </p:spPr>
        <p:txBody>
          <a:bodyPr wrap="square" rtlCol="0" anchor="t">
            <a:spAutoFit/>
          </a:bodyPr>
          <a:lstStyle/>
          <a:p>
            <a:pPr algn="ctr" eaLnBrk="0" hangingPunct="0"/>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X</a:t>
            </a:r>
            <a:endPar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TextBox 24"/>
          <p:cNvSpPr txBox="1"/>
          <p:nvPr/>
        </p:nvSpPr>
        <p:spPr>
          <a:xfrm>
            <a:off x="3843592" y="5237949"/>
            <a:ext cx="259278" cy="461665"/>
          </a:xfrm>
          <a:prstGeom prst="rect">
            <a:avLst/>
          </a:prstGeom>
          <a:noFill/>
          <a:ln w="9525">
            <a:noFill/>
            <a:miter/>
          </a:ln>
        </p:spPr>
        <p:txBody>
          <a:bodyPr wrap="square" rtlCol="0" anchor="t">
            <a:spAutoFit/>
          </a:bodyPr>
          <a:lstStyle/>
          <a:p>
            <a:pPr algn="ctr" eaLnBrk="0" hangingPunct="0"/>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Y</a:t>
            </a:r>
            <a:endPar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TextBox 25"/>
          <p:cNvSpPr txBox="1"/>
          <p:nvPr/>
        </p:nvSpPr>
        <p:spPr>
          <a:xfrm>
            <a:off x="3230401" y="4632972"/>
            <a:ext cx="259278" cy="461665"/>
          </a:xfrm>
          <a:prstGeom prst="rect">
            <a:avLst/>
          </a:prstGeom>
          <a:noFill/>
          <a:ln w="9525">
            <a:noFill/>
            <a:miter/>
          </a:ln>
        </p:spPr>
        <p:txBody>
          <a:bodyPr wrap="square" rtlCol="0" anchor="t">
            <a:spAutoFit/>
          </a:bodyPr>
          <a:lstStyle/>
          <a:p>
            <a:pPr algn="ctr" eaLnBrk="0" hangingPunct="0"/>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Z</a:t>
            </a:r>
            <a:endPar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图片 13" descr="C:\Users\邱在辉\AppData\Local\Temp\ksohtml17032\wps13.png"/>
          <p:cNvPicPr/>
          <p:nvPr/>
        </p:nvPicPr>
        <p:blipFill rotWithShape="1">
          <a:blip r:embed="rId3">
            <a:extLst>
              <a:ext uri="{28A0092B-C50C-407E-A947-70E740481C1C}">
                <a14:useLocalDpi xmlns:a14="http://schemas.microsoft.com/office/drawing/2010/main" val="0"/>
              </a:ext>
            </a:extLst>
          </a:blip>
          <a:srcRect l="3467" r="3370"/>
          <a:stretch>
            <a:fillRect/>
          </a:stretch>
        </p:blipFill>
        <p:spPr bwMode="auto">
          <a:xfrm>
            <a:off x="7985525" y="4256297"/>
            <a:ext cx="2938483" cy="2159675"/>
          </a:xfrm>
          <a:prstGeom prst="rect">
            <a:avLst/>
          </a:prstGeom>
          <a:noFill/>
          <a:ln>
            <a:noFill/>
          </a:ln>
        </p:spPr>
      </p:pic>
      <p:sp>
        <p:nvSpPr>
          <p:cNvPr id="15" name="TextBox 20"/>
          <p:cNvSpPr txBox="1"/>
          <p:nvPr/>
        </p:nvSpPr>
        <p:spPr>
          <a:xfrm>
            <a:off x="1355729" y="6424513"/>
            <a:ext cx="2747142" cy="461665"/>
          </a:xfrm>
          <a:prstGeom prst="rect">
            <a:avLst/>
          </a:prstGeom>
          <a:noFill/>
          <a:ln w="9525">
            <a:noFill/>
            <a:miter/>
          </a:ln>
        </p:spPr>
        <p:txBody>
          <a:bodyPr wrap="square" rtlCol="0" anchor="t">
            <a:spAutoFit/>
          </a:bodyPr>
          <a:lstStyle/>
          <a:p>
            <a:pPr algn="ctr" eaLnBrk="0" hangingPunct="0"/>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加速度传感器</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TextBox 28"/>
          <p:cNvSpPr txBox="1"/>
          <p:nvPr/>
        </p:nvSpPr>
        <p:spPr>
          <a:xfrm>
            <a:off x="4666027" y="6400902"/>
            <a:ext cx="2747142" cy="461665"/>
          </a:xfrm>
          <a:prstGeom prst="rect">
            <a:avLst/>
          </a:prstGeom>
          <a:noFill/>
          <a:ln w="9525">
            <a:noFill/>
            <a:miter/>
          </a:ln>
        </p:spPr>
        <p:txBody>
          <a:bodyPr wrap="square" rtlCol="0" anchor="t">
            <a:spAutoFit/>
          </a:bodyPr>
          <a:lstStyle/>
          <a:p>
            <a:pPr algn="ctr" eaLnBrk="0" hangingPunct="0"/>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压力传感器</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TextBox 29"/>
          <p:cNvSpPr txBox="1"/>
          <p:nvPr/>
        </p:nvSpPr>
        <p:spPr>
          <a:xfrm>
            <a:off x="8081195" y="6396108"/>
            <a:ext cx="2747142" cy="461665"/>
          </a:xfrm>
          <a:prstGeom prst="rect">
            <a:avLst/>
          </a:prstGeom>
          <a:noFill/>
          <a:ln w="9525">
            <a:noFill/>
            <a:miter/>
          </a:ln>
        </p:spPr>
        <p:txBody>
          <a:bodyPr wrap="square" rtlCol="0" anchor="t">
            <a:spAutoFit/>
          </a:bodyPr>
          <a:lstStyle/>
          <a:p>
            <a:pPr algn="ct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数据采集分析仪</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矩形 17"/>
          <p:cNvSpPr/>
          <p:nvPr/>
        </p:nvSpPr>
        <p:spPr>
          <a:xfrm>
            <a:off x="480963" y="876051"/>
            <a:ext cx="3877985" cy="523220"/>
          </a:xfrm>
          <a:prstGeom prst="rect">
            <a:avLst/>
          </a:prstGeom>
        </p:spPr>
        <p:txBody>
          <a:bodyPr wrap="none">
            <a:spAutoFit/>
          </a:bodyPr>
          <a:lstStyle/>
          <a:p>
            <a:pPr marL="457200" indent="-457200">
              <a:buFont typeface="Wingdings" panose="05000000000000000000" pitchFamily="2" charset="2"/>
              <a:buChar char="Ø"/>
            </a:pPr>
            <a:r>
              <a:rPr lang="zh-CN" altLang="en-US" sz="2800" b="1" dirty="0" smtClean="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飞机</a:t>
            </a: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燃油泵故障实验</a:t>
            </a:r>
            <a:endPar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Tree>
  </p:cSld>
  <p:clrMapOvr>
    <a:masterClrMapping/>
  </p:clrMapOvr>
  <p:transition spd="slow" advTm="3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4" name="TextBox 4"/>
          <p:cNvSpPr txBox="1"/>
          <p:nvPr/>
        </p:nvSpPr>
        <p:spPr>
          <a:xfrm>
            <a:off x="817128" y="1525539"/>
            <a:ext cx="10363155" cy="1754326"/>
          </a:xfrm>
          <a:prstGeom prst="rect">
            <a:avLst/>
          </a:prstGeom>
          <a:noFill/>
          <a:ln w="9525">
            <a:noFill/>
            <a:miter/>
          </a:ln>
        </p:spPr>
        <p:txBody>
          <a:bodyPr wrap="square">
            <a:spAutoFit/>
          </a:bodyPr>
          <a:lstStyle/>
          <a:p>
            <a:pPr>
              <a:lnSpc>
                <a:spcPct val="150000"/>
              </a:lnSpc>
              <a:spcAft>
                <a:spcPts val="0"/>
              </a:spcAft>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mn-ea"/>
              </a:rPr>
              <a:t>       迁移学习基本思想：</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ea"/>
              </a:rPr>
              <a:t>学习某个</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已知</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ea"/>
              </a:rPr>
              <a:t>源领域（</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辅助领域</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ea"/>
              </a:rPr>
              <a:t>）内的基本知识，再将学到的知识应用到</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不同但相关</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ea"/>
              </a:rPr>
              <a:t>的未知领域（</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目标领域</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ea"/>
              </a:rPr>
              <a:t>）内去解决</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相似的问题</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mn-ea"/>
              </a:rPr>
              <a:t>的过程。</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1"/>
          <p:cNvPicPr>
            <a:picLocks noChangeAspect="1"/>
          </p:cNvPicPr>
          <p:nvPr/>
        </p:nvPicPr>
        <p:blipFill>
          <a:blip r:embed="rId1"/>
          <a:stretch>
            <a:fillRect/>
          </a:stretch>
        </p:blipFill>
        <p:spPr>
          <a:xfrm>
            <a:off x="1468020" y="3314051"/>
            <a:ext cx="2601297" cy="1770728"/>
          </a:xfrm>
          <a:prstGeom prst="rect">
            <a:avLst/>
          </a:prstGeom>
          <a:noFill/>
          <a:ln w="9525">
            <a:noFill/>
          </a:ln>
        </p:spPr>
      </p:pic>
      <p:pic>
        <p:nvPicPr>
          <p:cNvPr id="7" name="图片 2"/>
          <p:cNvPicPr>
            <a:picLocks noChangeAspect="1"/>
          </p:cNvPicPr>
          <p:nvPr/>
        </p:nvPicPr>
        <p:blipFill>
          <a:blip r:embed="rId2"/>
          <a:stretch>
            <a:fillRect/>
          </a:stretch>
        </p:blipFill>
        <p:spPr>
          <a:xfrm>
            <a:off x="1241454" y="4924689"/>
            <a:ext cx="3054427" cy="1908648"/>
          </a:xfrm>
          <a:prstGeom prst="rect">
            <a:avLst/>
          </a:prstGeom>
          <a:noFill/>
          <a:ln w="9525">
            <a:noFill/>
          </a:ln>
        </p:spPr>
      </p:pic>
      <p:sp>
        <p:nvSpPr>
          <p:cNvPr id="8" name="下箭头 10"/>
          <p:cNvSpPr/>
          <p:nvPr/>
        </p:nvSpPr>
        <p:spPr>
          <a:xfrm>
            <a:off x="2714024" y="4831932"/>
            <a:ext cx="287655" cy="326054"/>
          </a:xfrm>
          <a:prstGeom prst="downArrow">
            <a:avLst/>
          </a:prstGeom>
          <a:solidFill>
            <a:srgbClr val="026DCE"/>
          </a:solidFill>
          <a:ln>
            <a:solidFill>
              <a:srgbClr val="026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1604" y="3759948"/>
            <a:ext cx="776397"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立方体 9"/>
          <p:cNvSpPr/>
          <p:nvPr/>
        </p:nvSpPr>
        <p:spPr>
          <a:xfrm>
            <a:off x="7001702" y="3501362"/>
            <a:ext cx="1725831" cy="1069782"/>
          </a:xfrm>
          <a:prstGeom prst="cub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旧</a:t>
            </a: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型号</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燃油</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泵</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立方体 12"/>
          <p:cNvSpPr/>
          <p:nvPr/>
        </p:nvSpPr>
        <p:spPr>
          <a:xfrm>
            <a:off x="7001702" y="5201688"/>
            <a:ext cx="1873277" cy="1108426"/>
          </a:xfrm>
          <a:prstGeom prst="cube">
            <a:avLst/>
          </a:prstGeom>
          <a:solidFill>
            <a:srgbClr val="3EA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新</a:t>
            </a: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型号</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燃油</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泵</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矩形 16"/>
          <p:cNvSpPr/>
          <p:nvPr/>
        </p:nvSpPr>
        <p:spPr>
          <a:xfrm>
            <a:off x="8877057" y="5201688"/>
            <a:ext cx="2621130" cy="964409"/>
          </a:xfrm>
          <a:prstGeom prst="rect">
            <a:avLst/>
          </a:prstGeom>
          <a:solidFill>
            <a:srgbClr val="3EA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矩形 17"/>
          <p:cNvSpPr/>
          <p:nvPr/>
        </p:nvSpPr>
        <p:spPr>
          <a:xfrm>
            <a:off x="8719455" y="3501361"/>
            <a:ext cx="2778732" cy="1038466"/>
          </a:xfrm>
          <a:prstGeom prst="rect">
            <a:avLst/>
          </a:prstGeom>
          <a:solidFill>
            <a:srgbClr val="026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TextBox 1"/>
          <p:cNvSpPr txBox="1"/>
          <p:nvPr/>
        </p:nvSpPr>
        <p:spPr>
          <a:xfrm>
            <a:off x="8719454" y="3708830"/>
            <a:ext cx="2873105" cy="830997"/>
          </a:xfrm>
          <a:prstGeom prst="rect">
            <a:avLst/>
          </a:prstGeom>
          <a:noFill/>
          <a:ln w="9525">
            <a:noFill/>
            <a:miter/>
          </a:ln>
        </p:spPr>
        <p:txBody>
          <a:bodyPr wrap="square" rtlCol="0" anchor="t">
            <a:spAutoFit/>
          </a:bodyPr>
          <a:lstStyle/>
          <a:p>
            <a:pPr algn="ctr" eaLnBrk="0" hangingPunct="0"/>
            <a:r>
              <a:rPr lang="zh-CN" altLang="en-US"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数据充足，</a:t>
            </a:r>
            <a:endParaRPr lang="en-US" altLang="zh-CN"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algn="ctr" eaLnBrk="0" hangingPunct="0"/>
            <a:r>
              <a:rPr lang="zh-CN" altLang="en-US"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与新型泵存在差异</a:t>
            </a:r>
            <a:endParaRPr lang="zh-CN" altLang="en-US"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TextBox 2"/>
          <p:cNvSpPr txBox="1"/>
          <p:nvPr/>
        </p:nvSpPr>
        <p:spPr>
          <a:xfrm>
            <a:off x="8918632" y="5268393"/>
            <a:ext cx="2537980" cy="830997"/>
          </a:xfrm>
          <a:prstGeom prst="rect">
            <a:avLst/>
          </a:prstGeom>
          <a:noFill/>
          <a:ln w="9525">
            <a:noFill/>
            <a:miter/>
          </a:ln>
        </p:spPr>
        <p:txBody>
          <a:bodyPr wrap="square" rtlCol="0" anchor="t">
            <a:spAutoFit/>
          </a:bodyPr>
          <a:lstStyle/>
          <a:p>
            <a:pPr algn="ctr"/>
            <a:r>
              <a:rPr lang="zh-CN" altLang="en-US"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故障</a:t>
            </a:r>
            <a:endParaRPr lang="en-US" altLang="zh-CN"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数据不足</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下箭头 15"/>
          <p:cNvSpPr/>
          <p:nvPr/>
        </p:nvSpPr>
        <p:spPr>
          <a:xfrm>
            <a:off x="8216564" y="4707738"/>
            <a:ext cx="287655" cy="326054"/>
          </a:xfrm>
          <a:prstGeom prst="downArrow">
            <a:avLst/>
          </a:prstGeom>
          <a:solidFill>
            <a:srgbClr val="026DCE"/>
          </a:solidFill>
          <a:ln>
            <a:solidFill>
              <a:srgbClr val="026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立方体 21"/>
          <p:cNvSpPr/>
          <p:nvPr/>
        </p:nvSpPr>
        <p:spPr>
          <a:xfrm>
            <a:off x="5305499" y="3501363"/>
            <a:ext cx="1470965" cy="1069782"/>
          </a:xfrm>
          <a:prstGeom prst="cub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辅助域</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立方体 22"/>
          <p:cNvSpPr/>
          <p:nvPr/>
        </p:nvSpPr>
        <p:spPr>
          <a:xfrm>
            <a:off x="5305499" y="5201688"/>
            <a:ext cx="1470965" cy="1108426"/>
          </a:xfrm>
          <a:prstGeom prst="cube">
            <a:avLst/>
          </a:prstGeom>
          <a:solidFill>
            <a:srgbClr val="3EAD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目标域</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下箭头 18"/>
          <p:cNvSpPr/>
          <p:nvPr/>
        </p:nvSpPr>
        <p:spPr>
          <a:xfrm>
            <a:off x="5881563" y="4703312"/>
            <a:ext cx="287655" cy="326054"/>
          </a:xfrm>
          <a:prstGeom prst="downArrow">
            <a:avLst/>
          </a:prstGeom>
          <a:solidFill>
            <a:srgbClr val="026DCE"/>
          </a:solidFill>
          <a:ln>
            <a:solidFill>
              <a:srgbClr val="026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TextBox 19"/>
          <p:cNvSpPr txBox="1"/>
          <p:nvPr/>
        </p:nvSpPr>
        <p:spPr>
          <a:xfrm>
            <a:off x="696987" y="933208"/>
            <a:ext cx="8971541" cy="646331"/>
          </a:xfrm>
          <a:prstGeom prst="rect">
            <a:avLst/>
          </a:prstGeom>
          <a:noFill/>
          <a:ln w="9525">
            <a:noFill/>
            <a:miter/>
          </a:ln>
        </p:spPr>
        <p:txBody>
          <a:bodyPr wrap="square" rtlCol="0" anchor="t">
            <a:spAutoFit/>
          </a:bodyPr>
          <a:lstStyle/>
          <a:p>
            <a:pPr>
              <a:lnSpc>
                <a:spcPct val="150000"/>
              </a:lnSpc>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迁移学习可以看作是对</a:t>
            </a:r>
            <a:r>
              <a:rPr lang="zh-CN"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人学习认知过程</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的一种模拟</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0" grpId="0" animBg="1"/>
      <p:bldP spid="13" grpId="0" animBg="1"/>
      <p:bldP spid="17" grpId="0" animBg="1"/>
      <p:bldP spid="18" grpId="0" animBg="1"/>
      <p:bldP spid="19" grpId="0"/>
      <p:bldP spid="20" grpId="0"/>
      <p:bldP spid="21" grpId="0" animBg="1"/>
      <p:bldP spid="22" grpId="0" animBg="1"/>
      <p:bldP spid="23" grpId="0" animBg="1"/>
      <p:bldP spid="24" grpId="0" animBg="1"/>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TextBox 6"/>
          <p:cNvSpPr txBox="1"/>
          <p:nvPr/>
        </p:nvSpPr>
        <p:spPr>
          <a:xfrm>
            <a:off x="530155" y="897489"/>
            <a:ext cx="6105117" cy="461665"/>
          </a:xfrm>
          <a:prstGeom prst="rect">
            <a:avLst/>
          </a:prstGeom>
          <a:noFill/>
        </p:spPr>
        <p:txBody>
          <a:bodyPr wrap="square" rtlCol="0">
            <a:spAutoFit/>
          </a:bodyPr>
          <a:lstStyle/>
          <a:p>
            <a:r>
              <a:rPr lang="en-US" altLang="zh-CN" b="1" dirty="0" err="1">
                <a:latin typeface="Times New Roman" panose="02020603050405020304" pitchFamily="18" charset="0"/>
                <a:ea typeface="微软雅黑" panose="020B0503020204020204" pitchFamily="34" charset="-122"/>
                <a:cs typeface="Times New Roman" panose="02020603050405020304" pitchFamily="18" charset="0"/>
              </a:rPr>
              <a:t>TrAdaBoost</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dirty="0">
                <a:solidFill>
                  <a:srgbClr val="026DCE"/>
                </a:solidFill>
                <a:latin typeface="Times New Roman" panose="02020603050405020304" pitchFamily="18" charset="0"/>
                <a:ea typeface="微软雅黑" panose="020B0503020204020204" pitchFamily="34" charset="-122"/>
                <a:cs typeface="Times New Roman" panose="02020603050405020304" pitchFamily="18" charset="0"/>
              </a:rPr>
              <a:t>数据权重迭代调整</a:t>
            </a:r>
            <a:endParaRPr lang="zh-CN" altLang="en-US" dirty="0">
              <a:solidFill>
                <a:srgbClr val="026DCE"/>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049915" y="1247646"/>
            <a:ext cx="2246491" cy="5215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529" y="1450789"/>
            <a:ext cx="8684238" cy="5215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椭圆 11"/>
          <p:cNvSpPr/>
          <p:nvPr/>
        </p:nvSpPr>
        <p:spPr>
          <a:xfrm>
            <a:off x="5733447" y="5838285"/>
            <a:ext cx="728280" cy="23770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4" name="直接箭头连接符 13"/>
          <p:cNvCxnSpPr>
            <a:stCxn id="12" idx="7"/>
          </p:cNvCxnSpPr>
          <p:nvPr/>
        </p:nvCxnSpPr>
        <p:spPr>
          <a:xfrm flipV="1">
            <a:off x="6355073" y="5766280"/>
            <a:ext cx="560399" cy="10681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3"/>
          <p:cNvSpPr txBox="1"/>
          <p:nvPr/>
        </p:nvSpPr>
        <p:spPr>
          <a:xfrm>
            <a:off x="6776887" y="5611486"/>
            <a:ext cx="863942" cy="261610"/>
          </a:xfrm>
          <a:prstGeom prst="rect">
            <a:avLst/>
          </a:prstGeom>
          <a:noFill/>
          <a:ln w="9525">
            <a:noFill/>
            <a:miter/>
          </a:ln>
        </p:spPr>
        <p:txBody>
          <a:bodyPr wrap="square" rtlCol="0" anchor="t">
            <a:spAutoFit/>
          </a:bodyPr>
          <a:lstStyle/>
          <a:p>
            <a:pPr algn="ctr" eaLnBrk="0" hangingPunct="0"/>
            <a:r>
              <a:rPr lang="zh-CN" altLang="en-US" sz="1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小于</a:t>
            </a:r>
            <a:r>
              <a:rPr lang="en-US" altLang="zh-CN" sz="1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1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椭圆 15"/>
          <p:cNvSpPr/>
          <p:nvPr/>
        </p:nvSpPr>
        <p:spPr>
          <a:xfrm>
            <a:off x="5809555" y="6196459"/>
            <a:ext cx="760976" cy="23770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6" name="直接箭头连接符 25"/>
          <p:cNvCxnSpPr>
            <a:stCxn id="16" idx="5"/>
          </p:cNvCxnSpPr>
          <p:nvPr/>
        </p:nvCxnSpPr>
        <p:spPr>
          <a:xfrm>
            <a:off x="6459089" y="6399351"/>
            <a:ext cx="532491" cy="13492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0"/>
          <p:cNvSpPr txBox="1"/>
          <p:nvPr/>
        </p:nvSpPr>
        <p:spPr>
          <a:xfrm>
            <a:off x="6898721" y="6434162"/>
            <a:ext cx="791075" cy="246221"/>
          </a:xfrm>
          <a:prstGeom prst="rect">
            <a:avLst/>
          </a:prstGeom>
          <a:noFill/>
          <a:ln w="9525">
            <a:noFill/>
            <a:miter/>
          </a:ln>
        </p:spPr>
        <p:txBody>
          <a:bodyPr wrap="square" rtlCol="0" anchor="t">
            <a:spAutoFit/>
          </a:bodyPr>
          <a:lstStyle/>
          <a:p>
            <a:pPr algn="ctr" eaLnBrk="0" hangingPunct="0"/>
            <a:r>
              <a:rPr lang="zh-CN" altLang="en-US" sz="1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大于</a:t>
            </a:r>
            <a:r>
              <a:rPr lang="en-US" altLang="zh-CN" sz="1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1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animBg="1"/>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2" name="TextBox 6"/>
          <p:cNvSpPr txBox="1"/>
          <p:nvPr/>
        </p:nvSpPr>
        <p:spPr>
          <a:xfrm>
            <a:off x="300709" y="858284"/>
            <a:ext cx="3839240" cy="461665"/>
          </a:xfrm>
          <a:prstGeom prst="rect">
            <a:avLst/>
          </a:prstGeom>
          <a:noFill/>
        </p:spPr>
        <p:txBody>
          <a:bodyPr wrap="square" rtlCol="0">
            <a:spAutoFit/>
          </a:bodyPr>
          <a:lstStyle/>
          <a:p>
            <a:r>
              <a:rPr lang="en-US" altLang="zh-CN" b="1" dirty="0" err="1">
                <a:latin typeface="Times New Roman" panose="02020603050405020304" pitchFamily="18" charset="0"/>
                <a:ea typeface="+mn-ea"/>
                <a:cs typeface="Times New Roman" panose="02020603050405020304" pitchFamily="18" charset="0"/>
              </a:rPr>
              <a:t>TrAdaBoost</a:t>
            </a:r>
            <a:r>
              <a:rPr lang="en-US" altLang="zh-CN" b="1" dirty="0">
                <a:latin typeface="Times New Roman" panose="02020603050405020304" pitchFamily="18" charset="0"/>
                <a:ea typeface="+mn-ea"/>
                <a:cs typeface="Times New Roman" panose="02020603050405020304" pitchFamily="18" charset="0"/>
              </a:rPr>
              <a:t>   </a:t>
            </a:r>
            <a:r>
              <a:rPr lang="en-US" altLang="zh-CN" dirty="0">
                <a:latin typeface="Times New Roman" panose="02020603050405020304" pitchFamily="18" charset="0"/>
                <a:ea typeface="+mn-ea"/>
                <a:cs typeface="Times New Roman" panose="02020603050405020304" pitchFamily="18" charset="0"/>
              </a:rPr>
              <a:t>         </a:t>
            </a:r>
            <a:endParaRPr lang="zh-CN" altLang="en-US" dirty="0">
              <a:solidFill>
                <a:srgbClr val="026DCE"/>
              </a:solidFill>
              <a:latin typeface="Times New Roman" panose="02020603050405020304" pitchFamily="18" charset="0"/>
              <a:ea typeface="+mn-ea"/>
              <a:cs typeface="Times New Roman" panose="02020603050405020304" pitchFamily="18" charset="0"/>
            </a:endParaRPr>
          </a:p>
        </p:txBody>
      </p:sp>
      <p:pic>
        <p:nvPicPr>
          <p:cNvPr id="4" name="图片 3" descr="C:\Users\邱在辉\AppData\Local\Temp\WeChat Files\a783d476df6823c990dc012924eddc6.jpg"/>
          <p:cNvPicPr/>
          <p:nvPr/>
        </p:nvPicPr>
        <p:blipFill rotWithShape="1">
          <a:blip r:embed="rId1" cstate="print">
            <a:extLst>
              <a:ext uri="{28A0092B-C50C-407E-A947-70E740481C1C}">
                <a14:useLocalDpi xmlns:a14="http://schemas.microsoft.com/office/drawing/2010/main" val="0"/>
              </a:ext>
            </a:extLst>
          </a:blip>
          <a:srcRect l="9657" t="8017" r="13067" b="11838"/>
          <a:stretch>
            <a:fillRect/>
          </a:stretch>
        </p:blipFill>
        <p:spPr bwMode="auto">
          <a:xfrm>
            <a:off x="1417067" y="1629594"/>
            <a:ext cx="2030294" cy="1639613"/>
          </a:xfrm>
          <a:prstGeom prst="rect">
            <a:avLst/>
          </a:prstGeom>
          <a:noFill/>
          <a:ln>
            <a:noFill/>
          </a:ln>
        </p:spPr>
      </p:pic>
      <p:pic>
        <p:nvPicPr>
          <p:cNvPr id="5" name="图片 4" descr="C:\Users\邱在辉\AppData\Local\Temp\WeChat Files\3a3f575cef7e8843d6b34108f4d9619.jpg"/>
          <p:cNvPicPr/>
          <p:nvPr/>
        </p:nvPicPr>
        <p:blipFill rotWithShape="1">
          <a:blip r:embed="rId2" cstate="print">
            <a:extLst>
              <a:ext uri="{28A0092B-C50C-407E-A947-70E740481C1C}">
                <a14:useLocalDpi xmlns:a14="http://schemas.microsoft.com/office/drawing/2010/main" val="0"/>
              </a:ext>
            </a:extLst>
          </a:blip>
          <a:srcRect l="11367" t="12049" r="14350" b="10494"/>
          <a:stretch>
            <a:fillRect/>
          </a:stretch>
        </p:blipFill>
        <p:spPr bwMode="auto">
          <a:xfrm>
            <a:off x="6529635" y="1609521"/>
            <a:ext cx="2251480" cy="1757789"/>
          </a:xfrm>
          <a:prstGeom prst="rect">
            <a:avLst/>
          </a:prstGeom>
          <a:noFill/>
          <a:ln>
            <a:noFill/>
          </a:ln>
        </p:spPr>
      </p:pic>
      <p:pic>
        <p:nvPicPr>
          <p:cNvPr id="7" name="图片 6" descr="C:\Users\邱在辉\AppData\Local\Temp\WeChat Files\123b8f2442b0fdef7b53274c66feb6f.jpg"/>
          <p:cNvPicPr/>
          <p:nvPr/>
        </p:nvPicPr>
        <p:blipFill rotWithShape="1">
          <a:blip r:embed="rId3" cstate="print">
            <a:extLst>
              <a:ext uri="{28A0092B-C50C-407E-A947-70E740481C1C}">
                <a14:useLocalDpi xmlns:a14="http://schemas.microsoft.com/office/drawing/2010/main" val="0"/>
              </a:ext>
            </a:extLst>
          </a:blip>
          <a:srcRect l="8935" t="15862" r="14279" b="10038"/>
          <a:stretch>
            <a:fillRect/>
          </a:stretch>
        </p:blipFill>
        <p:spPr bwMode="auto">
          <a:xfrm>
            <a:off x="1420199" y="3858993"/>
            <a:ext cx="2056635" cy="1800124"/>
          </a:xfrm>
          <a:prstGeom prst="rect">
            <a:avLst/>
          </a:prstGeom>
          <a:noFill/>
          <a:ln>
            <a:noFill/>
          </a:ln>
        </p:spPr>
      </p:pic>
      <p:pic>
        <p:nvPicPr>
          <p:cNvPr id="8" name="图片 7" descr="C:\Users\邱在辉\AppData\Local\Temp\WeChat Files\4ac7be98fb4cf682d4ed854f8590ff8.jpg"/>
          <p:cNvPicPr/>
          <p:nvPr/>
        </p:nvPicPr>
        <p:blipFill rotWithShape="1">
          <a:blip r:embed="rId4" cstate="print">
            <a:extLst>
              <a:ext uri="{28A0092B-C50C-407E-A947-70E740481C1C}">
                <a14:useLocalDpi xmlns:a14="http://schemas.microsoft.com/office/drawing/2010/main" val="0"/>
              </a:ext>
            </a:extLst>
          </a:blip>
          <a:srcRect l="8611" t="15638" r="14640" b="10290"/>
          <a:stretch>
            <a:fillRect/>
          </a:stretch>
        </p:blipFill>
        <p:spPr bwMode="auto">
          <a:xfrm>
            <a:off x="6597525" y="3975097"/>
            <a:ext cx="2183590" cy="1764122"/>
          </a:xfrm>
          <a:prstGeom prst="rect">
            <a:avLst/>
          </a:prstGeom>
          <a:noFill/>
          <a:ln>
            <a:noFill/>
          </a:ln>
        </p:spPr>
      </p:pic>
      <p:sp>
        <p:nvSpPr>
          <p:cNvPr id="9" name="TextBox 1"/>
          <p:cNvSpPr txBox="1"/>
          <p:nvPr/>
        </p:nvSpPr>
        <p:spPr>
          <a:xfrm>
            <a:off x="1721844" y="3191400"/>
            <a:ext cx="2133530" cy="400110"/>
          </a:xfrm>
          <a:prstGeom prst="rect">
            <a:avLst/>
          </a:prstGeom>
          <a:noFill/>
          <a:ln w="9525">
            <a:noFill/>
            <a:miter/>
          </a:ln>
        </p:spPr>
        <p:txBody>
          <a:bodyPr wrap="square" rtlCol="0" anchor="t">
            <a:spAutoFit/>
          </a:bodyPr>
          <a:lstStyle/>
          <a:p>
            <a:pPr algn="ctr"/>
            <a:r>
              <a:rPr lang="zh-CN" altLang="zh-CN" sz="2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 </a:t>
            </a:r>
            <a:r>
              <a:rPr lang="zh-CN" altLang="zh-CN" sz="2000" dirty="0">
                <a:latin typeface="Times New Roman" panose="02020603050405020304" pitchFamily="18" charset="0"/>
                <a:ea typeface="微软雅黑" panose="020B0503020204020204" pitchFamily="34" charset="-122"/>
                <a:cs typeface="Times New Roman" panose="02020603050405020304" pitchFamily="18" charset="0"/>
              </a:rPr>
              <a:t>少样本训练</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10"/>
          <p:cNvSpPr txBox="1"/>
          <p:nvPr/>
        </p:nvSpPr>
        <p:spPr>
          <a:xfrm>
            <a:off x="6763871" y="5978969"/>
            <a:ext cx="2283535" cy="400110"/>
          </a:xfrm>
          <a:prstGeom prst="rect">
            <a:avLst/>
          </a:prstGeom>
          <a:noFill/>
          <a:ln w="9525">
            <a:noFill/>
            <a:miter/>
          </a:ln>
        </p:spPr>
        <p:txBody>
          <a:bodyPr wrap="square" rtlCol="0" anchor="t">
            <a:spAutoFit/>
          </a:bodyPr>
          <a:lstStyle/>
          <a:p>
            <a:pPr algn="ctr"/>
            <a:r>
              <a:rPr lang="zh-CN" altLang="zh-CN" sz="2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d) </a:t>
            </a:r>
            <a:r>
              <a:rPr lang="en-US" altLang="zh-CN" sz="2000" dirty="0" err="1">
                <a:latin typeface="Times New Roman" panose="02020603050405020304" pitchFamily="18" charset="0"/>
                <a:ea typeface="微软雅黑" panose="020B0503020204020204" pitchFamily="34" charset="-122"/>
                <a:cs typeface="Times New Roman" panose="02020603050405020304" pitchFamily="18" charset="0"/>
              </a:rPr>
              <a:t>TrAdaBoost</a:t>
            </a:r>
            <a:r>
              <a:rPr lang="zh-CN" altLang="zh-CN" sz="2000" dirty="0">
                <a:latin typeface="Times New Roman" panose="02020603050405020304" pitchFamily="18" charset="0"/>
                <a:ea typeface="微软雅黑" panose="020B0503020204020204" pitchFamily="34" charset="-122"/>
                <a:cs typeface="Times New Roman" panose="02020603050405020304" pitchFamily="18" charset="0"/>
              </a:rPr>
              <a:t>训练</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TextBox 11"/>
          <p:cNvSpPr txBox="1"/>
          <p:nvPr/>
        </p:nvSpPr>
        <p:spPr>
          <a:xfrm>
            <a:off x="1481831" y="6018268"/>
            <a:ext cx="2623489" cy="400110"/>
          </a:xfrm>
          <a:prstGeom prst="rect">
            <a:avLst/>
          </a:prstGeom>
          <a:noFill/>
          <a:ln w="9525">
            <a:noFill/>
            <a:miter/>
          </a:ln>
        </p:spPr>
        <p:txBody>
          <a:bodyPr wrap="square" rtlCol="0" anchor="t">
            <a:spAutoFit/>
          </a:bodyPr>
          <a:lstStyle/>
          <a:p>
            <a:pPr algn="ctr"/>
            <a:r>
              <a:rPr lang="zh-CN" altLang="zh-CN" sz="2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c)</a:t>
            </a:r>
            <a:r>
              <a:rPr lang="zh-CN" altLang="zh-CN" sz="2000" dirty="0">
                <a:latin typeface="Times New Roman" panose="02020603050405020304" pitchFamily="18" charset="0"/>
                <a:ea typeface="微软雅黑" panose="020B0503020204020204" pitchFamily="34" charset="-122"/>
                <a:cs typeface="Times New Roman" panose="02020603050405020304" pitchFamily="18" charset="0"/>
              </a:rPr>
              <a:t>辅助数据误导训练</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TextBox 12"/>
          <p:cNvSpPr txBox="1"/>
          <p:nvPr/>
        </p:nvSpPr>
        <p:spPr>
          <a:xfrm>
            <a:off x="6341349" y="3290875"/>
            <a:ext cx="2592124" cy="400110"/>
          </a:xfrm>
          <a:prstGeom prst="rect">
            <a:avLst/>
          </a:prstGeom>
          <a:noFill/>
          <a:ln w="9525">
            <a:noFill/>
            <a:miter/>
          </a:ln>
        </p:spPr>
        <p:txBody>
          <a:bodyPr wrap="square" rtlCol="0" anchor="t">
            <a:spAutoFit/>
          </a:bodyPr>
          <a:lstStyle/>
          <a:p>
            <a:pPr algn="ctr"/>
            <a:r>
              <a:rPr lang="zh-CN" altLang="zh-CN" sz="2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b)</a:t>
            </a:r>
            <a:r>
              <a:rPr lang="zh-CN" altLang="zh-CN" sz="2000" dirty="0">
                <a:latin typeface="Times New Roman" panose="02020603050405020304" pitchFamily="18" charset="0"/>
                <a:ea typeface="微软雅黑" panose="020B0503020204020204" pitchFamily="34" charset="-122"/>
                <a:cs typeface="Times New Roman" panose="02020603050405020304" pitchFamily="18" charset="0"/>
              </a:rPr>
              <a:t>辅助数据辅助训练</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TextBox 6"/>
          <p:cNvSpPr txBox="1"/>
          <p:nvPr/>
        </p:nvSpPr>
        <p:spPr>
          <a:xfrm>
            <a:off x="4074861" y="2140387"/>
            <a:ext cx="2167339" cy="707886"/>
          </a:xfrm>
          <a:prstGeom prst="rect">
            <a:avLst/>
          </a:prstGeom>
          <a:noFill/>
          <a:ln w="9525">
            <a:noFill/>
            <a:miter/>
          </a:ln>
        </p:spPr>
        <p:txBody>
          <a:bodyPr wrap="square" rtlCol="0" anchor="t">
            <a:spAutoFit/>
          </a:bodyPr>
          <a:lstStyle/>
          <a:p>
            <a:r>
              <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很难得到可靠的分类模型</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TextBox 14"/>
          <p:cNvSpPr txBox="1"/>
          <p:nvPr/>
        </p:nvSpPr>
        <p:spPr>
          <a:xfrm>
            <a:off x="9292341" y="1773997"/>
            <a:ext cx="2470091" cy="1323439"/>
          </a:xfrm>
          <a:prstGeom prst="rect">
            <a:avLst/>
          </a:prstGeom>
          <a:noFill/>
          <a:ln w="9525">
            <a:noFill/>
            <a:miter/>
          </a:ln>
        </p:spPr>
        <p:txBody>
          <a:bodyPr wrap="square" rtlCol="0" anchor="t">
            <a:spAutoFit/>
          </a:bodyPr>
          <a:lstStyle/>
          <a:p>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很多分布相似的辅助数据帮助训练，可得到目标数据的准确分类模型</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TextBox 15"/>
          <p:cNvSpPr txBox="1"/>
          <p:nvPr/>
        </p:nvSpPr>
        <p:spPr>
          <a:xfrm>
            <a:off x="4101747" y="3707652"/>
            <a:ext cx="2185001" cy="1631216"/>
          </a:xfrm>
          <a:prstGeom prst="rect">
            <a:avLst/>
          </a:prstGeom>
          <a:noFill/>
          <a:ln w="9525">
            <a:noFill/>
            <a:miter/>
          </a:ln>
        </p:spPr>
        <p:txBody>
          <a:bodyPr wrap="square" rtlCol="0" anchor="t">
            <a:spAutoFit/>
          </a:bodyPr>
          <a:lstStyle/>
          <a:p>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辅助数据与目标数据分布相似度不够高时，辅助数据会造成误导，影响分类结果</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TextBox 18"/>
          <p:cNvSpPr txBox="1"/>
          <p:nvPr/>
        </p:nvSpPr>
        <p:spPr>
          <a:xfrm>
            <a:off x="9396713" y="3946607"/>
            <a:ext cx="2401851" cy="1938992"/>
          </a:xfrm>
          <a:prstGeom prst="rect">
            <a:avLst/>
          </a:prstGeom>
          <a:noFill/>
          <a:ln w="9525">
            <a:noFill/>
            <a:miter/>
          </a:ln>
        </p:spPr>
        <p:txBody>
          <a:bodyPr wrap="square" rtlCol="0" anchor="t">
            <a:spAutoFit/>
          </a:bodyPr>
          <a:lstStyle/>
          <a:p>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减小错误分类的辅助数据的权重，并增加错误分类目标数据的权重，使分类平面向正确的方向移动。</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9422" y="4176445"/>
            <a:ext cx="17037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4234" y="1938060"/>
            <a:ext cx="17037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3123" y="4252045"/>
            <a:ext cx="17037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9495" y="2003316"/>
            <a:ext cx="17037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9545" y="2680425"/>
            <a:ext cx="216015" cy="20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1413" t="29460" r="21265" b="47848"/>
          <a:stretch>
            <a:fillRect/>
          </a:stretch>
        </p:blipFill>
        <p:spPr bwMode="auto">
          <a:xfrm>
            <a:off x="2626699" y="4834833"/>
            <a:ext cx="1238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1413" t="29460" r="21265" b="47848"/>
          <a:stretch>
            <a:fillRect/>
          </a:stretch>
        </p:blipFill>
        <p:spPr bwMode="auto">
          <a:xfrm>
            <a:off x="2546817" y="2998680"/>
            <a:ext cx="1238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1413" t="29460" r="21265" b="47848"/>
          <a:stretch>
            <a:fillRect/>
          </a:stretch>
        </p:blipFill>
        <p:spPr bwMode="auto">
          <a:xfrm>
            <a:off x="2546818" y="5316009"/>
            <a:ext cx="1238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1413" t="29460" r="21265" b="47848"/>
          <a:stretch>
            <a:fillRect/>
          </a:stretch>
        </p:blipFill>
        <p:spPr bwMode="auto">
          <a:xfrm>
            <a:off x="7905639" y="4931314"/>
            <a:ext cx="1238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1413" t="29460" r="21265" b="47848"/>
          <a:stretch>
            <a:fillRect/>
          </a:stretch>
        </p:blipFill>
        <p:spPr bwMode="auto">
          <a:xfrm>
            <a:off x="7812770" y="5404573"/>
            <a:ext cx="1238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6699" y="2435717"/>
            <a:ext cx="216015" cy="20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1413" t="29460" r="21265" b="47848"/>
          <a:stretch>
            <a:fillRect/>
          </a:stretch>
        </p:blipFill>
        <p:spPr bwMode="auto">
          <a:xfrm>
            <a:off x="7812770" y="3140880"/>
            <a:ext cx="1238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54"/>
          <p:cNvSpPr txBox="1"/>
          <p:nvPr/>
        </p:nvSpPr>
        <p:spPr>
          <a:xfrm>
            <a:off x="3744420" y="5250901"/>
            <a:ext cx="1910315" cy="338554"/>
          </a:xfrm>
          <a:prstGeom prst="rect">
            <a:avLst/>
          </a:prstGeom>
          <a:noFill/>
          <a:ln w="9525">
            <a:noFill/>
            <a:miter/>
          </a:ln>
        </p:spPr>
        <p:txBody>
          <a:bodyPr wrap="square" rtlCol="0" anchor="t">
            <a:spAutoFit/>
          </a:bodyPr>
          <a:lstStyle/>
          <a:p>
            <a:r>
              <a:rPr lang="zh-CN" altLang="en-US" sz="1600" b="1" dirty="0">
                <a:solidFill>
                  <a:srgbClr val="026DCE"/>
                </a:solidFill>
                <a:latin typeface="Times New Roman" panose="02020603050405020304" pitchFamily="18" charset="0"/>
                <a:ea typeface="微软雅黑" panose="020B0503020204020204" pitchFamily="34" charset="-122"/>
                <a:cs typeface="Times New Roman" panose="02020603050405020304" pitchFamily="18" charset="0"/>
              </a:rPr>
              <a:t>错误分类</a:t>
            </a:r>
            <a:endParaRPr lang="zh-CN" altLang="en-US" sz="1600" b="1" dirty="0">
              <a:solidFill>
                <a:srgbClr val="026DCE"/>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37" name="直接箭头连接符 36"/>
          <p:cNvCxnSpPr/>
          <p:nvPr/>
        </p:nvCxnSpPr>
        <p:spPr>
          <a:xfrm>
            <a:off x="2750524" y="4880552"/>
            <a:ext cx="973835" cy="4811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2688611" y="5361728"/>
            <a:ext cx="10357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59"/>
          <p:cNvSpPr txBox="1"/>
          <p:nvPr/>
        </p:nvSpPr>
        <p:spPr>
          <a:xfrm>
            <a:off x="9155635" y="5309982"/>
            <a:ext cx="1910315" cy="338554"/>
          </a:xfrm>
          <a:prstGeom prst="rect">
            <a:avLst/>
          </a:prstGeom>
          <a:noFill/>
          <a:ln w="9525">
            <a:noFill/>
            <a:miter/>
          </a:ln>
        </p:spPr>
        <p:txBody>
          <a:bodyPr wrap="square" rtlCol="0" anchor="t">
            <a:spAutoFit/>
          </a:bodyPr>
          <a:lstStyle/>
          <a:p>
            <a:r>
              <a:rPr lang="zh-CN" altLang="en-US" sz="1600" b="1" dirty="0">
                <a:solidFill>
                  <a:srgbClr val="026DCE"/>
                </a:solidFill>
                <a:latin typeface="Times New Roman" panose="02020603050405020304" pitchFamily="18" charset="0"/>
                <a:ea typeface="微软雅黑" panose="020B0503020204020204" pitchFamily="34" charset="-122"/>
                <a:cs typeface="Times New Roman" panose="02020603050405020304" pitchFamily="18" charset="0"/>
              </a:rPr>
              <a:t>增加权重</a:t>
            </a:r>
            <a:endParaRPr lang="zh-CN" altLang="en-US" sz="1600" b="1" dirty="0">
              <a:solidFill>
                <a:srgbClr val="026DCE"/>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0" name="直接箭头连接符 39"/>
          <p:cNvCxnSpPr>
            <a:stCxn id="32" idx="2"/>
            <a:endCxn id="39" idx="1"/>
          </p:cNvCxnSpPr>
          <p:nvPr/>
        </p:nvCxnSpPr>
        <p:spPr>
          <a:xfrm>
            <a:off x="7967552" y="4977033"/>
            <a:ext cx="1188083" cy="5022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a:endCxn id="39" idx="1"/>
          </p:cNvCxnSpPr>
          <p:nvPr/>
        </p:nvCxnSpPr>
        <p:spPr>
          <a:xfrm>
            <a:off x="7967552" y="5440787"/>
            <a:ext cx="1188083" cy="384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66"/>
          <p:cNvSpPr txBox="1"/>
          <p:nvPr/>
        </p:nvSpPr>
        <p:spPr>
          <a:xfrm>
            <a:off x="9155634" y="4916103"/>
            <a:ext cx="1910315" cy="338554"/>
          </a:xfrm>
          <a:prstGeom prst="rect">
            <a:avLst/>
          </a:prstGeom>
          <a:noFill/>
          <a:ln w="9525">
            <a:noFill/>
            <a:miter/>
          </a:ln>
        </p:spPr>
        <p:txBody>
          <a:bodyPr wrap="square" rtlCol="0" anchor="t">
            <a:spAutoFit/>
          </a:bodyPr>
          <a:lstStyle/>
          <a:p>
            <a:r>
              <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减少权重</a:t>
            </a:r>
            <a:endPar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3" name="直接箭头连接符 42"/>
          <p:cNvCxnSpPr>
            <a:endCxn id="42" idx="1"/>
          </p:cNvCxnSpPr>
          <p:nvPr/>
        </p:nvCxnSpPr>
        <p:spPr>
          <a:xfrm>
            <a:off x="8781115" y="5046908"/>
            <a:ext cx="374519" cy="3847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par>
                                <p:cTn id="35" presetID="10"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par>
                                <p:cTn id="41" presetID="10"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36" grpId="0"/>
      <p:bldP spid="39" grpId="0"/>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p:nvPr/>
        </p:nvPicPr>
        <p:blipFill rotWithShape="1">
          <a:blip r:embed="rId1">
            <a:extLst>
              <a:ext uri="{28A0092B-C50C-407E-A947-70E740481C1C}">
                <a14:useLocalDpi xmlns:a14="http://schemas.microsoft.com/office/drawing/2010/main" val="0"/>
              </a:ext>
            </a:extLst>
          </a:blip>
          <a:srcRect t="6102"/>
          <a:stretch>
            <a:fillRect/>
          </a:stretch>
        </p:blipFill>
        <p:spPr bwMode="auto">
          <a:xfrm>
            <a:off x="696987" y="1874126"/>
            <a:ext cx="5617690" cy="4148448"/>
          </a:xfrm>
          <a:prstGeom prst="rect">
            <a:avLst/>
          </a:prstGeom>
          <a:noFill/>
          <a:ln>
            <a:noFill/>
          </a:ln>
        </p:spPr>
      </p:pic>
      <p:cxnSp>
        <p:nvCxnSpPr>
          <p:cNvPr id="6" name="直接连接符 5"/>
          <p:cNvCxnSpPr/>
          <p:nvPr/>
        </p:nvCxnSpPr>
        <p:spPr>
          <a:xfrm>
            <a:off x="1734098" y="1874127"/>
            <a:ext cx="0" cy="388917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496094" y="1874125"/>
            <a:ext cx="0" cy="388917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5796120" y="1874123"/>
            <a:ext cx="0" cy="388917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9" name="TextBox 10"/>
          <p:cNvSpPr txBox="1"/>
          <p:nvPr/>
        </p:nvSpPr>
        <p:spPr>
          <a:xfrm>
            <a:off x="6641551" y="1312745"/>
            <a:ext cx="4580578" cy="1754326"/>
          </a:xfrm>
          <a:prstGeom prst="rect">
            <a:avLst/>
          </a:prstGeom>
          <a:noFill/>
          <a:ln w="9525">
            <a:noFill/>
            <a:miter/>
          </a:ln>
        </p:spPr>
        <p:txBody>
          <a:bodyPr wrap="square" rtlCol="0" anchor="t">
            <a:spAutoFit/>
          </a:bodyPr>
          <a:lstStyle/>
          <a:p>
            <a:pPr>
              <a:lnSpc>
                <a:spcPct val="150000"/>
              </a:lnSpc>
              <a:spcAft>
                <a:spcPts val="720"/>
              </a:spcAft>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）目标</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数据较少</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的情况下，迁移学习仍有</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很高的</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诊断正确率，</a:t>
            </a:r>
            <a:r>
              <a:rPr lang="zh-CN"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目标数据越少</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，优势越明显</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10" name="直接连接符 9"/>
          <p:cNvCxnSpPr/>
          <p:nvPr/>
        </p:nvCxnSpPr>
        <p:spPr>
          <a:xfrm>
            <a:off x="3289766" y="1874124"/>
            <a:ext cx="0" cy="388917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11" name="TextBox 15"/>
          <p:cNvSpPr txBox="1"/>
          <p:nvPr/>
        </p:nvSpPr>
        <p:spPr>
          <a:xfrm>
            <a:off x="6641550" y="3071580"/>
            <a:ext cx="4580578" cy="1754326"/>
          </a:xfrm>
          <a:prstGeom prst="rect">
            <a:avLst/>
          </a:prstGeom>
          <a:noFill/>
          <a:ln w="9525">
            <a:noFill/>
            <a:miter/>
          </a:ln>
        </p:spPr>
        <p:txBody>
          <a:bodyPr wrap="square" rtlCol="0" anchor="t">
            <a:spAutoFit/>
          </a:bodyPr>
          <a:lstStyle/>
          <a:p>
            <a:pPr>
              <a:lnSpc>
                <a:spcPct val="150000"/>
              </a:lnSpc>
              <a:spcAft>
                <a:spcPts val="720"/>
              </a:spcAft>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）随着目标数据量的增加，</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SVM2</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诊断正确率增长速度最快，其它两种模型增速较慢。</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TextBox 17"/>
          <p:cNvSpPr txBox="1"/>
          <p:nvPr/>
        </p:nvSpPr>
        <p:spPr>
          <a:xfrm>
            <a:off x="6589793" y="4798895"/>
            <a:ext cx="4632336" cy="1754326"/>
          </a:xfrm>
          <a:prstGeom prst="rect">
            <a:avLst/>
          </a:prstGeom>
          <a:noFill/>
          <a:ln w="9525">
            <a:noFill/>
            <a:miter/>
          </a:ln>
        </p:spPr>
        <p:txBody>
          <a:bodyPr wrap="square" rtlCol="0" anchor="t">
            <a:spAutoFit/>
          </a:bodyPr>
          <a:lstStyle/>
          <a:p>
            <a:pPr>
              <a:lnSpc>
                <a:spcPct val="150000"/>
              </a:lnSpc>
              <a:spcAft>
                <a:spcPts val="720"/>
              </a:spcAft>
            </a:pP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）目标数据量足够多的时候，迁移学习的诊断</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优势不明显</a:t>
            </a:r>
            <a:r>
              <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，甚至会产生少量负迁移</a:t>
            </a:r>
            <a:r>
              <a:rPr lang="zh-CN" altLang="en-US"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矩形 12"/>
          <p:cNvSpPr/>
          <p:nvPr/>
        </p:nvSpPr>
        <p:spPr>
          <a:xfrm>
            <a:off x="668913" y="1051135"/>
            <a:ext cx="3518912" cy="523220"/>
          </a:xfrm>
          <a:prstGeom prst="rect">
            <a:avLst/>
          </a:prstGeom>
        </p:spPr>
        <p:txBody>
          <a:bodyPr wrap="none">
            <a:spAutoFit/>
          </a:bodyPr>
          <a:lstStyle/>
          <a:p>
            <a:pPr marL="457200" indent="-457200">
              <a:buFont typeface="Wingdings" panose="05000000000000000000" pitchFamily="2" charset="2"/>
              <a:buChar char="Ø"/>
            </a:pPr>
            <a:r>
              <a:rPr lang="zh-CN" altLang="en-US" sz="2800" b="1" dirty="0" smtClean="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目标</a:t>
            </a: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数据动态</a:t>
            </a:r>
            <a:r>
              <a:rPr lang="zh-CN" altLang="en-US" sz="2800" b="1" dirty="0" smtClean="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对比</a:t>
            </a:r>
            <a:endPar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Tree>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p:nvPr/>
        </p:nvPicPr>
        <p:blipFill>
          <a:blip r:embed="rId1">
            <a:extLst>
              <a:ext uri="{28A0092B-C50C-407E-A947-70E740481C1C}">
                <a14:useLocalDpi xmlns:a14="http://schemas.microsoft.com/office/drawing/2010/main" val="0"/>
              </a:ext>
            </a:extLst>
          </a:blip>
          <a:srcRect/>
          <a:stretch>
            <a:fillRect/>
          </a:stretch>
        </p:blipFill>
        <p:spPr bwMode="auto">
          <a:xfrm>
            <a:off x="668913" y="1582535"/>
            <a:ext cx="5798806" cy="4577472"/>
          </a:xfrm>
          <a:prstGeom prst="rect">
            <a:avLst/>
          </a:prstGeom>
          <a:noFill/>
          <a:ln>
            <a:noFill/>
          </a:ln>
        </p:spPr>
      </p:pic>
      <p:sp>
        <p:nvSpPr>
          <p:cNvPr id="6" name="TextBox 1"/>
          <p:cNvSpPr txBox="1"/>
          <p:nvPr/>
        </p:nvSpPr>
        <p:spPr>
          <a:xfrm>
            <a:off x="7221125" y="1960552"/>
            <a:ext cx="3802744" cy="535659"/>
          </a:xfrm>
          <a:prstGeom prst="rect">
            <a:avLst/>
          </a:prstGeom>
          <a:noFill/>
          <a:ln w="9525">
            <a:noFill/>
            <a:miter/>
          </a:ln>
        </p:spPr>
        <p:txBody>
          <a:bodyPr wrap="square" rtlCol="0" anchor="t">
            <a:spAutoFit/>
          </a:bodyPr>
          <a:lstStyle/>
          <a:p>
            <a:pPr algn="ctr" eaLnBrk="0" hangingPunct="0"/>
            <a:endParaRPr lang="zh-CN" altLang="en-US" sz="2880" dirty="0">
              <a:solidFill>
                <a:srgbClr val="000000"/>
              </a:solidFill>
              <a:latin typeface="+mn-ea"/>
            </a:endParaRPr>
          </a:p>
        </p:txBody>
      </p:sp>
      <p:sp>
        <p:nvSpPr>
          <p:cNvPr id="7" name="TextBox 7"/>
          <p:cNvSpPr txBox="1"/>
          <p:nvPr/>
        </p:nvSpPr>
        <p:spPr>
          <a:xfrm>
            <a:off x="6667098" y="1582535"/>
            <a:ext cx="4910798" cy="4524315"/>
          </a:xfrm>
          <a:prstGeom prst="rect">
            <a:avLst/>
          </a:prstGeom>
          <a:noFill/>
          <a:ln w="9525">
            <a:noFill/>
            <a:miter/>
          </a:ln>
        </p:spPr>
        <p:txBody>
          <a:bodyPr wrap="square" rtlCol="0" anchor="t">
            <a:spAutoFit/>
          </a:bodyPr>
          <a:lstStyle/>
          <a:p>
            <a:pPr>
              <a:lnSpc>
                <a:spcPct val="150000"/>
              </a:lnSpc>
            </a:pPr>
            <a:r>
              <a:rPr lang="zh-CN" altLang="en-US" dirty="0">
                <a:solidFill>
                  <a:srgbClr val="000000"/>
                </a:solidFill>
                <a:latin typeface="微软雅黑" panose="020B0503020204020204" pitchFamily="34" charset="-122"/>
                <a:ea typeface="微软雅黑" panose="020B0503020204020204" pitchFamily="34" charset="-122"/>
              </a:rPr>
              <a:t>     （</a:t>
            </a:r>
            <a:r>
              <a:rPr lang="en-US" altLang="zh-CN" dirty="0">
                <a:solidFill>
                  <a:srgbClr val="000000"/>
                </a:solidFill>
                <a:latin typeface="微软雅黑" panose="020B0503020204020204" pitchFamily="34" charset="-122"/>
                <a:ea typeface="微软雅黑" panose="020B0503020204020204" pitchFamily="34" charset="-122"/>
              </a:rPr>
              <a:t>1</a:t>
            </a:r>
            <a:r>
              <a:rPr lang="zh-CN" altLang="en-US" dirty="0">
                <a:solidFill>
                  <a:srgbClr val="000000"/>
                </a:solidFill>
                <a:latin typeface="微软雅黑" panose="020B0503020204020204" pitchFamily="34" charset="-122"/>
                <a:ea typeface="微软雅黑" panose="020B0503020204020204" pitchFamily="34" charset="-122"/>
              </a:rPr>
              <a:t>）目标数据数量越多，诊断正确率越高，同时受辅助数据变化的影响越小。</a:t>
            </a:r>
            <a:endParaRPr lang="en-US" altLang="zh-CN" dirty="0">
              <a:solidFill>
                <a:srgbClr val="000000"/>
              </a:solidFill>
              <a:latin typeface="微软雅黑" panose="020B0503020204020204" pitchFamily="34" charset="-122"/>
              <a:ea typeface="微软雅黑" panose="020B0503020204020204" pitchFamily="34" charset="-122"/>
            </a:endParaRPr>
          </a:p>
          <a:p>
            <a:pPr>
              <a:lnSpc>
                <a:spcPct val="150000"/>
              </a:lnSpc>
            </a:pPr>
            <a:r>
              <a:rPr lang="en-US" altLang="zh-CN" dirty="0">
                <a:solidFill>
                  <a:srgbClr val="000000"/>
                </a:solidFill>
                <a:latin typeface="微软雅黑" panose="020B0503020204020204" pitchFamily="34" charset="-122"/>
                <a:ea typeface="微软雅黑" panose="020B0503020204020204" pitchFamily="34" charset="-122"/>
              </a:rPr>
              <a:t>     </a:t>
            </a:r>
            <a:r>
              <a:rPr lang="zh-CN" altLang="en-US" dirty="0">
                <a:solidFill>
                  <a:srgbClr val="000000"/>
                </a:solidFill>
                <a:latin typeface="微软雅黑" panose="020B0503020204020204" pitchFamily="34" charset="-122"/>
                <a:ea typeface="微软雅黑" panose="020B0503020204020204" pitchFamily="34" charset="-122"/>
              </a:rPr>
              <a:t>（</a:t>
            </a:r>
            <a:r>
              <a:rPr lang="en-US" altLang="zh-CN" dirty="0">
                <a:solidFill>
                  <a:srgbClr val="000000"/>
                </a:solidFill>
                <a:latin typeface="微软雅黑" panose="020B0503020204020204" pitchFamily="34" charset="-122"/>
                <a:ea typeface="微软雅黑" panose="020B0503020204020204" pitchFamily="34" charset="-122"/>
              </a:rPr>
              <a:t>2</a:t>
            </a:r>
            <a:r>
              <a:rPr lang="zh-CN" altLang="en-US" dirty="0">
                <a:solidFill>
                  <a:srgbClr val="000000"/>
                </a:solidFill>
                <a:latin typeface="微软雅黑" panose="020B0503020204020204" pitchFamily="34" charset="-122"/>
                <a:ea typeface="微软雅黑" panose="020B0503020204020204" pitchFamily="34" charset="-122"/>
              </a:rPr>
              <a:t>）</a:t>
            </a:r>
            <a:r>
              <a:rPr lang="en-US" altLang="zh-CN" dirty="0">
                <a:solidFill>
                  <a:srgbClr val="000000"/>
                </a:solidFill>
                <a:latin typeface="微软雅黑" panose="020B0503020204020204" pitchFamily="34" charset="-122"/>
                <a:ea typeface="微软雅黑" panose="020B0503020204020204" pitchFamily="34" charset="-122"/>
              </a:rPr>
              <a:t> </a:t>
            </a:r>
            <a:r>
              <a:rPr lang="zh-CN" altLang="en-US" dirty="0">
                <a:solidFill>
                  <a:srgbClr val="000000"/>
                </a:solidFill>
                <a:latin typeface="微软雅黑" panose="020B0503020204020204" pitchFamily="34" charset="-122"/>
                <a:ea typeface="微软雅黑" panose="020B0503020204020204" pitchFamily="34" charset="-122"/>
              </a:rPr>
              <a:t>目标数据不变的情况下辅助数据数量越多，诊断正确率越高。</a:t>
            </a:r>
            <a:endParaRPr lang="en-US" altLang="zh-CN" dirty="0">
              <a:solidFill>
                <a:srgbClr val="000000"/>
              </a:solidFill>
              <a:latin typeface="微软雅黑" panose="020B0503020204020204" pitchFamily="34" charset="-122"/>
              <a:ea typeface="微软雅黑" panose="020B0503020204020204" pitchFamily="34" charset="-122"/>
            </a:endParaRPr>
          </a:p>
          <a:p>
            <a:pPr>
              <a:lnSpc>
                <a:spcPct val="150000"/>
              </a:lnSpc>
            </a:pPr>
            <a:r>
              <a:rPr lang="zh-CN" altLang="en-US" dirty="0">
                <a:solidFill>
                  <a:srgbClr val="000000"/>
                </a:solidFill>
                <a:latin typeface="微软雅黑" panose="020B0503020204020204" pitchFamily="34" charset="-122"/>
                <a:ea typeface="微软雅黑" panose="020B0503020204020204" pitchFamily="34" charset="-122"/>
              </a:rPr>
              <a:t>     （</a:t>
            </a:r>
            <a:r>
              <a:rPr lang="en-US" altLang="zh-CN" dirty="0">
                <a:solidFill>
                  <a:srgbClr val="000000"/>
                </a:solidFill>
                <a:latin typeface="微软雅黑" panose="020B0503020204020204" pitchFamily="34" charset="-122"/>
                <a:ea typeface="微软雅黑" panose="020B0503020204020204" pitchFamily="34" charset="-122"/>
              </a:rPr>
              <a:t>3</a:t>
            </a:r>
            <a:r>
              <a:rPr lang="zh-CN" altLang="en-US" dirty="0">
                <a:solidFill>
                  <a:srgbClr val="000000"/>
                </a:solidFill>
                <a:latin typeface="微软雅黑" panose="020B0503020204020204" pitchFamily="34" charset="-122"/>
                <a:ea typeface="微软雅黑" panose="020B0503020204020204" pitchFamily="34" charset="-122"/>
              </a:rPr>
              <a:t>）当辅助数据足够多时，诊断正确率不再增加，但会增加训练时间。辅助数据数量应适当选取。</a:t>
            </a:r>
            <a:endParaRPr lang="en-US" altLang="zh-CN" dirty="0">
              <a:solidFill>
                <a:srgbClr val="000000"/>
              </a:solidFill>
              <a:latin typeface="微软雅黑" panose="020B0503020204020204" pitchFamily="34" charset="-122"/>
              <a:ea typeface="微软雅黑" panose="020B0503020204020204" pitchFamily="34" charset="-122"/>
            </a:endParaRPr>
          </a:p>
        </p:txBody>
      </p:sp>
      <p:sp>
        <p:nvSpPr>
          <p:cNvPr id="8" name="矩形 7"/>
          <p:cNvSpPr/>
          <p:nvPr/>
        </p:nvSpPr>
        <p:spPr>
          <a:xfrm>
            <a:off x="668913" y="1051135"/>
            <a:ext cx="3518912" cy="523220"/>
          </a:xfrm>
          <a:prstGeom prst="rect">
            <a:avLst/>
          </a:prstGeom>
        </p:spPr>
        <p:txBody>
          <a:bodyPr wrap="none">
            <a:spAutoFit/>
          </a:bodyPr>
          <a:lstStyle/>
          <a:p>
            <a:pPr marL="457200" indent="-457200">
              <a:buFont typeface="Wingdings" panose="05000000000000000000" pitchFamily="2" charset="2"/>
              <a:buChar char="Ø"/>
            </a:pP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辅助数据动态</a:t>
            </a:r>
            <a:r>
              <a:rPr lang="zh-CN" altLang="en-US" sz="2800" b="1" dirty="0" smtClean="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对比</a:t>
            </a:r>
            <a:endPar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Tree>
  </p:cSld>
  <p:clrMapOvr>
    <a:masterClrMapping/>
  </p:clrMapOvr>
  <p:transition spd="slow" advTm="3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5" name="TextBox 14"/>
          <p:cNvSpPr txBox="1"/>
          <p:nvPr/>
        </p:nvSpPr>
        <p:spPr>
          <a:xfrm>
            <a:off x="725200" y="3652082"/>
            <a:ext cx="1976091" cy="400110"/>
          </a:xfrm>
          <a:prstGeom prst="rightArrow">
            <a:avLst>
              <a:gd name="adj1" fmla="val 100000"/>
              <a:gd name="adj2" fmla="val 47507"/>
            </a:avLst>
          </a:prstGeom>
          <a:gradFill>
            <a:gsLst>
              <a:gs pos="0">
                <a:schemeClr val="bg1">
                  <a:lumMod val="75000"/>
                </a:schemeClr>
              </a:gs>
              <a:gs pos="53000">
                <a:srgbClr val="D4DEFF"/>
              </a:gs>
              <a:gs pos="83000">
                <a:srgbClr val="D4DEFF"/>
              </a:gs>
              <a:gs pos="100000">
                <a:srgbClr val="96AB94"/>
              </a:gs>
            </a:gsLst>
            <a:lin ang="8100000" scaled="1"/>
          </a:gradFill>
          <a:ln>
            <a:solidFill>
              <a:schemeClr val="bg1">
                <a:lumMod val="85000"/>
              </a:schemeClr>
            </a:solidFill>
          </a:ln>
        </p:spPr>
        <p:txBody>
          <a:bodyPr wrap="square" rtlCol="0">
            <a:spAutoFit/>
          </a:bodyPr>
          <a:lstStyle/>
          <a:p>
            <a:pPr algn="ctr"/>
            <a:r>
              <a:rPr lang="en-US" altLang="zh-CN" sz="2000" dirty="0" err="1">
                <a:latin typeface="Times New Roman" panose="02020603050405020304" pitchFamily="18" charset="0"/>
                <a:ea typeface="微软雅黑" panose="020B0503020204020204" pitchFamily="34" charset="-122"/>
                <a:cs typeface="Times New Roman" panose="02020603050405020304" pitchFamily="18" charset="0"/>
              </a:rPr>
              <a:t>TrAdaBoost</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左大括号 5"/>
          <p:cNvSpPr/>
          <p:nvPr/>
        </p:nvSpPr>
        <p:spPr>
          <a:xfrm>
            <a:off x="2640547" y="1986952"/>
            <a:ext cx="168159" cy="373661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32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矩形 6"/>
          <p:cNvSpPr/>
          <p:nvPr/>
        </p:nvSpPr>
        <p:spPr>
          <a:xfrm>
            <a:off x="2961777" y="2044103"/>
            <a:ext cx="1570070" cy="597546"/>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样本权重</a:t>
            </a:r>
            <a:endParaRPr lang="en-US" altLang="zh-CN" sz="1800"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初始化不合理</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矩形 7"/>
          <p:cNvSpPr/>
          <p:nvPr/>
        </p:nvSpPr>
        <p:spPr>
          <a:xfrm>
            <a:off x="2955499" y="5130244"/>
            <a:ext cx="1570070" cy="597546"/>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容易出现</a:t>
            </a:r>
            <a:endParaRPr lang="en-US" altLang="zh-CN" sz="1800"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负迁移</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2970799" y="3498616"/>
            <a:ext cx="1570070" cy="597546"/>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收敛速度慢</a:t>
            </a:r>
            <a:endParaRPr lang="en-US" altLang="zh-CN" sz="1800" dirty="0">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rPr>
              <a:t>训练时间长</a:t>
            </a:r>
            <a:endParaRPr lang="zh-CN" altLang="en-US" sz="1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 name="组合 9"/>
          <p:cNvGrpSpPr/>
          <p:nvPr/>
        </p:nvGrpSpPr>
        <p:grpSpPr>
          <a:xfrm>
            <a:off x="4797773" y="1798955"/>
            <a:ext cx="5880392" cy="1087842"/>
            <a:chOff x="4892509" y="3119714"/>
            <a:chExt cx="1478773" cy="2018353"/>
          </a:xfrm>
        </p:grpSpPr>
        <p:sp>
          <p:nvSpPr>
            <p:cNvPr id="11" name="圆角矩形 10"/>
            <p:cNvSpPr/>
            <p:nvPr/>
          </p:nvSpPr>
          <p:spPr>
            <a:xfrm>
              <a:off x="4892509" y="3119714"/>
              <a:ext cx="1478773" cy="2018353"/>
            </a:xfrm>
            <a:prstGeom prst="round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TextBox 28"/>
            <p:cNvSpPr txBox="1"/>
            <p:nvPr/>
          </p:nvSpPr>
          <p:spPr>
            <a:xfrm>
              <a:off x="4892509" y="3203588"/>
              <a:ext cx="1477930" cy="1884434"/>
            </a:xfrm>
            <a:prstGeom prst="rect">
              <a:avLst/>
            </a:prstGeom>
            <a:noFill/>
            <a:ln w="9525">
              <a:noFill/>
              <a:miter/>
            </a:ln>
          </p:spPr>
          <p:txBody>
            <a:bodyPr wrap="square" rtlCol="0" anchor="t">
              <a:spAutoFit/>
            </a:bodyPr>
            <a:lstStyle/>
            <a:p>
              <a:r>
                <a:rPr lang="en-US" altLang="zh-CN" sz="2000" dirty="0" err="1">
                  <a:latin typeface="Times New Roman" panose="02020603050405020304" pitchFamily="18" charset="0"/>
                  <a:ea typeface="微软雅黑" panose="020B0503020204020204" pitchFamily="34" charset="-122"/>
                  <a:cs typeface="Times New Roman" panose="02020603050405020304" pitchFamily="18" charset="0"/>
                </a:rPr>
                <a:t>TrAdaBoost</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算法辅助数据的样本权重初始化是相等的，这种不合理的设定会影响模型的训练速度以及稳定性。</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3" name="组合 12"/>
          <p:cNvGrpSpPr/>
          <p:nvPr/>
        </p:nvGrpSpPr>
        <p:grpSpPr>
          <a:xfrm>
            <a:off x="4797773" y="3253467"/>
            <a:ext cx="5880392" cy="1087842"/>
            <a:chOff x="4892509" y="3119714"/>
            <a:chExt cx="1478773" cy="2018353"/>
          </a:xfrm>
        </p:grpSpPr>
        <p:sp>
          <p:nvSpPr>
            <p:cNvPr id="14" name="圆角矩形 13"/>
            <p:cNvSpPr/>
            <p:nvPr/>
          </p:nvSpPr>
          <p:spPr>
            <a:xfrm>
              <a:off x="4892509" y="3119714"/>
              <a:ext cx="1478773" cy="2018353"/>
            </a:xfrm>
            <a:prstGeom prst="round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TextBox 28"/>
            <p:cNvSpPr txBox="1"/>
            <p:nvPr/>
          </p:nvSpPr>
          <p:spPr>
            <a:xfrm>
              <a:off x="4892509" y="3203588"/>
              <a:ext cx="1477930" cy="1884434"/>
            </a:xfrm>
            <a:prstGeom prst="rect">
              <a:avLst/>
            </a:prstGeom>
            <a:noFill/>
            <a:ln w="9525">
              <a:noFill/>
              <a:miter/>
            </a:ln>
          </p:spPr>
          <p:txBody>
            <a:bodyPr wrap="square" rtlCol="0" anchor="t">
              <a:spAutoFit/>
            </a:bodyPr>
            <a:lstStyle/>
            <a:p>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算法需要迭代才能从大量数据中找到与目标数据相似的辅助数据，而且迭代训练过程中低权值数据仍然会被用于后续的迭代训练过程中。</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6" name="组合 15"/>
          <p:cNvGrpSpPr/>
          <p:nvPr/>
        </p:nvGrpSpPr>
        <p:grpSpPr>
          <a:xfrm>
            <a:off x="4796060" y="4885096"/>
            <a:ext cx="5878753" cy="1087842"/>
            <a:chOff x="4892509" y="3119714"/>
            <a:chExt cx="1478773" cy="2018353"/>
          </a:xfrm>
        </p:grpSpPr>
        <p:sp>
          <p:nvSpPr>
            <p:cNvPr id="17" name="圆角矩形 16"/>
            <p:cNvSpPr/>
            <p:nvPr/>
          </p:nvSpPr>
          <p:spPr>
            <a:xfrm>
              <a:off x="4892509" y="3119714"/>
              <a:ext cx="1478773" cy="2018353"/>
            </a:xfrm>
            <a:prstGeom prst="round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8" name="TextBox 28"/>
            <p:cNvSpPr txBox="1"/>
            <p:nvPr/>
          </p:nvSpPr>
          <p:spPr>
            <a:xfrm>
              <a:off x="4892509" y="3203588"/>
              <a:ext cx="1477930" cy="1884434"/>
            </a:xfrm>
            <a:prstGeom prst="rect">
              <a:avLst/>
            </a:prstGeom>
            <a:noFill/>
            <a:ln w="9525">
              <a:noFill/>
              <a:miter/>
            </a:ln>
          </p:spPr>
          <p:txBody>
            <a:bodyPr wrap="square" rtlCol="0" anchor="t">
              <a:spAutoFit/>
            </a:bodyPr>
            <a:lstStyle/>
            <a:p>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如果辅助数据中存在部分数据与目标数据的相似度很低，如果直接用这种辅助数据进行训练，训练得到的模型会出现负迁移现象。</a:t>
              </a:r>
              <a:endParaRPr lang="zh-CN" altLang="en-US" sz="2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9" name="矩形 18"/>
          <p:cNvSpPr/>
          <p:nvPr/>
        </p:nvSpPr>
        <p:spPr>
          <a:xfrm>
            <a:off x="574543" y="1010021"/>
            <a:ext cx="3950697" cy="523220"/>
          </a:xfrm>
          <a:prstGeom prst="rect">
            <a:avLst/>
          </a:prstGeom>
        </p:spPr>
        <p:txBody>
          <a:bodyPr wrap="none">
            <a:spAutoFit/>
          </a:bodyPr>
          <a:lstStyle/>
          <a:p>
            <a:pPr marL="457200" indent="-457200">
              <a:buFont typeface="Wingdings" panose="05000000000000000000" pitchFamily="2" charset="2"/>
              <a:buChar char="Ø"/>
            </a:pPr>
            <a:r>
              <a:rPr lang="en-US" altLang="zh-CN" sz="2800" b="1" dirty="0" err="1" smtClean="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TrAdaBoost</a:t>
            </a: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算法缺点</a:t>
            </a:r>
            <a:endPar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Tree>
  </p:cSld>
  <p:clrMapOvr>
    <a:masterClrMapping/>
  </p:clrMapOvr>
  <p:transition spd="slow" advTm="3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5"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56339" y="4553333"/>
            <a:ext cx="663093" cy="308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对象 5"/>
          <p:cNvGraphicFramePr>
            <a:graphicFrameLocks noChangeAspect="1"/>
          </p:cNvGraphicFramePr>
          <p:nvPr/>
        </p:nvGraphicFramePr>
        <p:xfrm>
          <a:off x="8433251" y="965293"/>
          <a:ext cx="2372362" cy="5101854"/>
        </p:xfrm>
        <a:graphic>
          <a:graphicData uri="http://schemas.openxmlformats.org/presentationml/2006/ole">
            <mc:AlternateContent xmlns:mc="http://schemas.openxmlformats.org/markup-compatibility/2006">
              <mc:Choice xmlns:v="urn:schemas-microsoft-com:vml" Requires="v">
                <p:oleObj spid="_x0000_s3170" name="Visio" r:id="rId2" imgW="2940685" imgH="6302375" progId="Visio.Drawing.15">
                  <p:embed/>
                </p:oleObj>
              </mc:Choice>
              <mc:Fallback>
                <p:oleObj name="Visio" r:id="rId2" imgW="2940685" imgH="6302375" progId="Visio.Drawing.15">
                  <p:embed/>
                  <p:pic>
                    <p:nvPicPr>
                      <p:cNvPr id="0" name="对象 3"/>
                      <p:cNvPicPr/>
                      <p:nvPr/>
                    </p:nvPicPr>
                    <p:blipFill>
                      <a:blip r:embed="rId3"/>
                      <a:stretch>
                        <a:fillRect/>
                      </a:stretch>
                    </p:blipFill>
                    <p:spPr>
                      <a:xfrm>
                        <a:off x="8433251" y="965293"/>
                        <a:ext cx="2372362" cy="5101854"/>
                      </a:xfrm>
                      <a:prstGeom prst="rect">
                        <a:avLst/>
                      </a:prstGeom>
                    </p:spPr>
                  </p:pic>
                </p:oleObj>
              </mc:Fallback>
            </mc:AlternateContent>
          </a:graphicData>
        </a:graphic>
      </p:graphicFrame>
      <p:graphicFrame>
        <p:nvGraphicFramePr>
          <p:cNvPr id="7" name="对象 6"/>
          <p:cNvGraphicFramePr>
            <a:graphicFrameLocks noChangeAspect="1"/>
          </p:cNvGraphicFramePr>
          <p:nvPr/>
        </p:nvGraphicFramePr>
        <p:xfrm>
          <a:off x="1741942" y="3414831"/>
          <a:ext cx="2400856" cy="788853"/>
        </p:xfrm>
        <a:graphic>
          <a:graphicData uri="http://schemas.openxmlformats.org/presentationml/2006/ole">
            <mc:AlternateContent xmlns:mc="http://schemas.openxmlformats.org/markup-compatibility/2006">
              <mc:Choice xmlns:v="urn:schemas-microsoft-com:vml" Requires="v">
                <p:oleObj spid="_x0000_s3171" name="Equation" r:id="rId4" imgW="2006600" imgH="685800" progId="Equation.DSMT4">
                  <p:embed/>
                </p:oleObj>
              </mc:Choice>
              <mc:Fallback>
                <p:oleObj name="Equation" r:id="rId4" imgW="2006600" imgH="685800" progId="Equation.DSMT4">
                  <p:embed/>
                  <p:pic>
                    <p:nvPicPr>
                      <p:cNvPr id="0" name="对象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1942" y="3414831"/>
                        <a:ext cx="2400856" cy="7888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对象 7"/>
          <p:cNvGraphicFramePr>
            <a:graphicFrameLocks noChangeAspect="1"/>
          </p:cNvGraphicFramePr>
          <p:nvPr/>
        </p:nvGraphicFramePr>
        <p:xfrm>
          <a:off x="5458260" y="3516220"/>
          <a:ext cx="788853" cy="331547"/>
        </p:xfrm>
        <a:graphic>
          <a:graphicData uri="http://schemas.openxmlformats.org/presentationml/2006/ole">
            <mc:AlternateContent xmlns:mc="http://schemas.openxmlformats.org/markup-compatibility/2006">
              <mc:Choice xmlns:v="urn:schemas-microsoft-com:vml" Requires="v">
                <p:oleObj spid="_x0000_s3172" name="Equation" r:id="rId6" imgW="660400" imgH="254000" progId="Equation.DSMT4">
                  <p:embed/>
                </p:oleObj>
              </mc:Choice>
              <mc:Fallback>
                <p:oleObj name="Equation" r:id="rId6" imgW="660400" imgH="254000" progId="Equation.DSMT4">
                  <p:embed/>
                  <p:pic>
                    <p:nvPicPr>
                      <p:cNvPr id="0" name="对象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8260" y="3516220"/>
                        <a:ext cx="788853" cy="3315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对象 8"/>
          <p:cNvGraphicFramePr>
            <a:graphicFrameLocks noChangeAspect="1"/>
          </p:cNvGraphicFramePr>
          <p:nvPr/>
        </p:nvGraphicFramePr>
        <p:xfrm>
          <a:off x="6408946" y="3403679"/>
          <a:ext cx="1143265" cy="594498"/>
        </p:xfrm>
        <a:graphic>
          <a:graphicData uri="http://schemas.openxmlformats.org/presentationml/2006/ole">
            <mc:AlternateContent xmlns:mc="http://schemas.openxmlformats.org/markup-compatibility/2006">
              <mc:Choice xmlns:v="urn:schemas-microsoft-com:vml" Requires="v">
                <p:oleObj spid="_x0000_s3173" name="Equation" r:id="rId8" imgW="927100" imgH="457200" progId="Equation.DSMT4">
                  <p:embed/>
                </p:oleObj>
              </mc:Choice>
              <mc:Fallback>
                <p:oleObj name="Equation" r:id="rId8" imgW="927100" imgH="457200" progId="Equation.DSMT4">
                  <p:embed/>
                  <p:pic>
                    <p:nvPicPr>
                      <p:cNvPr id="0" name="对象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8946" y="3403679"/>
                        <a:ext cx="1143265" cy="5944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11"/>
          <p:cNvSpPr txBox="1"/>
          <p:nvPr/>
        </p:nvSpPr>
        <p:spPr>
          <a:xfrm>
            <a:off x="4248296" y="3516221"/>
            <a:ext cx="1555668" cy="369332"/>
          </a:xfrm>
          <a:prstGeom prst="rect">
            <a:avLst/>
          </a:prstGeom>
          <a:noFill/>
          <a:ln w="9525">
            <a:noFill/>
            <a:miter/>
          </a:ln>
        </p:spPr>
        <p:txBody>
          <a:bodyPr wrap="square" rtlCol="0" anchor="t">
            <a:spAutoFit/>
          </a:bodyPr>
          <a:lstStyle/>
          <a:p>
            <a:pPr algn="ctr" eaLnBrk="0" hangingPunct="0"/>
            <a:r>
              <a:rPr lang="zh-CN" altLang="en-US" sz="1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约束条件：</a:t>
            </a:r>
            <a:endParaRPr lang="zh-CN" altLang="en-US" sz="1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36106" y="1787700"/>
            <a:ext cx="6335591" cy="131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45059" y="4203683"/>
            <a:ext cx="6335591" cy="1316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574543" y="1010021"/>
            <a:ext cx="4115229" cy="523220"/>
          </a:xfrm>
          <a:prstGeom prst="rect">
            <a:avLst/>
          </a:prstGeom>
        </p:spPr>
        <p:txBody>
          <a:bodyPr wrap="none">
            <a:spAutoFit/>
          </a:bodyPr>
          <a:lstStyle/>
          <a:p>
            <a:pPr marL="457200" indent="-457200">
              <a:buFont typeface="Wingdings" panose="05000000000000000000" pitchFamily="2" charset="2"/>
              <a:buChar char="Ø"/>
            </a:pPr>
            <a:r>
              <a:rPr lang="en-US" altLang="zh-CN" sz="2800" b="1" dirty="0" smtClean="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KMM</a:t>
            </a: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和样本阈值</a:t>
            </a:r>
            <a:r>
              <a:rPr lang="zh-CN" altLang="en-US" sz="2800" b="1" dirty="0" smtClean="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排除</a:t>
            </a:r>
            <a:endPar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Tree>
  </p:cSld>
  <p:clrMapOvr>
    <a:masterClrMapping/>
  </p:clrMapOvr>
  <p:transition spd="slow" advTm="3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p:nvPr/>
        </p:nvPicPr>
        <p:blipFill>
          <a:blip r:embed="rId1">
            <a:extLst>
              <a:ext uri="{28A0092B-C50C-407E-A947-70E740481C1C}">
                <a14:useLocalDpi xmlns:a14="http://schemas.microsoft.com/office/drawing/2010/main" val="0"/>
              </a:ext>
            </a:extLst>
          </a:blip>
          <a:srcRect/>
          <a:stretch>
            <a:fillRect/>
          </a:stretch>
        </p:blipFill>
        <p:spPr bwMode="auto">
          <a:xfrm>
            <a:off x="436826" y="1629594"/>
            <a:ext cx="5876968" cy="4407726"/>
          </a:xfrm>
          <a:prstGeom prst="rect">
            <a:avLst/>
          </a:prstGeom>
          <a:noFill/>
          <a:ln>
            <a:noFill/>
          </a:ln>
        </p:spPr>
      </p:pic>
      <p:sp>
        <p:nvSpPr>
          <p:cNvPr id="6" name="TextBox 4"/>
          <p:cNvSpPr txBox="1"/>
          <p:nvPr/>
        </p:nvSpPr>
        <p:spPr>
          <a:xfrm>
            <a:off x="6025579" y="957752"/>
            <a:ext cx="5832648" cy="5811847"/>
          </a:xfrm>
          <a:prstGeom prst="rect">
            <a:avLst/>
          </a:prstGeom>
          <a:noFill/>
          <a:ln w="9525">
            <a:noFill/>
            <a:miter/>
          </a:ln>
        </p:spPr>
        <p:txBody>
          <a:bodyPr wrap="square" rtlCol="0" anchor="t">
            <a:spAutoFit/>
          </a:bodyPr>
          <a:lstStyle/>
          <a:p>
            <a:pPr>
              <a:lnSpc>
                <a:spcPct val="150000"/>
              </a:lnSpc>
              <a:spcAft>
                <a:spcPts val="720"/>
              </a:spcAft>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KMM</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根据辅助数据与目标数据的相似度对辅助数据进行权值区别预设</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在迭代开始时</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TrAdaBoost</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分类器的正确率</a:t>
            </a:r>
            <a:r>
              <a:rPr lang="zh-CN"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明显高于</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TrAdaBoost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spcAft>
                <a:spcPts val="720"/>
              </a:spcAft>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迭代过程中</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，删除权重低于阈值的无用辅助数据</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K-</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TrAdaBoost</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迭代</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30</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次</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左右</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就能较好的收敛。在</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60</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次迭代</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TrAdaBoost</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才能收敛</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迭代收敛</a:t>
            </a:r>
            <a:r>
              <a:rPr lang="zh-CN"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完成之后</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TrAdaBoost</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算法模型的准确率</a:t>
            </a:r>
            <a:r>
              <a:rPr lang="zh-CN"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略微高</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TrAdaBoost</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算法。</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矩形 6"/>
          <p:cNvSpPr/>
          <p:nvPr/>
        </p:nvSpPr>
        <p:spPr>
          <a:xfrm>
            <a:off x="574543" y="1010021"/>
            <a:ext cx="2800767" cy="523220"/>
          </a:xfrm>
          <a:prstGeom prst="rect">
            <a:avLst/>
          </a:prstGeom>
        </p:spPr>
        <p:txBody>
          <a:bodyPr wrap="none">
            <a:spAutoFit/>
          </a:bodyPr>
          <a:lstStyle/>
          <a:p>
            <a:pPr marL="457200" indent="-457200">
              <a:buFont typeface="Wingdings" panose="05000000000000000000" pitchFamily="2" charset="2"/>
              <a:buChar char="Ø"/>
            </a:pPr>
            <a:r>
              <a:rPr lang="zh-CN" altLang="en-US" sz="2800" b="1" dirty="0" smtClean="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训练</a:t>
            </a: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过程对比</a:t>
            </a:r>
            <a:endPar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Tree>
  </p:cSld>
  <p:clrMapOvr>
    <a:masterClrMapping/>
  </p:clrMapOvr>
  <p:transition spd="slow" advTm="3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2931" y="6108325"/>
            <a:ext cx="12279293" cy="553998"/>
          </a:xfrm>
          <a:prstGeom prst="rect">
            <a:avLst/>
          </a:prstGeom>
          <a:noFill/>
          <a:ln>
            <a:noFill/>
          </a:ln>
        </p:spPr>
        <p:txBody>
          <a:bodyPr wrap="square" rtlCol="0" anchor="t">
            <a:spAutoFit/>
          </a:bodyPr>
          <a:lstStyle/>
          <a:p>
            <a:pPr algn="just" fontAlgn="auto">
              <a:lnSpc>
                <a:spcPct val="150000"/>
              </a:lnSpc>
            </a:pPr>
            <a:r>
              <a:rPr lang="zh-CN" altLang="en-US" sz="2000" dirty="0">
                <a:effectLst/>
                <a:latin typeface="微软雅黑" panose="020B0503020204020204" pitchFamily="34" charset="-122"/>
                <a:ea typeface="微软雅黑" panose="020B0503020204020204" pitchFamily="34" charset="-122"/>
                <a:cs typeface="微软雅黑" panose="020B0503020204020204" pitchFamily="34" charset="-122"/>
              </a:rPr>
              <a:t>莫尔定律描述硬件发展是</a:t>
            </a:r>
            <a:r>
              <a:rPr lang="en-US" altLang="zh-CN" sz="2000" dirty="0">
                <a:effectLst/>
                <a:latin typeface="微软雅黑" panose="020B0503020204020204" pitchFamily="34" charset="-122"/>
                <a:ea typeface="微软雅黑" panose="020B0503020204020204" pitchFamily="34" charset="-122"/>
                <a:cs typeface="微软雅黑" panose="020B0503020204020204" pitchFamily="34" charset="-122"/>
              </a:rPr>
              <a:t>18</a:t>
            </a:r>
            <a:r>
              <a:rPr lang="zh-CN" altLang="en-US" sz="2000" dirty="0">
                <a:effectLst/>
                <a:latin typeface="微软雅黑" panose="020B0503020204020204" pitchFamily="34" charset="-122"/>
                <a:ea typeface="微软雅黑" panose="020B0503020204020204" pitchFamily="34" charset="-122"/>
                <a:cs typeface="微软雅黑" panose="020B0503020204020204" pitchFamily="34" charset="-122"/>
              </a:rPr>
              <a:t>个月芯片能力翻一倍。现在人工智能的计算能力有统计表明是</a:t>
            </a:r>
            <a:r>
              <a:rPr lang="en-US" altLang="zh-CN" sz="2000" dirty="0">
                <a:effectLst/>
                <a:latin typeface="微软雅黑" panose="020B0503020204020204" pitchFamily="34" charset="-122"/>
                <a:ea typeface="微软雅黑" panose="020B0503020204020204" pitchFamily="34" charset="-122"/>
                <a:cs typeface="微软雅黑" panose="020B0503020204020204" pitchFamily="34" charset="-122"/>
              </a:rPr>
              <a:t>3.5</a:t>
            </a:r>
            <a:r>
              <a:rPr lang="zh-CN" altLang="en-US" sz="2000" dirty="0">
                <a:effectLst/>
                <a:latin typeface="微软雅黑" panose="020B0503020204020204" pitchFamily="34" charset="-122"/>
                <a:ea typeface="微软雅黑" panose="020B0503020204020204" pitchFamily="34" charset="-122"/>
                <a:cs typeface="微软雅黑" panose="020B0503020204020204" pitchFamily="34" charset="-122"/>
              </a:rPr>
              <a:t>个月翻一倍</a:t>
            </a:r>
            <a:endParaRPr lang="zh-CN" altLang="en-US"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417067" y="837506"/>
            <a:ext cx="9168768" cy="5112568"/>
          </a:xfrm>
          <a:prstGeom prst="rect">
            <a:avLst/>
          </a:prstGeom>
        </p:spPr>
      </p:pic>
      <p:sp>
        <p:nvSpPr>
          <p:cNvPr id="4" name="文本框 3"/>
          <p:cNvSpPr txBox="1"/>
          <p:nvPr/>
        </p:nvSpPr>
        <p:spPr>
          <a:xfrm>
            <a:off x="417146" y="190274"/>
            <a:ext cx="10285730" cy="523220"/>
          </a:xfrm>
          <a:prstGeom prst="rect">
            <a:avLst/>
          </a:prstGeom>
          <a:noFill/>
          <a:ln w="9525">
            <a:noFill/>
          </a:ln>
        </p:spPr>
        <p:txBody>
          <a:bodyPr wrap="square">
            <a:spAutoFit/>
          </a:bodyPr>
          <a:lstStyle/>
          <a:p>
            <a:pPr indent="0"/>
            <a:r>
              <a:rPr lang="en-US" altLang="zh-CN" sz="2800" b="1" dirty="0" smtClean="0">
                <a:solidFill>
                  <a:schemeClr val="bg1"/>
                </a:solidFill>
                <a:latin typeface="微软雅黑" panose="020B0503020204020204" pitchFamily="34" charset="-122"/>
                <a:ea typeface="微软雅黑" panose="020B0503020204020204" pitchFamily="34" charset="-122"/>
              </a:rPr>
              <a:t>1</a:t>
            </a:r>
            <a:r>
              <a:rPr lang="zh-CN" altLang="en-US" sz="2800" b="1" dirty="0" smtClean="0">
                <a:solidFill>
                  <a:schemeClr val="bg1"/>
                </a:solidFill>
                <a:latin typeface="微软雅黑" panose="020B0503020204020204" pitchFamily="34" charset="-122"/>
                <a:ea typeface="微软雅黑" panose="020B0503020204020204" pitchFamily="34" charset="-122"/>
              </a:rPr>
              <a:t>、</a:t>
            </a:r>
            <a:r>
              <a:rPr lang="en-US" altLang="zh-CN" sz="2800" b="1" dirty="0">
                <a:solidFill>
                  <a:schemeClr val="bg1"/>
                </a:solidFill>
                <a:latin typeface="微软雅黑" panose="020B0503020204020204" pitchFamily="34" charset="-122"/>
                <a:ea typeface="微软雅黑" panose="020B0503020204020204" pitchFamily="34" charset="-122"/>
              </a:rPr>
              <a:t>Alpha Go</a:t>
            </a:r>
            <a:r>
              <a:rPr lang="zh-CN" altLang="en-US" sz="2800" b="1" dirty="0">
                <a:solidFill>
                  <a:schemeClr val="bg1"/>
                </a:solidFill>
                <a:latin typeface="微软雅黑" panose="020B0503020204020204" pitchFamily="34" charset="-122"/>
                <a:ea typeface="微软雅黑" panose="020B0503020204020204" pitchFamily="34" charset="-122"/>
              </a:rPr>
              <a:t>赢得人工智能“圣杯”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3000">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、复杂机电系统智能健康监测</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p:nvPr/>
        </p:nvPicPr>
        <p:blipFill>
          <a:blip r:embed="rId1">
            <a:extLst>
              <a:ext uri="{28A0092B-C50C-407E-A947-70E740481C1C}">
                <a14:useLocalDpi xmlns:a14="http://schemas.microsoft.com/office/drawing/2010/main" val="0"/>
              </a:ext>
            </a:extLst>
          </a:blip>
          <a:srcRect/>
          <a:stretch>
            <a:fillRect/>
          </a:stretch>
        </p:blipFill>
        <p:spPr bwMode="auto">
          <a:xfrm>
            <a:off x="192931" y="1722811"/>
            <a:ext cx="5871327" cy="4422405"/>
          </a:xfrm>
          <a:prstGeom prst="rect">
            <a:avLst/>
          </a:prstGeom>
          <a:noFill/>
          <a:ln>
            <a:noFill/>
          </a:ln>
        </p:spPr>
      </p:pic>
      <p:sp>
        <p:nvSpPr>
          <p:cNvPr id="6" name="TextBox 4"/>
          <p:cNvSpPr txBox="1"/>
          <p:nvPr/>
        </p:nvSpPr>
        <p:spPr>
          <a:xfrm>
            <a:off x="5753136" y="965793"/>
            <a:ext cx="6442039" cy="6033447"/>
          </a:xfrm>
          <a:prstGeom prst="rect">
            <a:avLst/>
          </a:prstGeom>
          <a:noFill/>
          <a:ln w="9525">
            <a:noFill/>
            <a:miter/>
          </a:ln>
        </p:spPr>
        <p:txBody>
          <a:bodyPr wrap="square" rtlCol="0" anchor="t">
            <a:spAutoFit/>
          </a:bodyPr>
          <a:lstStyle/>
          <a:p>
            <a:pPr>
              <a:lnSpc>
                <a:spcPct val="130000"/>
              </a:lnSpc>
              <a:spcAft>
                <a:spcPts val="720"/>
              </a:spcAft>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K-SVM1</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依靠</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KMM</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算法数据权重设置，</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对</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SVM1</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的诊断正确率</a:t>
            </a:r>
            <a:r>
              <a:rPr lang="zh-CN"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提升了</a:t>
            </a:r>
            <a:r>
              <a:rPr lang="en-US"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10%</a:t>
            </a:r>
            <a:r>
              <a:rPr lang="zh-CN"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左</a:t>
            </a:r>
            <a:r>
              <a:rPr lang="zh-CN" altLang="en-US"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右</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，但没有数据权重迭代调整过程，</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只相当于迭代数目</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为</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1 </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的</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K-</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TrAdaBoost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30000"/>
              </a:lnSpc>
              <a:spcAft>
                <a:spcPts val="720"/>
              </a:spcAft>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K-</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TrAdaBoost</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不仅在</a:t>
            </a:r>
            <a:r>
              <a:rPr lang="zh-CN"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迭代收敛速度上快</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于</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TrAdaBoost</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，而且在目标数据数量不同的情况下，模型的</a:t>
            </a:r>
            <a:r>
              <a:rPr lang="zh-CN"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最终诊断正确率</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始终高于</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TrAdaBoost</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30000"/>
              </a:lnSpc>
              <a:spcAft>
                <a:spcPts val="720"/>
              </a:spcAft>
            </a:pP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在目标数据量足够多的时候，</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TrAdaBoost</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算法有效</a:t>
            </a:r>
            <a:r>
              <a:rPr lang="zh-CN"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避免</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了</a:t>
            </a:r>
            <a:r>
              <a:rPr lang="en-US" altLang="zh-CN" dirty="0" err="1">
                <a:latin typeface="Times New Roman" panose="02020603050405020304" pitchFamily="18" charset="0"/>
                <a:ea typeface="微软雅黑" panose="020B0503020204020204" pitchFamily="34" charset="-122"/>
                <a:cs typeface="Times New Roman" panose="02020603050405020304" pitchFamily="18" charset="0"/>
              </a:rPr>
              <a:t>TrAdaBoost</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辅助数据造成的少量</a:t>
            </a:r>
            <a:r>
              <a:rPr lang="zh-CN" altLang="zh-CN"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负迁移</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，与具有足够目标数据的</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SVM2</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诊断正确率相当</a:t>
            </a:r>
            <a:r>
              <a:rPr lang="zh-CN" altLang="zh-CN"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矩形 6"/>
          <p:cNvSpPr/>
          <p:nvPr/>
        </p:nvSpPr>
        <p:spPr>
          <a:xfrm>
            <a:off x="574543" y="1010021"/>
            <a:ext cx="2800767" cy="523220"/>
          </a:xfrm>
          <a:prstGeom prst="rect">
            <a:avLst/>
          </a:prstGeom>
        </p:spPr>
        <p:txBody>
          <a:bodyPr wrap="none">
            <a:spAutoFit/>
          </a:bodyPr>
          <a:lstStyle/>
          <a:p>
            <a:pPr marL="457200" indent="-457200">
              <a:buFont typeface="Wingdings" panose="05000000000000000000" pitchFamily="2" charset="2"/>
              <a:buChar char="Ø"/>
            </a:pPr>
            <a:r>
              <a:rPr lang="zh-CN" altLang="en-US" sz="2800" b="1" dirty="0" smtClean="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诊断</a:t>
            </a:r>
            <a:r>
              <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结果对比</a:t>
            </a:r>
            <a:endParaRPr lang="zh-CN"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Tree>
  </p:cSld>
  <p:clrMapOvr>
    <a:masterClrMapping/>
  </p:clrMapOvr>
  <p:transition spd="slow" advTm="3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smtClean="0">
                <a:solidFill>
                  <a:schemeClr val="bg1"/>
                </a:solidFill>
                <a:latin typeface="微软雅黑" panose="020B0503020204020204" pitchFamily="34" charset="-122"/>
                <a:ea typeface="微软雅黑" panose="020B0503020204020204" pitchFamily="34" charset="-122"/>
              </a:rPr>
              <a:t>4</a:t>
            </a:r>
            <a:r>
              <a:rPr lang="zh-CN" altLang="en-US" sz="3200" b="1" dirty="0" smtClean="0">
                <a:solidFill>
                  <a:schemeClr val="bg1"/>
                </a:solidFill>
                <a:latin typeface="微软雅黑" panose="020B0503020204020204" pitchFamily="34" charset="-122"/>
                <a:ea typeface="微软雅黑" panose="020B0503020204020204" pitchFamily="34" charset="-122"/>
              </a:rPr>
              <a:t>、下咽</a:t>
            </a:r>
            <a:r>
              <a:rPr lang="zh-CN" altLang="en-US" sz="3200" b="1" dirty="0">
                <a:solidFill>
                  <a:schemeClr val="bg1"/>
                </a:solidFill>
                <a:latin typeface="微软雅黑" panose="020B0503020204020204" pitchFamily="34" charset="-122"/>
                <a:ea typeface="微软雅黑" panose="020B0503020204020204" pitchFamily="34" charset="-122"/>
              </a:rPr>
              <a:t>癌智能辅助诊疗系统</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1" name="矩形: 圆角 70"/>
          <p:cNvSpPr/>
          <p:nvPr/>
        </p:nvSpPr>
        <p:spPr>
          <a:xfrm>
            <a:off x="829554" y="1627228"/>
            <a:ext cx="5748717" cy="4682883"/>
          </a:xfrm>
          <a:prstGeom prst="roundRect">
            <a:avLst>
              <a:gd name="adj" fmla="val 8660"/>
            </a:avLst>
          </a:prstGeom>
          <a:solidFill>
            <a:srgbClr val="F7F7F7">
              <a:alpha val="80000"/>
            </a:srgbClr>
          </a:solidFill>
          <a:ln w="38100">
            <a:solidFill>
              <a:srgbClr val="E6D5F3"/>
            </a:solidFill>
          </a:ln>
          <a:effectLst>
            <a:outerShdw blurRad="63500" sx="102000" sy="102000" algn="ctr" rotWithShape="0">
              <a:srgbClr val="56A69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defRPr/>
            </a:pP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    随着物质水平的提高，人们的生活水平有了显著的改善，也重视自己的健康问题。据调查，中国癌症死亡率已经上升至亚洲第二位。由于癌症高致死率，许多人对存有极大的恐惧。</a:t>
            </a:r>
            <a:endPar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endParaRPr>
          </a:p>
          <a:p>
            <a:pPr lvl="0">
              <a:lnSpc>
                <a:spcPct val="130000"/>
              </a:lnSpc>
              <a:defRPr/>
            </a:pP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    </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在癌症中，头颈癌是属于预后效果差和致死率高的癌症。头颈癌是我国较常见的恶性癌症，也是是全球范围内的第</a:t>
            </a: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6</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大癌症。由于头颈癌发病的位置在头颈部，所以其治疗难度很大。</a:t>
            </a:r>
            <a:endPar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endParaRPr>
          </a:p>
          <a:p>
            <a:pPr lvl="0">
              <a:lnSpc>
                <a:spcPct val="130000"/>
              </a:lnSpc>
              <a:defRPr/>
            </a:pP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    在头颈癌中，下咽癌是其中更易被误诊、恶化速度更快、预后效果更差、治疗难度更大且至今仍未被彻底攻克癌症。</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72" name="图片 71"/>
          <p:cNvPicPr>
            <a:picLocks noChangeAspect="1"/>
          </p:cNvPicPr>
          <p:nvPr/>
        </p:nvPicPr>
        <p:blipFill rotWithShape="1">
          <a:blip r:embed="rId1"/>
          <a:srcRect b="1934"/>
          <a:stretch>
            <a:fillRect/>
          </a:stretch>
        </p:blipFill>
        <p:spPr>
          <a:xfrm rot="5400000">
            <a:off x="6785437" y="1639570"/>
            <a:ext cx="4682885" cy="4658203"/>
          </a:xfrm>
          <a:prstGeom prst="roundRect">
            <a:avLst>
              <a:gd name="adj" fmla="val 9463"/>
            </a:avLst>
          </a:prstGeom>
          <a:effectLst>
            <a:outerShdw blurRad="63500" sx="102000" sy="102000" algn="ctr" rotWithShape="0">
              <a:srgbClr val="0070C0">
                <a:alpha val="20000"/>
              </a:srgbClr>
            </a:outerShdw>
          </a:effectLst>
        </p:spPr>
      </p:pic>
      <p:sp>
        <p:nvSpPr>
          <p:cNvPr id="2" name="矩形 1"/>
          <p:cNvSpPr/>
          <p:nvPr/>
        </p:nvSpPr>
        <p:spPr>
          <a:xfrm>
            <a:off x="264939" y="916321"/>
            <a:ext cx="4032448" cy="559897"/>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rPr>
              <a:t>了解下咽癌</a:t>
            </a:r>
            <a:endPar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endParaRPr>
          </a:p>
        </p:txBody>
      </p:sp>
    </p:spTree>
  </p:cSld>
  <p:clrMapOvr>
    <a:masterClrMapping/>
  </p:clrMapOvr>
  <p:transition advTm="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游戏机, 项链&#10;&#10;描述已自动生成"/>
          <p:cNvPicPr>
            <a:picLocks noChangeAspect="1"/>
          </p:cNvPicPr>
          <p:nvPr/>
        </p:nvPicPr>
        <p:blipFill rotWithShape="1">
          <a:blip r:embed="rId1" cstate="print">
            <a:duotone>
              <a:prstClr val="black"/>
              <a:schemeClr val="accent5">
                <a:tint val="45000"/>
                <a:satMod val="400000"/>
              </a:schemeClr>
            </a:duotone>
            <a:extLst>
              <a:ext uri="{BEBA8EAE-BF5A-486C-A8C5-ECC9F3942E4B}">
                <a14:imgProps xmlns:a14="http://schemas.microsoft.com/office/drawing/2010/main">
                  <a14:imgLayer r:embed="rId2">
                    <a14:imgEffect>
                      <a14:brightnessContrast bright="40000" contrast="-40000"/>
                    </a14:imgEffect>
                  </a14:imgLayer>
                </a14:imgProps>
              </a:ext>
              <a:ext uri="{28A0092B-C50C-407E-A947-70E740481C1C}">
                <a14:useLocalDpi xmlns:a14="http://schemas.microsoft.com/office/drawing/2010/main" val="0"/>
              </a:ext>
            </a:extLst>
          </a:blip>
          <a:srcRect t="66142" r="44204"/>
          <a:stretch>
            <a:fillRect/>
          </a:stretch>
        </p:blipFill>
        <p:spPr>
          <a:xfrm>
            <a:off x="7208626" y="1430215"/>
            <a:ext cx="529884" cy="429868"/>
          </a:xfrm>
          <a:prstGeom prst="rect">
            <a:avLst/>
          </a:prstGeom>
        </p:spPr>
      </p:pic>
      <p:sp>
        <p:nvSpPr>
          <p:cNvPr id="13" name="矩形: 圆角 70"/>
          <p:cNvSpPr/>
          <p:nvPr/>
        </p:nvSpPr>
        <p:spPr>
          <a:xfrm>
            <a:off x="829554" y="1599990"/>
            <a:ext cx="5748717" cy="4682883"/>
          </a:xfrm>
          <a:prstGeom prst="roundRect">
            <a:avLst>
              <a:gd name="adj" fmla="val 8660"/>
            </a:avLst>
          </a:prstGeom>
          <a:solidFill>
            <a:srgbClr val="F3F5F5"/>
          </a:solidFill>
          <a:ln w="38100">
            <a:solidFill>
              <a:srgbClr val="E6D5F3"/>
            </a:solidFill>
          </a:ln>
          <a:effectLst>
            <a:outerShdw blurRad="63500" sx="102000" sy="102000" algn="ctr" rotWithShape="0">
              <a:srgbClr val="56A69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defRPr/>
            </a:pPr>
            <a:r>
              <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由于其罕见性，所以</a:t>
            </a:r>
            <a:r>
              <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HPC</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的诊断十分依赖医生的经验。然而，基层医院诊疗经验缺乏，所以导致</a:t>
            </a:r>
            <a:r>
              <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HPC</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很容易被误诊。因此，迫切需要一种智能化、自动化的图像分析技术来检测</a:t>
            </a:r>
            <a:r>
              <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HPC</a:t>
            </a:r>
            <a:endParaRPr kumimoji="0" lang="zh-CN" altLang="en-US" sz="20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图片 13" descr="图片包含 游戏机, 项链&#10;&#10;描述已自动生成"/>
          <p:cNvPicPr>
            <a:picLocks noChangeAspect="1"/>
          </p:cNvPicPr>
          <p:nvPr/>
        </p:nvPicPr>
        <p:blipFill rotWithShape="1">
          <a:blip r:embed="rId1" cstate="print">
            <a:duotone>
              <a:prstClr val="black"/>
              <a:schemeClr val="accent5">
                <a:tint val="45000"/>
                <a:satMod val="400000"/>
              </a:schemeClr>
            </a:duotone>
            <a:extLst>
              <a:ext uri="{BEBA8EAE-BF5A-486C-A8C5-ECC9F3942E4B}">
                <a14:imgProps xmlns:a14="http://schemas.microsoft.com/office/drawing/2010/main">
                  <a14:imgLayer r:embed="rId2">
                    <a14:imgEffect>
                      <a14:brightnessContrast bright="40000" contrast="-40000"/>
                    </a14:imgEffect>
                  </a14:imgLayer>
                </a14:imgProps>
              </a:ext>
              <a:ext uri="{28A0092B-C50C-407E-A947-70E740481C1C}">
                <a14:useLocalDpi xmlns:a14="http://schemas.microsoft.com/office/drawing/2010/main" val="0"/>
              </a:ext>
            </a:extLst>
          </a:blip>
          <a:srcRect t="66142" r="44204"/>
          <a:stretch>
            <a:fillRect/>
          </a:stretch>
        </p:blipFill>
        <p:spPr>
          <a:xfrm>
            <a:off x="7208626" y="1430215"/>
            <a:ext cx="529884" cy="429868"/>
          </a:xfrm>
          <a:prstGeom prst="rect">
            <a:avLst/>
          </a:prstGeom>
        </p:spPr>
      </p:pic>
      <p:sp>
        <p:nvSpPr>
          <p:cNvPr id="15" name="矩形: 圆角 70"/>
          <p:cNvSpPr/>
          <p:nvPr/>
        </p:nvSpPr>
        <p:spPr>
          <a:xfrm>
            <a:off x="6797778" y="1627231"/>
            <a:ext cx="4670129" cy="4682883"/>
          </a:xfrm>
          <a:prstGeom prst="roundRect">
            <a:avLst>
              <a:gd name="adj" fmla="val 8660"/>
            </a:avLst>
          </a:prstGeom>
          <a:solidFill>
            <a:schemeClr val="bg1"/>
          </a:solidFill>
          <a:ln w="38100">
            <a:solidFill>
              <a:srgbClr val="99B7FF"/>
            </a:solidFill>
          </a:ln>
          <a:effectLst>
            <a:outerShdw blurRad="63500" sx="102000" sy="102000" algn="ctr" rotWithShape="0">
              <a:srgbClr val="0070C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defRPr/>
            </a:pPr>
            <a:endParaRPr kumimoji="0" lang="zh-CN" altLang="en-US" sz="2000" b="0" i="0" u="none" strike="noStrike" kern="1200" cap="none" spc="0" normalizeH="0" baseline="0" noProof="0" dirty="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Picture 6" descr="Image"/>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95102"/>
                    </a14:imgEffect>
                  </a14:imgLayer>
                </a14:imgProps>
              </a:ext>
              <a:ext uri="{28A0092B-C50C-407E-A947-70E740481C1C}">
                <a14:useLocalDpi xmlns:a14="http://schemas.microsoft.com/office/drawing/2010/main" val="0"/>
              </a:ext>
            </a:extLst>
          </a:blip>
          <a:srcRect l="11314" r="7042"/>
          <a:stretch>
            <a:fillRect/>
          </a:stretch>
        </p:blipFill>
        <p:spPr bwMode="auto">
          <a:xfrm>
            <a:off x="7557028" y="1704869"/>
            <a:ext cx="3493698" cy="2399422"/>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7047425" y="4043901"/>
            <a:ext cx="1415772" cy="461665"/>
          </a:xfrm>
          <a:prstGeom prst="rect">
            <a:avLst/>
          </a:prstGeom>
        </p:spPr>
        <p:txBody>
          <a:bodyPr wrap="none">
            <a:spAutoFit/>
          </a:bodyPr>
          <a:lstStyle/>
          <a:p>
            <a:r>
              <a:rPr lang="zh-CN" altLang="zh-CN"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下咽</a:t>
            </a:r>
            <a:r>
              <a:rPr lang="zh-CN" altLang="en-US"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部位</a:t>
            </a:r>
            <a:endParaRPr lang="zh-CN" altLang="en-US" dirty="0">
              <a:latin typeface="Times New Roman" panose="02020603050405020304" pitchFamily="18" charset="0"/>
              <a:cs typeface="Times New Roman" panose="02020603050405020304" pitchFamily="18" charset="0"/>
            </a:endParaRPr>
          </a:p>
        </p:txBody>
      </p:sp>
      <p:grpSp>
        <p:nvGrpSpPr>
          <p:cNvPr id="18" name="组合 17"/>
          <p:cNvGrpSpPr/>
          <p:nvPr/>
        </p:nvGrpSpPr>
        <p:grpSpPr>
          <a:xfrm>
            <a:off x="7603964" y="4395500"/>
            <a:ext cx="1734243" cy="1264530"/>
            <a:chOff x="7627958" y="4325386"/>
            <a:chExt cx="1734243" cy="1264530"/>
          </a:xfrm>
        </p:grpSpPr>
        <p:cxnSp>
          <p:nvCxnSpPr>
            <p:cNvPr id="19" name="直接连接符 18"/>
            <p:cNvCxnSpPr/>
            <p:nvPr/>
          </p:nvCxnSpPr>
          <p:spPr>
            <a:xfrm flipH="1">
              <a:off x="7921590" y="5589916"/>
              <a:ext cx="1440611" cy="0"/>
            </a:xfrm>
            <a:prstGeom prst="line">
              <a:avLst/>
            </a:prstGeom>
            <a:ln w="19050">
              <a:solidFill>
                <a:srgbClr val="292929"/>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flipV="1">
              <a:off x="7627958" y="4325386"/>
              <a:ext cx="293632" cy="1264530"/>
            </a:xfrm>
            <a:prstGeom prst="line">
              <a:avLst/>
            </a:prstGeom>
            <a:ln w="19050">
              <a:solidFill>
                <a:srgbClr val="292929"/>
              </a:solidFill>
            </a:ln>
          </p:spPr>
          <p:style>
            <a:lnRef idx="1">
              <a:schemeClr val="accent1"/>
            </a:lnRef>
            <a:fillRef idx="0">
              <a:schemeClr val="accent1"/>
            </a:fillRef>
            <a:effectRef idx="0">
              <a:schemeClr val="accent1"/>
            </a:effectRef>
            <a:fontRef idx="minor">
              <a:schemeClr val="tx1"/>
            </a:fontRef>
          </p:style>
        </p:cxnSp>
      </p:grpSp>
      <p:cxnSp>
        <p:nvCxnSpPr>
          <p:cNvPr id="21" name="直接连接符 20"/>
          <p:cNvCxnSpPr/>
          <p:nvPr/>
        </p:nvCxnSpPr>
        <p:spPr>
          <a:xfrm flipH="1">
            <a:off x="7593919" y="3505908"/>
            <a:ext cx="607354" cy="557957"/>
          </a:xfrm>
          <a:prstGeom prst="line">
            <a:avLst/>
          </a:prstGeom>
          <a:ln w="19050">
            <a:solidFill>
              <a:srgbClr val="292929"/>
            </a:solidFill>
          </a:ln>
        </p:spPr>
        <p:style>
          <a:lnRef idx="1">
            <a:schemeClr val="accent1"/>
          </a:lnRef>
          <a:fillRef idx="0">
            <a:schemeClr val="accent1"/>
          </a:fillRef>
          <a:effectRef idx="0">
            <a:schemeClr val="accent1"/>
          </a:effectRef>
          <a:fontRef idx="minor">
            <a:schemeClr val="tx1"/>
          </a:fontRef>
        </p:style>
      </p:cxnSp>
      <p:pic>
        <p:nvPicPr>
          <p:cNvPr id="22" name="Picture 8" descr="HYPOPHARYNX"/>
          <p:cNvPicPr>
            <a:picLocks noChangeAspect="1" noChangeArrowheads="1"/>
          </p:cNvPicPr>
          <p:nvPr/>
        </p:nvPicPr>
        <p:blipFill rotWithShape="1">
          <a:blip r:embed="rId5">
            <a:extLst>
              <a:ext uri="{28A0092B-C50C-407E-A947-70E740481C1C}">
                <a14:useLocalDpi xmlns:a14="http://schemas.microsoft.com/office/drawing/2010/main" val="0"/>
              </a:ext>
            </a:extLst>
          </a:blip>
          <a:srcRect l="49992" r="-294"/>
          <a:stretch>
            <a:fillRect/>
          </a:stretch>
        </p:blipFill>
        <p:spPr bwMode="auto">
          <a:xfrm>
            <a:off x="8852892" y="4253966"/>
            <a:ext cx="2135192" cy="1922619"/>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264939" y="916321"/>
            <a:ext cx="4032448" cy="559897"/>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rPr>
              <a:t>了解下咽癌</a:t>
            </a:r>
            <a:endPar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endParaRPr>
          </a:p>
        </p:txBody>
      </p:sp>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、下咽癌智能辅助诊疗系统</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游戏机, 项链&#10;&#10;描述已自动生成"/>
          <p:cNvPicPr>
            <a:picLocks noChangeAspect="1"/>
          </p:cNvPicPr>
          <p:nvPr/>
        </p:nvPicPr>
        <p:blipFill rotWithShape="1">
          <a:blip r:embed="rId1" cstate="print">
            <a:duotone>
              <a:prstClr val="black"/>
              <a:schemeClr val="accent5">
                <a:tint val="45000"/>
                <a:satMod val="400000"/>
              </a:schemeClr>
            </a:duotone>
            <a:extLst>
              <a:ext uri="{BEBA8EAE-BF5A-486C-A8C5-ECC9F3942E4B}">
                <a14:imgProps xmlns:a14="http://schemas.microsoft.com/office/drawing/2010/main">
                  <a14:imgLayer r:embed="rId2">
                    <a14:imgEffect>
                      <a14:brightnessContrast bright="40000" contrast="-40000"/>
                    </a14:imgEffect>
                  </a14:imgLayer>
                </a14:imgProps>
              </a:ext>
              <a:ext uri="{28A0092B-C50C-407E-A947-70E740481C1C}">
                <a14:useLocalDpi xmlns:a14="http://schemas.microsoft.com/office/drawing/2010/main" val="0"/>
              </a:ext>
            </a:extLst>
          </a:blip>
          <a:srcRect t="66142" r="44204"/>
          <a:stretch>
            <a:fillRect/>
          </a:stretch>
        </p:blipFill>
        <p:spPr>
          <a:xfrm>
            <a:off x="7210470" y="1586734"/>
            <a:ext cx="530007" cy="429968"/>
          </a:xfrm>
          <a:prstGeom prst="rect">
            <a:avLst/>
          </a:prstGeom>
        </p:spPr>
      </p:pic>
      <p:pic>
        <p:nvPicPr>
          <p:cNvPr id="5" name="图片 4" descr="图片包含 游戏机, 项链&#10;&#10;描述已自动生成"/>
          <p:cNvPicPr>
            <a:picLocks noChangeAspect="1"/>
          </p:cNvPicPr>
          <p:nvPr/>
        </p:nvPicPr>
        <p:blipFill rotWithShape="1">
          <a:blip r:embed="rId1" cstate="print">
            <a:duotone>
              <a:prstClr val="black"/>
              <a:schemeClr val="accent5">
                <a:tint val="45000"/>
                <a:satMod val="400000"/>
              </a:schemeClr>
            </a:duotone>
            <a:extLst>
              <a:ext uri="{BEBA8EAE-BF5A-486C-A8C5-ECC9F3942E4B}">
                <a14:imgProps xmlns:a14="http://schemas.microsoft.com/office/drawing/2010/main">
                  <a14:imgLayer r:embed="rId2">
                    <a14:imgEffect>
                      <a14:brightnessContrast bright="40000" contrast="-40000"/>
                    </a14:imgEffect>
                  </a14:imgLayer>
                </a14:imgProps>
              </a:ext>
              <a:ext uri="{28A0092B-C50C-407E-A947-70E740481C1C}">
                <a14:useLocalDpi xmlns:a14="http://schemas.microsoft.com/office/drawing/2010/main" val="0"/>
              </a:ext>
            </a:extLst>
          </a:blip>
          <a:srcRect t="66142" r="44204"/>
          <a:stretch>
            <a:fillRect/>
          </a:stretch>
        </p:blipFill>
        <p:spPr>
          <a:xfrm>
            <a:off x="7210470" y="1586734"/>
            <a:ext cx="530007" cy="429968"/>
          </a:xfrm>
          <a:prstGeom prst="rect">
            <a:avLst/>
          </a:prstGeom>
        </p:spPr>
      </p:pic>
      <p:pic>
        <p:nvPicPr>
          <p:cNvPr id="6" name="图片 5"/>
          <p:cNvPicPr>
            <a:picLocks noChangeAspect="1"/>
          </p:cNvPicPr>
          <p:nvPr/>
        </p:nvPicPr>
        <p:blipFill>
          <a:blip r:embed="rId3"/>
          <a:stretch>
            <a:fillRect/>
          </a:stretch>
        </p:blipFill>
        <p:spPr>
          <a:xfrm>
            <a:off x="6799528" y="1770163"/>
            <a:ext cx="4710739" cy="4683967"/>
          </a:xfrm>
          <a:prstGeom prst="roundRect">
            <a:avLst>
              <a:gd name="adj" fmla="val 9679"/>
            </a:avLst>
          </a:prstGeom>
          <a:effectLst>
            <a:outerShdw blurRad="63500" sx="102000" sy="102000" algn="ctr" rotWithShape="0">
              <a:schemeClr val="tx1">
                <a:lumMod val="95000"/>
                <a:lumOff val="5000"/>
                <a:alpha val="20000"/>
              </a:schemeClr>
            </a:outerShdw>
          </a:effectLst>
        </p:spPr>
      </p:pic>
      <p:sp>
        <p:nvSpPr>
          <p:cNvPr id="7" name="矩形 6"/>
          <p:cNvSpPr/>
          <p:nvPr/>
        </p:nvSpPr>
        <p:spPr>
          <a:xfrm>
            <a:off x="8664919" y="3290298"/>
            <a:ext cx="837592" cy="81833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124205" y="3689362"/>
            <a:ext cx="418796" cy="34804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70"/>
          <p:cNvSpPr/>
          <p:nvPr/>
        </p:nvSpPr>
        <p:spPr>
          <a:xfrm>
            <a:off x="829923" y="1786494"/>
            <a:ext cx="5767103" cy="716638"/>
          </a:xfrm>
          <a:prstGeom prst="roundRect">
            <a:avLst>
              <a:gd name="adj" fmla="val 8660"/>
            </a:avLst>
          </a:prstGeom>
          <a:solidFill>
            <a:schemeClr val="bg1">
              <a:alpha val="80000"/>
            </a:schemeClr>
          </a:solidFill>
          <a:ln w="38100">
            <a:solidFill>
              <a:srgbClr val="E6D5F3"/>
            </a:solidFill>
          </a:ln>
          <a:effectLst>
            <a:outerShdw blurRad="63500" sx="102000" sy="102000" algn="ctr" rotWithShape="0">
              <a:srgbClr val="56A69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医方提出了三个要求：</a:t>
            </a:r>
            <a:endPar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23" name="矩形: 圆角 70"/>
          <p:cNvSpPr/>
          <p:nvPr/>
        </p:nvSpPr>
        <p:spPr>
          <a:xfrm>
            <a:off x="829923" y="2673583"/>
            <a:ext cx="5720270" cy="1139961"/>
          </a:xfrm>
          <a:prstGeom prst="roundRect">
            <a:avLst>
              <a:gd name="adj" fmla="val 8660"/>
            </a:avLst>
          </a:prstGeom>
          <a:solidFill>
            <a:srgbClr val="EFFAF4"/>
          </a:solidFill>
          <a:ln w="38100">
            <a:solidFill>
              <a:srgbClr val="00B050">
                <a:alpha val="34000"/>
              </a:srgbClr>
            </a:solidFill>
          </a:ln>
          <a:effectLst>
            <a:outerShdw blurRad="63500" sx="102000" sy="102000" algn="ctr" rotWithShape="0">
              <a:srgbClr val="56A69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1 </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确定</a:t>
            </a: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MRI</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中肿瘤的大致范围</a:t>
            </a: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定位</a:t>
            </a: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目标检测</a:t>
            </a:r>
            <a:endPar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24" name="矩形: 圆角 70"/>
          <p:cNvSpPr/>
          <p:nvPr/>
        </p:nvSpPr>
        <p:spPr>
          <a:xfrm>
            <a:off x="870619" y="3983994"/>
            <a:ext cx="5726407" cy="1156472"/>
          </a:xfrm>
          <a:prstGeom prst="roundRect">
            <a:avLst>
              <a:gd name="adj" fmla="val 8660"/>
            </a:avLst>
          </a:prstGeom>
          <a:solidFill>
            <a:srgbClr val="EFFAFE"/>
          </a:solidFill>
          <a:ln w="38100">
            <a:solidFill>
              <a:srgbClr val="00B0F0">
                <a:alpha val="34000"/>
              </a:srgbClr>
            </a:solidFill>
          </a:ln>
          <a:effectLst>
            <a:outerShdw blurRad="63500" sx="102000" sy="102000" algn="ctr" rotWithShape="0">
              <a:srgbClr val="56A69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2 </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确定</a:t>
            </a: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MRI</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中肿瘤的轮廓边界</a:t>
            </a: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抠图</a:t>
            </a: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语义分割</a:t>
            </a:r>
            <a:endPar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25" name="矩形: 圆角 70"/>
          <p:cNvSpPr/>
          <p:nvPr/>
        </p:nvSpPr>
        <p:spPr>
          <a:xfrm>
            <a:off x="870620" y="5280147"/>
            <a:ext cx="5726406" cy="1173983"/>
          </a:xfrm>
          <a:prstGeom prst="roundRect">
            <a:avLst>
              <a:gd name="adj" fmla="val 8660"/>
            </a:avLst>
          </a:prstGeom>
          <a:solidFill>
            <a:srgbClr val="FBF5F0"/>
          </a:solidFill>
          <a:ln w="38100">
            <a:solidFill>
              <a:schemeClr val="accent2">
                <a:lumMod val="75000"/>
                <a:alpha val="34000"/>
              </a:schemeClr>
            </a:solidFill>
          </a:ln>
          <a:effectLst>
            <a:outerShdw blurRad="63500" sx="102000" sy="102000" algn="ctr" rotWithShape="0">
              <a:srgbClr val="56A69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3 </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确定</a:t>
            </a: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HPC</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患者的预后生存时间区间</a:t>
            </a: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图像分类</a:t>
            </a:r>
            <a:endPar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矩形 2"/>
          <p:cNvSpPr/>
          <p:nvPr/>
        </p:nvSpPr>
        <p:spPr>
          <a:xfrm>
            <a:off x="264939" y="916321"/>
            <a:ext cx="4032448" cy="559897"/>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rPr>
              <a:t>要求</a:t>
            </a:r>
            <a:endPar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endParaRPr>
          </a:p>
        </p:txBody>
      </p:sp>
      <p:sp>
        <p:nvSpPr>
          <p:cNvPr id="9"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、下咽癌智能辅助诊疗系统</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78529" y="1269554"/>
            <a:ext cx="11360948" cy="5173765"/>
          </a:xfrm>
          <a:prstGeom prst="rect">
            <a:avLst/>
          </a:prstGeom>
        </p:spPr>
      </p:pic>
      <p:sp>
        <p:nvSpPr>
          <p:cNvPr id="2" name="矩形 1"/>
          <p:cNvSpPr/>
          <p:nvPr/>
        </p:nvSpPr>
        <p:spPr>
          <a:xfrm>
            <a:off x="264939" y="916321"/>
            <a:ext cx="4032448" cy="559897"/>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rPr>
              <a:t>技术路线</a:t>
            </a:r>
            <a:endPar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endParaRPr>
          </a:p>
        </p:txBody>
      </p:sp>
      <p:sp>
        <p:nvSpPr>
          <p:cNvPr id="4"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、下咽癌智能辅助诊疗系统</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70"/>
          <p:cNvSpPr/>
          <p:nvPr/>
        </p:nvSpPr>
        <p:spPr>
          <a:xfrm>
            <a:off x="599137" y="1787212"/>
            <a:ext cx="2529974" cy="1633560"/>
          </a:xfrm>
          <a:prstGeom prst="roundRect">
            <a:avLst>
              <a:gd name="adj" fmla="val 8660"/>
            </a:avLst>
          </a:prstGeom>
          <a:solidFill>
            <a:schemeClr val="bg1">
              <a:alpha val="80000"/>
            </a:schemeClr>
          </a:solidFill>
          <a:ln w="38100">
            <a:solidFill>
              <a:srgbClr val="E6D5F3"/>
            </a:solidFill>
          </a:ln>
          <a:effectLst>
            <a:outerShdw blurRad="63500" sx="102000" sy="102000" algn="ctr" rotWithShape="0">
              <a:srgbClr val="56A69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构建</a:t>
            </a:r>
            <a:r>
              <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HPC</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的</a:t>
            </a:r>
            <a:r>
              <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MRI</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和预后</a:t>
            </a:r>
            <a:r>
              <a:rPr lang="zh-CN" altLang="en-US" sz="2000" b="1"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数据库</a:t>
            </a:r>
            <a:endParaRPr lang="zh-CN" altLang="en-US" sz="2000" b="1"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圆角 70"/>
          <p:cNvSpPr/>
          <p:nvPr/>
        </p:nvSpPr>
        <p:spPr>
          <a:xfrm>
            <a:off x="3379802" y="1787212"/>
            <a:ext cx="2529974" cy="1631134"/>
          </a:xfrm>
          <a:prstGeom prst="roundRect">
            <a:avLst>
              <a:gd name="adj" fmla="val 8660"/>
            </a:avLst>
          </a:prstGeom>
          <a:solidFill>
            <a:schemeClr val="bg1">
              <a:alpha val="80000"/>
            </a:schemeClr>
          </a:solidFill>
          <a:ln w="38100">
            <a:solidFill>
              <a:srgbClr val="00B050">
                <a:alpha val="34000"/>
              </a:srgbClr>
            </a:solidFill>
          </a:ln>
          <a:effectLst>
            <a:outerShdw blurRad="63500" sx="102000" sy="102000" algn="ctr" rotWithShape="0">
              <a:srgbClr val="00B05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构建基于</a:t>
            </a:r>
            <a:r>
              <a:rPr lang="zh-CN" altLang="en-US" sz="2000" b="1"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目标检测</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网络的</a:t>
            </a:r>
            <a:r>
              <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HPC</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肿瘤的定位系统</a:t>
            </a:r>
            <a:endPar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矩形: 圆角 70"/>
          <p:cNvSpPr/>
          <p:nvPr/>
        </p:nvSpPr>
        <p:spPr>
          <a:xfrm>
            <a:off x="6160466" y="1787212"/>
            <a:ext cx="2529974" cy="1631134"/>
          </a:xfrm>
          <a:prstGeom prst="roundRect">
            <a:avLst>
              <a:gd name="adj" fmla="val 8660"/>
            </a:avLst>
          </a:prstGeom>
          <a:solidFill>
            <a:schemeClr val="bg1">
              <a:alpha val="80000"/>
            </a:schemeClr>
          </a:solidFill>
          <a:ln w="38100">
            <a:solidFill>
              <a:srgbClr val="00B0F0">
                <a:alpha val="34000"/>
              </a:srgbClr>
            </a:solidFill>
          </a:ln>
          <a:effectLst>
            <a:outerShdw blurRad="63500" sx="102000" sy="102000" algn="ctr" rotWithShape="0">
              <a:srgbClr val="00B0F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构建基于</a:t>
            </a:r>
            <a:r>
              <a:rPr lang="zh-CN" altLang="en-US" sz="2000" b="1"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语义分割</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网络的</a:t>
            </a:r>
            <a:r>
              <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HPC</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肿瘤的分割系统</a:t>
            </a:r>
            <a:endPar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矩形: 圆角 70"/>
          <p:cNvSpPr/>
          <p:nvPr/>
        </p:nvSpPr>
        <p:spPr>
          <a:xfrm>
            <a:off x="8941131" y="1787212"/>
            <a:ext cx="2529974" cy="1631134"/>
          </a:xfrm>
          <a:prstGeom prst="roundRect">
            <a:avLst>
              <a:gd name="adj" fmla="val 8660"/>
            </a:avLst>
          </a:prstGeom>
          <a:solidFill>
            <a:schemeClr val="bg1">
              <a:alpha val="80000"/>
            </a:schemeClr>
          </a:solidFill>
          <a:ln w="38100">
            <a:solidFill>
              <a:schemeClr val="accent2">
                <a:lumMod val="75000"/>
                <a:alpha val="34000"/>
              </a:schemeClr>
            </a:solidFill>
          </a:ln>
          <a:effectLst>
            <a:outerShdw blurRad="63500" sx="102000" sy="102000" algn="c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构建基于</a:t>
            </a:r>
            <a:r>
              <a:rPr lang="zh-CN" altLang="en-US" sz="2000" b="1"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图像分类</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网络的</a:t>
            </a:r>
            <a:r>
              <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HPC</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患者预后生存期分类系统</a:t>
            </a:r>
            <a:endPar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图片 12"/>
          <p:cNvPicPr>
            <a:picLocks noChangeAspect="1"/>
          </p:cNvPicPr>
          <p:nvPr/>
        </p:nvPicPr>
        <p:blipFill rotWithShape="1">
          <a:blip r:embed="rId1"/>
          <a:srcRect l="215" t="186" r="-11" b="399"/>
          <a:stretch>
            <a:fillRect/>
          </a:stretch>
        </p:blipFill>
        <p:spPr>
          <a:xfrm>
            <a:off x="3379802" y="4165278"/>
            <a:ext cx="2529974" cy="2432868"/>
          </a:xfrm>
          <a:prstGeom prst="roundRect">
            <a:avLst>
              <a:gd name="adj" fmla="val 8510"/>
            </a:avLst>
          </a:prstGeom>
          <a:ln w="12700">
            <a:solidFill>
              <a:srgbClr val="89DAAD"/>
            </a:solidFill>
          </a:ln>
          <a:effectLst>
            <a:outerShdw blurRad="25400" sx="102000" sy="102000" algn="ctr" rotWithShape="0">
              <a:srgbClr val="00B050">
                <a:alpha val="40000"/>
              </a:srgbClr>
            </a:outerShdw>
          </a:effectLst>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0466" y="4166706"/>
            <a:ext cx="2529974" cy="2431439"/>
          </a:xfrm>
          <a:prstGeom prst="roundRect">
            <a:avLst>
              <a:gd name="adj" fmla="val 8505"/>
            </a:avLst>
          </a:prstGeom>
          <a:ln w="12700">
            <a:solidFill>
              <a:srgbClr val="77D5F7"/>
            </a:solidFill>
          </a:ln>
          <a:effectLst>
            <a:outerShdw blurRad="63500" sx="102000" sy="102000" algn="ctr" rotWithShape="0">
              <a:srgbClr val="00B0F0">
                <a:alpha val="40000"/>
              </a:srgbClr>
            </a:outerShdw>
          </a:effectLst>
        </p:spPr>
      </p:pic>
      <p:grpSp>
        <p:nvGrpSpPr>
          <p:cNvPr id="15" name="组合 14"/>
          <p:cNvGrpSpPr/>
          <p:nvPr/>
        </p:nvGrpSpPr>
        <p:grpSpPr>
          <a:xfrm>
            <a:off x="595643" y="4103810"/>
            <a:ext cx="2529974" cy="2494336"/>
            <a:chOff x="570607" y="3757884"/>
            <a:chExt cx="2529388" cy="2493759"/>
          </a:xfrm>
        </p:grpSpPr>
        <p:sp>
          <p:nvSpPr>
            <p:cNvPr id="16" name="矩形: 圆角 70"/>
            <p:cNvSpPr/>
            <p:nvPr/>
          </p:nvSpPr>
          <p:spPr>
            <a:xfrm>
              <a:off x="570607" y="3757884"/>
              <a:ext cx="2529388" cy="2493759"/>
            </a:xfrm>
            <a:prstGeom prst="roundRect">
              <a:avLst>
                <a:gd name="adj" fmla="val 8660"/>
              </a:avLst>
            </a:prstGeom>
            <a:solidFill>
              <a:schemeClr val="bg1"/>
            </a:solidFill>
            <a:ln w="38100">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30000"/>
                </a:lnSpc>
                <a:defRPr/>
              </a:pPr>
              <a:endPar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7" name="组合 16"/>
            <p:cNvGrpSpPr/>
            <p:nvPr/>
          </p:nvGrpSpPr>
          <p:grpSpPr>
            <a:xfrm>
              <a:off x="762030" y="3870637"/>
              <a:ext cx="945603" cy="1159752"/>
              <a:chOff x="613663" y="3869745"/>
              <a:chExt cx="945603" cy="1159752"/>
            </a:xfrm>
          </p:grpSpPr>
          <p:grpSp>
            <p:nvGrpSpPr>
              <p:cNvPr id="42" name="组合 41"/>
              <p:cNvGrpSpPr/>
              <p:nvPr/>
            </p:nvGrpSpPr>
            <p:grpSpPr>
              <a:xfrm>
                <a:off x="613663" y="3869745"/>
                <a:ext cx="945603" cy="928022"/>
                <a:chOff x="837147" y="3592566"/>
                <a:chExt cx="1210918" cy="1188404"/>
              </a:xfrm>
            </p:grpSpPr>
            <p:pic>
              <p:nvPicPr>
                <p:cNvPr id="44"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066" y="3592566"/>
                  <a:ext cx="1039999" cy="1039999"/>
                </a:xfrm>
                <a:prstGeom prst="rect">
                  <a:avLst/>
                </a:prstGeom>
                <a:ln>
                  <a:solidFill>
                    <a:srgbClr val="020202"/>
                  </a:solidFill>
                </a:ln>
              </p:spPr>
            </p:pic>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254" y="3629025"/>
                  <a:ext cx="1039999" cy="1039999"/>
                </a:xfrm>
                <a:prstGeom prst="rect">
                  <a:avLst/>
                </a:prstGeom>
                <a:ln>
                  <a:solidFill>
                    <a:schemeClr val="bg1"/>
                  </a:solidFill>
                </a:ln>
              </p:spPr>
            </p:pic>
            <p:pic>
              <p:nvPicPr>
                <p:cNvPr id="46" name="图片 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442" y="3686996"/>
                  <a:ext cx="1039999" cy="1039999"/>
                </a:xfrm>
                <a:prstGeom prst="rect">
                  <a:avLst/>
                </a:prstGeom>
                <a:ln>
                  <a:solidFill>
                    <a:schemeClr val="bg1"/>
                  </a:solidFill>
                </a:ln>
              </p:spPr>
            </p:pic>
            <p:pic>
              <p:nvPicPr>
                <p:cNvPr id="47" name="图片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147" y="3740971"/>
                  <a:ext cx="1039999" cy="1039999"/>
                </a:xfrm>
                <a:prstGeom prst="rect">
                  <a:avLst/>
                </a:prstGeom>
                <a:ln>
                  <a:solidFill>
                    <a:schemeClr val="bg1"/>
                  </a:solidFill>
                </a:ln>
              </p:spPr>
            </p:pic>
          </p:grpSp>
          <p:sp>
            <p:nvSpPr>
              <p:cNvPr id="43" name="矩形 42"/>
              <p:cNvSpPr/>
              <p:nvPr/>
            </p:nvSpPr>
            <p:spPr>
              <a:xfrm>
                <a:off x="624000" y="4752498"/>
                <a:ext cx="878767" cy="276999"/>
              </a:xfrm>
              <a:prstGeom prst="rect">
                <a:avLst/>
              </a:prstGeom>
            </p:spPr>
            <p:txBody>
              <a:bodyPr wrap="none">
                <a:spAutoFit/>
              </a:bodyPr>
              <a:lstStyle/>
              <a:p>
                <a:r>
                  <a:rPr lang="zh-CN" altLang="en-US" sz="12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存活：</a:t>
                </a:r>
                <a:r>
                  <a:rPr lang="en-US" altLang="zh-CN" sz="12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sz="12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天</a:t>
                </a:r>
                <a:endParaRPr lang="zh-CN" altLang="en-US" sz="1200" dirty="0">
                  <a:latin typeface="Times New Roman" panose="02020603050405020304" pitchFamily="18" charset="0"/>
                  <a:cs typeface="Times New Roman" panose="02020603050405020304" pitchFamily="18" charset="0"/>
                </a:endParaRPr>
              </a:p>
            </p:txBody>
          </p:sp>
        </p:grpSp>
        <p:grpSp>
          <p:nvGrpSpPr>
            <p:cNvPr id="18" name="组合 17"/>
            <p:cNvGrpSpPr/>
            <p:nvPr/>
          </p:nvGrpSpPr>
          <p:grpSpPr>
            <a:xfrm>
              <a:off x="1905774" y="3883565"/>
              <a:ext cx="935446" cy="1135349"/>
              <a:chOff x="1980321" y="3826612"/>
              <a:chExt cx="935446" cy="1135349"/>
            </a:xfrm>
          </p:grpSpPr>
          <p:grpSp>
            <p:nvGrpSpPr>
              <p:cNvPr id="36" name="组合 35"/>
              <p:cNvGrpSpPr/>
              <p:nvPr/>
            </p:nvGrpSpPr>
            <p:grpSpPr>
              <a:xfrm>
                <a:off x="1980321" y="3826612"/>
                <a:ext cx="935446" cy="902611"/>
                <a:chOff x="1780999" y="3883496"/>
                <a:chExt cx="935446" cy="902611"/>
              </a:xfrm>
            </p:grpSpPr>
            <p:pic>
              <p:nvPicPr>
                <p:cNvPr id="38" name="图片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064" y="3883496"/>
                  <a:ext cx="809381" cy="809381"/>
                </a:xfrm>
                <a:prstGeom prst="rect">
                  <a:avLst/>
                </a:prstGeom>
                <a:ln>
                  <a:solidFill>
                    <a:schemeClr val="tx1"/>
                  </a:solidFill>
                </a:ln>
              </p:spPr>
            </p:pic>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5042" y="3922026"/>
                  <a:ext cx="809381" cy="809381"/>
                </a:xfrm>
                <a:prstGeom prst="rect">
                  <a:avLst/>
                </a:prstGeom>
                <a:ln>
                  <a:solidFill>
                    <a:schemeClr val="bg1"/>
                  </a:solidFill>
                </a:ln>
              </p:spPr>
            </p:pic>
            <p:pic>
              <p:nvPicPr>
                <p:cNvPr id="40" name="图片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3020" y="3957779"/>
                  <a:ext cx="809381" cy="809381"/>
                </a:xfrm>
                <a:prstGeom prst="rect">
                  <a:avLst/>
                </a:prstGeom>
                <a:ln>
                  <a:solidFill>
                    <a:schemeClr val="bg1"/>
                  </a:solidFill>
                </a:ln>
              </p:spPr>
            </p:pic>
            <p:pic>
              <p:nvPicPr>
                <p:cNvPr id="41" name="图片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0999" y="3994582"/>
                  <a:ext cx="809381" cy="791525"/>
                </a:xfrm>
                <a:prstGeom prst="rect">
                  <a:avLst/>
                </a:prstGeom>
                <a:ln>
                  <a:solidFill>
                    <a:schemeClr val="bg1"/>
                  </a:solidFill>
                </a:ln>
              </p:spPr>
            </p:pic>
          </p:grpSp>
          <p:sp>
            <p:nvSpPr>
              <p:cNvPr id="37" name="矩形 36"/>
              <p:cNvSpPr/>
              <p:nvPr/>
            </p:nvSpPr>
            <p:spPr>
              <a:xfrm>
                <a:off x="2012910" y="4684962"/>
                <a:ext cx="878767" cy="276999"/>
              </a:xfrm>
              <a:prstGeom prst="rect">
                <a:avLst/>
              </a:prstGeom>
            </p:spPr>
            <p:txBody>
              <a:bodyPr wrap="none">
                <a:spAutoFit/>
              </a:bodyPr>
              <a:lstStyle/>
              <a:p>
                <a:r>
                  <a:rPr lang="zh-CN" altLang="en-US" sz="12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存活：</a:t>
                </a:r>
                <a:r>
                  <a:rPr lang="en-US" altLang="zh-CN" sz="12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sz="12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天</a:t>
                </a:r>
                <a:endParaRPr lang="zh-CN" altLang="en-US" sz="1200" dirty="0">
                  <a:latin typeface="Times New Roman" panose="02020603050405020304" pitchFamily="18" charset="0"/>
                  <a:cs typeface="Times New Roman" panose="02020603050405020304" pitchFamily="18" charset="0"/>
                </a:endParaRPr>
              </a:p>
            </p:txBody>
          </p:sp>
        </p:grpSp>
        <p:grpSp>
          <p:nvGrpSpPr>
            <p:cNvPr id="19" name="组合 18"/>
            <p:cNvGrpSpPr/>
            <p:nvPr/>
          </p:nvGrpSpPr>
          <p:grpSpPr>
            <a:xfrm>
              <a:off x="1880370" y="5042041"/>
              <a:ext cx="956943" cy="1162548"/>
              <a:chOff x="1962272" y="5096728"/>
              <a:chExt cx="956943" cy="1162548"/>
            </a:xfrm>
          </p:grpSpPr>
          <p:grpSp>
            <p:nvGrpSpPr>
              <p:cNvPr id="30" name="组合 29"/>
              <p:cNvGrpSpPr/>
              <p:nvPr/>
            </p:nvGrpSpPr>
            <p:grpSpPr>
              <a:xfrm>
                <a:off x="1962272" y="5096728"/>
                <a:ext cx="956943" cy="934217"/>
                <a:chOff x="1962272" y="5096728"/>
                <a:chExt cx="956943" cy="934217"/>
              </a:xfrm>
            </p:grpSpPr>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7082" y="5096728"/>
                  <a:ext cx="812133" cy="812133"/>
                </a:xfrm>
                <a:prstGeom prst="rect">
                  <a:avLst/>
                </a:prstGeom>
                <a:ln>
                  <a:solidFill>
                    <a:srgbClr val="020202"/>
                  </a:solidFill>
                </a:ln>
              </p:spPr>
            </p:pic>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61" y="5125199"/>
                  <a:ext cx="812133" cy="812133"/>
                </a:xfrm>
                <a:prstGeom prst="rect">
                  <a:avLst/>
                </a:prstGeom>
                <a:ln>
                  <a:solidFill>
                    <a:schemeClr val="bg1"/>
                  </a:solidFill>
                </a:ln>
              </p:spPr>
            </p:pic>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3039" y="5170468"/>
                  <a:ext cx="812133" cy="812133"/>
                </a:xfrm>
                <a:prstGeom prst="rect">
                  <a:avLst/>
                </a:prstGeom>
                <a:ln>
                  <a:solidFill>
                    <a:schemeClr val="bg1"/>
                  </a:solidFill>
                </a:ln>
              </p:spPr>
            </p:pic>
            <p:pic>
              <p:nvPicPr>
                <p:cNvPr id="35" name="图片 34"/>
                <p:cNvPicPr>
                  <a:picLocks noChangeAspect="1"/>
                </p:cNvPicPr>
                <p:nvPr/>
              </p:nvPicPr>
              <p:blipFill>
                <a:blip r:embed="rId6"/>
                <a:stretch>
                  <a:fillRect/>
                </a:stretch>
              </p:blipFill>
              <p:spPr>
                <a:xfrm>
                  <a:off x="1962272" y="5220948"/>
                  <a:ext cx="812795" cy="809997"/>
                </a:xfrm>
                <a:prstGeom prst="roundRect">
                  <a:avLst>
                    <a:gd name="adj" fmla="val 0"/>
                  </a:avLst>
                </a:prstGeom>
                <a:ln>
                  <a:solidFill>
                    <a:schemeClr val="bg1"/>
                  </a:solidFill>
                </a:ln>
              </p:spPr>
            </p:pic>
          </p:grpSp>
          <p:sp>
            <p:nvSpPr>
              <p:cNvPr id="31" name="矩形 30"/>
              <p:cNvSpPr/>
              <p:nvPr/>
            </p:nvSpPr>
            <p:spPr>
              <a:xfrm>
                <a:off x="1984901" y="5982277"/>
                <a:ext cx="878767" cy="276999"/>
              </a:xfrm>
              <a:prstGeom prst="rect">
                <a:avLst/>
              </a:prstGeom>
            </p:spPr>
            <p:txBody>
              <a:bodyPr wrap="none">
                <a:spAutoFit/>
              </a:bodyPr>
              <a:lstStyle/>
              <a:p>
                <a:r>
                  <a:rPr lang="zh-CN" altLang="en-US" sz="12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存活：</a:t>
                </a:r>
                <a:r>
                  <a:rPr lang="en-US" altLang="zh-CN" sz="12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sz="12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天</a:t>
                </a:r>
                <a:endParaRPr lang="zh-CN" altLang="en-US" sz="1200" dirty="0">
                  <a:latin typeface="Times New Roman" panose="02020603050405020304" pitchFamily="18" charset="0"/>
                  <a:cs typeface="Times New Roman" panose="02020603050405020304" pitchFamily="18" charset="0"/>
                </a:endParaRPr>
              </a:p>
            </p:txBody>
          </p:sp>
        </p:grpSp>
        <p:grpSp>
          <p:nvGrpSpPr>
            <p:cNvPr id="20" name="组合 19"/>
            <p:cNvGrpSpPr/>
            <p:nvPr/>
          </p:nvGrpSpPr>
          <p:grpSpPr>
            <a:xfrm>
              <a:off x="753108" y="5038152"/>
              <a:ext cx="946934" cy="1176192"/>
              <a:chOff x="581710" y="5117519"/>
              <a:chExt cx="946934" cy="1176192"/>
            </a:xfrm>
          </p:grpSpPr>
          <p:grpSp>
            <p:nvGrpSpPr>
              <p:cNvPr id="21" name="组合 20"/>
              <p:cNvGrpSpPr/>
              <p:nvPr/>
            </p:nvGrpSpPr>
            <p:grpSpPr>
              <a:xfrm>
                <a:off x="581710" y="5117519"/>
                <a:ext cx="946934" cy="953225"/>
                <a:chOff x="570607" y="5218932"/>
                <a:chExt cx="946934" cy="953225"/>
              </a:xfrm>
            </p:grpSpPr>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160" y="5218932"/>
                  <a:ext cx="809381" cy="809381"/>
                </a:xfrm>
                <a:prstGeom prst="rect">
                  <a:avLst/>
                </a:prstGeom>
                <a:ln>
                  <a:solidFill>
                    <a:schemeClr val="tx1"/>
                  </a:solidFill>
                </a:ln>
              </p:spPr>
            </p:pic>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138" y="5257462"/>
                  <a:ext cx="809381" cy="809381"/>
                </a:xfrm>
                <a:prstGeom prst="rect">
                  <a:avLst/>
                </a:prstGeom>
                <a:ln>
                  <a:solidFill>
                    <a:schemeClr val="bg1"/>
                  </a:solidFill>
                </a:ln>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116" y="5293215"/>
                  <a:ext cx="809381" cy="809381"/>
                </a:xfrm>
                <a:prstGeom prst="rect">
                  <a:avLst/>
                </a:prstGeom>
                <a:ln>
                  <a:solidFill>
                    <a:schemeClr val="bg1"/>
                  </a:solidFill>
                </a:ln>
              </p:spPr>
            </p:pic>
            <p:pic>
              <p:nvPicPr>
                <p:cNvPr id="29" name="图片 28"/>
                <p:cNvPicPr>
                  <a:picLocks noChangeAspect="1"/>
                </p:cNvPicPr>
                <p:nvPr/>
              </p:nvPicPr>
              <p:blipFill rotWithShape="1">
                <a:blip r:embed="rId7"/>
                <a:srcRect l="-106" t="-192" r="-329" b="-411"/>
                <a:stretch>
                  <a:fillRect/>
                </a:stretch>
              </p:blipFill>
              <p:spPr>
                <a:xfrm>
                  <a:off x="570607" y="5332453"/>
                  <a:ext cx="819838" cy="839704"/>
                </a:xfrm>
                <a:prstGeom prst="rect">
                  <a:avLst/>
                </a:prstGeom>
                <a:noFill/>
                <a:ln>
                  <a:solidFill>
                    <a:schemeClr val="bg1"/>
                  </a:solidFill>
                </a:ln>
              </p:spPr>
            </p:pic>
          </p:grpSp>
          <p:sp>
            <p:nvSpPr>
              <p:cNvPr id="22" name="矩形 21"/>
              <p:cNvSpPr/>
              <p:nvPr/>
            </p:nvSpPr>
            <p:spPr>
              <a:xfrm>
                <a:off x="613998" y="6016712"/>
                <a:ext cx="878767" cy="276999"/>
              </a:xfrm>
              <a:prstGeom prst="rect">
                <a:avLst/>
              </a:prstGeom>
            </p:spPr>
            <p:txBody>
              <a:bodyPr wrap="none">
                <a:spAutoFit/>
              </a:bodyPr>
              <a:lstStyle/>
              <a:p>
                <a:r>
                  <a:rPr lang="zh-CN" altLang="en-US" sz="12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存活：</a:t>
                </a:r>
                <a:r>
                  <a:rPr lang="en-US" altLang="zh-CN" sz="12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sz="12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天</a:t>
                </a:r>
                <a:endParaRPr lang="zh-CN" altLang="en-US" sz="1200" dirty="0">
                  <a:latin typeface="Times New Roman" panose="02020603050405020304" pitchFamily="18" charset="0"/>
                  <a:cs typeface="Times New Roman" panose="02020603050405020304" pitchFamily="18" charset="0"/>
                </a:endParaRPr>
              </a:p>
            </p:txBody>
          </p:sp>
        </p:grpSp>
      </p:grpSp>
      <p:cxnSp>
        <p:nvCxnSpPr>
          <p:cNvPr id="48" name="直接箭头连接符 64"/>
          <p:cNvCxnSpPr>
            <a:stCxn id="4" idx="2"/>
            <a:endCxn id="16" idx="0"/>
          </p:cNvCxnSpPr>
          <p:nvPr/>
        </p:nvCxnSpPr>
        <p:spPr>
          <a:xfrm flipH="1">
            <a:off x="1860630" y="3420772"/>
            <a:ext cx="3494" cy="683038"/>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9" name="流程图: 终止 48"/>
          <p:cNvSpPr/>
          <p:nvPr/>
        </p:nvSpPr>
        <p:spPr>
          <a:xfrm>
            <a:off x="1186601" y="1554420"/>
            <a:ext cx="1270113" cy="496746"/>
          </a:xfrm>
          <a:prstGeom prst="flowChartTerminator">
            <a:avLst/>
          </a:prstGeom>
          <a:solidFill>
            <a:schemeClr val="bg1"/>
          </a:solidFill>
          <a:ln w="38100">
            <a:solidFill>
              <a:srgbClr val="E6D5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zh-CN" altLang="en-US"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数据库</a:t>
            </a:r>
            <a:endParaRPr lang="zh-CN" altLang="en-US"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流程图: 终止 50"/>
          <p:cNvSpPr/>
          <p:nvPr/>
        </p:nvSpPr>
        <p:spPr>
          <a:xfrm>
            <a:off x="4004608" y="1524716"/>
            <a:ext cx="1270113" cy="496746"/>
          </a:xfrm>
          <a:prstGeom prst="flowChartTerminator">
            <a:avLst/>
          </a:prstGeom>
          <a:solidFill>
            <a:schemeClr val="bg1"/>
          </a:solidFill>
          <a:ln w="38100">
            <a:solidFill>
              <a:srgbClr val="8BD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zh-CN" altLang="en-US"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定位</a:t>
            </a:r>
            <a:endParaRPr lang="zh-CN" altLang="en-US"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流程图: 终止 51"/>
          <p:cNvSpPr/>
          <p:nvPr/>
        </p:nvSpPr>
        <p:spPr>
          <a:xfrm>
            <a:off x="6764416" y="1496839"/>
            <a:ext cx="1270113" cy="496746"/>
          </a:xfrm>
          <a:prstGeom prst="flowChartTerminator">
            <a:avLst/>
          </a:prstGeom>
          <a:solidFill>
            <a:schemeClr val="bg1"/>
          </a:solidFill>
          <a:ln w="38100">
            <a:solidFill>
              <a:srgbClr val="7AD6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zh-CN" altLang="en-US"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分割</a:t>
            </a:r>
            <a:endParaRPr lang="zh-CN" altLang="en-US"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流程图: 终止 52"/>
          <p:cNvSpPr/>
          <p:nvPr/>
        </p:nvSpPr>
        <p:spPr>
          <a:xfrm>
            <a:off x="9590179" y="1471980"/>
            <a:ext cx="1270113" cy="496746"/>
          </a:xfrm>
          <a:prstGeom prst="flowChartTerminator">
            <a:avLst/>
          </a:prstGeom>
          <a:solidFill>
            <a:schemeClr val="bg1"/>
          </a:solidFill>
          <a:ln w="38100">
            <a:solidFill>
              <a:srgbClr val="E3B5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zh-CN" altLang="en-US"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分类</a:t>
            </a:r>
            <a:endParaRPr lang="zh-CN" altLang="en-US"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54" name="直接箭头连接符 64"/>
          <p:cNvCxnSpPr>
            <a:stCxn id="9" idx="2"/>
            <a:endCxn id="13" idx="0"/>
          </p:cNvCxnSpPr>
          <p:nvPr/>
        </p:nvCxnSpPr>
        <p:spPr>
          <a:xfrm>
            <a:off x="4644789" y="3418346"/>
            <a:ext cx="0" cy="746932"/>
          </a:xfrm>
          <a:prstGeom prst="straightConnector1">
            <a:avLst/>
          </a:prstGeom>
          <a:ln w="19050">
            <a:solidFill>
              <a:srgbClr val="76D4A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接箭头连接符 64"/>
          <p:cNvCxnSpPr>
            <a:stCxn id="10" idx="2"/>
            <a:endCxn id="14" idx="0"/>
          </p:cNvCxnSpPr>
          <p:nvPr/>
        </p:nvCxnSpPr>
        <p:spPr>
          <a:xfrm>
            <a:off x="7425453" y="3418346"/>
            <a:ext cx="0" cy="748360"/>
          </a:xfrm>
          <a:prstGeom prst="straightConnector1">
            <a:avLst/>
          </a:prstGeom>
          <a:ln w="19050">
            <a:solidFill>
              <a:srgbClr val="9DE1F9"/>
            </a:solidFill>
            <a:tailEnd type="triangle"/>
          </a:ln>
        </p:spPr>
        <p:style>
          <a:lnRef idx="1">
            <a:schemeClr val="accent1"/>
          </a:lnRef>
          <a:fillRef idx="0">
            <a:schemeClr val="accent1"/>
          </a:fillRef>
          <a:effectRef idx="0">
            <a:schemeClr val="accent1"/>
          </a:effectRef>
          <a:fontRef idx="minor">
            <a:schemeClr val="tx1"/>
          </a:fontRef>
        </p:style>
      </p:cxnSp>
      <p:pic>
        <p:nvPicPr>
          <p:cNvPr id="56" name="图片 55"/>
          <p:cNvPicPr>
            <a:picLocks noChangeAspect="1"/>
          </p:cNvPicPr>
          <p:nvPr/>
        </p:nvPicPr>
        <p:blipFill rotWithShape="1">
          <a:blip r:embed="rId8" cstate="print">
            <a:extLst>
              <a:ext uri="{28A0092B-C50C-407E-A947-70E740481C1C}">
                <a14:useLocalDpi xmlns:a14="http://schemas.microsoft.com/office/drawing/2010/main" val="0"/>
              </a:ext>
            </a:extLst>
          </a:blip>
          <a:srcRect l="24145" r="24156" b="4497"/>
          <a:stretch>
            <a:fillRect/>
          </a:stretch>
        </p:blipFill>
        <p:spPr>
          <a:xfrm>
            <a:off x="8969325" y="4165277"/>
            <a:ext cx="2601642" cy="2431439"/>
          </a:xfrm>
          <a:prstGeom prst="roundRect">
            <a:avLst>
              <a:gd name="adj" fmla="val 7178"/>
            </a:avLst>
          </a:prstGeom>
          <a:ln>
            <a:solidFill>
              <a:schemeClr val="accent2">
                <a:lumMod val="50000"/>
              </a:schemeClr>
            </a:solidFill>
          </a:ln>
          <a:effectLst>
            <a:outerShdw blurRad="63500" sx="102000" sy="102000" algn="ctr" rotWithShape="0">
              <a:schemeClr val="accent2">
                <a:lumMod val="75000"/>
                <a:alpha val="40000"/>
              </a:schemeClr>
            </a:outerShdw>
          </a:effectLst>
        </p:spPr>
      </p:pic>
      <p:cxnSp>
        <p:nvCxnSpPr>
          <p:cNvPr id="57" name="直接箭头连接符 64"/>
          <p:cNvCxnSpPr/>
          <p:nvPr/>
        </p:nvCxnSpPr>
        <p:spPr>
          <a:xfrm>
            <a:off x="10285721" y="3418346"/>
            <a:ext cx="0" cy="748361"/>
          </a:xfrm>
          <a:prstGeom prst="straightConnector1">
            <a:avLst/>
          </a:prstGeom>
          <a:ln w="19050">
            <a:solidFill>
              <a:srgbClr val="E0AA84"/>
            </a:solidFill>
            <a:tailEnd type="triangle"/>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64939" y="916321"/>
            <a:ext cx="4032448" cy="609398"/>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rPr>
              <a:t>总体思路细化</a:t>
            </a:r>
            <a:endPar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endParaRPr>
          </a:p>
        </p:txBody>
      </p:sp>
      <p:sp>
        <p:nvSpPr>
          <p:cNvPr id="5"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、下咽癌智能辅助诊疗系统</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图片 6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64940" y="845134"/>
            <a:ext cx="11161240" cy="5842820"/>
          </a:xfrm>
          <a:prstGeom prst="rect">
            <a:avLst/>
          </a:prstGeom>
        </p:spPr>
      </p:pic>
      <p:grpSp>
        <p:nvGrpSpPr>
          <p:cNvPr id="60" name="组合 59"/>
          <p:cNvGrpSpPr/>
          <p:nvPr/>
        </p:nvGrpSpPr>
        <p:grpSpPr>
          <a:xfrm>
            <a:off x="8977907" y="1572737"/>
            <a:ext cx="2672859" cy="4449346"/>
            <a:chOff x="3235373" y="1804805"/>
            <a:chExt cx="2672859" cy="4449346"/>
          </a:xfrm>
        </p:grpSpPr>
        <p:sp>
          <p:nvSpPr>
            <p:cNvPr id="61" name="矩形: 圆角 70"/>
            <p:cNvSpPr/>
            <p:nvPr/>
          </p:nvSpPr>
          <p:spPr>
            <a:xfrm>
              <a:off x="3235373" y="2066751"/>
              <a:ext cx="2672859" cy="4187400"/>
            </a:xfrm>
            <a:prstGeom prst="roundRect">
              <a:avLst>
                <a:gd name="adj" fmla="val 8660"/>
              </a:avLst>
            </a:prstGeom>
            <a:solidFill>
              <a:srgbClr val="EDF8F2"/>
            </a:solidFill>
            <a:ln w="38100">
              <a:solidFill>
                <a:srgbClr val="00B050">
                  <a:alpha val="34000"/>
                </a:srgbClr>
              </a:solidFill>
            </a:ln>
            <a:effectLst>
              <a:outerShdw blurRad="63500" sx="102000" sy="102000" algn="ctr" rotWithShape="0">
                <a:srgbClr val="00B05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defRPr/>
              </a:pP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(1)</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先统计</a:t>
              </a: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HPC</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肿瘤大小的分布情况</a:t>
              </a:r>
              <a:endPar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endParaRPr>
            </a:p>
            <a:p>
              <a:pPr lvl="0" algn="just">
                <a:lnSpc>
                  <a:spcPct val="130000"/>
                </a:lnSpc>
                <a:defRPr/>
              </a:pP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(2)CKS</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用可变形卷积来</a:t>
              </a:r>
              <a:r>
                <a:rPr lang="zh-CN" altLang="en-US" sz="2000" b="1" dirty="0">
                  <a:solidFill>
                    <a:prstClr val="black">
                      <a:lumMod val="65000"/>
                      <a:lumOff val="35000"/>
                    </a:prstClr>
                  </a:solidFill>
                  <a:latin typeface="微软雅黑" panose="020B0503020204020204" pitchFamily="34" charset="-122"/>
                  <a:ea typeface="微软雅黑" panose="020B0503020204020204" pitchFamily="34" charset="-122"/>
                </a:rPr>
                <a:t>避免</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采样失真</a:t>
              </a:r>
              <a:endPar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endParaRPr>
            </a:p>
            <a:p>
              <a:pPr lvl="0" algn="just">
                <a:lnSpc>
                  <a:spcPct val="130000"/>
                </a:lnSpc>
                <a:defRPr/>
              </a:pP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(3)SOA</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会查找高频</a:t>
              </a: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anchor</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的</a:t>
              </a: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ratios</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和</a:t>
              </a:r>
              <a:r>
                <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rPr>
                <a:t>scales</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，去产生对</a:t>
              </a:r>
              <a:r>
                <a:rPr lang="zh-CN" altLang="en-US" sz="2000" b="1" dirty="0">
                  <a:solidFill>
                    <a:prstClr val="black">
                      <a:lumMod val="65000"/>
                      <a:lumOff val="35000"/>
                    </a:prstClr>
                  </a:solidFill>
                  <a:latin typeface="微软雅黑" panose="020B0503020204020204" pitchFamily="34" charset="-122"/>
                  <a:ea typeface="微软雅黑" panose="020B0503020204020204" pitchFamily="34" charset="-122"/>
                </a:rPr>
                <a:t>小目标</a:t>
              </a:r>
              <a:r>
                <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rPr>
                <a:t>更友好的锚框</a:t>
              </a:r>
              <a:endParaRPr lang="en-US" altLang="zh-CN" sz="2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2" name="流程图: 终止 61"/>
            <p:cNvSpPr/>
            <p:nvPr/>
          </p:nvSpPr>
          <p:spPr>
            <a:xfrm>
              <a:off x="3936893" y="1804805"/>
              <a:ext cx="1269819" cy="496631"/>
            </a:xfrm>
            <a:prstGeom prst="flowChartTerminator">
              <a:avLst/>
            </a:prstGeom>
            <a:solidFill>
              <a:schemeClr val="bg1"/>
            </a:solidFill>
            <a:ln w="38100">
              <a:solidFill>
                <a:srgbClr val="8BD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定位</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sp>
        <p:nvSpPr>
          <p:cNvPr id="2" name="矩形 1"/>
          <p:cNvSpPr/>
          <p:nvPr/>
        </p:nvSpPr>
        <p:spPr>
          <a:xfrm>
            <a:off x="57026" y="840248"/>
            <a:ext cx="4032448" cy="559897"/>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rPr>
              <a:t>目标检测系统</a:t>
            </a:r>
            <a:endPar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endParaRPr>
          </a:p>
        </p:txBody>
      </p:sp>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、下咽癌智能辅助诊疗系统</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2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9553971" y="1629593"/>
            <a:ext cx="2592288" cy="4392489"/>
            <a:chOff x="3235373" y="1804805"/>
            <a:chExt cx="2672859" cy="4449346"/>
          </a:xfrm>
        </p:grpSpPr>
        <p:sp>
          <p:nvSpPr>
            <p:cNvPr id="61" name="矩形: 圆角 70"/>
            <p:cNvSpPr/>
            <p:nvPr/>
          </p:nvSpPr>
          <p:spPr>
            <a:xfrm>
              <a:off x="3235373" y="2066751"/>
              <a:ext cx="2672859" cy="4187400"/>
            </a:xfrm>
            <a:prstGeom prst="roundRect">
              <a:avLst>
                <a:gd name="adj" fmla="val 8660"/>
              </a:avLst>
            </a:prstGeom>
            <a:solidFill>
              <a:srgbClr val="EDF8F2"/>
            </a:solidFill>
            <a:ln w="38100">
              <a:solidFill>
                <a:srgbClr val="00B050">
                  <a:alpha val="34000"/>
                </a:srgbClr>
              </a:solidFill>
            </a:ln>
            <a:effectLst>
              <a:outerShdw blurRad="63500" sx="102000" sy="102000" algn="ctr" rotWithShape="0">
                <a:srgbClr val="00B05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defRPr/>
              </a:pPr>
              <a:r>
                <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提出一种双向模块，可以很好的融合图像中的深</a:t>
              </a:r>
              <a:r>
                <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浅层信息</a:t>
              </a:r>
              <a:endPar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endParaRPr>
            </a:p>
            <a:p>
              <a:pPr lvl="0" algn="just">
                <a:lnSpc>
                  <a:spcPct val="130000"/>
                </a:lnSpc>
                <a:defRPr/>
              </a:pPr>
              <a:r>
                <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主编码器模块是一种具有多重感受野的模块，可以很好的解决</a:t>
              </a:r>
              <a:r>
                <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HPC</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肿瘤大小不一的问题</a:t>
              </a:r>
              <a:endPar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2" name="流程图: 终止 61"/>
            <p:cNvSpPr/>
            <p:nvPr/>
          </p:nvSpPr>
          <p:spPr>
            <a:xfrm>
              <a:off x="3936893" y="1804805"/>
              <a:ext cx="1269819" cy="496631"/>
            </a:xfrm>
            <a:prstGeom prst="flowChartTerminator">
              <a:avLst/>
            </a:prstGeom>
            <a:solidFill>
              <a:schemeClr val="bg1"/>
            </a:solidFill>
            <a:ln w="38100">
              <a:solidFill>
                <a:srgbClr val="8BD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zh-CN" altLang="en-US"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分割</a:t>
              </a:r>
              <a:endParaRPr lang="zh-CN" altLang="en-US"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025432" y="875189"/>
            <a:ext cx="5472608" cy="5535789"/>
          </a:xfrm>
          <a:prstGeom prst="rect">
            <a:avLst/>
          </a:prstGeom>
          <a:noFill/>
          <a:ln>
            <a:noFill/>
          </a:ln>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0998" y="2119878"/>
            <a:ext cx="1846053" cy="3770127"/>
          </a:xfrm>
          <a:prstGeom prst="rect">
            <a:avLst/>
          </a:prstGeom>
        </p:spPr>
      </p:pic>
      <p:cxnSp>
        <p:nvCxnSpPr>
          <p:cNvPr id="5" name="直接箭头连接符 4"/>
          <p:cNvCxnSpPr/>
          <p:nvPr/>
        </p:nvCxnSpPr>
        <p:spPr>
          <a:xfrm flipV="1">
            <a:off x="5233491" y="3429794"/>
            <a:ext cx="2588491" cy="42658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8915" y="844417"/>
            <a:ext cx="4032448" cy="559897"/>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rPr>
              <a:t>语义分割系统</a:t>
            </a:r>
            <a:endPar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endParaRPr>
          </a:p>
        </p:txBody>
      </p:sp>
      <p:sp>
        <p:nvSpPr>
          <p:cNvPr id="6"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、下咽癌智能辅助诊疗系统</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8977907" y="1572737"/>
            <a:ext cx="2672859" cy="4449346"/>
            <a:chOff x="3235373" y="1804805"/>
            <a:chExt cx="2672859" cy="4449346"/>
          </a:xfrm>
        </p:grpSpPr>
        <p:sp>
          <p:nvSpPr>
            <p:cNvPr id="61" name="矩形: 圆角 70"/>
            <p:cNvSpPr/>
            <p:nvPr/>
          </p:nvSpPr>
          <p:spPr>
            <a:xfrm>
              <a:off x="3235373" y="2066751"/>
              <a:ext cx="2672859" cy="4187400"/>
            </a:xfrm>
            <a:prstGeom prst="roundRect">
              <a:avLst>
                <a:gd name="adj" fmla="val 8660"/>
              </a:avLst>
            </a:prstGeom>
            <a:solidFill>
              <a:srgbClr val="EDF8F2"/>
            </a:solidFill>
            <a:ln w="38100">
              <a:solidFill>
                <a:srgbClr val="00B050">
                  <a:alpha val="34000"/>
                </a:srgbClr>
              </a:solidFill>
            </a:ln>
            <a:effectLst>
              <a:outerShdw blurRad="63500" sx="102000" sy="102000" algn="ctr" rotWithShape="0">
                <a:srgbClr val="00B05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defRPr/>
              </a:pPr>
              <a:r>
                <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 参考于</a:t>
              </a:r>
              <a:r>
                <a:rPr lang="zh-CN" altLang="en-US" sz="2000" b="1"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语义分割网络</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，我们依旧采用多重感受野的方法来解决</a:t>
              </a:r>
              <a:r>
                <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HPC</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肿瘤大小不一的问题</a:t>
              </a:r>
              <a:endPar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endParaRPr>
            </a:p>
            <a:p>
              <a:pPr lvl="0" algn="just">
                <a:lnSpc>
                  <a:spcPct val="130000"/>
                </a:lnSpc>
                <a:defRPr/>
              </a:pPr>
              <a:r>
                <a:rPr lang="en-US" altLang="zh-CN"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通过该网络将图像转化成概率，选择</a:t>
              </a:r>
              <a:r>
                <a:rPr lang="zh-CN" altLang="en-US" sz="2000" b="1"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最大概率</a:t>
              </a:r>
              <a:r>
                <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分数的对应类别作为最后的输出</a:t>
              </a:r>
              <a:endParaRPr lang="zh-CN" altLang="en-US" sz="2000"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2" name="流程图: 终止 61"/>
            <p:cNvSpPr/>
            <p:nvPr/>
          </p:nvSpPr>
          <p:spPr>
            <a:xfrm>
              <a:off x="3936893" y="1804805"/>
              <a:ext cx="1269819" cy="496631"/>
            </a:xfrm>
            <a:prstGeom prst="flowChartTerminator">
              <a:avLst/>
            </a:prstGeom>
            <a:solidFill>
              <a:schemeClr val="bg1"/>
            </a:solidFill>
            <a:ln w="38100">
              <a:solidFill>
                <a:srgbClr val="8BDB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zh-CN" altLang="en-US"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rPr>
                <a:t>分类</a:t>
              </a:r>
              <a:endParaRPr lang="zh-CN" altLang="en-US" dirty="0">
                <a:solidFill>
                  <a:prstClr val="black">
                    <a:lumMod val="65000"/>
                    <a:lumOff val="35000"/>
                  </a:prst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27443" y="1031880"/>
            <a:ext cx="3107936" cy="5827708"/>
          </a:xfrm>
          <a:prstGeom prst="rect">
            <a:avLst/>
          </a:prstGeom>
        </p:spPr>
      </p:pic>
      <p:cxnSp>
        <p:nvCxnSpPr>
          <p:cNvPr id="5" name="直接箭头连接符 4"/>
          <p:cNvCxnSpPr/>
          <p:nvPr/>
        </p:nvCxnSpPr>
        <p:spPr>
          <a:xfrm>
            <a:off x="4867460" y="3717826"/>
            <a:ext cx="1528924" cy="0"/>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0334" y="1917626"/>
            <a:ext cx="1846053" cy="3770127"/>
          </a:xfrm>
          <a:prstGeom prst="rect">
            <a:avLst/>
          </a:prstGeom>
        </p:spPr>
      </p:pic>
      <p:sp>
        <p:nvSpPr>
          <p:cNvPr id="2" name="矩形 1"/>
          <p:cNvSpPr/>
          <p:nvPr/>
        </p:nvSpPr>
        <p:spPr>
          <a:xfrm>
            <a:off x="264939" y="916321"/>
            <a:ext cx="4032448" cy="559897"/>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rPr>
              <a:t>图像分类</a:t>
            </a:r>
            <a:endPar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endParaRPr>
          </a:p>
        </p:txBody>
      </p:sp>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、下咽癌智能辅助诊疗系统</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D:\Processing\OFFICE\(b).jpg"/>
          <p:cNvPicPr/>
          <p:nvPr/>
        </p:nvPicPr>
        <p:blipFill rotWithShape="1">
          <a:blip r:embed="rId1" cstate="print">
            <a:extLst>
              <a:ext uri="{28A0092B-C50C-407E-A947-70E740481C1C}">
                <a14:useLocalDpi xmlns:a14="http://schemas.microsoft.com/office/drawing/2010/main" val="0"/>
              </a:ext>
            </a:extLst>
          </a:blip>
          <a:srcRect t="2863" b="50862"/>
          <a:stretch>
            <a:fillRect/>
          </a:stretch>
        </p:blipFill>
        <p:spPr bwMode="auto">
          <a:xfrm>
            <a:off x="1129035" y="1485578"/>
            <a:ext cx="10225136" cy="5333740"/>
          </a:xfrm>
          <a:prstGeom prst="rect">
            <a:avLst/>
          </a:prstGeom>
          <a:noFill/>
          <a:ln>
            <a:noFill/>
          </a:ln>
        </p:spPr>
      </p:pic>
      <p:sp>
        <p:nvSpPr>
          <p:cNvPr id="2" name="矩形 1"/>
          <p:cNvSpPr/>
          <p:nvPr/>
        </p:nvSpPr>
        <p:spPr>
          <a:xfrm>
            <a:off x="264939" y="916321"/>
            <a:ext cx="4032448" cy="559897"/>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rPr>
              <a:t>部分结果（下咽癌）</a:t>
            </a:r>
            <a:endPar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endParaRPr>
          </a:p>
        </p:txBody>
      </p:sp>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、下咽癌智能辅助诊疗系统</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17146" y="190274"/>
            <a:ext cx="10285730" cy="523220"/>
          </a:xfrm>
          <a:prstGeom prst="rect">
            <a:avLst/>
          </a:prstGeom>
          <a:noFill/>
          <a:ln w="9525">
            <a:noFill/>
          </a:ln>
        </p:spPr>
        <p:txBody>
          <a:bodyPr wrap="square">
            <a:spAutoFit/>
          </a:bodyPr>
          <a:lstStyle/>
          <a:p>
            <a:pPr indent="0"/>
            <a:r>
              <a:rPr lang="en-US" altLang="zh-CN" sz="2800" b="1" dirty="0" smtClean="0">
                <a:solidFill>
                  <a:schemeClr val="bg1"/>
                </a:solidFill>
                <a:latin typeface="微软雅黑" panose="020B0503020204020204" pitchFamily="34" charset="-122"/>
                <a:ea typeface="微软雅黑" panose="020B0503020204020204" pitchFamily="34" charset="-122"/>
              </a:rPr>
              <a:t>1</a:t>
            </a:r>
            <a:r>
              <a:rPr lang="zh-CN" altLang="en-US" sz="2800" b="1" dirty="0" smtClean="0">
                <a:solidFill>
                  <a:schemeClr val="bg1"/>
                </a:solidFill>
                <a:latin typeface="微软雅黑" panose="020B0503020204020204" pitchFamily="34" charset="-122"/>
                <a:ea typeface="微软雅黑" panose="020B0503020204020204" pitchFamily="34" charset="-122"/>
              </a:rPr>
              <a:t>、</a:t>
            </a:r>
            <a:r>
              <a:rPr lang="en-US" altLang="zh-CN" sz="2800" b="1" dirty="0">
                <a:solidFill>
                  <a:schemeClr val="bg1"/>
                </a:solidFill>
                <a:latin typeface="微软雅黑" panose="020B0503020204020204" pitchFamily="34" charset="-122"/>
                <a:ea typeface="微软雅黑" panose="020B0503020204020204" pitchFamily="34" charset="-122"/>
              </a:rPr>
              <a:t>Alpha Go</a:t>
            </a:r>
            <a:r>
              <a:rPr lang="zh-CN" altLang="en-US" sz="2800" b="1" dirty="0">
                <a:solidFill>
                  <a:schemeClr val="bg1"/>
                </a:solidFill>
                <a:latin typeface="微软雅黑" panose="020B0503020204020204" pitchFamily="34" charset="-122"/>
                <a:ea typeface="微软雅黑" panose="020B0503020204020204" pitchFamily="34" charset="-122"/>
              </a:rPr>
              <a:t>赢得人工智能“圣杯”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552971" y="837506"/>
            <a:ext cx="10297144" cy="3406445"/>
          </a:xfrm>
          <a:prstGeom prst="rect">
            <a:avLst/>
          </a:prstGeom>
        </p:spPr>
        <p:txBody>
          <a:bodyPr wrap="square">
            <a:spAutoFit/>
          </a:bodyPr>
          <a:lstStyle/>
          <a:p>
            <a:pPr marL="342900" indent="-342900">
              <a:lnSpc>
                <a:spcPct val="13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围棋：两个人之间的游戏</a:t>
            </a:r>
            <a:r>
              <a:rPr lang="zh-CN" altLang="en-US" dirty="0" smtClean="0">
                <a:latin typeface="微软雅黑" panose="020B0503020204020204" pitchFamily="34" charset="-122"/>
                <a:ea typeface="微软雅黑" panose="020B0503020204020204" pitchFamily="34" charset="-122"/>
              </a:rPr>
              <a:t>：张三（</a:t>
            </a:r>
            <a:r>
              <a:rPr lang="zh-CN" altLang="en-US" dirty="0">
                <a:latin typeface="微软雅黑" panose="020B0503020204020204" pitchFamily="34" charset="-122"/>
                <a:ea typeface="微软雅黑" panose="020B0503020204020204" pitchFamily="34" charset="-122"/>
              </a:rPr>
              <a:t>黑子</a:t>
            </a:r>
            <a:r>
              <a:rPr lang="zh-CN" altLang="en-US" dirty="0" smtClean="0">
                <a:latin typeface="微软雅黑" panose="020B0503020204020204" pitchFamily="34" charset="-122"/>
                <a:ea typeface="微软雅黑" panose="020B0503020204020204" pitchFamily="34" charset="-122"/>
              </a:rPr>
              <a:t>）和李四（</a:t>
            </a:r>
            <a:r>
              <a:rPr lang="zh-CN" altLang="en-US" dirty="0">
                <a:latin typeface="微软雅黑" panose="020B0503020204020204" pitchFamily="34" charset="-122"/>
                <a:ea typeface="微软雅黑" panose="020B0503020204020204" pitchFamily="34" charset="-122"/>
              </a:rPr>
              <a:t>白子</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marL="342900" indent="-342900">
              <a:lnSpc>
                <a:spcPct val="130000"/>
              </a:lnSpc>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张三和李四交替</a:t>
            </a:r>
            <a:r>
              <a:rPr lang="zh-CN" altLang="en-US" dirty="0">
                <a:latin typeface="微软雅黑" panose="020B0503020204020204" pitchFamily="34" charset="-122"/>
                <a:ea typeface="微软雅黑" panose="020B0503020204020204" pitchFamily="34" charset="-122"/>
              </a:rPr>
              <a:t>在19 x 19的格子板上放置石头</a:t>
            </a:r>
            <a:r>
              <a:rPr lang="zh-CN" altLang="en-US" dirty="0" smtClean="0">
                <a:latin typeface="微软雅黑" panose="020B0503020204020204" pitchFamily="34" charset="-122"/>
                <a:ea typeface="微软雅黑" panose="020B0503020204020204" pitchFamily="34" charset="-122"/>
              </a:rPr>
              <a:t>：张三放置</a:t>
            </a:r>
            <a:r>
              <a:rPr lang="zh-CN" altLang="en-US" dirty="0">
                <a:latin typeface="微软雅黑" panose="020B0503020204020204" pitchFamily="34" charset="-122"/>
                <a:ea typeface="微软雅黑" panose="020B0503020204020204" pitchFamily="34" charset="-122"/>
              </a:rPr>
              <a:t>黑色石头</a:t>
            </a:r>
            <a:r>
              <a:rPr lang="zh-CN" altLang="en-US" dirty="0" smtClean="0">
                <a:latin typeface="微软雅黑" panose="020B0503020204020204" pitchFamily="34" charset="-122"/>
                <a:ea typeface="微软雅黑" panose="020B0503020204020204" pitchFamily="34" charset="-122"/>
              </a:rPr>
              <a:t>，李四放置</a:t>
            </a:r>
            <a:r>
              <a:rPr lang="zh-CN" altLang="en-US" dirty="0">
                <a:latin typeface="微软雅黑" panose="020B0503020204020204" pitchFamily="34" charset="-122"/>
                <a:ea typeface="微软雅黑" panose="020B0503020204020204" pitchFamily="34" charset="-122"/>
              </a:rPr>
              <a:t>白色</a:t>
            </a:r>
            <a:r>
              <a:rPr lang="zh-CN" altLang="en-US" dirty="0" smtClean="0">
                <a:latin typeface="微软雅黑" panose="020B0503020204020204" pitchFamily="34" charset="-122"/>
                <a:ea typeface="微软雅黑" panose="020B0503020204020204" pitchFamily="34" charset="-122"/>
              </a:rPr>
              <a:t>石头；</a:t>
            </a:r>
            <a:endParaRPr lang="en-US" altLang="zh-CN" dirty="0" smtClean="0">
              <a:latin typeface="微软雅黑" panose="020B0503020204020204" pitchFamily="34" charset="-122"/>
              <a:ea typeface="微软雅黑" panose="020B0503020204020204" pitchFamily="34" charset="-122"/>
            </a:endParaRPr>
          </a:p>
          <a:p>
            <a:pPr marL="342900" indent="-342900">
              <a:lnSpc>
                <a:spcPct val="130000"/>
              </a:lnSpc>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石头</a:t>
            </a:r>
            <a:r>
              <a:rPr lang="zh-CN" altLang="en-US" dirty="0">
                <a:latin typeface="微软雅黑" panose="020B0503020204020204" pitchFamily="34" charset="-122"/>
                <a:ea typeface="微软雅黑" panose="020B0503020204020204" pitchFamily="34" charset="-122"/>
              </a:rPr>
              <a:t>不能移动，</a:t>
            </a:r>
            <a:r>
              <a:rPr lang="zh-CN" altLang="en-US" dirty="0" smtClean="0">
                <a:latin typeface="微软雅黑" panose="020B0503020204020204" pitchFamily="34" charset="-122"/>
                <a:ea typeface="微软雅黑" panose="020B0503020204020204" pitchFamily="34" charset="-122"/>
              </a:rPr>
              <a:t>但如果被</a:t>
            </a:r>
            <a:r>
              <a:rPr lang="zh-CN" altLang="en-US" dirty="0">
                <a:latin typeface="微软雅黑" panose="020B0503020204020204" pitchFamily="34" charset="-122"/>
                <a:ea typeface="微软雅黑" panose="020B0503020204020204" pitchFamily="34" charset="-122"/>
              </a:rPr>
              <a:t>对手石头完全包围的石头将从棋盘上移</a:t>
            </a:r>
            <a:r>
              <a:rPr lang="zh-CN" altLang="en-US" dirty="0" smtClean="0">
                <a:latin typeface="微软雅黑" panose="020B0503020204020204" pitchFamily="34" charset="-122"/>
                <a:ea typeface="微软雅黑" panose="020B0503020204020204" pitchFamily="34" charset="-122"/>
              </a:rPr>
              <a:t>除；</a:t>
            </a:r>
            <a:endParaRPr lang="en-US" altLang="zh-CN" dirty="0" smtClean="0">
              <a:latin typeface="微软雅黑" panose="020B0503020204020204" pitchFamily="34" charset="-122"/>
              <a:ea typeface="微软雅黑" panose="020B0503020204020204" pitchFamily="34" charset="-122"/>
            </a:endParaRPr>
          </a:p>
          <a:p>
            <a:pPr marL="342900" indent="-342900">
              <a:lnSpc>
                <a:spcPct val="130000"/>
              </a:lnSpc>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如果</a:t>
            </a:r>
            <a:r>
              <a:rPr lang="zh-CN" altLang="en-US" dirty="0">
                <a:latin typeface="微软雅黑" panose="020B0503020204020204" pitchFamily="34" charset="-122"/>
                <a:ea typeface="微软雅黑" panose="020B0503020204020204" pitchFamily="34" charset="-122"/>
              </a:rPr>
              <a:t>没有“有利可图”的动作，游戏将</a:t>
            </a:r>
            <a:r>
              <a:rPr lang="zh-CN" altLang="en-US" dirty="0" smtClean="0">
                <a:latin typeface="微软雅黑" panose="020B0503020204020204" pitchFamily="34" charset="-122"/>
                <a:ea typeface="微软雅黑" panose="020B0503020204020204" pitchFamily="34" charset="-122"/>
              </a:rPr>
              <a:t>终止；</a:t>
            </a:r>
            <a:endParaRPr lang="en-US" altLang="zh-CN" dirty="0" smtClean="0">
              <a:latin typeface="微软雅黑" panose="020B0503020204020204" pitchFamily="34" charset="-122"/>
              <a:ea typeface="微软雅黑" panose="020B0503020204020204" pitchFamily="34" charset="-122"/>
            </a:endParaRPr>
          </a:p>
          <a:p>
            <a:pPr marL="342900" indent="-342900">
              <a:lnSpc>
                <a:spcPct val="130000"/>
              </a:lnSpc>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拥有</a:t>
            </a:r>
            <a:r>
              <a:rPr lang="zh-CN" altLang="en-US" dirty="0">
                <a:latin typeface="微软雅黑" panose="020B0503020204020204" pitchFamily="34" charset="-122"/>
                <a:ea typeface="微软雅黑" panose="020B0503020204020204" pitchFamily="34" charset="-122"/>
              </a:rPr>
              <a:t>更多“领土”的人</a:t>
            </a:r>
            <a:r>
              <a:rPr lang="zh-CN" altLang="en-US" dirty="0" smtClean="0">
                <a:latin typeface="微软雅黑" panose="020B0503020204020204" pitchFamily="34" charset="-122"/>
                <a:ea typeface="微软雅黑" panose="020B0503020204020204" pitchFamily="34" charset="-122"/>
              </a:rPr>
              <a:t>获胜；</a:t>
            </a:r>
            <a:endParaRPr lang="en-US" altLang="zh-CN" dirty="0" smtClean="0">
              <a:latin typeface="微软雅黑" panose="020B0503020204020204" pitchFamily="34" charset="-122"/>
              <a:ea typeface="微软雅黑" panose="020B0503020204020204" pitchFamily="34" charset="-122"/>
            </a:endParaRPr>
          </a:p>
          <a:p>
            <a:pPr marL="342900" indent="-342900">
              <a:lnSpc>
                <a:spcPct val="130000"/>
              </a:lnSpc>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还有</a:t>
            </a:r>
            <a:r>
              <a:rPr lang="zh-CN" altLang="en-US" dirty="0">
                <a:latin typeface="微软雅黑" panose="020B0503020204020204" pitchFamily="34" charset="-122"/>
                <a:ea typeface="微软雅黑" panose="020B0503020204020204" pitchFamily="34" charset="-122"/>
              </a:rPr>
              <a:t>一个名为</a:t>
            </a:r>
            <a:r>
              <a:rPr lang="zh-CN" altLang="en-US" dirty="0" smtClean="0">
                <a:latin typeface="微软雅黑" panose="020B0503020204020204" pitchFamily="34" charset="-122"/>
                <a:ea typeface="微软雅黑" panose="020B0503020204020204" pitchFamily="34" charset="-122"/>
              </a:rPr>
              <a:t>“劫”</a:t>
            </a:r>
            <a:r>
              <a:rPr lang="zh-CN" altLang="en-US" dirty="0">
                <a:latin typeface="微软雅黑" panose="020B0503020204020204" pitchFamily="34" charset="-122"/>
                <a:ea typeface="微软雅黑" panose="020B0503020204020204" pitchFamily="34" charset="-122"/>
              </a:rPr>
              <a:t>的附加</a:t>
            </a:r>
            <a:r>
              <a:rPr lang="zh-CN" altLang="en-US" dirty="0" smtClean="0">
                <a:latin typeface="微软雅黑" panose="020B0503020204020204" pitchFamily="34" charset="-122"/>
                <a:ea typeface="微软雅黑" panose="020B0503020204020204" pitchFamily="34" charset="-122"/>
              </a:rPr>
              <a:t>规则，以</a:t>
            </a:r>
            <a:r>
              <a:rPr lang="zh-CN" altLang="en-US" dirty="0">
                <a:latin typeface="微软雅黑" panose="020B0503020204020204" pitchFamily="34" charset="-122"/>
                <a:ea typeface="微软雅黑" panose="020B0503020204020204" pitchFamily="34" charset="-122"/>
              </a:rPr>
              <a:t>避免无限循环。</a:t>
            </a:r>
            <a:endParaRPr lang="zh-CN" altLang="en-US" dirty="0">
              <a:latin typeface="微软雅黑" panose="020B0503020204020204" pitchFamily="34" charset="-122"/>
              <a:ea typeface="微软雅黑" panose="020B0503020204020204" pitchFamily="34" charset="-122"/>
            </a:endParaRPr>
          </a:p>
        </p:txBody>
      </p:sp>
      <p:pic>
        <p:nvPicPr>
          <p:cNvPr id="4098" name="Picture 2" descr="https://gimg2.baidu.com/image_search/src=http%3A%2F%2Fnimg.ws.126.net%2F%3Furl%3Dhttp%253A%252F%252Fdingyue.ws.126.net%252F2022%252F0813%252F1e0d5c56j00rgjmj3002td200u000mig00it00e3.jpg%26thumbnail%3D660x2147483647%26quality%3D80%26type%3Djpg&amp;refer=http%3A%2F%2Fnimg.ws.126.net&amp;app=2002&amp;size=f9999,10000&amp;q=a80&amp;n=0&amp;g=0n&amp;fmt=auto?sec=1663310736&amp;t=0ec89fe9d3fe5de18f5cb2fbccc615e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2971" y="4243950"/>
            <a:ext cx="3329728" cy="24972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gimg2.baidu.com/image_search/src=http%3A%2F%2F5b0988e595225.cdn.sohucs.com%2Fimages%2F20190516%2Fd2105446acd74ab8b61a32d75ab50371.jpeg&amp;refer=http%3A%2F%2F5b0988e595225.cdn.sohucs.com&amp;app=2002&amp;size=f9999,10000&amp;q=a80&amp;n=0&amp;g=0n&amp;fmt=auto?sec=1663310795&amp;t=bd82a89591e404d5545cc4eadba095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6216" y="4243950"/>
            <a:ext cx="3757506" cy="249729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gimg2.baidu.com/image_search/src=http%3A%2F%2Fi0.sinaimg.cn%2Fty%2Fgo%2Fp%2F2008-05-06%2FU2806P6T12D3644535F44DT20080506154638.jpg&amp;refer=http%3A%2F%2Fi0.sinaimg.cn&amp;app=2002&amp;size=f9999,10000&amp;q=a80&amp;n=0&amp;g=0n&amp;fmt=auto?sec=1663310848&amp;t=ad349c4769dec7eba0207266ba7cd5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7239" y="4243950"/>
            <a:ext cx="3312064" cy="24972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Processing\OFFICE\LITS_(a).jp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05099" y="1627227"/>
            <a:ext cx="9511569" cy="5064328"/>
          </a:xfrm>
          <a:prstGeom prst="rect">
            <a:avLst/>
          </a:prstGeom>
          <a:noFill/>
          <a:ln>
            <a:noFill/>
          </a:ln>
        </p:spPr>
      </p:pic>
      <p:sp>
        <p:nvSpPr>
          <p:cNvPr id="3" name="矩形 2"/>
          <p:cNvSpPr/>
          <p:nvPr/>
        </p:nvSpPr>
        <p:spPr>
          <a:xfrm>
            <a:off x="264939" y="916321"/>
            <a:ext cx="4032448" cy="559897"/>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rPr>
              <a:t>强大的泛化性（肝癌）</a:t>
            </a:r>
            <a:endPar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endParaRPr>
          </a:p>
        </p:txBody>
      </p:sp>
      <p:sp>
        <p:nvSpPr>
          <p:cNvPr id="4"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、下咽癌智能辅助诊疗系统</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Processing\OFFICE\COVID_(c).jpg"/>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561083" y="1701602"/>
            <a:ext cx="9353548" cy="4876926"/>
          </a:xfrm>
          <a:prstGeom prst="rect">
            <a:avLst/>
          </a:prstGeom>
          <a:noFill/>
          <a:ln>
            <a:noFill/>
          </a:ln>
        </p:spPr>
      </p:pic>
      <p:sp>
        <p:nvSpPr>
          <p:cNvPr id="2" name="矩形 1"/>
          <p:cNvSpPr/>
          <p:nvPr/>
        </p:nvSpPr>
        <p:spPr>
          <a:xfrm>
            <a:off x="264939" y="916321"/>
            <a:ext cx="4032448" cy="559897"/>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rPr>
              <a:t>强大的泛化性（新冠）</a:t>
            </a:r>
            <a:endPar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endParaRPr>
          </a:p>
        </p:txBody>
      </p:sp>
      <p:sp>
        <p:nvSpPr>
          <p:cNvPr id="3"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3200" b="1" dirty="0">
                <a:solidFill>
                  <a:schemeClr val="bg1"/>
                </a:solidFill>
                <a:latin typeface="微软雅黑" panose="020B0503020204020204" pitchFamily="34" charset="-122"/>
                <a:ea typeface="微软雅黑" panose="020B0503020204020204" pitchFamily="34" charset="-122"/>
              </a:rPr>
              <a:t>4</a:t>
            </a:r>
            <a:r>
              <a:rPr lang="zh-CN" altLang="en-US" sz="3200" b="1" dirty="0">
                <a:solidFill>
                  <a:schemeClr val="bg1"/>
                </a:solidFill>
                <a:latin typeface="微软雅黑" panose="020B0503020204020204" pitchFamily="34" charset="-122"/>
                <a:ea typeface="微软雅黑" panose="020B0503020204020204" pitchFamily="34" charset="-122"/>
              </a:rPr>
              <a:t>、下咽癌智能辅助诊疗系统</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advTm="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417418" y="190318"/>
            <a:ext cx="10288111" cy="523220"/>
          </a:xfrm>
          <a:prstGeom prst="rect">
            <a:avLst/>
          </a:prstGeom>
          <a:noFill/>
          <a:ln w="9525">
            <a:noFill/>
          </a:ln>
        </p:spPr>
        <p:txBody>
          <a:bodyPr wrap="square">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4</a:t>
            </a:r>
            <a:r>
              <a:rPr lang="zh-CN" altLang="en-US" sz="2800" b="1" dirty="0" smtClean="0">
                <a:solidFill>
                  <a:schemeClr val="bg1"/>
                </a:solidFill>
                <a:latin typeface="微软雅黑" panose="020B0503020204020204" pitchFamily="34" charset="-122"/>
                <a:ea typeface="微软雅黑" panose="020B0503020204020204" pitchFamily="34" charset="-122"/>
              </a:rPr>
              <a:t>、氢安全泄漏智能可视化技术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38194" y="1496423"/>
            <a:ext cx="12096476" cy="831189"/>
          </a:xfrm>
          <a:prstGeom prst="rect">
            <a:avLst/>
          </a:prstGeom>
          <a:solidFill>
            <a:schemeClr val="accent6">
              <a:lumMod val="20000"/>
              <a:lumOff val="80000"/>
            </a:schemeClr>
          </a:solidFill>
          <a:ln w="9525">
            <a:noFill/>
          </a:ln>
        </p:spPr>
        <p:txBody>
          <a:bodyPr wrap="square">
            <a:spAutoFit/>
          </a:bodyPr>
          <a:lstStyle/>
          <a:p>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人类能源利用形式在完成植物能源向化石能源变革后，正经历着由化石能源向可再生能源转换的</a:t>
            </a:r>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加氢减碳</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rPr>
              <a:t>过程</a:t>
            </a: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箭头: 燕尾形 4"/>
          <p:cNvSpPr/>
          <p:nvPr/>
        </p:nvSpPr>
        <p:spPr>
          <a:xfrm>
            <a:off x="28957" y="2915379"/>
            <a:ext cx="12096475" cy="486810"/>
          </a:xfrm>
          <a:prstGeom prst="notched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p:cNvSpPr txBox="1"/>
          <p:nvPr/>
        </p:nvSpPr>
        <p:spPr>
          <a:xfrm>
            <a:off x="-101218" y="3363209"/>
            <a:ext cx="1047377" cy="461772"/>
          </a:xfrm>
          <a:prstGeom prst="rect">
            <a:avLst/>
          </a:prstGeom>
          <a:noFill/>
        </p:spPr>
        <p:txBody>
          <a:bodyPr wrap="square" rtlCol="0">
            <a:spAutoFit/>
          </a:bodyPr>
          <a:lstStyle/>
          <a:p>
            <a:pPr algn="ct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C:H</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p:cNvSpPr txBox="1"/>
          <p:nvPr/>
        </p:nvSpPr>
        <p:spPr>
          <a:xfrm>
            <a:off x="53282" y="5457899"/>
            <a:ext cx="2852739" cy="400203"/>
          </a:xfrm>
          <a:prstGeom prst="rect">
            <a:avLst/>
          </a:prstGeom>
          <a:noFill/>
        </p:spPr>
        <p:txBody>
          <a:bodyPr wrap="square" rtlCol="0">
            <a:spAutoFit/>
          </a:bodyPr>
          <a:lstStyle/>
          <a:p>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人类原始能源利用形式</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文本框 13"/>
          <p:cNvSpPr txBox="1"/>
          <p:nvPr/>
        </p:nvSpPr>
        <p:spPr>
          <a:xfrm>
            <a:off x="3071685" y="5447755"/>
            <a:ext cx="2115151" cy="400203"/>
          </a:xfrm>
          <a:prstGeom prst="rect">
            <a:avLst/>
          </a:prstGeom>
          <a:noFill/>
        </p:spPr>
        <p:txBody>
          <a:bodyPr wrap="square" rtlCol="0">
            <a:spAutoFit/>
          </a:bodyPr>
          <a:lstStyle/>
          <a:p>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第一次能源革命</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1" name="组合 20"/>
          <p:cNvGrpSpPr/>
          <p:nvPr/>
        </p:nvGrpSpPr>
        <p:grpSpPr>
          <a:xfrm>
            <a:off x="787233" y="2535115"/>
            <a:ext cx="1047377" cy="1384441"/>
            <a:chOff x="1297593" y="2268414"/>
            <a:chExt cx="1047135" cy="1384121"/>
          </a:xfrm>
        </p:grpSpPr>
        <p:sp>
          <p:nvSpPr>
            <p:cNvPr id="18" name="箭头: 下 17"/>
            <p:cNvSpPr/>
            <p:nvPr/>
          </p:nvSpPr>
          <p:spPr>
            <a:xfrm>
              <a:off x="1766019" y="3106041"/>
              <a:ext cx="96119" cy="12449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0" name="组合 19"/>
            <p:cNvGrpSpPr/>
            <p:nvPr/>
          </p:nvGrpSpPr>
          <p:grpSpPr>
            <a:xfrm>
              <a:off x="1297593" y="2268414"/>
              <a:ext cx="1047135" cy="1384121"/>
              <a:chOff x="1297593" y="2268414"/>
              <a:chExt cx="1047135" cy="1384121"/>
            </a:xfrm>
          </p:grpSpPr>
          <p:sp>
            <p:nvSpPr>
              <p:cNvPr id="9" name="文本框 8"/>
              <p:cNvSpPr txBox="1"/>
              <p:nvPr/>
            </p:nvSpPr>
            <p:spPr>
              <a:xfrm>
                <a:off x="1384899" y="2268414"/>
                <a:ext cx="872525" cy="398586"/>
              </a:xfrm>
              <a:prstGeom prst="rect">
                <a:avLst/>
              </a:prstGeom>
              <a:noFill/>
              <a:ln w="38100">
                <a:solidFill>
                  <a:schemeClr val="accent6"/>
                </a:solidFill>
              </a:ln>
            </p:spPr>
            <p:txBody>
              <a:bodyPr wrap="square" rtlCol="0">
                <a:spAutoFit/>
              </a:bodyPr>
              <a:lstStyle/>
              <a:p>
                <a:pPr algn="ct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柴薪</a:t>
                </a:r>
                <a:endPar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1"/>
              <p:cNvSpPr txBox="1"/>
              <p:nvPr/>
            </p:nvSpPr>
            <p:spPr>
              <a:xfrm>
                <a:off x="1297593" y="3252425"/>
                <a:ext cx="1047135" cy="400110"/>
              </a:xfrm>
              <a:prstGeom prst="rect">
                <a:avLst/>
              </a:prstGeom>
              <a:noFill/>
            </p:spPr>
            <p:txBody>
              <a:bodyPr wrap="square" rtlCol="0">
                <a:spAutoFit/>
              </a:bodyPr>
              <a:lstStyle/>
              <a:p>
                <a:pPr algn="ctr"/>
                <a:r>
                  <a:rPr lang="en-US" altLang="zh-CN" sz="20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9</a:t>
                </a:r>
                <a:endParaRPr lang="zh-CN" altLang="en-US" sz="20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矩形 18"/>
              <p:cNvSpPr/>
              <p:nvPr/>
            </p:nvSpPr>
            <p:spPr>
              <a:xfrm>
                <a:off x="1788878" y="2769847"/>
                <a:ext cx="45719" cy="2409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31" name="组合 30"/>
          <p:cNvGrpSpPr/>
          <p:nvPr/>
        </p:nvGrpSpPr>
        <p:grpSpPr>
          <a:xfrm>
            <a:off x="3727060" y="2535107"/>
            <a:ext cx="1047377" cy="1384441"/>
            <a:chOff x="1297593" y="2268414"/>
            <a:chExt cx="1047135" cy="1384121"/>
          </a:xfrm>
        </p:grpSpPr>
        <p:sp>
          <p:nvSpPr>
            <p:cNvPr id="32" name="箭头: 下 31"/>
            <p:cNvSpPr/>
            <p:nvPr/>
          </p:nvSpPr>
          <p:spPr>
            <a:xfrm>
              <a:off x="1766019" y="3106041"/>
              <a:ext cx="96119" cy="12449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3" name="组合 32"/>
            <p:cNvGrpSpPr/>
            <p:nvPr/>
          </p:nvGrpSpPr>
          <p:grpSpPr>
            <a:xfrm>
              <a:off x="1297593" y="2268414"/>
              <a:ext cx="1047135" cy="1384121"/>
              <a:chOff x="1297593" y="2268414"/>
              <a:chExt cx="1047135" cy="1384121"/>
            </a:xfrm>
          </p:grpSpPr>
          <p:sp>
            <p:nvSpPr>
              <p:cNvPr id="34" name="文本框 33"/>
              <p:cNvSpPr txBox="1"/>
              <p:nvPr/>
            </p:nvSpPr>
            <p:spPr>
              <a:xfrm>
                <a:off x="1384899" y="2268414"/>
                <a:ext cx="872525" cy="400110"/>
              </a:xfrm>
              <a:prstGeom prst="rect">
                <a:avLst/>
              </a:prstGeom>
              <a:noFill/>
              <a:ln w="38100">
                <a:solidFill>
                  <a:schemeClr val="accent6"/>
                </a:solidFill>
              </a:ln>
            </p:spPr>
            <p:txBody>
              <a:bodyPr wrap="square" rtlCol="0">
                <a:spAutoFit/>
              </a:bodyPr>
              <a:lstStyle/>
              <a:p>
                <a:pPr algn="ct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煤炭</a:t>
                </a:r>
                <a:endPar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文本框 34"/>
              <p:cNvSpPr txBox="1"/>
              <p:nvPr/>
            </p:nvSpPr>
            <p:spPr>
              <a:xfrm>
                <a:off x="1297593" y="3252425"/>
                <a:ext cx="1047135" cy="400110"/>
              </a:xfrm>
              <a:prstGeom prst="rect">
                <a:avLst/>
              </a:prstGeom>
              <a:noFill/>
            </p:spPr>
            <p:txBody>
              <a:bodyPr wrap="square" rtlCol="0">
                <a:spAutoFit/>
              </a:bodyPr>
              <a:lstStyle/>
              <a:p>
                <a:pPr algn="ctr"/>
                <a:r>
                  <a:rPr lang="en-US" altLang="zh-CN" sz="20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1.63</a:t>
                </a:r>
                <a:endParaRPr lang="zh-CN" altLang="en-US" sz="20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矩形 35"/>
              <p:cNvSpPr/>
              <p:nvPr/>
            </p:nvSpPr>
            <p:spPr>
              <a:xfrm>
                <a:off x="1788878" y="2769847"/>
                <a:ext cx="45719" cy="2409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43" name="组合 42"/>
          <p:cNvGrpSpPr/>
          <p:nvPr/>
        </p:nvGrpSpPr>
        <p:grpSpPr>
          <a:xfrm>
            <a:off x="9198078" y="2535099"/>
            <a:ext cx="1509988" cy="1384441"/>
            <a:chOff x="1007212" y="2268414"/>
            <a:chExt cx="1509639" cy="1384121"/>
          </a:xfrm>
        </p:grpSpPr>
        <p:sp>
          <p:nvSpPr>
            <p:cNvPr id="44" name="箭头: 下 43"/>
            <p:cNvSpPr/>
            <p:nvPr/>
          </p:nvSpPr>
          <p:spPr>
            <a:xfrm>
              <a:off x="1766019" y="3106041"/>
              <a:ext cx="96119" cy="12449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5" name="组合 44"/>
            <p:cNvGrpSpPr/>
            <p:nvPr/>
          </p:nvGrpSpPr>
          <p:grpSpPr>
            <a:xfrm>
              <a:off x="1007212" y="2268414"/>
              <a:ext cx="1509639" cy="1384121"/>
              <a:chOff x="1007212" y="2268414"/>
              <a:chExt cx="1509639" cy="1384121"/>
            </a:xfrm>
          </p:grpSpPr>
          <p:sp>
            <p:nvSpPr>
              <p:cNvPr id="46" name="文本框 45"/>
              <p:cNvSpPr txBox="1"/>
              <p:nvPr/>
            </p:nvSpPr>
            <p:spPr>
              <a:xfrm>
                <a:off x="1007212" y="2268414"/>
                <a:ext cx="1509639" cy="400110"/>
              </a:xfrm>
              <a:prstGeom prst="rect">
                <a:avLst/>
              </a:prstGeom>
              <a:noFill/>
              <a:ln w="38100">
                <a:solidFill>
                  <a:schemeClr val="accent6"/>
                </a:solidFill>
              </a:ln>
            </p:spPr>
            <p:txBody>
              <a:bodyPr wrap="square" rtlCol="0">
                <a:spAutoFit/>
              </a:bodyPr>
              <a:lstStyle/>
              <a:p>
                <a:pPr algn="ct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可再生能源</a:t>
                </a:r>
                <a:endPar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文本框 46"/>
              <p:cNvSpPr txBox="1"/>
              <p:nvPr/>
            </p:nvSpPr>
            <p:spPr>
              <a:xfrm>
                <a:off x="1297593" y="3252425"/>
                <a:ext cx="1047135" cy="400110"/>
              </a:xfrm>
              <a:prstGeom prst="rect">
                <a:avLst/>
              </a:prstGeom>
              <a:noFill/>
            </p:spPr>
            <p:txBody>
              <a:bodyPr wrap="square" rtlCol="0">
                <a:spAutoFit/>
              </a:bodyPr>
              <a:lstStyle/>
              <a:p>
                <a:pPr algn="ctr"/>
                <a:r>
                  <a:rPr lang="en-US" altLang="zh-CN" sz="20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0</a:t>
                </a:r>
                <a:endParaRPr lang="zh-CN" altLang="en-US" sz="20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矩形 47"/>
              <p:cNvSpPr/>
              <p:nvPr/>
            </p:nvSpPr>
            <p:spPr>
              <a:xfrm>
                <a:off x="1788878" y="2769847"/>
                <a:ext cx="45719" cy="2409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grpSp>
      </p:grpSp>
      <p:grpSp>
        <p:nvGrpSpPr>
          <p:cNvPr id="54" name="组合 53"/>
          <p:cNvGrpSpPr/>
          <p:nvPr/>
        </p:nvGrpSpPr>
        <p:grpSpPr>
          <a:xfrm>
            <a:off x="6178365" y="2535106"/>
            <a:ext cx="1928641" cy="1384441"/>
            <a:chOff x="4498002" y="2268405"/>
            <a:chExt cx="1928195" cy="1384121"/>
          </a:xfrm>
        </p:grpSpPr>
        <p:sp>
          <p:nvSpPr>
            <p:cNvPr id="40" name="文本框 39"/>
            <p:cNvSpPr txBox="1"/>
            <p:nvPr/>
          </p:nvSpPr>
          <p:spPr>
            <a:xfrm>
              <a:off x="4585308" y="2268405"/>
              <a:ext cx="1782155" cy="400110"/>
            </a:xfrm>
            <a:prstGeom prst="rect">
              <a:avLst/>
            </a:prstGeom>
            <a:noFill/>
            <a:ln w="38100">
              <a:solidFill>
                <a:schemeClr val="accent6"/>
              </a:solidFill>
            </a:ln>
          </p:spPr>
          <p:txBody>
            <a:bodyPr wrap="square" rtlCol="0">
              <a:spAutoFit/>
            </a:bodyPr>
            <a:lstStyle/>
            <a:p>
              <a:pPr algn="ct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石油、天然气</a:t>
              </a:r>
              <a:endPar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9" name="组合 48"/>
            <p:cNvGrpSpPr/>
            <p:nvPr/>
          </p:nvGrpSpPr>
          <p:grpSpPr>
            <a:xfrm>
              <a:off x="4498002" y="2769838"/>
              <a:ext cx="1047135" cy="882688"/>
              <a:chOff x="4498002" y="2769838"/>
              <a:chExt cx="1047135" cy="882688"/>
            </a:xfrm>
          </p:grpSpPr>
          <p:sp>
            <p:nvSpPr>
              <p:cNvPr id="38" name="箭头: 下 37"/>
              <p:cNvSpPr/>
              <p:nvPr/>
            </p:nvSpPr>
            <p:spPr>
              <a:xfrm>
                <a:off x="4966428" y="3106032"/>
                <a:ext cx="96119" cy="12449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 name="文本框 40"/>
              <p:cNvSpPr txBox="1"/>
              <p:nvPr/>
            </p:nvSpPr>
            <p:spPr>
              <a:xfrm>
                <a:off x="4498002" y="3252416"/>
                <a:ext cx="1047135" cy="400110"/>
              </a:xfrm>
              <a:prstGeom prst="rect">
                <a:avLst/>
              </a:prstGeom>
              <a:noFill/>
            </p:spPr>
            <p:txBody>
              <a:bodyPr wrap="square" rtlCol="0">
                <a:spAutoFit/>
              </a:bodyPr>
              <a:lstStyle/>
              <a:p>
                <a:pPr algn="ctr"/>
                <a:r>
                  <a:rPr lang="en-US" altLang="zh-CN" sz="20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0.56</a:t>
                </a:r>
                <a:endParaRPr lang="zh-CN" altLang="en-US" sz="20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p:cNvSpPr/>
              <p:nvPr/>
            </p:nvSpPr>
            <p:spPr>
              <a:xfrm>
                <a:off x="4989287" y="2769838"/>
                <a:ext cx="45719" cy="2409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50" name="组合 49"/>
            <p:cNvGrpSpPr/>
            <p:nvPr/>
          </p:nvGrpSpPr>
          <p:grpSpPr>
            <a:xfrm>
              <a:off x="5379062" y="2765064"/>
              <a:ext cx="1047135" cy="882688"/>
              <a:chOff x="4498002" y="2769838"/>
              <a:chExt cx="1047135" cy="882688"/>
            </a:xfrm>
          </p:grpSpPr>
          <p:sp>
            <p:nvSpPr>
              <p:cNvPr id="51" name="箭头: 下 50"/>
              <p:cNvSpPr/>
              <p:nvPr/>
            </p:nvSpPr>
            <p:spPr>
              <a:xfrm>
                <a:off x="4966428" y="3106032"/>
                <a:ext cx="96119" cy="12449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文本框 51"/>
              <p:cNvSpPr txBox="1"/>
              <p:nvPr/>
            </p:nvSpPr>
            <p:spPr>
              <a:xfrm>
                <a:off x="4498002" y="3252416"/>
                <a:ext cx="1047135" cy="400110"/>
              </a:xfrm>
              <a:prstGeom prst="rect">
                <a:avLst/>
              </a:prstGeom>
              <a:noFill/>
            </p:spPr>
            <p:txBody>
              <a:bodyPr wrap="square" rtlCol="0">
                <a:spAutoFit/>
              </a:bodyPr>
              <a:lstStyle/>
              <a:p>
                <a:pPr algn="ctr"/>
                <a:r>
                  <a:rPr lang="en-US" altLang="zh-CN" sz="20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0.25</a:t>
                </a:r>
                <a:endParaRPr lang="zh-CN" altLang="en-US" sz="20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矩形 52"/>
              <p:cNvSpPr/>
              <p:nvPr/>
            </p:nvSpPr>
            <p:spPr>
              <a:xfrm>
                <a:off x="4989287" y="2769838"/>
                <a:ext cx="45719" cy="24094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grpSp>
      </p:grpSp>
      <p:sp>
        <p:nvSpPr>
          <p:cNvPr id="57" name="文本框 56"/>
          <p:cNvSpPr txBox="1"/>
          <p:nvPr/>
        </p:nvSpPr>
        <p:spPr>
          <a:xfrm>
            <a:off x="6297859" y="5447755"/>
            <a:ext cx="2115151" cy="400203"/>
          </a:xfrm>
          <a:prstGeom prst="rect">
            <a:avLst/>
          </a:prstGeom>
          <a:noFill/>
        </p:spPr>
        <p:txBody>
          <a:bodyPr wrap="square" rtlCol="0">
            <a:spAutoFit/>
          </a:bodyPr>
          <a:lstStyle/>
          <a:p>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第二次能源革命</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8" name="文本框 57"/>
          <p:cNvSpPr txBox="1"/>
          <p:nvPr/>
        </p:nvSpPr>
        <p:spPr>
          <a:xfrm>
            <a:off x="8546270" y="5447755"/>
            <a:ext cx="3610141" cy="400203"/>
          </a:xfrm>
          <a:prstGeom prst="rect">
            <a:avLst/>
          </a:prstGeom>
          <a:noFill/>
        </p:spPr>
        <p:txBody>
          <a:bodyPr wrap="square" rtlCol="0">
            <a:spAutoFit/>
          </a:bodyPr>
          <a:lstStyle/>
          <a:p>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第三次能源革命</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可再生能源</a:t>
            </a:r>
            <a:endParaRPr lang="zh-CN" altLang="en-US" sz="200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7" name="图片 6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6741" y="3890715"/>
            <a:ext cx="1448971" cy="1448971"/>
          </a:xfrm>
          <a:prstGeom prst="rect">
            <a:avLst/>
          </a:prstGeom>
        </p:spPr>
      </p:pic>
      <p:pic>
        <p:nvPicPr>
          <p:cNvPr id="76" name="图片 7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4653" y="3869922"/>
            <a:ext cx="2369223" cy="1577833"/>
          </a:xfrm>
          <a:prstGeom prst="rect">
            <a:avLst/>
          </a:prstGeom>
        </p:spPr>
      </p:pic>
      <p:pic>
        <p:nvPicPr>
          <p:cNvPr id="78" name="图片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4365" y="3922721"/>
            <a:ext cx="2218097" cy="1384959"/>
          </a:xfrm>
          <a:prstGeom prst="rect">
            <a:avLst/>
          </a:prstGeom>
        </p:spPr>
      </p:pic>
      <p:pic>
        <p:nvPicPr>
          <p:cNvPr id="80" name="图片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8993" y="3860290"/>
            <a:ext cx="1588644" cy="1588644"/>
          </a:xfrm>
          <a:prstGeom prst="rect">
            <a:avLst/>
          </a:prstGeom>
        </p:spPr>
      </p:pic>
      <p:sp>
        <p:nvSpPr>
          <p:cNvPr id="63" name="箭头: 右 62"/>
          <p:cNvSpPr/>
          <p:nvPr/>
        </p:nvSpPr>
        <p:spPr>
          <a:xfrm>
            <a:off x="2059594" y="4321163"/>
            <a:ext cx="794009" cy="58807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箭头: 右 67"/>
          <p:cNvSpPr/>
          <p:nvPr/>
        </p:nvSpPr>
        <p:spPr>
          <a:xfrm>
            <a:off x="5294262" y="4321163"/>
            <a:ext cx="794009" cy="58807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箭头: 右 68"/>
          <p:cNvSpPr/>
          <p:nvPr/>
        </p:nvSpPr>
        <p:spPr>
          <a:xfrm>
            <a:off x="8315005" y="4306253"/>
            <a:ext cx="794009" cy="58807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9" name="流程图: 资料带 88"/>
          <p:cNvSpPr/>
          <p:nvPr/>
        </p:nvSpPr>
        <p:spPr>
          <a:xfrm rot="604960">
            <a:off x="8632103" y="3421349"/>
            <a:ext cx="1047377" cy="588077"/>
          </a:xfrm>
          <a:prstGeom prst="flowChartPunchedTap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无污染</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0" name="流程图: 资料带 89"/>
          <p:cNvSpPr/>
          <p:nvPr/>
        </p:nvSpPr>
        <p:spPr>
          <a:xfrm rot="20743389">
            <a:off x="10219914" y="3496827"/>
            <a:ext cx="841395" cy="588077"/>
          </a:xfrm>
          <a:prstGeom prst="flowChartPunchedTape">
            <a:avLst/>
          </a:prstGeom>
          <a:solidFill>
            <a:srgbClr val="FFC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高效</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1" name="流程图: 资料带 90"/>
          <p:cNvSpPr/>
          <p:nvPr/>
        </p:nvSpPr>
        <p:spPr>
          <a:xfrm rot="2308315">
            <a:off x="11255919" y="3859786"/>
            <a:ext cx="864104" cy="607018"/>
          </a:xfrm>
          <a:prstGeom prst="flowChartPunchedTap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低碳</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271099" y="918902"/>
            <a:ext cx="4373313" cy="523220"/>
          </a:xfrm>
          <a:prstGeom prst="rect">
            <a:avLst/>
          </a:prstGeom>
        </p:spPr>
        <p:txBody>
          <a:bodyPr wrap="none">
            <a:spAutoFit/>
          </a:bodyPr>
          <a:lstStyle/>
          <a:p>
            <a:pPr marL="457200" indent="-457200">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氢能</a:t>
            </a:r>
            <a:r>
              <a:rPr lang="en-US" altLang="zh-CN"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a:t>
            </a: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人类能源发展进程</a:t>
            </a:r>
            <a:endParaRPr lang="en-US"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endParaRPr>
          </a:p>
        </p:txBody>
      </p:sp>
    </p:spTree>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99983" y="1610022"/>
            <a:ext cx="10288111" cy="708050"/>
          </a:xfrm>
          <a:prstGeom prst="rect">
            <a:avLst/>
          </a:prstGeom>
          <a:noFill/>
          <a:ln w="9525">
            <a:noFill/>
          </a:ln>
        </p:spPr>
        <p:txBody>
          <a:bodyPr wrap="square">
            <a:spAutoFit/>
          </a:bodyPr>
          <a:lstStyle/>
          <a:p>
            <a:r>
              <a:rPr lang="zh-CN" altLang="en-US" sz="2000" b="1" dirty="0">
                <a:latin typeface="微软雅黑" panose="020B0503020204020204" pitchFamily="34" charset="-122"/>
                <a:ea typeface="微软雅黑" panose="020B0503020204020204" pitchFamily="34" charset="-122"/>
              </a:rPr>
              <a:t>能源革命就是能量密度提高，</a:t>
            </a:r>
            <a:endParaRPr lang="en-US" altLang="zh-CN" sz="2000" b="1" dirty="0">
              <a:latin typeface="微软雅黑" panose="020B0503020204020204" pitchFamily="34" charset="-122"/>
              <a:ea typeface="微软雅黑" panose="020B0503020204020204" pitchFamily="34" charset="-122"/>
            </a:endParaRPr>
          </a:p>
          <a:p>
            <a:r>
              <a:rPr lang="zh-CN" altLang="en-US" sz="2000" b="1" dirty="0">
                <a:latin typeface="微软雅黑" panose="020B0503020204020204" pitchFamily="34" charset="-122"/>
                <a:ea typeface="微软雅黑" panose="020B0503020204020204" pitchFamily="34" charset="-122"/>
              </a:rPr>
              <a:t>能源进化史就是碳氢比的调整史</a:t>
            </a:r>
            <a:endParaRPr lang="zh-CN" altLang="en-US" sz="2000" b="1"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606708" y="6317180"/>
            <a:ext cx="10397690" cy="523341"/>
          </a:xfrm>
          <a:prstGeom prst="rect">
            <a:avLst/>
          </a:prstGeom>
          <a:noFill/>
          <a:ln w="9525">
            <a:noFill/>
          </a:ln>
        </p:spPr>
        <p:txBody>
          <a:bodyPr wrap="square">
            <a:spAutoFit/>
          </a:bodyPr>
          <a:lstStyle/>
          <a:p>
            <a:pPr algn="ctr"/>
            <a:r>
              <a:rPr lang="zh-CN" altLang="en-US" sz="2800" b="1" dirty="0">
                <a:solidFill>
                  <a:srgbClr val="0097C2"/>
                </a:solidFill>
                <a:latin typeface="微软雅黑" panose="020B0503020204020204" pitchFamily="34" charset="-122"/>
                <a:ea typeface="微软雅黑" panose="020B0503020204020204" pitchFamily="34" charset="-122"/>
              </a:rPr>
              <a:t>人类能源从钻木取火，煤炭、石油，核能等</a:t>
            </a:r>
            <a:r>
              <a:rPr lang="zh-CN" altLang="en-US" sz="2800" b="1" dirty="0">
                <a:solidFill>
                  <a:srgbClr val="0070C0"/>
                </a:solidFill>
                <a:latin typeface="微软雅黑" panose="020B0503020204020204" pitchFamily="34" charset="-122"/>
                <a:ea typeface="微软雅黑" panose="020B0503020204020204" pitchFamily="34" charset="-122"/>
              </a:rPr>
              <a:t>，</a:t>
            </a:r>
            <a:r>
              <a:rPr lang="zh-CN" altLang="en-US" sz="2800" b="1" dirty="0">
                <a:solidFill>
                  <a:srgbClr val="FF0000"/>
                </a:solidFill>
                <a:latin typeface="微软雅黑" panose="020B0503020204020204" pitchFamily="34" charset="-122"/>
                <a:ea typeface="微软雅黑" panose="020B0503020204020204" pitchFamily="34" charset="-122"/>
              </a:rPr>
              <a:t>脱碳是大趋势</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23955" y="2751086"/>
            <a:ext cx="1117331" cy="966189"/>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44039" y="2285883"/>
            <a:ext cx="923029" cy="1219907"/>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993" y="1837359"/>
            <a:ext cx="1121005" cy="120604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243" y="2484367"/>
            <a:ext cx="1607757" cy="1607757"/>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7531" y="1322692"/>
            <a:ext cx="1297745" cy="1297745"/>
          </a:xfrm>
          <a:prstGeom prst="rect">
            <a:avLst/>
          </a:prstGeom>
        </p:spPr>
      </p:pic>
      <p:sp>
        <p:nvSpPr>
          <p:cNvPr id="13" name="文本框 12"/>
          <p:cNvSpPr txBox="1"/>
          <p:nvPr/>
        </p:nvSpPr>
        <p:spPr>
          <a:xfrm>
            <a:off x="1071499" y="4033923"/>
            <a:ext cx="1135243" cy="400203"/>
          </a:xfrm>
          <a:prstGeom prst="rect">
            <a:avLst/>
          </a:prstGeom>
          <a:noFill/>
          <a:ln w="9525">
            <a:noFill/>
          </a:ln>
        </p:spPr>
        <p:txBody>
          <a:bodyPr wrap="square">
            <a:spAutoFit/>
          </a:bodyPr>
          <a:lstStyle/>
          <a:p>
            <a:pPr algn="ctr"/>
            <a:r>
              <a:rPr lang="zh-CN" altLang="en-US" sz="2000" dirty="0">
                <a:latin typeface="微软雅黑" panose="020B0503020204020204" pitchFamily="34" charset="-122"/>
                <a:ea typeface="微软雅黑" panose="020B0503020204020204" pitchFamily="34" charset="-122"/>
              </a:rPr>
              <a:t>火电站</a:t>
            </a:r>
            <a:endParaRPr lang="zh-CN" altLang="en-US" sz="20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3423955" y="3748366"/>
            <a:ext cx="1135243" cy="400203"/>
          </a:xfrm>
          <a:prstGeom prst="rect">
            <a:avLst/>
          </a:prstGeom>
          <a:noFill/>
          <a:ln w="9525">
            <a:noFill/>
          </a:ln>
        </p:spPr>
        <p:txBody>
          <a:bodyPr wrap="square">
            <a:spAutoFit/>
          </a:bodyPr>
          <a:lstStyle/>
          <a:p>
            <a:pPr algn="ctr"/>
            <a:r>
              <a:rPr lang="zh-CN" altLang="en-US" sz="2000" dirty="0">
                <a:latin typeface="微软雅黑" panose="020B0503020204020204" pitchFamily="34" charset="-122"/>
                <a:ea typeface="微软雅黑" panose="020B0503020204020204" pitchFamily="34" charset="-122"/>
              </a:rPr>
              <a:t>水电站</a:t>
            </a:r>
            <a:endParaRPr lang="zh-CN" altLang="en-US" sz="200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5237931" y="3505789"/>
            <a:ext cx="1251174" cy="400203"/>
          </a:xfrm>
          <a:prstGeom prst="rect">
            <a:avLst/>
          </a:prstGeom>
          <a:noFill/>
          <a:ln w="9525">
            <a:noFill/>
          </a:ln>
        </p:spPr>
        <p:txBody>
          <a:bodyPr wrap="square">
            <a:spAutoFit/>
          </a:bodyPr>
          <a:lstStyle/>
          <a:p>
            <a:pPr algn="ctr"/>
            <a:r>
              <a:rPr lang="zh-CN" altLang="en-US" sz="2000" dirty="0">
                <a:latin typeface="微软雅黑" panose="020B0503020204020204" pitchFamily="34" charset="-122"/>
                <a:ea typeface="微软雅黑" panose="020B0503020204020204" pitchFamily="34" charset="-122"/>
              </a:rPr>
              <a:t>生物能源</a:t>
            </a:r>
            <a:endParaRPr lang="zh-CN" altLang="en-US" sz="2000"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6888993" y="3043405"/>
            <a:ext cx="1251174" cy="400203"/>
          </a:xfrm>
          <a:prstGeom prst="rect">
            <a:avLst/>
          </a:prstGeom>
          <a:noFill/>
          <a:ln w="9525">
            <a:noFill/>
          </a:ln>
        </p:spPr>
        <p:txBody>
          <a:bodyPr wrap="square">
            <a:spAutoFit/>
          </a:bodyPr>
          <a:lstStyle/>
          <a:p>
            <a:pPr algn="ctr"/>
            <a:r>
              <a:rPr lang="zh-CN" altLang="en-US" sz="2000" dirty="0">
                <a:latin typeface="微软雅黑" panose="020B0503020204020204" pitchFamily="34" charset="-122"/>
                <a:ea typeface="微软雅黑" panose="020B0503020204020204" pitchFamily="34" charset="-122"/>
              </a:rPr>
              <a:t>核子能源</a:t>
            </a:r>
            <a:endParaRPr lang="zh-CN" altLang="en-US" sz="2000"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8481989" y="2751086"/>
            <a:ext cx="1251174" cy="400203"/>
          </a:xfrm>
          <a:prstGeom prst="rect">
            <a:avLst/>
          </a:prstGeom>
          <a:noFill/>
          <a:ln w="9525">
            <a:noFill/>
          </a:ln>
        </p:spPr>
        <p:txBody>
          <a:bodyPr wrap="square">
            <a:spAutoFit/>
          </a:bodyPr>
          <a:lstStyle/>
          <a:p>
            <a:pPr algn="ctr"/>
            <a:r>
              <a:rPr lang="zh-CN" altLang="en-US" sz="2000" dirty="0">
                <a:latin typeface="微软雅黑" panose="020B0503020204020204" pitchFamily="34" charset="-122"/>
                <a:ea typeface="微软雅黑" panose="020B0503020204020204" pitchFamily="34" charset="-122"/>
              </a:rPr>
              <a:t>太阳能</a:t>
            </a:r>
            <a:endParaRPr lang="zh-CN" altLang="en-US" sz="2000"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10465465" y="871640"/>
            <a:ext cx="676269" cy="2247289"/>
          </a:xfrm>
          <a:prstGeom prst="rect">
            <a:avLst/>
          </a:prstGeom>
          <a:noFill/>
          <a:ln w="9525">
            <a:noFill/>
          </a:ln>
        </p:spPr>
        <p:txBody>
          <a:bodyPr wrap="square">
            <a:spAutoFit/>
          </a:bodyPr>
          <a:lstStyle/>
          <a:p>
            <a:r>
              <a:rPr lang="zh-CN" altLang="en-US" sz="2800" b="1" dirty="0">
                <a:latin typeface="微软雅黑" panose="020B0503020204020204" pitchFamily="34" charset="-122"/>
                <a:ea typeface="微软雅黑" panose="020B0503020204020204" pitchFamily="34" charset="-122"/>
              </a:rPr>
              <a:t>氢含量越高</a:t>
            </a:r>
            <a:endParaRPr lang="zh-CN" altLang="en-US" sz="2800" b="1" dirty="0">
              <a:latin typeface="微软雅黑" panose="020B0503020204020204" pitchFamily="34" charset="-122"/>
              <a:ea typeface="微软雅黑" panose="020B0503020204020204" pitchFamily="34" charset="-122"/>
            </a:endParaRPr>
          </a:p>
        </p:txBody>
      </p:sp>
      <p:sp>
        <p:nvSpPr>
          <p:cNvPr id="9" name="矩形 8"/>
          <p:cNvSpPr/>
          <p:nvPr/>
        </p:nvSpPr>
        <p:spPr>
          <a:xfrm>
            <a:off x="11004399" y="1617410"/>
            <a:ext cx="519129" cy="2678276"/>
          </a:xfrm>
          <a:prstGeom prst="rect">
            <a:avLst/>
          </a:prstGeom>
        </p:spPr>
        <p:txBody>
          <a:bodyPr wrap="square">
            <a:spAutoFit/>
          </a:bodyPr>
          <a:lstStyle/>
          <a:p>
            <a:r>
              <a:rPr lang="zh-CN" altLang="en-US" sz="2800" b="1" dirty="0">
                <a:latin typeface="微软雅黑" panose="020B0503020204020204" pitchFamily="34" charset="-122"/>
                <a:ea typeface="微软雅黑" panose="020B0503020204020204" pitchFamily="34" charset="-122"/>
              </a:rPr>
              <a:t>能</a:t>
            </a:r>
            <a:endParaRPr lang="en-US" altLang="zh-CN" sz="2800" b="1" dirty="0">
              <a:latin typeface="微软雅黑" panose="020B0503020204020204" pitchFamily="34" charset="-122"/>
              <a:ea typeface="微软雅黑" panose="020B0503020204020204" pitchFamily="34" charset="-122"/>
            </a:endParaRPr>
          </a:p>
          <a:p>
            <a:r>
              <a:rPr lang="zh-CN" altLang="en-US" sz="2800" b="1" dirty="0">
                <a:latin typeface="微软雅黑" panose="020B0503020204020204" pitchFamily="34" charset="-122"/>
                <a:ea typeface="微软雅黑" panose="020B0503020204020204" pitchFamily="34" charset="-122"/>
              </a:rPr>
              <a:t>量密度越高</a:t>
            </a:r>
            <a:endParaRPr lang="zh-CN" altLang="en-US" sz="2800" dirty="0"/>
          </a:p>
        </p:txBody>
      </p:sp>
      <mc:AlternateContent xmlns:mc="http://schemas.openxmlformats.org/markup-compatibility/2006">
        <mc:Choice xmlns:a14="http://schemas.microsoft.com/office/drawing/2010/main" Requires="a14">
          <p:sp>
            <p:nvSpPr>
              <p:cNvPr id="19" name="文本框 18"/>
              <p:cNvSpPr txBox="1"/>
              <p:nvPr/>
            </p:nvSpPr>
            <p:spPr>
              <a:xfrm>
                <a:off x="3049882" y="4301008"/>
                <a:ext cx="6013827" cy="696890"/>
              </a:xfrm>
              <a:prstGeom prst="rect">
                <a:avLst/>
              </a:prstGeom>
              <a:noFill/>
            </p:spPr>
            <p:txBody>
              <a:bodyPr wrap="square" lIns="0" tIns="0" rIns="0" bIns="0" rtlCol="0">
                <a:spAutoFit/>
              </a:bodyPr>
              <a:lstStyle/>
              <a:p>
                <a14:m>
                  <m:oMath xmlns:m="http://schemas.openxmlformats.org/officeDocument/2006/math">
                    <m:sSub>
                      <m:sSubPr>
                        <m:ctrlPr>
                          <a:rPr lang="en-US" altLang="zh-CN" sz="3200" i="1">
                            <a:latin typeface="Cambria Math" panose="02040503050406030204" pitchFamily="18" charset="0"/>
                          </a:rPr>
                        </m:ctrlPr>
                      </m:sSubPr>
                      <m:e>
                        <m:r>
                          <a:rPr lang="en-US" altLang="zh-CN" sz="3200" i="1">
                            <a:solidFill>
                              <a:srgbClr val="FF0000"/>
                            </a:solidFill>
                            <a:latin typeface="Cambria Math" panose="02040503050406030204" pitchFamily="18" charset="0"/>
                            <a:ea typeface="Cambria Math" panose="02040503050406030204" pitchFamily="18" charset="0"/>
                          </a:rPr>
                          <m:t>∁</m:t>
                        </m:r>
                      </m:e>
                      <m:sub>
                        <m:r>
                          <a:rPr lang="en-US" altLang="zh-CN" sz="3200" i="1">
                            <a:latin typeface="Cambria Math" panose="02040503050406030204" pitchFamily="18" charset="0"/>
                          </a:rPr>
                          <m:t>𝑥</m:t>
                        </m:r>
                      </m:sub>
                    </m:sSub>
                    <m:sSub>
                      <m:sSubPr>
                        <m:ctrlPr>
                          <a:rPr lang="en-US" altLang="zh-CN" sz="3200" i="1">
                            <a:latin typeface="Cambria Math" panose="02040503050406030204" pitchFamily="18" charset="0"/>
                          </a:rPr>
                        </m:ctrlPr>
                      </m:sSubPr>
                      <m:e>
                        <m:r>
                          <a:rPr lang="en-US" altLang="zh-CN" sz="3200" i="1">
                            <a:solidFill>
                              <a:srgbClr val="0097C2"/>
                            </a:solidFill>
                            <a:latin typeface="Cambria Math" panose="02040503050406030204" pitchFamily="18" charset="0"/>
                          </a:rPr>
                          <m:t>𝐻</m:t>
                        </m:r>
                      </m:e>
                      <m:sub>
                        <m:r>
                          <a:rPr lang="en-US" altLang="zh-CN" sz="3200" i="1">
                            <a:latin typeface="Cambria Math" panose="02040503050406030204" pitchFamily="18" charset="0"/>
                          </a:rPr>
                          <m:t>𝑦</m:t>
                        </m:r>
                      </m:sub>
                    </m:sSub>
                  </m:oMath>
                </a14:m>
                <a:r>
                  <a:rPr lang="en-US" altLang="zh-CN" sz="3200" dirty="0">
                    <a:latin typeface="Times New Roman" panose="02020603050405020304" pitchFamily="18" charset="0"/>
                    <a:cs typeface="Times New Roman" panose="02020603050405020304" pitchFamily="18" charset="0"/>
                  </a:rPr>
                  <a:t>+(</a:t>
                </a:r>
                <a14:m>
                  <m:oMath xmlns:m="http://schemas.openxmlformats.org/officeDocument/2006/math">
                    <m:r>
                      <a:rPr lang="en-US" altLang="zh-CN" sz="3200" i="1" dirty="0">
                        <a:latin typeface="Cambria Math" panose="02040503050406030204" pitchFamily="18" charset="0"/>
                      </a:rPr>
                      <m:t>𝑥</m:t>
                    </m:r>
                    <m:r>
                      <a:rPr lang="en-US" altLang="zh-CN" sz="3200" i="1" dirty="0">
                        <a:latin typeface="Cambria Math" panose="02040503050406030204" pitchFamily="18" charset="0"/>
                      </a:rPr>
                      <m:t>+</m:t>
                    </m:r>
                    <m:f>
                      <m:fPr>
                        <m:ctrlPr>
                          <a:rPr lang="en-US" altLang="zh-CN" sz="3200" i="1" dirty="0">
                            <a:latin typeface="Cambria Math" panose="02040503050406030204" pitchFamily="18" charset="0"/>
                          </a:rPr>
                        </m:ctrlPr>
                      </m:fPr>
                      <m:num>
                        <m:r>
                          <a:rPr lang="en-US" altLang="zh-CN" sz="3200" i="1" dirty="0">
                            <a:latin typeface="Cambria Math" panose="02040503050406030204" pitchFamily="18" charset="0"/>
                          </a:rPr>
                          <m:t>𝑦</m:t>
                        </m:r>
                      </m:num>
                      <m:den>
                        <m:r>
                          <a:rPr lang="en-US" altLang="zh-CN" sz="3200" i="1" dirty="0">
                            <a:latin typeface="Cambria Math" panose="02040503050406030204" pitchFamily="18" charset="0"/>
                          </a:rPr>
                          <m:t>4</m:t>
                        </m:r>
                      </m:den>
                    </m:f>
                    <m:r>
                      <a:rPr lang="en-US" altLang="zh-CN" sz="3200" i="1" dirty="0">
                        <a:latin typeface="Cambria Math" panose="02040503050406030204" pitchFamily="18" charset="0"/>
                      </a:rPr>
                      <m:t>)</m:t>
                    </m:r>
                    <m:sSub>
                      <m:sSubPr>
                        <m:ctrlPr>
                          <a:rPr lang="en-US" altLang="zh-CN" sz="3200" i="1" dirty="0">
                            <a:latin typeface="Cambria Math" panose="02040503050406030204" pitchFamily="18" charset="0"/>
                          </a:rPr>
                        </m:ctrlPr>
                      </m:sSubPr>
                      <m:e>
                        <m:r>
                          <a:rPr lang="en-US" altLang="zh-CN" sz="3200" i="1" dirty="0">
                            <a:latin typeface="Cambria Math" panose="02040503050406030204" pitchFamily="18" charset="0"/>
                          </a:rPr>
                          <m:t>𝑂</m:t>
                        </m:r>
                      </m:e>
                      <m:sub>
                        <m:r>
                          <a:rPr lang="en-US" altLang="zh-CN" sz="3200" i="1" dirty="0">
                            <a:latin typeface="Cambria Math" panose="02040503050406030204" pitchFamily="18" charset="0"/>
                          </a:rPr>
                          <m:t>2</m:t>
                        </m:r>
                      </m:sub>
                    </m:sSub>
                    <m:r>
                      <a:rPr lang="en-US" altLang="zh-CN" sz="3200" i="1" dirty="0">
                        <a:latin typeface="Cambria Math" panose="02040503050406030204" pitchFamily="18" charset="0"/>
                        <a:ea typeface="Cambria Math" panose="02040503050406030204" pitchFamily="18" charset="0"/>
                      </a:rPr>
                      <m:t>→</m:t>
                    </m:r>
                    <m:r>
                      <a:rPr lang="en-US" altLang="zh-CN" sz="3200" i="1" dirty="0">
                        <a:latin typeface="Cambria Math" panose="02040503050406030204" pitchFamily="18" charset="0"/>
                        <a:ea typeface="Cambria Math" panose="02040503050406030204" pitchFamily="18" charset="0"/>
                      </a:rPr>
                      <m:t>𝑋</m:t>
                    </m:r>
                    <m:r>
                      <a:rPr lang="en-US" altLang="zh-CN" sz="3200" i="1" dirty="0">
                        <a:solidFill>
                          <a:srgbClr val="FF0000"/>
                        </a:solidFill>
                        <a:latin typeface="Cambria Math" panose="02040503050406030204" pitchFamily="18" charset="0"/>
                        <a:ea typeface="Cambria Math" panose="02040503050406030204" pitchFamily="18" charset="0"/>
                      </a:rPr>
                      <m:t>∁</m:t>
                    </m:r>
                    <m:sSub>
                      <m:sSubPr>
                        <m:ctrlPr>
                          <a:rPr lang="en-US" altLang="zh-CN" sz="3200" i="1" dirty="0">
                            <a:latin typeface="Cambria Math" panose="02040503050406030204" pitchFamily="18" charset="0"/>
                            <a:ea typeface="Cambria Math" panose="02040503050406030204" pitchFamily="18" charset="0"/>
                          </a:rPr>
                        </m:ctrlPr>
                      </m:sSubPr>
                      <m:e>
                        <m:r>
                          <a:rPr lang="en-US" altLang="zh-CN" sz="3200" i="1" dirty="0">
                            <a:latin typeface="Cambria Math" panose="02040503050406030204" pitchFamily="18" charset="0"/>
                            <a:ea typeface="Cambria Math" panose="02040503050406030204" pitchFamily="18" charset="0"/>
                          </a:rPr>
                          <m:t>𝑂</m:t>
                        </m:r>
                      </m:e>
                      <m:sub>
                        <m:r>
                          <a:rPr lang="en-US" altLang="zh-CN" sz="3200" i="1" dirty="0">
                            <a:latin typeface="Cambria Math" panose="02040503050406030204" pitchFamily="18" charset="0"/>
                            <a:ea typeface="Cambria Math" panose="02040503050406030204" pitchFamily="18" charset="0"/>
                          </a:rPr>
                          <m:t>2</m:t>
                        </m:r>
                      </m:sub>
                    </m:sSub>
                    <m:r>
                      <a:rPr lang="en-US" altLang="zh-CN" sz="3200" i="1" dirty="0">
                        <a:latin typeface="Cambria Math" panose="02040503050406030204" pitchFamily="18" charset="0"/>
                        <a:ea typeface="Cambria Math" panose="02040503050406030204" pitchFamily="18" charset="0"/>
                      </a:rPr>
                      <m:t>+</m:t>
                    </m:r>
                    <m:f>
                      <m:fPr>
                        <m:ctrlPr>
                          <a:rPr lang="en-US" altLang="zh-CN" sz="3200" i="1" dirty="0">
                            <a:latin typeface="Cambria Math" panose="02040503050406030204" pitchFamily="18" charset="0"/>
                            <a:ea typeface="Cambria Math" panose="02040503050406030204" pitchFamily="18" charset="0"/>
                          </a:rPr>
                        </m:ctrlPr>
                      </m:fPr>
                      <m:num>
                        <m:r>
                          <a:rPr lang="en-US" altLang="zh-CN" sz="3200" i="1" dirty="0">
                            <a:latin typeface="Cambria Math" panose="02040503050406030204" pitchFamily="18" charset="0"/>
                            <a:ea typeface="Cambria Math" panose="02040503050406030204" pitchFamily="18" charset="0"/>
                          </a:rPr>
                          <m:t>𝑌</m:t>
                        </m:r>
                      </m:num>
                      <m:den>
                        <m:r>
                          <a:rPr lang="en-US" altLang="zh-CN" sz="3200" i="1" dirty="0">
                            <a:latin typeface="Cambria Math" panose="02040503050406030204" pitchFamily="18" charset="0"/>
                            <a:ea typeface="Cambria Math" panose="02040503050406030204" pitchFamily="18" charset="0"/>
                          </a:rPr>
                          <m:t>2</m:t>
                        </m:r>
                      </m:den>
                    </m:f>
                    <m:sSub>
                      <m:sSubPr>
                        <m:ctrlPr>
                          <a:rPr lang="en-US" altLang="zh-CN" sz="3200" i="1" dirty="0">
                            <a:latin typeface="Cambria Math" panose="02040503050406030204" pitchFamily="18" charset="0"/>
                            <a:ea typeface="Cambria Math" panose="02040503050406030204" pitchFamily="18" charset="0"/>
                          </a:rPr>
                        </m:ctrlPr>
                      </m:sSubPr>
                      <m:e>
                        <m:r>
                          <a:rPr lang="en-US" altLang="zh-CN" sz="3200" i="1" dirty="0">
                            <a:solidFill>
                              <a:srgbClr val="0097C2"/>
                            </a:solidFill>
                            <a:latin typeface="Cambria Math" panose="02040503050406030204" pitchFamily="18" charset="0"/>
                            <a:ea typeface="Cambria Math" panose="02040503050406030204" pitchFamily="18" charset="0"/>
                          </a:rPr>
                          <m:t>𝐻</m:t>
                        </m:r>
                      </m:e>
                      <m:sub>
                        <m:r>
                          <a:rPr lang="en-US" altLang="zh-CN" sz="3200" i="1" dirty="0">
                            <a:latin typeface="Cambria Math" panose="02040503050406030204" pitchFamily="18" charset="0"/>
                            <a:ea typeface="Cambria Math" panose="02040503050406030204" pitchFamily="18" charset="0"/>
                          </a:rPr>
                          <m:t>2</m:t>
                        </m:r>
                      </m:sub>
                    </m:sSub>
                    <m:r>
                      <a:rPr lang="en-US" altLang="zh-CN" sz="3200" i="1" dirty="0">
                        <a:latin typeface="Cambria Math" panose="02040503050406030204" pitchFamily="18" charset="0"/>
                        <a:ea typeface="Cambria Math" panose="02040503050406030204" pitchFamily="18" charset="0"/>
                      </a:rPr>
                      <m:t>𝑂</m:t>
                    </m:r>
                  </m:oMath>
                </a14:m>
                <a:endParaRPr lang="zh-CN" altLang="en-US" sz="3200" dirty="0">
                  <a:latin typeface="Times New Roman" panose="02020603050405020304" pitchFamily="18" charset="0"/>
                  <a:cs typeface="Times New Roman" panose="02020603050405020304" pitchFamily="18" charset="0"/>
                </a:endParaRPr>
              </a:p>
            </p:txBody>
          </p:sp>
        </mc:Choice>
        <mc:Fallback>
          <p:sp>
            <p:nvSpPr>
              <p:cNvPr id="19" name="文本框 18"/>
              <p:cNvSpPr txBox="1">
                <a:spLocks noRot="1" noChangeAspect="1" noMove="1" noResize="1" noEditPoints="1" noAdjustHandles="1" noChangeArrowheads="1" noChangeShapeType="1" noTextEdit="1"/>
              </p:cNvSpPr>
              <p:nvPr/>
            </p:nvSpPr>
            <p:spPr>
              <a:xfrm>
                <a:off x="3049882" y="4301008"/>
                <a:ext cx="6013827" cy="696890"/>
              </a:xfrm>
              <a:prstGeom prst="rect">
                <a:avLst/>
              </a:prstGeom>
              <a:blipFill rotWithShape="1">
                <a:blip r:embed="rId6"/>
                <a:stretch>
                  <a:fillRect l="-10" t="-22" r="6" b="6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0" name="文本框 19"/>
              <p:cNvSpPr txBox="1"/>
              <p:nvPr/>
            </p:nvSpPr>
            <p:spPr>
              <a:xfrm>
                <a:off x="4278976" y="5690593"/>
                <a:ext cx="3294806" cy="49255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altLang="zh-CN" sz="3200" i="1">
                          <a:latin typeface="Cambria Math" panose="02040503050406030204" pitchFamily="18" charset="0"/>
                        </a:rPr>
                        <m:t>2</m:t>
                      </m:r>
                      <m:sSub>
                        <m:sSubPr>
                          <m:ctrlPr>
                            <a:rPr lang="en-US" altLang="zh-CN" sz="3200" i="1">
                              <a:latin typeface="Cambria Math" panose="02040503050406030204" pitchFamily="18" charset="0"/>
                            </a:rPr>
                          </m:ctrlPr>
                        </m:sSubPr>
                        <m:e>
                          <m:r>
                            <a:rPr lang="en-US" altLang="zh-CN" sz="3200" i="1">
                              <a:solidFill>
                                <a:srgbClr val="0097C2"/>
                              </a:solidFill>
                              <a:latin typeface="Cambria Math" panose="02040503050406030204" pitchFamily="18" charset="0"/>
                            </a:rPr>
                            <m:t>𝐻</m:t>
                          </m:r>
                        </m:e>
                        <m:sub>
                          <m:r>
                            <a:rPr lang="en-US" altLang="zh-CN" sz="3200" i="1">
                              <a:latin typeface="Cambria Math" panose="02040503050406030204" pitchFamily="18" charset="0"/>
                            </a:rPr>
                            <m:t>2</m:t>
                          </m:r>
                        </m:sub>
                      </m:sSub>
                      <m:r>
                        <a:rPr lang="en-US" altLang="zh-CN" sz="3200" i="1">
                          <a:latin typeface="Cambria Math" panose="02040503050406030204" pitchFamily="18" charset="0"/>
                        </a:rPr>
                        <m:t>+</m:t>
                      </m:r>
                      <m:sSub>
                        <m:sSubPr>
                          <m:ctrlPr>
                            <a:rPr lang="en-US" altLang="zh-CN" sz="3200" i="1">
                              <a:latin typeface="Cambria Math" panose="02040503050406030204" pitchFamily="18" charset="0"/>
                            </a:rPr>
                          </m:ctrlPr>
                        </m:sSubPr>
                        <m:e>
                          <m:r>
                            <a:rPr lang="en-US" altLang="zh-CN" sz="3200" i="1">
                              <a:latin typeface="Cambria Math" panose="02040503050406030204" pitchFamily="18" charset="0"/>
                            </a:rPr>
                            <m:t>𝑂</m:t>
                          </m:r>
                        </m:e>
                        <m:sub>
                          <m:r>
                            <a:rPr lang="en-US" altLang="zh-CN" sz="3200" i="1">
                              <a:latin typeface="Cambria Math" panose="02040503050406030204" pitchFamily="18" charset="0"/>
                            </a:rPr>
                            <m:t>2</m:t>
                          </m:r>
                        </m:sub>
                      </m:sSub>
                      <m:r>
                        <a:rPr lang="en-US" altLang="zh-CN" sz="3200" i="1">
                          <a:latin typeface="Cambria Math" panose="02040503050406030204" pitchFamily="18" charset="0"/>
                          <a:ea typeface="Cambria Math" panose="02040503050406030204" pitchFamily="18" charset="0"/>
                        </a:rPr>
                        <m:t>→</m:t>
                      </m:r>
                      <m:r>
                        <a:rPr lang="en-US" altLang="zh-CN" sz="3200" i="1">
                          <a:latin typeface="Cambria Math" panose="02040503050406030204" pitchFamily="18" charset="0"/>
                          <a:ea typeface="Cambria Math" panose="02040503050406030204" pitchFamily="18" charset="0"/>
                        </a:rPr>
                        <m:t>2</m:t>
                      </m:r>
                      <m:sSub>
                        <m:sSubPr>
                          <m:ctrlPr>
                            <a:rPr lang="en-US" altLang="zh-CN" sz="3200" i="1">
                              <a:latin typeface="Cambria Math" panose="02040503050406030204" pitchFamily="18" charset="0"/>
                              <a:ea typeface="Cambria Math" panose="02040503050406030204" pitchFamily="18" charset="0"/>
                            </a:rPr>
                          </m:ctrlPr>
                        </m:sSubPr>
                        <m:e>
                          <m:r>
                            <a:rPr lang="en-US" altLang="zh-CN" sz="3200" i="1">
                              <a:solidFill>
                                <a:srgbClr val="0097C2"/>
                              </a:solidFill>
                              <a:latin typeface="Cambria Math" panose="02040503050406030204" pitchFamily="18" charset="0"/>
                              <a:ea typeface="Cambria Math" panose="02040503050406030204" pitchFamily="18" charset="0"/>
                            </a:rPr>
                            <m:t>𝐻</m:t>
                          </m:r>
                        </m:e>
                        <m:sub>
                          <m:r>
                            <a:rPr lang="en-US" altLang="zh-CN" sz="3200" i="1">
                              <a:latin typeface="Cambria Math" panose="02040503050406030204" pitchFamily="18" charset="0"/>
                              <a:ea typeface="Cambria Math" panose="02040503050406030204" pitchFamily="18" charset="0"/>
                            </a:rPr>
                            <m:t>2</m:t>
                          </m:r>
                        </m:sub>
                      </m:sSub>
                      <m:r>
                        <a:rPr lang="en-US" altLang="zh-CN" sz="3200" i="1">
                          <a:latin typeface="Cambria Math" panose="02040503050406030204" pitchFamily="18" charset="0"/>
                          <a:ea typeface="Cambria Math" panose="02040503050406030204" pitchFamily="18" charset="0"/>
                        </a:rPr>
                        <m:t>𝑂</m:t>
                      </m:r>
                    </m:oMath>
                  </m:oMathPara>
                </a14:m>
                <a:endParaRPr lang="zh-CN" altLang="en-US" sz="3200" dirty="0">
                  <a:latin typeface="Times New Roman" panose="02020603050405020304" pitchFamily="18" charset="0"/>
                  <a:cs typeface="Times New Roman" panose="02020603050405020304" pitchFamily="18" charset="0"/>
                </a:endParaRPr>
              </a:p>
            </p:txBody>
          </p:sp>
        </mc:Choice>
        <mc:Fallback>
          <p:sp>
            <p:nvSpPr>
              <p:cNvPr id="20" name="文本框 19"/>
              <p:cNvSpPr txBox="1">
                <a:spLocks noRot="1" noChangeAspect="1" noMove="1" noResize="1" noEditPoints="1" noAdjustHandles="1" noChangeArrowheads="1" noChangeShapeType="1" noTextEdit="1"/>
              </p:cNvSpPr>
              <p:nvPr/>
            </p:nvSpPr>
            <p:spPr>
              <a:xfrm>
                <a:off x="4278976" y="5690593"/>
                <a:ext cx="3294806" cy="492557"/>
              </a:xfrm>
              <a:prstGeom prst="rect">
                <a:avLst/>
              </a:prstGeom>
              <a:blipFill rotWithShape="1">
                <a:blip r:embed="rId7"/>
                <a:stretch>
                  <a:fillRect l="-11" t="-73" r="-1962" b="31"/>
                </a:stretch>
              </a:blipFill>
            </p:spPr>
            <p:txBody>
              <a:bodyPr/>
              <a:lstStyle/>
              <a:p>
                <a:r>
                  <a:rPr lang="zh-CN" altLang="en-US">
                    <a:noFill/>
                  </a:rPr>
                  <a:t> </a:t>
                </a:r>
              </a:p>
            </p:txBody>
          </p:sp>
        </mc:Fallback>
      </mc:AlternateContent>
      <p:sp>
        <p:nvSpPr>
          <p:cNvPr id="21" name="箭头: 下 4"/>
          <p:cNvSpPr/>
          <p:nvPr/>
        </p:nvSpPr>
        <p:spPr>
          <a:xfrm>
            <a:off x="5531001" y="5045709"/>
            <a:ext cx="790758" cy="7077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324158" y="4523210"/>
            <a:ext cx="1882584" cy="65803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latin typeface="微软雅黑" panose="020B0503020204020204" pitchFamily="34" charset="-122"/>
                <a:ea typeface="微软雅黑" panose="020B0503020204020204" pitchFamily="34" charset="-122"/>
              </a:rPr>
              <a:t>化石能源</a:t>
            </a:r>
            <a:endParaRPr lang="zh-CN" altLang="en-US" sz="2800" dirty="0">
              <a:solidFill>
                <a:schemeClr val="tx1"/>
              </a:solidFill>
              <a:latin typeface="微软雅黑" panose="020B0503020204020204" pitchFamily="34" charset="-122"/>
              <a:ea typeface="微软雅黑" panose="020B0503020204020204" pitchFamily="34" charset="-122"/>
            </a:endParaRPr>
          </a:p>
        </p:txBody>
      </p:sp>
      <p:sp>
        <p:nvSpPr>
          <p:cNvPr id="23" name="矩形 22"/>
          <p:cNvSpPr/>
          <p:nvPr/>
        </p:nvSpPr>
        <p:spPr>
          <a:xfrm>
            <a:off x="606708" y="5641680"/>
            <a:ext cx="1032412" cy="61572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latin typeface="微软雅黑" panose="020B0503020204020204" pitchFamily="34" charset="-122"/>
                <a:ea typeface="微软雅黑" panose="020B0503020204020204" pitchFamily="34" charset="-122"/>
              </a:rPr>
              <a:t>氢能</a:t>
            </a:r>
            <a:endParaRPr lang="zh-CN" altLang="en-US" sz="2800" dirty="0">
              <a:solidFill>
                <a:schemeClr val="tx1"/>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2929110" y="4295687"/>
            <a:ext cx="494845" cy="7408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515755" y="4264348"/>
            <a:ext cx="494845" cy="7408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71099" y="918902"/>
            <a:ext cx="6487725" cy="523220"/>
          </a:xfrm>
          <a:prstGeom prst="rect">
            <a:avLst/>
          </a:prstGeom>
        </p:spPr>
        <p:txBody>
          <a:bodyPr wrap="square">
            <a:spAutoFit/>
          </a:bodyPr>
          <a:lstStyle/>
          <a:p>
            <a:pPr marL="457200" indent="-457200">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氢能是人类能源技术发展的必然趋势</a:t>
            </a:r>
            <a:endParaRPr lang="en-US"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endParaRPr>
          </a:p>
        </p:txBody>
      </p:sp>
      <p:sp>
        <p:nvSpPr>
          <p:cNvPr id="10" name="文本框 9"/>
          <p:cNvSpPr txBox="1"/>
          <p:nvPr/>
        </p:nvSpPr>
        <p:spPr>
          <a:xfrm>
            <a:off x="417418" y="190318"/>
            <a:ext cx="10288111" cy="523341"/>
          </a:xfrm>
          <a:prstGeom prst="rect">
            <a:avLst/>
          </a:prstGeom>
          <a:noFill/>
          <a:ln w="9525">
            <a:noFill/>
          </a:ln>
        </p:spPr>
        <p:txBody>
          <a:bodyPr wrap="square">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4</a:t>
            </a:r>
            <a:r>
              <a:rPr lang="zh-CN" altLang="en-US" sz="2800" b="1" dirty="0">
                <a:solidFill>
                  <a:schemeClr val="bg1"/>
                </a:solidFill>
                <a:latin typeface="微软雅黑" panose="020B0503020204020204" pitchFamily="34" charset="-122"/>
                <a:ea typeface="微软雅黑" panose="020B0503020204020204" pitchFamily="34" charset="-122"/>
              </a:rPr>
              <a:t>、氢安全泄漏智能可视化技术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0" y="1301649"/>
            <a:ext cx="12194822" cy="1413021"/>
          </a:xfrm>
          <a:prstGeom prst="rect">
            <a:avLst/>
          </a:prstGeom>
          <a:noFill/>
          <a:ln w="9525">
            <a:noFill/>
          </a:ln>
        </p:spPr>
        <p:txBody>
          <a:bodyPr wrap="square">
            <a:spAutoFit/>
          </a:bodyPr>
          <a:lstStyle/>
          <a:p>
            <a:pPr>
              <a:lnSpc>
                <a:spcPct val="130000"/>
              </a:lnSpc>
            </a:pPr>
            <a:r>
              <a:rPr lang="en-US" altLang="zh-CN" sz="2200" b="1" dirty="0">
                <a:latin typeface="微软雅黑" panose="020B0503020204020204" pitchFamily="34" charset="-122"/>
                <a:ea typeface="微软雅黑" panose="020B0503020204020204" pitchFamily="34" charset="-122"/>
              </a:rPr>
              <a:t>2020</a:t>
            </a:r>
            <a:r>
              <a:rPr lang="zh-CN" altLang="en-US" sz="2200" b="1" dirty="0">
                <a:latin typeface="微软雅黑" panose="020B0503020204020204" pitchFamily="34" charset="-122"/>
                <a:ea typeface="微软雅黑" panose="020B0503020204020204" pitchFamily="34" charset="-122"/>
              </a:rPr>
              <a:t>年我国</a:t>
            </a:r>
            <a:r>
              <a:rPr lang="zh-CN" altLang="en-US" sz="2200" b="1" dirty="0">
                <a:solidFill>
                  <a:srgbClr val="FF0000"/>
                </a:solidFill>
                <a:latin typeface="微软雅黑" panose="020B0503020204020204" pitchFamily="34" charset="-122"/>
                <a:ea typeface="微软雅黑" panose="020B0503020204020204" pitchFamily="34" charset="-122"/>
              </a:rPr>
              <a:t>原油进口</a:t>
            </a:r>
            <a:r>
              <a:rPr lang="en-US" altLang="zh-CN" sz="2200" b="1" dirty="0">
                <a:solidFill>
                  <a:srgbClr val="FF0000"/>
                </a:solidFill>
                <a:latin typeface="微软雅黑" panose="020B0503020204020204" pitchFamily="34" charset="-122"/>
                <a:ea typeface="微软雅黑" panose="020B0503020204020204" pitchFamily="34" charset="-122"/>
              </a:rPr>
              <a:t>5.42</a:t>
            </a:r>
            <a:r>
              <a:rPr lang="zh-CN" altLang="en-US" sz="2200" b="1" dirty="0">
                <a:solidFill>
                  <a:srgbClr val="FF0000"/>
                </a:solidFill>
                <a:latin typeface="微软雅黑" panose="020B0503020204020204" pitchFamily="34" charset="-122"/>
                <a:ea typeface="微软雅黑" panose="020B0503020204020204" pitchFamily="34" charset="-122"/>
              </a:rPr>
              <a:t>亿吨</a:t>
            </a:r>
            <a:r>
              <a:rPr lang="zh-CN" altLang="en-US" sz="2200" b="1" dirty="0">
                <a:latin typeface="微软雅黑" panose="020B0503020204020204" pitchFamily="34" charset="-122"/>
                <a:ea typeface="微软雅黑" panose="020B0503020204020204" pitchFamily="34" charset="-122"/>
              </a:rPr>
              <a:t>，远超美国，成为全球最大的原油进口国。</a:t>
            </a:r>
            <a:r>
              <a:rPr lang="zh-CN" altLang="en-US" sz="2200" b="1" dirty="0">
                <a:solidFill>
                  <a:srgbClr val="FF0000"/>
                </a:solidFill>
                <a:latin typeface="微软雅黑" panose="020B0503020204020204" pitchFamily="34" charset="-122"/>
                <a:ea typeface="微软雅黑" panose="020B0503020204020204" pitchFamily="34" charset="-122"/>
              </a:rPr>
              <a:t>对外依存度</a:t>
            </a:r>
            <a:r>
              <a:rPr lang="en-US" altLang="zh-CN" sz="2200" b="1" dirty="0">
                <a:solidFill>
                  <a:srgbClr val="FF0000"/>
                </a:solidFill>
                <a:latin typeface="微软雅黑" panose="020B0503020204020204" pitchFamily="34" charset="-122"/>
                <a:ea typeface="微软雅黑" panose="020B0503020204020204" pitchFamily="34" charset="-122"/>
              </a:rPr>
              <a:t>70.9%</a:t>
            </a:r>
            <a:endParaRPr lang="en-US" altLang="zh-CN" sz="2200" b="1" dirty="0">
              <a:solidFill>
                <a:srgbClr val="FF0000"/>
              </a:solidFill>
              <a:latin typeface="微软雅黑" panose="020B0503020204020204" pitchFamily="34" charset="-122"/>
              <a:ea typeface="微软雅黑" panose="020B0503020204020204" pitchFamily="34" charset="-122"/>
            </a:endParaRPr>
          </a:p>
          <a:p>
            <a:pPr>
              <a:lnSpc>
                <a:spcPct val="130000"/>
              </a:lnSpc>
            </a:pPr>
            <a:r>
              <a:rPr lang="en-US" altLang="zh-CN" sz="2200" b="1" dirty="0">
                <a:latin typeface="微软雅黑" panose="020B0503020204020204" pitchFamily="34" charset="-122"/>
                <a:ea typeface="微软雅黑" panose="020B0503020204020204" pitchFamily="34" charset="-122"/>
              </a:rPr>
              <a:t>2020</a:t>
            </a:r>
            <a:r>
              <a:rPr lang="zh-CN" altLang="en-US" sz="2200" b="1" dirty="0">
                <a:latin typeface="微软雅黑" panose="020B0503020204020204" pitchFamily="34" charset="-122"/>
                <a:ea typeface="微软雅黑" panose="020B0503020204020204" pitchFamily="34" charset="-122"/>
              </a:rPr>
              <a:t>年我国</a:t>
            </a:r>
            <a:r>
              <a:rPr lang="zh-CN" altLang="en-US" sz="2200" b="1" dirty="0">
                <a:solidFill>
                  <a:srgbClr val="FF0000"/>
                </a:solidFill>
                <a:latin typeface="微软雅黑" panose="020B0503020204020204" pitchFamily="34" charset="-122"/>
                <a:ea typeface="微软雅黑" panose="020B0503020204020204" pitchFamily="34" charset="-122"/>
              </a:rPr>
              <a:t>天然气进口</a:t>
            </a:r>
            <a:r>
              <a:rPr lang="en-US" altLang="zh-CN" sz="2200" b="1" dirty="0">
                <a:solidFill>
                  <a:srgbClr val="FF0000"/>
                </a:solidFill>
                <a:latin typeface="微软雅黑" panose="020B0503020204020204" pitchFamily="34" charset="-122"/>
                <a:ea typeface="微软雅黑" panose="020B0503020204020204" pitchFamily="34" charset="-122"/>
              </a:rPr>
              <a:t>1.01</a:t>
            </a:r>
            <a:r>
              <a:rPr lang="zh-CN" altLang="en-US" sz="2200" b="1" dirty="0">
                <a:solidFill>
                  <a:srgbClr val="FF0000"/>
                </a:solidFill>
                <a:latin typeface="微软雅黑" panose="020B0503020204020204" pitchFamily="34" charset="-122"/>
                <a:ea typeface="微软雅黑" panose="020B0503020204020204" pitchFamily="34" charset="-122"/>
              </a:rPr>
              <a:t>亿吨</a:t>
            </a:r>
            <a:r>
              <a:rPr lang="zh-CN" altLang="en-US" sz="2200" b="1" dirty="0">
                <a:latin typeface="微软雅黑" panose="020B0503020204020204" pitchFamily="34" charset="-122"/>
                <a:ea typeface="微软雅黑" panose="020B0503020204020204" pitchFamily="34" charset="-122"/>
              </a:rPr>
              <a:t>，远超日本，成为全球最大的天然气进口国，</a:t>
            </a:r>
            <a:r>
              <a:rPr lang="zh-CN" altLang="en-US" sz="2200" b="1" dirty="0">
                <a:solidFill>
                  <a:srgbClr val="FF0000"/>
                </a:solidFill>
                <a:latin typeface="微软雅黑" panose="020B0503020204020204" pitchFamily="34" charset="-122"/>
                <a:ea typeface="微软雅黑" panose="020B0503020204020204" pitchFamily="34" charset="-122"/>
              </a:rPr>
              <a:t>对外依存度</a:t>
            </a:r>
            <a:r>
              <a:rPr lang="en-US" altLang="zh-CN" sz="2200" b="1" dirty="0">
                <a:solidFill>
                  <a:srgbClr val="FF0000"/>
                </a:solidFill>
                <a:latin typeface="微软雅黑" panose="020B0503020204020204" pitchFamily="34" charset="-122"/>
                <a:ea typeface="微软雅黑" panose="020B0503020204020204" pitchFamily="34" charset="-122"/>
              </a:rPr>
              <a:t>40%</a:t>
            </a:r>
            <a:endParaRPr lang="en-US" altLang="zh-CN" sz="2200" b="1" dirty="0">
              <a:solidFill>
                <a:srgbClr val="FF0000"/>
              </a:solidFill>
              <a:latin typeface="微软雅黑" panose="020B0503020204020204" pitchFamily="34" charset="-122"/>
              <a:ea typeface="微软雅黑" panose="020B0503020204020204" pitchFamily="34" charset="-122"/>
            </a:endParaRPr>
          </a:p>
          <a:p>
            <a:pPr>
              <a:lnSpc>
                <a:spcPct val="130000"/>
              </a:lnSpc>
            </a:pPr>
            <a:r>
              <a:rPr lang="zh-CN" altLang="en-US" sz="2200" b="1" dirty="0">
                <a:latin typeface="微软雅黑" panose="020B0503020204020204" pitchFamily="34" charset="-122"/>
                <a:ea typeface="微软雅黑" panose="020B0503020204020204" pitchFamily="34" charset="-122"/>
              </a:rPr>
              <a:t>我国在能源短缺和环境恶化两大困境威胁下，</a:t>
            </a:r>
            <a:r>
              <a:rPr lang="zh-CN" altLang="en-US" sz="2200" b="1" dirty="0">
                <a:solidFill>
                  <a:srgbClr val="FF0000"/>
                </a:solidFill>
                <a:latin typeface="微软雅黑" panose="020B0503020204020204" pitchFamily="34" charset="-122"/>
                <a:ea typeface="微软雅黑" panose="020B0503020204020204" pitchFamily="34" charset="-122"/>
              </a:rPr>
              <a:t>可再生清洁能源的发展迫在眉睫。</a:t>
            </a:r>
            <a:endParaRPr lang="zh-CN" altLang="en-US" sz="2200" b="1" dirty="0">
              <a:solidFill>
                <a:srgbClr val="FF0000"/>
              </a:solidFill>
              <a:latin typeface="微软雅黑" panose="020B0503020204020204" pitchFamily="34" charset="-122"/>
              <a:ea typeface="微软雅黑" panose="020B0503020204020204" pitchFamily="34" charset="-122"/>
            </a:endParaRPr>
          </a:p>
        </p:txBody>
      </p:sp>
      <p:graphicFrame>
        <p:nvGraphicFramePr>
          <p:cNvPr id="25" name="图表 24"/>
          <p:cNvGraphicFramePr/>
          <p:nvPr/>
        </p:nvGraphicFramePr>
        <p:xfrm>
          <a:off x="285943" y="3302660"/>
          <a:ext cx="5275531" cy="2520898"/>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26" name="图表 25"/>
          <p:cNvGraphicFramePr/>
          <p:nvPr/>
        </p:nvGraphicFramePr>
        <p:xfrm>
          <a:off x="6870651" y="3114730"/>
          <a:ext cx="4573058" cy="2743835"/>
        </p:xfrm>
        <a:graphic>
          <a:graphicData uri="http://schemas.openxmlformats.org/drawingml/2006/chart">
            <c:chart xmlns:c="http://schemas.openxmlformats.org/drawingml/2006/chart" xmlns:r="http://schemas.openxmlformats.org/officeDocument/2006/relationships" r:id="rId2"/>
          </a:graphicData>
        </a:graphic>
      </p:graphicFrame>
      <p:sp>
        <p:nvSpPr>
          <p:cNvPr id="27" name="文本框 26"/>
          <p:cNvSpPr txBox="1"/>
          <p:nvPr/>
        </p:nvSpPr>
        <p:spPr>
          <a:xfrm>
            <a:off x="176" y="6077274"/>
            <a:ext cx="5561298" cy="853765"/>
          </a:xfrm>
          <a:prstGeom prst="rect">
            <a:avLst/>
          </a:prstGeom>
          <a:noFill/>
          <a:ln w="9525">
            <a:noFill/>
          </a:ln>
        </p:spPr>
        <p:txBody>
          <a:bodyPr wrap="square">
            <a:spAutoFit/>
          </a:bodyPr>
          <a:lstStyle/>
          <a:p>
            <a:pPr algn="ctr">
              <a:lnSpc>
                <a:spcPct val="130000"/>
              </a:lnSpc>
            </a:pPr>
            <a:r>
              <a:rPr lang="zh-CN" altLang="en-US" sz="2000" b="1" dirty="0">
                <a:latin typeface="微软雅黑" panose="020B0503020204020204" pitchFamily="34" charset="-122"/>
                <a:ea typeface="微软雅黑" panose="020B0503020204020204" pitchFamily="34" charset="-122"/>
              </a:rPr>
              <a:t>到</a:t>
            </a:r>
            <a:r>
              <a:rPr lang="en-US" altLang="zh-CN" sz="2000" b="1" dirty="0">
                <a:latin typeface="微软雅黑" panose="020B0503020204020204" pitchFamily="34" charset="-122"/>
                <a:ea typeface="微软雅黑" panose="020B0503020204020204" pitchFamily="34" charset="-122"/>
              </a:rPr>
              <a:t>2035,90%</a:t>
            </a:r>
            <a:r>
              <a:rPr lang="zh-CN" altLang="en-US" sz="2000" b="1" dirty="0">
                <a:latin typeface="微软雅黑" panose="020B0503020204020204" pitchFamily="34" charset="-122"/>
                <a:ea typeface="微软雅黑" panose="020B0503020204020204" pitchFamily="34" charset="-122"/>
              </a:rPr>
              <a:t>的中东石油都将出口到亚洲</a:t>
            </a:r>
            <a:endParaRPr lang="en-US" altLang="zh-CN" sz="2000" b="1" dirty="0">
              <a:latin typeface="微软雅黑" panose="020B0503020204020204" pitchFamily="34" charset="-122"/>
              <a:ea typeface="微软雅黑" panose="020B0503020204020204" pitchFamily="34" charset="-122"/>
            </a:endParaRPr>
          </a:p>
          <a:p>
            <a:pPr algn="ctr">
              <a:lnSpc>
                <a:spcPct val="130000"/>
              </a:lnSpc>
            </a:pPr>
            <a:r>
              <a:rPr lang="zh-CN" altLang="en-US" sz="2000" b="1" dirty="0">
                <a:latin typeface="微软雅黑" panose="020B0503020204020204" pitchFamily="34" charset="-122"/>
                <a:ea typeface="微软雅黑" panose="020B0503020204020204" pitchFamily="34" charset="-122"/>
              </a:rPr>
              <a:t>我国是最大进口国</a:t>
            </a:r>
            <a:endParaRPr lang="zh-CN" altLang="en-US" sz="2000" b="1" dirty="0">
              <a:latin typeface="微软雅黑" panose="020B0503020204020204" pitchFamily="34" charset="-122"/>
              <a:ea typeface="微软雅黑" panose="020B0503020204020204" pitchFamily="34" charset="-122"/>
            </a:endParaRPr>
          </a:p>
        </p:txBody>
      </p:sp>
      <p:sp>
        <p:nvSpPr>
          <p:cNvPr id="29" name="文本框 28"/>
          <p:cNvSpPr txBox="1"/>
          <p:nvPr/>
        </p:nvSpPr>
        <p:spPr>
          <a:xfrm>
            <a:off x="6554893" y="6077274"/>
            <a:ext cx="5465894" cy="853765"/>
          </a:xfrm>
          <a:prstGeom prst="rect">
            <a:avLst/>
          </a:prstGeom>
          <a:noFill/>
          <a:ln w="9525">
            <a:noFill/>
          </a:ln>
        </p:spPr>
        <p:txBody>
          <a:bodyPr wrap="square">
            <a:spAutoFit/>
          </a:bodyPr>
          <a:lstStyle/>
          <a:p>
            <a:pPr algn="ctr">
              <a:lnSpc>
                <a:spcPct val="130000"/>
              </a:lnSpc>
            </a:pPr>
            <a:r>
              <a:rPr lang="zh-CN" altLang="en-US" sz="2000" b="1" dirty="0">
                <a:latin typeface="微软雅黑" panose="020B0503020204020204" pitchFamily="34" charset="-122"/>
                <a:ea typeface="微软雅黑" panose="020B0503020204020204" pitchFamily="34" charset="-122"/>
              </a:rPr>
              <a:t>到</a:t>
            </a:r>
            <a:r>
              <a:rPr lang="en-US" altLang="zh-CN" sz="2000" b="1" dirty="0">
                <a:latin typeface="微软雅黑" panose="020B0503020204020204" pitchFamily="34" charset="-122"/>
                <a:ea typeface="微软雅黑" panose="020B0503020204020204" pitchFamily="34" charset="-122"/>
              </a:rPr>
              <a:t>2040</a:t>
            </a:r>
            <a:r>
              <a:rPr lang="zh-CN" altLang="en-US" sz="2000" b="1" dirty="0">
                <a:latin typeface="微软雅黑" panose="020B0503020204020204" pitchFamily="34" charset="-122"/>
                <a:ea typeface="微软雅黑" panose="020B0503020204020204" pitchFamily="34" charset="-122"/>
              </a:rPr>
              <a:t>，亚洲将成为天然气的主要净进口地区</a:t>
            </a:r>
            <a:endParaRPr lang="en-US" altLang="zh-CN" sz="2000" b="1" dirty="0">
              <a:latin typeface="微软雅黑" panose="020B0503020204020204" pitchFamily="34" charset="-122"/>
              <a:ea typeface="微软雅黑" panose="020B0503020204020204" pitchFamily="34" charset="-122"/>
            </a:endParaRPr>
          </a:p>
          <a:p>
            <a:pPr algn="ctr">
              <a:lnSpc>
                <a:spcPct val="130000"/>
              </a:lnSpc>
            </a:pPr>
            <a:r>
              <a:rPr lang="zh-CN" altLang="en-US" sz="2000" b="1" dirty="0">
                <a:latin typeface="微软雅黑" panose="020B0503020204020204" pitchFamily="34" charset="-122"/>
                <a:ea typeface="微软雅黑" panose="020B0503020204020204" pitchFamily="34" charset="-122"/>
              </a:rPr>
              <a:t>我国是最大进口国</a:t>
            </a:r>
            <a:endParaRPr lang="zh-CN" altLang="en-US" sz="2000" b="1" dirty="0">
              <a:latin typeface="微软雅黑" panose="020B0503020204020204" pitchFamily="34" charset="-122"/>
              <a:ea typeface="微软雅黑" panose="020B0503020204020204" pitchFamily="34" charset="-122"/>
            </a:endParaRPr>
          </a:p>
        </p:txBody>
      </p:sp>
      <p:sp>
        <p:nvSpPr>
          <p:cNvPr id="3" name="矩形 2"/>
          <p:cNvSpPr/>
          <p:nvPr/>
        </p:nvSpPr>
        <p:spPr>
          <a:xfrm>
            <a:off x="262037" y="836528"/>
            <a:ext cx="6487725" cy="523220"/>
          </a:xfrm>
          <a:prstGeom prst="rect">
            <a:avLst/>
          </a:prstGeom>
        </p:spPr>
        <p:txBody>
          <a:bodyPr wrap="square">
            <a:spAutoFit/>
          </a:bodyPr>
          <a:lstStyle/>
          <a:p>
            <a:pPr marL="457200" indent="-457200">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氢能是人类能源技术发展的必然趋势</a:t>
            </a:r>
            <a:endParaRPr lang="en-US"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endParaRPr>
          </a:p>
        </p:txBody>
      </p:sp>
      <p:sp>
        <p:nvSpPr>
          <p:cNvPr id="4" name="文本框 3"/>
          <p:cNvSpPr txBox="1"/>
          <p:nvPr/>
        </p:nvSpPr>
        <p:spPr>
          <a:xfrm>
            <a:off x="417418" y="190318"/>
            <a:ext cx="10288111" cy="523341"/>
          </a:xfrm>
          <a:prstGeom prst="rect">
            <a:avLst/>
          </a:prstGeom>
          <a:noFill/>
          <a:ln w="9525">
            <a:noFill/>
          </a:ln>
        </p:spPr>
        <p:txBody>
          <a:bodyPr wrap="square">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4</a:t>
            </a:r>
            <a:r>
              <a:rPr lang="zh-CN" altLang="en-US" sz="2800" b="1" dirty="0">
                <a:solidFill>
                  <a:schemeClr val="bg1"/>
                </a:solidFill>
                <a:latin typeface="微软雅黑" panose="020B0503020204020204" pitchFamily="34" charset="-122"/>
                <a:ea typeface="微软雅黑" panose="020B0503020204020204" pitchFamily="34" charset="-122"/>
              </a:rPr>
              <a:t>、氢安全泄漏智能可视化技术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57058" y="1241175"/>
            <a:ext cx="8455712" cy="4513861"/>
          </a:xfrm>
          <a:prstGeom prst="rect">
            <a:avLst/>
          </a:prstGeom>
        </p:spPr>
      </p:pic>
      <p:sp>
        <p:nvSpPr>
          <p:cNvPr id="6" name="文本框 5"/>
          <p:cNvSpPr txBox="1"/>
          <p:nvPr/>
        </p:nvSpPr>
        <p:spPr>
          <a:xfrm>
            <a:off x="8854546" y="1354397"/>
            <a:ext cx="3353576" cy="4893647"/>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a、 氦氖激光束在气体射流中传播的变形。b、 显示氦氖激光束（红色箭头）以直角穿过在水平方向上具有密度梯度（青色箭头）的气体射流（黑色箭头）。c、 无气体射流和气体射流内屏幕上的激光束轮廓。d、 在一定高度的水平截面处，激光束轮廓在折射率场中的水平变形。</a:t>
            </a:r>
            <a:endParaRPr lang="zh-CN" altLang="en-US" dirty="0">
              <a:latin typeface="微软雅黑" panose="020B0503020204020204" pitchFamily="34" charset="-122"/>
              <a:ea typeface="微软雅黑" panose="020B0503020204020204" pitchFamily="34" charset="-122"/>
            </a:endParaRPr>
          </a:p>
        </p:txBody>
      </p:sp>
      <p:sp>
        <p:nvSpPr>
          <p:cNvPr id="7" name="文本框 6"/>
          <p:cNvSpPr txBox="1"/>
          <p:nvPr/>
        </p:nvSpPr>
        <p:spPr>
          <a:xfrm>
            <a:off x="1273051" y="6077309"/>
            <a:ext cx="7088876" cy="652486"/>
          </a:xfrm>
          <a:prstGeom prst="rect">
            <a:avLst/>
          </a:prstGeom>
          <a:noFill/>
          <a:ln w="9525">
            <a:noFill/>
          </a:ln>
        </p:spPr>
        <p:txBody>
          <a:bodyPr wrap="square">
            <a:spAutoFit/>
          </a:bodyPr>
          <a:lstStyle/>
          <a:p>
            <a:pPr algn="ctr">
              <a:lnSpc>
                <a:spcPct val="130000"/>
              </a:lnSpc>
            </a:pPr>
            <a:r>
              <a:rPr lang="zh-CN" altLang="en-US" sz="2800" b="1" dirty="0">
                <a:latin typeface="微软雅黑" panose="020B0503020204020204" pitchFamily="34" charset="-122"/>
                <a:ea typeface="微软雅黑" panose="020B0503020204020204" pitchFamily="34" charset="-122"/>
                <a:sym typeface="+mn-ea"/>
              </a:rPr>
              <a:t>激光束轮廓变形实验（气体透镜）示意图</a:t>
            </a:r>
            <a:endParaRPr lang="zh-CN" altLang="en-US" sz="2800" b="1" dirty="0">
              <a:latin typeface="微软雅黑" panose="020B0503020204020204" pitchFamily="34" charset="-122"/>
              <a:ea typeface="微软雅黑" panose="020B0503020204020204" pitchFamily="34" charset="-122"/>
            </a:endParaRPr>
          </a:p>
        </p:txBody>
      </p:sp>
      <p:sp>
        <p:nvSpPr>
          <p:cNvPr id="2" name="矩形 1"/>
          <p:cNvSpPr/>
          <p:nvPr/>
        </p:nvSpPr>
        <p:spPr>
          <a:xfrm>
            <a:off x="271099" y="918902"/>
            <a:ext cx="6487725" cy="523220"/>
          </a:xfrm>
          <a:prstGeom prst="rect">
            <a:avLst/>
          </a:prstGeom>
        </p:spPr>
        <p:txBody>
          <a:bodyPr wrap="square">
            <a:spAutoFit/>
          </a:bodyPr>
          <a:lstStyle/>
          <a:p>
            <a:pPr marL="457200" indent="-457200">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可视化技术</a:t>
            </a:r>
            <a:endParaRPr lang="en-US"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endParaRPr>
          </a:p>
        </p:txBody>
      </p:sp>
      <p:sp>
        <p:nvSpPr>
          <p:cNvPr id="3" name="文本框 2"/>
          <p:cNvSpPr txBox="1"/>
          <p:nvPr/>
        </p:nvSpPr>
        <p:spPr>
          <a:xfrm>
            <a:off x="417418" y="190318"/>
            <a:ext cx="10288111" cy="523341"/>
          </a:xfrm>
          <a:prstGeom prst="rect">
            <a:avLst/>
          </a:prstGeom>
          <a:noFill/>
          <a:ln w="9525">
            <a:noFill/>
          </a:ln>
        </p:spPr>
        <p:txBody>
          <a:bodyPr wrap="square">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4</a:t>
            </a:r>
            <a:r>
              <a:rPr lang="zh-CN" altLang="en-US" sz="2800" b="1" dirty="0">
                <a:solidFill>
                  <a:schemeClr val="bg1"/>
                </a:solidFill>
                <a:latin typeface="微软雅黑" panose="020B0503020204020204" pitchFamily="34" charset="-122"/>
                <a:ea typeface="微软雅黑" panose="020B0503020204020204" pitchFamily="34" charset="-122"/>
              </a:rPr>
              <a:t>、氢安全泄漏智能可视化技术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advTm="3000">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tretch>
            <a:fillRect/>
          </a:stretch>
        </p:blipFill>
        <p:spPr>
          <a:xfrm>
            <a:off x="422600" y="1364242"/>
            <a:ext cx="5830649" cy="2050254"/>
          </a:xfrm>
          <a:prstGeom prst="rect">
            <a:avLst/>
          </a:prstGeom>
          <a:ln>
            <a:noFill/>
          </a:ln>
        </p:spPr>
      </p:pic>
      <p:sp>
        <p:nvSpPr>
          <p:cNvPr id="27" name="文本框 26"/>
          <p:cNvSpPr txBox="1"/>
          <p:nvPr/>
        </p:nvSpPr>
        <p:spPr>
          <a:xfrm>
            <a:off x="380629" y="3336615"/>
            <a:ext cx="5561298" cy="597921"/>
          </a:xfrm>
          <a:prstGeom prst="rect">
            <a:avLst/>
          </a:prstGeom>
          <a:noFill/>
          <a:ln w="9525">
            <a:noFill/>
          </a:ln>
        </p:spPr>
        <p:txBody>
          <a:bodyPr wrap="square">
            <a:spAutoFit/>
          </a:bodyPr>
          <a:lstStyle/>
          <a:p>
            <a:pPr algn="ctr">
              <a:lnSpc>
                <a:spcPct val="130000"/>
              </a:lnSpc>
            </a:pPr>
            <a:r>
              <a:rPr lang="zh-CN" altLang="en-US" sz="2800" b="1" dirty="0">
                <a:latin typeface="微软雅黑" panose="020B0503020204020204" pitchFamily="34" charset="-122"/>
                <a:ea typeface="微软雅黑" panose="020B0503020204020204" pitchFamily="34" charset="-122"/>
                <a:sym typeface="+mn-ea"/>
              </a:rPr>
              <a:t>背景纹影（</a:t>
            </a:r>
            <a:r>
              <a:rPr lang="en-US" altLang="zh-CN" sz="2800" b="1" dirty="0">
                <a:latin typeface="微软雅黑" panose="020B0503020204020204" pitchFamily="34" charset="-122"/>
                <a:ea typeface="微软雅黑" panose="020B0503020204020204" pitchFamily="34" charset="-122"/>
                <a:sym typeface="+mn-ea"/>
              </a:rPr>
              <a:t>BOS</a:t>
            </a:r>
            <a:r>
              <a:rPr lang="zh-CN" altLang="en-US" sz="2800" b="1" dirty="0">
                <a:latin typeface="微软雅黑" panose="020B0503020204020204" pitchFamily="34" charset="-122"/>
                <a:ea typeface="微软雅黑" panose="020B0503020204020204" pitchFamily="34" charset="-122"/>
                <a:sym typeface="+mn-ea"/>
              </a:rPr>
              <a:t>）实验装置图</a:t>
            </a:r>
            <a:endParaRPr lang="zh-CN" altLang="en-US" sz="2800" b="1"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6601643" y="1099634"/>
            <a:ext cx="4717872" cy="1943550"/>
          </a:xfrm>
          <a:prstGeom prst="rect">
            <a:avLst/>
          </a:prstGeom>
        </p:spPr>
      </p:pic>
      <p:sp>
        <p:nvSpPr>
          <p:cNvPr id="8" name="文本框 7"/>
          <p:cNvSpPr txBox="1"/>
          <p:nvPr/>
        </p:nvSpPr>
        <p:spPr>
          <a:xfrm>
            <a:off x="6418337" y="3429159"/>
            <a:ext cx="5293950" cy="400110"/>
          </a:xfrm>
          <a:prstGeom prst="rect">
            <a:avLst/>
          </a:prstGeom>
          <a:noFill/>
        </p:spPr>
        <p:txBody>
          <a:bodyPr wrap="square" rtlCol="0" anchor="t">
            <a:spAutoFit/>
          </a:bodyPr>
          <a:lstStyle/>
          <a:p>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BOS 测量时光线偏折与背景位移关系示意图</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380629" y="4168470"/>
            <a:ext cx="6097411" cy="2677656"/>
          </a:xfrm>
          <a:prstGeom prst="rect">
            <a:avLst/>
          </a:prstGeom>
          <a:noFill/>
        </p:spPr>
        <p:txBody>
          <a:bodyPr wrap="square" rtlCol="0" anchor="t">
            <a:spAutoFit/>
          </a:bodyPr>
          <a:lstStyle/>
          <a:p>
            <a:r>
              <a:rPr lang="en-US" altLang="zh-CN" dirty="0">
                <a:latin typeface="微软雅黑" panose="020B0503020204020204" pitchFamily="34" charset="-122"/>
                <a:ea typeface="微软雅黑" panose="020B0503020204020204" pitchFamily="34" charset="-122"/>
                <a:cs typeface="微软雅黑" panose="020B0503020204020204" pitchFamily="34" charset="-122"/>
              </a:rPr>
              <a:t>       BOS</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典型的求解过程如下：1）设计合适的背景图案并完成光路布置；2）分别拍摄有无相位物体时的背景图案；3）采用位移预估算法计算相位物体造成的背景图案移动，得到二维位移矢量分布；4）求解泊松方程得到二维折射率分布；5）利用格拉斯通–戴尔公式获得密度分布。</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5" name="图片 14"/>
          <p:cNvPicPr>
            <a:picLocks noChangeAspect="1"/>
          </p:cNvPicPr>
          <p:nvPr/>
        </p:nvPicPr>
        <p:blipFill>
          <a:blip r:embed="rId4"/>
          <a:stretch>
            <a:fillRect/>
          </a:stretch>
        </p:blipFill>
        <p:spPr>
          <a:xfrm>
            <a:off x="6907399" y="3866141"/>
            <a:ext cx="4315189" cy="2274461"/>
          </a:xfrm>
          <a:prstGeom prst="rect">
            <a:avLst/>
          </a:prstGeom>
        </p:spPr>
      </p:pic>
      <p:sp>
        <p:nvSpPr>
          <p:cNvPr id="16" name="文本框 15"/>
          <p:cNvSpPr txBox="1"/>
          <p:nvPr/>
        </p:nvSpPr>
        <p:spPr>
          <a:xfrm>
            <a:off x="6744843" y="6187500"/>
            <a:ext cx="4774729" cy="523220"/>
          </a:xfrm>
          <a:prstGeom prst="rect">
            <a:avLst/>
          </a:prstGeom>
          <a:noFill/>
        </p:spPr>
        <p:txBody>
          <a:bodyPr wrap="square" rtlCol="0" anchor="t">
            <a:spAutoFit/>
          </a:bodyPr>
          <a:lstStyle/>
          <a:p>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二维 BOS 的典型求解流程图</a:t>
            </a:r>
            <a:endParaRPr lang="zh-CN" altLang="en-US" sz="28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271099" y="918902"/>
            <a:ext cx="6487725" cy="523220"/>
          </a:xfrm>
          <a:prstGeom prst="rect">
            <a:avLst/>
          </a:prstGeom>
        </p:spPr>
        <p:txBody>
          <a:bodyPr wrap="square">
            <a:spAutoFit/>
          </a:bodyPr>
          <a:lstStyle/>
          <a:p>
            <a:pPr marL="457200" indent="-457200">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可视化技术</a:t>
            </a:r>
            <a:endParaRPr lang="en-US"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endParaRPr>
          </a:p>
        </p:txBody>
      </p:sp>
      <p:sp>
        <p:nvSpPr>
          <p:cNvPr id="4" name="文本框 3"/>
          <p:cNvSpPr txBox="1"/>
          <p:nvPr/>
        </p:nvSpPr>
        <p:spPr>
          <a:xfrm>
            <a:off x="417418" y="190318"/>
            <a:ext cx="10288111" cy="523341"/>
          </a:xfrm>
          <a:prstGeom prst="rect">
            <a:avLst/>
          </a:prstGeom>
          <a:noFill/>
          <a:ln w="9525">
            <a:noFill/>
          </a:ln>
        </p:spPr>
        <p:txBody>
          <a:bodyPr wrap="square">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4</a:t>
            </a:r>
            <a:r>
              <a:rPr lang="zh-CN" altLang="en-US" sz="2800" b="1" dirty="0">
                <a:solidFill>
                  <a:schemeClr val="bg1"/>
                </a:solidFill>
                <a:latin typeface="微软雅黑" panose="020B0503020204020204" pitchFamily="34" charset="-122"/>
                <a:ea typeface="微软雅黑" panose="020B0503020204020204" pitchFamily="34" charset="-122"/>
              </a:rPr>
              <a:t>、氢安全泄漏智能可视化技术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5639381" y="1362765"/>
            <a:ext cx="3172093" cy="4225701"/>
          </a:xfrm>
          <a:prstGeom prst="rect">
            <a:avLst/>
          </a:prstGeom>
        </p:spPr>
      </p:pic>
      <p:pic>
        <p:nvPicPr>
          <p:cNvPr id="10" name="图片 9"/>
          <p:cNvPicPr>
            <a:picLocks noChangeAspect="1"/>
          </p:cNvPicPr>
          <p:nvPr/>
        </p:nvPicPr>
        <p:blipFill>
          <a:blip r:embed="rId2"/>
          <a:stretch>
            <a:fillRect/>
          </a:stretch>
        </p:blipFill>
        <p:spPr>
          <a:xfrm>
            <a:off x="8907506" y="1362765"/>
            <a:ext cx="3172093" cy="4229456"/>
          </a:xfrm>
          <a:prstGeom prst="rect">
            <a:avLst/>
          </a:prstGeom>
        </p:spPr>
      </p:pic>
      <p:sp>
        <p:nvSpPr>
          <p:cNvPr id="12" name="文本框 11"/>
          <p:cNvSpPr txBox="1"/>
          <p:nvPr/>
        </p:nvSpPr>
        <p:spPr>
          <a:xfrm>
            <a:off x="712921" y="5875090"/>
            <a:ext cx="4185761" cy="830997"/>
          </a:xfrm>
          <a:prstGeom prst="rect">
            <a:avLst/>
          </a:prstGeom>
          <a:noFill/>
        </p:spPr>
        <p:txBody>
          <a:bodyPr wrap="none" rtlCol="0">
            <a:spAutoFit/>
          </a:bodyPr>
          <a:lstStyle/>
          <a:p>
            <a:pPr algn="ctr"/>
            <a:r>
              <a:rPr lang="zh-CN" altLang="en-US" dirty="0">
                <a:latin typeface="微软雅黑" panose="020B0503020204020204" pitchFamily="34" charset="-122"/>
                <a:ea typeface="微软雅黑" panose="020B0503020204020204" pitchFamily="34" charset="-122"/>
              </a:rPr>
              <a:t>实验拍摄</a:t>
            </a:r>
            <a:r>
              <a:rPr lang="zh-CN" altLang="en-US" dirty="0" smtClean="0">
                <a:latin typeface="微软雅黑" panose="020B0503020204020204" pitchFamily="34" charset="-122"/>
                <a:ea typeface="微软雅黑" panose="020B0503020204020204" pitchFamily="34" charset="-122"/>
              </a:rPr>
              <a:t>图像</a:t>
            </a:r>
            <a:endParaRPr lang="en-US" altLang="zh-CN" dirty="0" smtClean="0">
              <a:latin typeface="微软雅黑" panose="020B0503020204020204" pitchFamily="34" charset="-122"/>
              <a:ea typeface="微软雅黑" panose="020B0503020204020204" pitchFamily="34" charset="-122"/>
            </a:endParaRPr>
          </a:p>
          <a:p>
            <a:pPr algn="ctr"/>
            <a:r>
              <a:rPr lang="zh-CN" altLang="en-US" dirty="0" smtClean="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左图无射流，右图有射流）</a:t>
            </a:r>
            <a:endParaRPr lang="zh-CN" altLang="en-US"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6555857" y="6059757"/>
            <a:ext cx="1723549" cy="461665"/>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射流示意图</a:t>
            </a:r>
            <a:endParaRPr lang="zh-CN" altLang="en-US"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8902797" y="5692535"/>
            <a:ext cx="3268125" cy="1200329"/>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射流示意图，图中红色部分是遮罩，避免分析时计算出错误矢量</a:t>
            </a:r>
            <a:endParaRPr lang="zh-CN" altLang="en-US" dirty="0">
              <a:latin typeface="微软雅黑" panose="020B0503020204020204" pitchFamily="34" charset="-122"/>
              <a:ea typeface="微软雅黑" panose="020B0503020204020204" pitchFamily="34" charset="-122"/>
            </a:endParaRPr>
          </a:p>
        </p:txBody>
      </p:sp>
      <p:pic>
        <p:nvPicPr>
          <p:cNvPr id="27" name="图片 26"/>
          <p:cNvPicPr>
            <a:picLocks noChangeAspect="1"/>
          </p:cNvPicPr>
          <p:nvPr/>
        </p:nvPicPr>
        <p:blipFill rotWithShape="1">
          <a:blip r:embed="rId3" cstate="print">
            <a:extLst>
              <a:ext uri="{28A0092B-C50C-407E-A947-70E740481C1C}">
                <a14:useLocalDpi xmlns:a14="http://schemas.microsoft.com/office/drawing/2010/main" val="0"/>
              </a:ext>
            </a:extLst>
          </a:blip>
          <a:srcRect t="7579" b="6730"/>
          <a:stretch>
            <a:fillRect/>
          </a:stretch>
        </p:blipFill>
        <p:spPr>
          <a:xfrm rot="5400000">
            <a:off x="-570024" y="2286216"/>
            <a:ext cx="4110136" cy="2641516"/>
          </a:xfrm>
          <a:prstGeom prst="rect">
            <a:avLst/>
          </a:prstGeom>
        </p:spPr>
      </p:pic>
      <p:pic>
        <p:nvPicPr>
          <p:cNvPr id="29" name="图片 28"/>
          <p:cNvPicPr>
            <a:picLocks noChangeAspect="1"/>
          </p:cNvPicPr>
          <p:nvPr/>
        </p:nvPicPr>
        <p:blipFill rotWithShape="1">
          <a:blip r:embed="rId4" cstate="print">
            <a:extLst>
              <a:ext uri="{28A0092B-C50C-407E-A947-70E740481C1C}">
                <a14:useLocalDpi xmlns:a14="http://schemas.microsoft.com/office/drawing/2010/main" val="0"/>
              </a:ext>
            </a:extLst>
          </a:blip>
          <a:srcRect t="7821" b="6488"/>
          <a:stretch>
            <a:fillRect/>
          </a:stretch>
        </p:blipFill>
        <p:spPr>
          <a:xfrm rot="5400000">
            <a:off x="2167523" y="2286217"/>
            <a:ext cx="4110136" cy="2641514"/>
          </a:xfrm>
          <a:prstGeom prst="rect">
            <a:avLst/>
          </a:prstGeom>
        </p:spPr>
      </p:pic>
      <p:sp>
        <p:nvSpPr>
          <p:cNvPr id="2" name="矩形 1"/>
          <p:cNvSpPr/>
          <p:nvPr/>
        </p:nvSpPr>
        <p:spPr>
          <a:xfrm>
            <a:off x="271099" y="918902"/>
            <a:ext cx="6487725" cy="523220"/>
          </a:xfrm>
          <a:prstGeom prst="rect">
            <a:avLst/>
          </a:prstGeom>
        </p:spPr>
        <p:txBody>
          <a:bodyPr wrap="square">
            <a:spAutoFit/>
          </a:bodyPr>
          <a:lstStyle/>
          <a:p>
            <a:pPr marL="457200" indent="-457200">
              <a:buFont typeface="Wingdings" panose="05000000000000000000" pitchFamily="2" charset="2"/>
              <a:buChar char="Ø"/>
            </a:pPr>
            <a:r>
              <a:rPr lang="zh-CN"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可视化技术</a:t>
            </a:r>
            <a:endParaRPr lang="en-US" altLang="en-US" sz="2800" b="1" dirty="0">
              <a:solidFill>
                <a:srgbClr val="0097C2"/>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endParaRPr>
          </a:p>
        </p:txBody>
      </p:sp>
      <p:sp>
        <p:nvSpPr>
          <p:cNvPr id="3" name="文本框 2"/>
          <p:cNvSpPr txBox="1"/>
          <p:nvPr/>
        </p:nvSpPr>
        <p:spPr>
          <a:xfrm>
            <a:off x="417418" y="190318"/>
            <a:ext cx="10288111" cy="523341"/>
          </a:xfrm>
          <a:prstGeom prst="rect">
            <a:avLst/>
          </a:prstGeom>
          <a:noFill/>
          <a:ln w="9525">
            <a:noFill/>
          </a:ln>
        </p:spPr>
        <p:txBody>
          <a:bodyPr wrap="square">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4</a:t>
            </a:r>
            <a:r>
              <a:rPr lang="zh-CN" altLang="en-US" sz="2800" b="1" dirty="0">
                <a:solidFill>
                  <a:schemeClr val="bg1"/>
                </a:solidFill>
                <a:latin typeface="微软雅黑" panose="020B0503020204020204" pitchFamily="34" charset="-122"/>
                <a:ea typeface="微软雅黑" panose="020B0503020204020204" pitchFamily="34" charset="-122"/>
              </a:rPr>
              <a:t>、氢安全泄漏智能可视化技术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菱形 1"/>
          <p:cNvSpPr/>
          <p:nvPr/>
        </p:nvSpPr>
        <p:spPr>
          <a:xfrm>
            <a:off x="837441" y="2500014"/>
            <a:ext cx="2312915" cy="2048775"/>
          </a:xfrm>
          <a:prstGeom prst="diamond">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5" name="Freeform 8"/>
          <p:cNvSpPr/>
          <p:nvPr/>
        </p:nvSpPr>
        <p:spPr bwMode="auto">
          <a:xfrm>
            <a:off x="1913207" y="1705197"/>
            <a:ext cx="3382422" cy="3379421"/>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0097C2"/>
          </a:solidFill>
          <a:ln w="0">
            <a:noFill/>
            <a:prstDash val="solid"/>
            <a:round/>
          </a:ln>
        </p:spPr>
        <p:txBody>
          <a:bodyPr vert="horz" wrap="square" lIns="121918" tIns="60959" rIns="121918" bIns="60959" numCol="1" anchor="t" anchorCtr="0" compatLnSpc="1"/>
          <a:lstStyle/>
          <a:p>
            <a:endParaRPr lang="zh-CN" altLang="en-US">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050" name="文本框 2"/>
          <p:cNvSpPr txBox="1">
            <a:spLocks noChangeArrowheads="1"/>
          </p:cNvSpPr>
          <p:nvPr>
            <p:custDataLst>
              <p:tags r:id="rId1"/>
            </p:custDataLst>
          </p:nvPr>
        </p:nvSpPr>
        <p:spPr bwMode="auto">
          <a:xfrm>
            <a:off x="2800229" y="2646067"/>
            <a:ext cx="1608377" cy="149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730" b="1" dirty="0" smtClean="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4</a:t>
            </a:r>
            <a:endParaRPr lang="zh-CN" altLang="en-US" sz="9730" b="1"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cxnSp>
        <p:nvCxnSpPr>
          <p:cNvPr id="7" name="直接连接符 6"/>
          <p:cNvCxnSpPr/>
          <p:nvPr>
            <p:custDataLst>
              <p:tags r:id="rId2"/>
            </p:custDataLst>
          </p:nvPr>
        </p:nvCxnSpPr>
        <p:spPr>
          <a:xfrm>
            <a:off x="5885124" y="3429794"/>
            <a:ext cx="3929083" cy="0"/>
          </a:xfrm>
          <a:prstGeom prst="line">
            <a:avLst/>
          </a:prstGeom>
          <a:ln w="12700">
            <a:solidFill>
              <a:srgbClr val="0097C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885124" y="2385776"/>
            <a:ext cx="4237325" cy="820353"/>
          </a:xfrm>
          <a:prstGeom prst="rect">
            <a:avLst/>
          </a:prstGeom>
        </p:spPr>
        <p:txBody>
          <a:bodyPr wrap="square" lIns="0" tIns="0" rIns="0" bIns="0">
            <a:spAutoFit/>
          </a:bodyPr>
          <a:lstStyle/>
          <a:p>
            <a:pPr lvl="0">
              <a:buNone/>
            </a:pPr>
            <a:r>
              <a:rPr lang="zh-CN" altLang="en-US" sz="5330" b="1" dirty="0" smtClean="0">
                <a:solidFill>
                  <a:srgbClr val="0097C2"/>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技术挑战</a:t>
            </a:r>
            <a:endParaRPr lang="zh-CN" altLang="zh-CN" sz="5330" b="1" dirty="0">
              <a:solidFill>
                <a:srgbClr val="0097C2"/>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9" name="矩形 8"/>
          <p:cNvSpPr/>
          <p:nvPr/>
        </p:nvSpPr>
        <p:spPr>
          <a:xfrm>
            <a:off x="5885125" y="3653399"/>
            <a:ext cx="4950660" cy="2321469"/>
          </a:xfrm>
          <a:prstGeom prst="rect">
            <a:avLst/>
          </a:prstGeom>
        </p:spPr>
        <p:txBody>
          <a:bodyPr wrap="square" lIns="0" tIns="0" rIns="0" bIns="0">
            <a:spAutoFit/>
          </a:bodyPr>
          <a:lstStyle/>
          <a:p>
            <a:pPr lvl="0">
              <a:lnSpc>
                <a:spcPct val="130000"/>
              </a:lnSpc>
              <a:buNone/>
            </a:pPr>
            <a:r>
              <a:rPr lang="zh-CN" altLang="en-US" sz="40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sym typeface="字魂59号-创粗黑" panose="00000500000000000000" pitchFamily="2" charset="-122"/>
              </a:rPr>
              <a:t>人工智能</a:t>
            </a:r>
            <a:r>
              <a:rPr lang="zh-CN" altLang="en-US" sz="40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sym typeface="字魂59号-创粗黑" panose="00000500000000000000" pitchFamily="2" charset="-122"/>
              </a:rPr>
              <a:t>的不足与解决方案</a:t>
            </a:r>
            <a:endParaRPr lang="zh-CN" altLang="en-US" sz="40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sym typeface="字魂59号-创粗黑" panose="00000500000000000000" pitchFamily="2" charset="-122"/>
            </a:endParaRPr>
          </a:p>
          <a:p>
            <a:pPr lvl="0">
              <a:lnSpc>
                <a:spcPct val="130000"/>
              </a:lnSpc>
              <a:buNone/>
            </a:pPr>
            <a:endParaRPr lang="zh-CN" altLang="en-US" sz="40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sym typeface="字魂59号-创粗黑" panose="00000500000000000000" pitchFamily="2" charset="-122"/>
            </a:endParaRPr>
          </a:p>
        </p:txBody>
      </p:sp>
    </p:spTree>
    <p:custDataLst>
      <p:tags r:id="rId3"/>
    </p:custData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417418" y="190318"/>
            <a:ext cx="10288111" cy="522091"/>
          </a:xfrm>
          <a:prstGeom prst="rect">
            <a:avLst/>
          </a:prstGeom>
          <a:noFill/>
          <a:ln w="9525">
            <a:noFill/>
          </a:ln>
        </p:spPr>
        <p:txBody>
          <a:bodyPr wrap="square">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5</a:t>
            </a:r>
            <a:r>
              <a:rPr lang="zh-CN" altLang="en-US" sz="2800" b="1" dirty="0">
                <a:solidFill>
                  <a:schemeClr val="bg1"/>
                </a:solidFill>
                <a:latin typeface="微软雅黑" panose="020B0503020204020204" pitchFamily="34" charset="-122"/>
                <a:ea typeface="微软雅黑" panose="020B0503020204020204" pitchFamily="34" charset="-122"/>
              </a:rPr>
              <a:t>、人工智能的不足与解决方案</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552971" y="1745690"/>
            <a:ext cx="10102648" cy="460482"/>
          </a:xfrm>
          <a:prstGeom prst="rect">
            <a:avLst/>
          </a:prstGeom>
          <a:noFill/>
        </p:spPr>
        <p:txBody>
          <a:bodyPr wrap="square" rtlCol="0">
            <a:spAutoFit/>
          </a:bodyPr>
          <a:lstStyle/>
          <a:p>
            <a:pPr>
              <a:spcAft>
                <a:spcPts val="600"/>
              </a:spcAft>
            </a:pP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深度学习模型复杂度越高，虽然表现性能会越好，但其可解释性能力越低。</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2353171" y="2666380"/>
            <a:ext cx="7145404" cy="3680677"/>
          </a:xfrm>
          <a:prstGeom prst="rect">
            <a:avLst/>
          </a:prstGeom>
        </p:spPr>
      </p:pic>
      <p:sp>
        <p:nvSpPr>
          <p:cNvPr id="9" name="文本框 8"/>
          <p:cNvSpPr txBox="1"/>
          <p:nvPr/>
        </p:nvSpPr>
        <p:spPr>
          <a:xfrm>
            <a:off x="552971" y="1109879"/>
            <a:ext cx="6602857" cy="523220"/>
          </a:xfrm>
          <a:prstGeom prst="rect">
            <a:avLst/>
          </a:prstGeom>
          <a:noFill/>
          <a:ln w="9525">
            <a:noFill/>
          </a:ln>
          <a:extLst>
            <a:ext uri="{909E8E84-426E-40DD-AFC4-6F175D3DCCD1}">
              <a14:hiddenFill xmlns:a14="http://schemas.microsoft.com/office/drawing/2010/main">
                <a:solidFill>
                  <a:schemeClr val="accent6">
                    <a:lumMod val="20000"/>
                    <a:lumOff val="80000"/>
                  </a:schemeClr>
                </a:solidFill>
              </a14:hiddenFill>
            </a:ext>
          </a:extLst>
        </p:spPr>
        <p:txBody>
          <a:bodyPr wrap="square">
            <a:spAutoFit/>
          </a:bodyPr>
          <a:lstStyle/>
          <a:p>
            <a:r>
              <a:rPr lang="zh-CN" altLang="en-US"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人工智能</a:t>
            </a:r>
            <a:r>
              <a:rPr lang="zh-CN" altLang="en-US" sz="2800" b="1"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存在</a:t>
            </a:r>
            <a:r>
              <a:rPr lang="zh-CN" altLang="en-US"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的</a:t>
            </a:r>
            <a:r>
              <a:rPr lang="zh-CN" altLang="en-US" sz="2800" b="1"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主要问题</a:t>
            </a:r>
            <a:r>
              <a:rPr lang="en-US" altLang="zh-CN" sz="2800" b="1"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可解释性</a:t>
            </a:r>
            <a:r>
              <a:rPr lang="zh-CN" altLang="en-US" sz="2000" b="1" dirty="0" smtClean="0">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17146" y="190274"/>
            <a:ext cx="10285730" cy="523220"/>
          </a:xfrm>
          <a:prstGeom prst="rect">
            <a:avLst/>
          </a:prstGeom>
          <a:noFill/>
          <a:ln w="9525">
            <a:noFill/>
          </a:ln>
        </p:spPr>
        <p:txBody>
          <a:bodyPr wrap="square">
            <a:spAutoFit/>
          </a:bodyPr>
          <a:lstStyle/>
          <a:p>
            <a:pPr indent="0"/>
            <a:r>
              <a:rPr lang="en-US" altLang="zh-CN" sz="2800" b="1" dirty="0" smtClean="0">
                <a:solidFill>
                  <a:schemeClr val="bg1"/>
                </a:solidFill>
                <a:latin typeface="微软雅黑" panose="020B0503020204020204" pitchFamily="34" charset="-122"/>
                <a:ea typeface="微软雅黑" panose="020B0503020204020204" pitchFamily="34" charset="-122"/>
              </a:rPr>
              <a:t>1</a:t>
            </a:r>
            <a:r>
              <a:rPr lang="zh-CN" altLang="en-US" sz="2800" b="1" dirty="0" smtClean="0">
                <a:solidFill>
                  <a:schemeClr val="bg1"/>
                </a:solidFill>
                <a:latin typeface="微软雅黑" panose="020B0503020204020204" pitchFamily="34" charset="-122"/>
                <a:ea typeface="微软雅黑" panose="020B0503020204020204" pitchFamily="34" charset="-122"/>
              </a:rPr>
              <a:t>、</a:t>
            </a:r>
            <a:r>
              <a:rPr lang="en-US" altLang="zh-CN" sz="2800" b="1" dirty="0">
                <a:solidFill>
                  <a:schemeClr val="bg1"/>
                </a:solidFill>
                <a:latin typeface="微软雅黑" panose="020B0503020204020204" pitchFamily="34" charset="-122"/>
                <a:ea typeface="微软雅黑" panose="020B0503020204020204" pitchFamily="34" charset="-122"/>
              </a:rPr>
              <a:t>Alpha Go</a:t>
            </a:r>
            <a:r>
              <a:rPr lang="zh-CN" altLang="en-US" sz="2800" b="1" dirty="0">
                <a:solidFill>
                  <a:schemeClr val="bg1"/>
                </a:solidFill>
                <a:latin typeface="微软雅黑" panose="020B0503020204020204" pitchFamily="34" charset="-122"/>
                <a:ea typeface="微软雅黑" panose="020B0503020204020204" pitchFamily="34" charset="-122"/>
              </a:rPr>
              <a:t>赢得人工智能“圣杯”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539069" y="1423421"/>
            <a:ext cx="10297144" cy="5373779"/>
          </a:xfrm>
          <a:prstGeom prst="rect">
            <a:avLst/>
          </a:prstGeom>
        </p:spPr>
        <p:txBody>
          <a:bodyPr wrap="square">
            <a:spAutoFit/>
          </a:bodyPr>
          <a:lstStyle/>
          <a:p>
            <a:pPr marL="342900" indent="-342900">
              <a:lnSpc>
                <a:spcPct val="130000"/>
              </a:lnSpc>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一种“数据同化”方法；</a:t>
            </a:r>
            <a:endParaRPr lang="en-US" altLang="zh-CN" dirty="0" smtClean="0">
              <a:latin typeface="微软雅黑" panose="020B0503020204020204" pitchFamily="34" charset="-122"/>
              <a:ea typeface="微软雅黑" panose="020B0503020204020204" pitchFamily="34" charset="-122"/>
            </a:endParaRPr>
          </a:p>
          <a:p>
            <a:pPr marL="342900" indent="-342900">
              <a:lnSpc>
                <a:spcPct val="13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制作一个系统来查找下一步（有概率），命名为策略</a:t>
            </a:r>
            <a:r>
              <a:rPr lang="zh-CN" altLang="en-US" dirty="0" smtClean="0">
                <a:latin typeface="微软雅黑" panose="020B0503020204020204" pitchFamily="34" charset="-122"/>
                <a:ea typeface="微软雅黑" panose="020B0503020204020204" pitchFamily="34" charset="-122"/>
              </a:rPr>
              <a:t>网络；</a:t>
            </a:r>
            <a:endParaRPr lang="en-US" altLang="zh-CN" dirty="0" smtClean="0">
              <a:latin typeface="微软雅黑" panose="020B0503020204020204" pitchFamily="34" charset="-122"/>
              <a:ea typeface="微软雅黑" panose="020B0503020204020204" pitchFamily="34" charset="-122"/>
            </a:endParaRPr>
          </a:p>
          <a:p>
            <a:pPr marL="342900" indent="-342900">
              <a:lnSpc>
                <a:spcPct val="13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学习人类</a:t>
            </a:r>
            <a:r>
              <a:rPr lang="zh-CN" altLang="en-US" dirty="0" smtClean="0">
                <a:latin typeface="微软雅黑" panose="020B0503020204020204" pitchFamily="34" charset="-122"/>
                <a:ea typeface="微软雅黑" panose="020B0503020204020204" pitchFamily="34" charset="-122"/>
              </a:rPr>
              <a:t>职业围棋</a:t>
            </a:r>
            <a:r>
              <a:rPr lang="zh-CN" altLang="en-US" dirty="0">
                <a:latin typeface="微软雅黑" panose="020B0503020204020204" pitchFamily="34" charset="-122"/>
                <a:ea typeface="微软雅黑" panose="020B0503020204020204" pitchFamily="34" charset="-122"/>
              </a:rPr>
              <a:t>玩家的</a:t>
            </a:r>
            <a:r>
              <a:rPr lang="en-US" altLang="zh-CN" dirty="0">
                <a:latin typeface="微软雅黑" panose="020B0503020204020204" pitchFamily="34" charset="-122"/>
                <a:ea typeface="微软雅黑" panose="020B0503020204020204" pitchFamily="34" charset="-122"/>
              </a:rPr>
              <a:t>30000000</a:t>
            </a:r>
            <a:r>
              <a:rPr lang="zh-CN" altLang="en-US" dirty="0">
                <a:latin typeface="微软雅黑" panose="020B0503020204020204" pitchFamily="34" charset="-122"/>
                <a:ea typeface="微软雅黑" panose="020B0503020204020204" pitchFamily="34" charset="-122"/>
              </a:rPr>
              <a:t>个位置（</a:t>
            </a:r>
            <a:r>
              <a:rPr lang="en-US" altLang="zh-CN" dirty="0">
                <a:latin typeface="微软雅黑" panose="020B0503020204020204" pitchFamily="34" charset="-122"/>
                <a:ea typeface="微软雅黑" panose="020B0503020204020204" pitchFamily="34" charset="-122"/>
              </a:rPr>
              <a:t>170000</a:t>
            </a:r>
            <a:r>
              <a:rPr lang="zh-CN" altLang="en-US" dirty="0">
                <a:latin typeface="微软雅黑" panose="020B0503020204020204" pitchFamily="34" charset="-122"/>
                <a:ea typeface="微软雅黑" panose="020B0503020204020204" pitchFamily="34" charset="-122"/>
              </a:rPr>
              <a:t>个游戏），以建立初始策略</a:t>
            </a:r>
            <a:r>
              <a:rPr lang="zh-CN" altLang="en-US" dirty="0" smtClean="0">
                <a:latin typeface="微软雅黑" panose="020B0503020204020204" pitchFamily="34" charset="-122"/>
                <a:ea typeface="微软雅黑" panose="020B0503020204020204" pitchFamily="34" charset="-122"/>
              </a:rPr>
              <a:t>网络；</a:t>
            </a:r>
            <a:endParaRPr lang="en-US" altLang="zh-CN" dirty="0" smtClean="0">
              <a:latin typeface="微软雅黑" panose="020B0503020204020204" pitchFamily="34" charset="-122"/>
              <a:ea typeface="微软雅黑" panose="020B0503020204020204" pitchFamily="34" charset="-122"/>
            </a:endParaRPr>
          </a:p>
          <a:p>
            <a:pPr marL="342900" indent="-342900">
              <a:lnSpc>
                <a:spcPct val="13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制作策略网络的“老版老朋友”，并与他们一起</a:t>
            </a:r>
            <a:r>
              <a:rPr lang="zh-CN" altLang="en-US" dirty="0" smtClean="0">
                <a:latin typeface="微软雅黑" panose="020B0503020204020204" pitchFamily="34" charset="-122"/>
                <a:ea typeface="微软雅黑" panose="020B0503020204020204" pitchFamily="34" charset="-122"/>
              </a:rPr>
              <a:t>玩；</a:t>
            </a:r>
            <a:endParaRPr lang="en-US" altLang="zh-CN" dirty="0" smtClean="0">
              <a:latin typeface="微软雅黑" panose="020B0503020204020204" pitchFamily="34" charset="-122"/>
              <a:ea typeface="微软雅黑" panose="020B0503020204020204" pitchFamily="34" charset="-122"/>
            </a:endParaRPr>
          </a:p>
          <a:p>
            <a:pPr marL="342900" indent="-342900">
              <a:lnSpc>
                <a:spcPct val="130000"/>
              </a:lnSpc>
              <a:buFont typeface="Arial" panose="020B0604020202020204" pitchFamily="34" charset="0"/>
              <a:buChar char="•"/>
            </a:pPr>
            <a:r>
              <a:rPr lang="zh-CN" altLang="en-US" sz="1800" dirty="0" smtClean="0">
                <a:latin typeface="微软雅黑" panose="020B0503020204020204" pitchFamily="34" charset="-122"/>
                <a:ea typeface="微软雅黑" panose="020B0503020204020204" pitchFamily="34" charset="-122"/>
              </a:rPr>
              <a:t>将其分为</a:t>
            </a:r>
            <a:r>
              <a:rPr lang="en-US" altLang="zh-CN" sz="1800" dirty="0">
                <a:latin typeface="微软雅黑" panose="020B0503020204020204" pitchFamily="34" charset="-122"/>
                <a:ea typeface="微软雅黑" panose="020B0503020204020204" pitchFamily="34" charset="-122"/>
              </a:rPr>
              <a:t>10000</a:t>
            </a:r>
            <a:r>
              <a:rPr lang="zh-CN" altLang="en-US" sz="1800" dirty="0">
                <a:latin typeface="微软雅黑" panose="020B0503020204020204" pitchFamily="34" charset="-122"/>
                <a:ea typeface="微软雅黑" panose="020B0503020204020204" pitchFamily="34" charset="-122"/>
              </a:rPr>
              <a:t>个</a:t>
            </a:r>
            <a:r>
              <a:rPr lang="zh-CN" altLang="en-US" sz="1800" dirty="0" smtClean="0">
                <a:latin typeface="微软雅黑" panose="020B0503020204020204" pitchFamily="34" charset="-122"/>
                <a:ea typeface="微软雅黑" panose="020B0503020204020204" pitchFamily="34" charset="-122"/>
              </a:rPr>
              <a:t>阶段</a:t>
            </a:r>
            <a:endParaRPr lang="en-US" altLang="zh-CN" sz="1800" dirty="0" smtClean="0">
              <a:latin typeface="微软雅黑" panose="020B0503020204020204" pitchFamily="34" charset="-122"/>
              <a:ea typeface="微软雅黑" panose="020B0503020204020204" pitchFamily="34" charset="-122"/>
            </a:endParaRPr>
          </a:p>
          <a:p>
            <a:pPr marL="342900" indent="-342900">
              <a:lnSpc>
                <a:spcPct val="130000"/>
              </a:lnSpc>
              <a:buFont typeface="Arial" panose="020B0604020202020204" pitchFamily="34" charset="0"/>
              <a:buChar char="•"/>
            </a:pPr>
            <a:r>
              <a:rPr lang="zh-CN" altLang="en-US" sz="1800" dirty="0" smtClean="0">
                <a:latin typeface="微软雅黑" panose="020B0503020204020204" pitchFamily="34" charset="-122"/>
                <a:ea typeface="微软雅黑" panose="020B0503020204020204" pitchFamily="34" charset="-122"/>
              </a:rPr>
              <a:t>每个阶段玩家随机选择</a:t>
            </a:r>
            <a:r>
              <a:rPr lang="en-US" altLang="zh-CN" sz="1800" dirty="0" smtClean="0">
                <a:latin typeface="微软雅黑" panose="020B0503020204020204" pitchFamily="34" charset="-122"/>
                <a:ea typeface="微软雅黑" panose="020B0503020204020204" pitchFamily="34" charset="-122"/>
              </a:rPr>
              <a:t>128</a:t>
            </a:r>
            <a:r>
              <a:rPr lang="zh-CN" altLang="en-US" sz="1800" dirty="0" smtClean="0">
                <a:latin typeface="微软雅黑" panose="020B0503020204020204" pitchFamily="34" charset="-122"/>
                <a:ea typeface="微软雅黑" panose="020B0503020204020204" pitchFamily="34" charset="-122"/>
              </a:rPr>
              <a:t>个游戏对手</a:t>
            </a:r>
            <a:endParaRPr lang="en-US" altLang="zh-CN" sz="1800" dirty="0" smtClean="0">
              <a:latin typeface="微软雅黑" panose="020B0503020204020204" pitchFamily="34" charset="-122"/>
              <a:ea typeface="微软雅黑" panose="020B0503020204020204" pitchFamily="34" charset="-122"/>
            </a:endParaRPr>
          </a:p>
          <a:p>
            <a:pPr marL="342900" indent="-342900">
              <a:lnSpc>
                <a:spcPct val="130000"/>
              </a:lnSpc>
              <a:buFont typeface="Arial" panose="020B0604020202020204" pitchFamily="34" charset="0"/>
              <a:buChar char="•"/>
            </a:pPr>
            <a:r>
              <a:rPr lang="zh-CN" altLang="en-US" sz="1800" dirty="0" smtClean="0">
                <a:latin typeface="微软雅黑" panose="020B0503020204020204" pitchFamily="34" charset="-122"/>
                <a:ea typeface="微软雅黑" panose="020B0503020204020204" pitchFamily="34" charset="-122"/>
              </a:rPr>
              <a:t>查看每个位置的结果，并调整</a:t>
            </a:r>
            <a:r>
              <a:rPr lang="en-US" altLang="zh-CN" sz="1800" dirty="0" smtClean="0">
                <a:latin typeface="微软雅黑" panose="020B0503020204020204" pitchFamily="34" charset="-122"/>
                <a:ea typeface="微软雅黑" panose="020B0503020204020204" pitchFamily="34" charset="-122"/>
              </a:rPr>
              <a:t>CNN</a:t>
            </a:r>
            <a:r>
              <a:rPr lang="zh-CN" altLang="en-US" sz="1800" dirty="0" smtClean="0">
                <a:latin typeface="微软雅黑" panose="020B0503020204020204" pitchFamily="34" charset="-122"/>
                <a:ea typeface="微软雅黑" panose="020B0503020204020204" pitchFamily="34" charset="-122"/>
              </a:rPr>
              <a:t>参数</a:t>
            </a:r>
            <a:endParaRPr lang="en-US" altLang="zh-CN" sz="1800" dirty="0" smtClean="0">
              <a:latin typeface="微软雅黑" panose="020B0503020204020204" pitchFamily="34" charset="-122"/>
              <a:ea typeface="微软雅黑" panose="020B0503020204020204" pitchFamily="34" charset="-122"/>
            </a:endParaRPr>
          </a:p>
          <a:p>
            <a:pPr marL="342900" indent="-342900">
              <a:lnSpc>
                <a:spcPct val="13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制作一个价值网络，以显示每个位置的获胜概率</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marL="342900" indent="-342900">
              <a:lnSpc>
                <a:spcPct val="130000"/>
              </a:lnSpc>
              <a:buFont typeface="Arial" panose="020B0604020202020204" pitchFamily="34" charset="0"/>
              <a:buChar char="•"/>
            </a:pPr>
            <a:r>
              <a:rPr lang="zh-CN" altLang="en-US" sz="1800" dirty="0" smtClean="0">
                <a:latin typeface="微软雅黑" panose="020B0503020204020204" pitchFamily="34" charset="-122"/>
                <a:ea typeface="微软雅黑" panose="020B0503020204020204" pitchFamily="34" charset="-122"/>
              </a:rPr>
              <a:t>通过</a:t>
            </a:r>
            <a:r>
              <a:rPr lang="zh-CN" altLang="en-US" sz="1800" dirty="0">
                <a:latin typeface="微软雅黑" panose="020B0503020204020204" pitchFamily="34" charset="-122"/>
                <a:ea typeface="微软雅黑" panose="020B0503020204020204" pitchFamily="34" charset="-122"/>
              </a:rPr>
              <a:t>使用强策略网络进行蒙特卡洛树搜索，以找到多个位置的获胜</a:t>
            </a:r>
            <a:r>
              <a:rPr lang="zh-CN" altLang="en-US" sz="1800" dirty="0" smtClean="0">
                <a:latin typeface="微软雅黑" panose="020B0503020204020204" pitchFamily="34" charset="-122"/>
                <a:ea typeface="微软雅黑" panose="020B0503020204020204" pitchFamily="34" charset="-122"/>
              </a:rPr>
              <a:t>概率</a:t>
            </a:r>
            <a:endParaRPr lang="en-US" altLang="zh-CN" sz="1800" dirty="0" smtClean="0">
              <a:latin typeface="微软雅黑" panose="020B0503020204020204" pitchFamily="34" charset="-122"/>
              <a:ea typeface="微软雅黑" panose="020B0503020204020204" pitchFamily="34" charset="-122"/>
            </a:endParaRPr>
          </a:p>
          <a:p>
            <a:pPr marL="342900" indent="-342900">
              <a:lnSpc>
                <a:spcPct val="130000"/>
              </a:lnSpc>
              <a:buFont typeface="Arial" panose="020B0604020202020204" pitchFamily="34" charset="0"/>
              <a:buChar char="•"/>
            </a:pPr>
            <a:r>
              <a:rPr lang="zh-CN" altLang="en-US" sz="1800" dirty="0" smtClean="0">
                <a:latin typeface="微软雅黑" panose="020B0503020204020204" pitchFamily="34" charset="-122"/>
                <a:ea typeface="微软雅黑" panose="020B0503020204020204" pitchFamily="34" charset="-122"/>
              </a:rPr>
              <a:t>利用</a:t>
            </a:r>
            <a:r>
              <a:rPr lang="en-US" altLang="zh-CN" sz="1800" dirty="0">
                <a:latin typeface="微软雅黑" panose="020B0503020204020204" pitchFamily="34" charset="-122"/>
                <a:ea typeface="微软雅黑" panose="020B0503020204020204" pitchFamily="34" charset="-122"/>
              </a:rPr>
              <a:t>CNN</a:t>
            </a:r>
            <a:r>
              <a:rPr lang="zh-CN" altLang="en-US" sz="1800" dirty="0">
                <a:latin typeface="微软雅黑" panose="020B0503020204020204" pitchFamily="34" charset="-122"/>
                <a:ea typeface="微软雅黑" panose="020B0503020204020204" pitchFamily="34" charset="-122"/>
              </a:rPr>
              <a:t>从这些（巨大的）数据中获取信息</a:t>
            </a:r>
            <a:endParaRPr lang="en-US" altLang="zh-CN" sz="1800" dirty="0" smtClean="0">
              <a:latin typeface="微软雅黑" panose="020B0503020204020204" pitchFamily="34" charset="-122"/>
              <a:ea typeface="微软雅黑" panose="020B0503020204020204" pitchFamily="34" charset="-122"/>
            </a:endParaRPr>
          </a:p>
          <a:p>
            <a:pPr marL="342900" indent="-342900">
              <a:lnSpc>
                <a:spcPct val="130000"/>
              </a:lnSpc>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最终游戏：结合策略网络、价值</a:t>
            </a:r>
            <a:r>
              <a:rPr lang="zh-CN" altLang="en-US" dirty="0">
                <a:latin typeface="微软雅黑" panose="020B0503020204020204" pitchFamily="34" charset="-122"/>
                <a:ea typeface="微软雅黑" panose="020B0503020204020204" pitchFamily="34" charset="-122"/>
              </a:rPr>
              <a:t>网络和蒙特卡罗</a:t>
            </a:r>
            <a:r>
              <a:rPr lang="zh-CN" altLang="en-US" dirty="0" smtClean="0">
                <a:latin typeface="微软雅黑" panose="020B0503020204020204" pitchFamily="34" charset="-122"/>
                <a:ea typeface="微软雅黑" panose="020B0503020204020204" pitchFamily="34" charset="-122"/>
              </a:rPr>
              <a:t>树搜索。</a:t>
            </a:r>
            <a:endParaRPr lang="zh-CN" altLang="en-US" dirty="0">
              <a:latin typeface="微软雅黑" panose="020B0503020204020204" pitchFamily="34" charset="-122"/>
              <a:ea typeface="微软雅黑" panose="020B0503020204020204" pitchFamily="34" charset="-122"/>
            </a:endParaRPr>
          </a:p>
        </p:txBody>
      </p:sp>
      <p:sp>
        <p:nvSpPr>
          <p:cNvPr id="9" name="矩形 8"/>
          <p:cNvSpPr/>
          <p:nvPr/>
        </p:nvSpPr>
        <p:spPr>
          <a:xfrm>
            <a:off x="539069" y="847508"/>
            <a:ext cx="10408789" cy="609398"/>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en-US" altLang="zh-CN" sz="2800" b="1" dirty="0" err="1" smtClean="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AlphaGo</a:t>
            </a:r>
            <a:r>
              <a:rPr lang="zh-CN" altLang="en-US" sz="2800" b="1" dirty="0" smtClean="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：半监督模拟学习方法</a:t>
            </a:r>
            <a:endParaRPr lang="en-US" altLang="en-US" sz="2800" b="1" dirty="0">
              <a:solidFill>
                <a:srgbClr val="0097C2"/>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Tree>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417418" y="190318"/>
            <a:ext cx="10288111" cy="523220"/>
          </a:xfrm>
          <a:prstGeom prst="rect">
            <a:avLst/>
          </a:prstGeom>
          <a:noFill/>
          <a:ln w="9525">
            <a:noFill/>
          </a:ln>
        </p:spPr>
        <p:txBody>
          <a:bodyPr wrap="square">
            <a:spAutoFit/>
          </a:bodyPr>
          <a:lstStyle/>
          <a:p>
            <a:r>
              <a:rPr lang="en-US" altLang="zh-CN" sz="2800" b="1" dirty="0" smtClean="0">
                <a:solidFill>
                  <a:schemeClr val="bg1"/>
                </a:solidFill>
                <a:latin typeface="微软雅黑" panose="020B0503020204020204" pitchFamily="34" charset="-122"/>
                <a:ea typeface="微软雅黑" panose="020B0503020204020204" pitchFamily="34" charset="-122"/>
              </a:rPr>
              <a:t>5</a:t>
            </a:r>
            <a:r>
              <a:rPr lang="zh-CN" altLang="en-US" sz="2800" b="1" dirty="0" smtClean="0">
                <a:solidFill>
                  <a:schemeClr val="bg1"/>
                </a:solidFill>
                <a:latin typeface="微软雅黑" panose="020B0503020204020204" pitchFamily="34" charset="-122"/>
                <a:ea typeface="微软雅黑" panose="020B0503020204020204" pitchFamily="34" charset="-122"/>
              </a:rPr>
              <a:t>、人工智能</a:t>
            </a:r>
            <a:r>
              <a:rPr lang="zh-CN" altLang="en-US" sz="2800" b="1" dirty="0">
                <a:solidFill>
                  <a:schemeClr val="bg1"/>
                </a:solidFill>
                <a:latin typeface="微软雅黑" panose="020B0503020204020204" pitchFamily="34" charset="-122"/>
                <a:ea typeface="微软雅黑" panose="020B0503020204020204" pitchFamily="34" charset="-122"/>
              </a:rPr>
              <a:t>的不足与解决</a:t>
            </a:r>
            <a:r>
              <a:rPr lang="zh-CN" altLang="en-US" sz="2800" b="1" dirty="0" smtClean="0">
                <a:solidFill>
                  <a:schemeClr val="bg1"/>
                </a:solidFill>
                <a:latin typeface="微软雅黑" panose="020B0503020204020204" pitchFamily="34" charset="-122"/>
                <a:ea typeface="微软雅黑" panose="020B0503020204020204" pitchFamily="34" charset="-122"/>
              </a:rPr>
              <a:t>方案</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552971" y="1109879"/>
            <a:ext cx="6602857" cy="523220"/>
          </a:xfrm>
          <a:prstGeom prst="rect">
            <a:avLst/>
          </a:prstGeom>
          <a:noFill/>
          <a:ln w="9525">
            <a:noFill/>
          </a:ln>
          <a:extLst>
            <a:ext uri="{909E8E84-426E-40DD-AFC4-6F175D3DCCD1}">
              <a14:hiddenFill xmlns:a14="http://schemas.microsoft.com/office/drawing/2010/main">
                <a:solidFill>
                  <a:schemeClr val="accent6">
                    <a:lumMod val="20000"/>
                    <a:lumOff val="80000"/>
                  </a:schemeClr>
                </a:solidFill>
              </a14:hiddenFill>
            </a:ext>
          </a:extLst>
        </p:spPr>
        <p:txBody>
          <a:bodyPr wrap="square">
            <a:spAutoFit/>
          </a:bodyPr>
          <a:lstStyle/>
          <a:p>
            <a:r>
              <a:rPr lang="zh-CN" altLang="en-US"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人工智能</a:t>
            </a:r>
            <a:r>
              <a:rPr lang="zh-CN" altLang="en-US" sz="2800" b="1"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存在</a:t>
            </a:r>
            <a:r>
              <a:rPr lang="zh-CN" altLang="en-US"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的</a:t>
            </a:r>
            <a:r>
              <a:rPr lang="zh-CN" altLang="en-US" sz="2800" b="1"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主要问题</a:t>
            </a:r>
            <a:r>
              <a:rPr lang="en-US" altLang="zh-CN" sz="2800" b="1"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鲁棒性差</a:t>
            </a:r>
            <a:r>
              <a:rPr lang="zh-CN" altLang="en-US" sz="2000" b="1" dirty="0" smtClean="0">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矩形 1"/>
          <p:cNvSpPr/>
          <p:nvPr/>
        </p:nvSpPr>
        <p:spPr>
          <a:xfrm>
            <a:off x="696987" y="2029440"/>
            <a:ext cx="11305256" cy="3416320"/>
          </a:xfrm>
          <a:prstGeom prst="rect">
            <a:avLst/>
          </a:prstGeom>
        </p:spPr>
        <p:txBody>
          <a:bodyPr wrap="square">
            <a:spAutoFit/>
          </a:bodyPr>
          <a:lstStyle/>
          <a:p>
            <a:pPr marL="285750" indent="-285750">
              <a:lnSpc>
                <a:spcPct val="150000"/>
              </a:lnSpc>
              <a:buFont typeface="Wingdings" panose="05000000000000000000" charset="0"/>
              <a:buChar char="Ø"/>
            </a:pPr>
            <a:r>
              <a:rPr lang="zh-CN" altLang="en-US" dirty="0" smtClean="0">
                <a:latin typeface="微软雅黑" panose="020B0503020204020204" pitchFamily="34" charset="-122"/>
                <a:ea typeface="微软雅黑" panose="020B0503020204020204" pitchFamily="34" charset="-122"/>
              </a:rPr>
              <a:t>自动</a:t>
            </a:r>
            <a:r>
              <a:rPr lang="zh-CN" altLang="en-US" dirty="0">
                <a:latin typeface="微软雅黑" panose="020B0503020204020204" pitchFamily="34" charset="-122"/>
                <a:ea typeface="微软雅黑" panose="020B0503020204020204" pitchFamily="34" charset="-122"/>
              </a:rPr>
              <a:t>驾驶，安全性要求极高</a:t>
            </a:r>
            <a:endParaRPr lang="zh-CN" altLang="en-US"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Ø"/>
            </a:pPr>
            <a:r>
              <a:rPr lang="zh-CN" altLang="en-US" dirty="0">
                <a:latin typeface="微软雅黑" panose="020B0503020204020204" pitchFamily="34" charset="-122"/>
                <a:ea typeface="微软雅黑" panose="020B0503020204020204" pitchFamily="34" charset="-122"/>
              </a:rPr>
              <a:t>实际环境中噪音多，环境</a:t>
            </a:r>
            <a:r>
              <a:rPr lang="zh-CN" altLang="en-US" dirty="0" smtClean="0">
                <a:latin typeface="微软雅黑" panose="020B0503020204020204" pitchFamily="34" charset="-122"/>
                <a:ea typeface="微软雅黑" panose="020B0503020204020204" pitchFamily="34" charset="-122"/>
              </a:rPr>
              <a:t>复杂</a:t>
            </a:r>
            <a:endParaRPr lang="en-US" altLang="zh-CN"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Ø"/>
            </a:pPr>
            <a:r>
              <a:rPr lang="zh-CN" altLang="en-US" dirty="0">
                <a:latin typeface="微软雅黑" panose="020B0503020204020204" pitchFamily="34" charset="-122"/>
                <a:ea typeface="微软雅黑" panose="020B0503020204020204" pitchFamily="34" charset="-122"/>
              </a:rPr>
              <a:t>目前存在大量攻击人工智能算法的技术，从分类上包括了黑盒攻击、白盒攻击、目标</a:t>
            </a:r>
            <a:r>
              <a:rPr lang="zh-CN" altLang="en-US" dirty="0" smtClean="0">
                <a:latin typeface="微软雅黑" panose="020B0503020204020204" pitchFamily="34" charset="-122"/>
                <a:ea typeface="微软雅黑" panose="020B0503020204020204" pitchFamily="34" charset="-122"/>
              </a:rPr>
              <a:t>的攻击</a:t>
            </a:r>
            <a:r>
              <a:rPr lang="zh-CN" altLang="en-US" dirty="0">
                <a:latin typeface="微软雅黑" panose="020B0503020204020204" pitchFamily="34" charset="-122"/>
                <a:ea typeface="微软雅黑" panose="020B0503020204020204" pitchFamily="34" charset="-122"/>
              </a:rPr>
              <a:t>、非目标的攻击等，而这极大考验人工智能鲁棒性</a:t>
            </a:r>
            <a:r>
              <a:rPr lang="zh-CN" altLang="en-US" dirty="0" smtClean="0">
                <a:latin typeface="微软雅黑" panose="020B0503020204020204" pitchFamily="34" charset="-122"/>
                <a:ea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Ø"/>
            </a:pPr>
            <a:r>
              <a:rPr lang="zh-CN" altLang="en-US" dirty="0">
                <a:latin typeface="微软雅黑" panose="020B0503020204020204" pitchFamily="34" charset="-122"/>
                <a:ea typeface="微软雅黑" panose="020B0503020204020204" pitchFamily="34" charset="-122"/>
              </a:rPr>
              <a:t>目前的防御方法大多都是针对特定攻击方式定制的，很难防范新的攻击手段。</a:t>
            </a:r>
            <a:endParaRPr lang="zh-CN" altLang="en-US"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Ø"/>
            </a:pPr>
            <a:r>
              <a:rPr lang="zh-CN" altLang="en-US" dirty="0">
                <a:latin typeface="微软雅黑" panose="020B0503020204020204" pitchFamily="34" charset="-122"/>
                <a:ea typeface="微软雅黑" panose="020B0503020204020204" pitchFamily="34" charset="-122"/>
              </a:rPr>
              <a:t>鲁棒性难以</a:t>
            </a:r>
            <a:r>
              <a:rPr lang="zh-CN" altLang="en-US" dirty="0" smtClean="0">
                <a:latin typeface="微软雅黑" panose="020B0503020204020204" pitchFamily="34" charset="-122"/>
                <a:ea typeface="微软雅黑" panose="020B0503020204020204" pitchFamily="34" charset="-122"/>
              </a:rPr>
              <a:t>衡量缺乏</a:t>
            </a:r>
            <a:r>
              <a:rPr lang="zh-CN" altLang="en-US" dirty="0">
                <a:latin typeface="微软雅黑" panose="020B0503020204020204" pitchFamily="34" charset="-122"/>
                <a:ea typeface="微软雅黑" panose="020B0503020204020204" pitchFamily="34" charset="-122"/>
              </a:rPr>
              <a:t>统一有效地鲁棒性衡量</a:t>
            </a:r>
            <a:r>
              <a:rPr lang="zh-CN" altLang="en-US" dirty="0" smtClean="0">
                <a:latin typeface="微软雅黑" panose="020B0503020204020204" pitchFamily="34" charset="-122"/>
                <a:ea typeface="微软雅黑" panose="020B0503020204020204" pitchFamily="34" charset="-122"/>
              </a:rPr>
              <a:t>方法</a:t>
            </a:r>
            <a:r>
              <a:rPr lang="en-US" altLang="zh-CN" dirty="0" smtClean="0">
                <a:latin typeface="微软雅黑" panose="020B0503020204020204" pitchFamily="34" charset="-122"/>
                <a:ea typeface="微软雅黑" panose="020B0503020204020204" pitchFamily="34" charset="-122"/>
                <a:sym typeface="+mn-ea"/>
              </a:rPr>
              <a:t> </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48915" y="5950074"/>
            <a:ext cx="11953328" cy="523220"/>
          </a:xfrm>
          <a:prstGeom prst="rect">
            <a:avLst/>
          </a:prstGeom>
          <a:noFill/>
        </p:spPr>
        <p:txBody>
          <a:bodyPr wrap="square" rtlCol="0">
            <a:spAutoFit/>
          </a:bodyPr>
          <a:lstStyle/>
          <a:p>
            <a:pPr>
              <a:spcAft>
                <a:spcPts val="600"/>
              </a:spcAft>
            </a:pP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人工智能技术的</a:t>
            </a:r>
            <a:r>
              <a:rPr lang="zh-CN" altLang="en-US" sz="28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鲁棒性问题</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将是人工智能应用过程中必须面对和解决的问题。</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标题 5"/>
          <p:cNvSpPr txBox="1"/>
          <p:nvPr/>
        </p:nvSpPr>
        <p:spPr>
          <a:xfrm>
            <a:off x="578529" y="165666"/>
            <a:ext cx="8022325" cy="599646"/>
          </a:xfrm>
          <a:prstGeom prst="rect">
            <a:avLst/>
          </a:prstGeom>
        </p:spPr>
        <p:txBody>
          <a:bodyPr>
            <a:noAutofit/>
          </a:bodyPr>
          <a:lstStyle>
            <a:lvl1pPr algn="ctr" defTabSz="1219200" rtl="0" eaLnBrk="1" latinLnBrk="0" hangingPunct="1">
              <a:spcBef>
                <a:spcPct val="0"/>
              </a:spcBef>
              <a:buNone/>
              <a:defRPr sz="5900" kern="1200">
                <a:solidFill>
                  <a:schemeClr val="tx1"/>
                </a:solidFill>
                <a:latin typeface="+mj-lt"/>
                <a:ea typeface="+mj-ea"/>
                <a:cs typeface="+mj-cs"/>
              </a:defRPr>
            </a:lvl1pPr>
          </a:lstStyle>
          <a:p>
            <a:pPr algn="l"/>
            <a:r>
              <a:rPr lang="en-US" altLang="zh-CN" sz="2800" b="1" dirty="0">
                <a:solidFill>
                  <a:schemeClr val="bg1"/>
                </a:solidFill>
                <a:latin typeface="微软雅黑" panose="020B0503020204020204" pitchFamily="34" charset="-122"/>
                <a:ea typeface="微软雅黑" panose="020B0503020204020204" pitchFamily="34" charset="-122"/>
              </a:rPr>
              <a:t>5</a:t>
            </a:r>
            <a:r>
              <a:rPr lang="zh-CN" altLang="en-US" sz="2800" b="1" dirty="0">
                <a:solidFill>
                  <a:schemeClr val="bg1"/>
                </a:solidFill>
                <a:latin typeface="微软雅黑" panose="020B0503020204020204" pitchFamily="34" charset="-122"/>
                <a:ea typeface="微软雅黑" panose="020B0503020204020204" pitchFamily="34" charset="-122"/>
              </a:rPr>
              <a:t>、人工智能的不足与解决方案</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53" name="TextBox 4"/>
          <p:cNvSpPr>
            <a:spLocks noChangeArrowheads="1"/>
          </p:cNvSpPr>
          <p:nvPr/>
        </p:nvSpPr>
        <p:spPr bwMode="auto">
          <a:xfrm>
            <a:off x="408955" y="2659274"/>
            <a:ext cx="5544616" cy="3194721"/>
          </a:xfrm>
          <a:prstGeom prst="rect">
            <a:avLst/>
          </a:prstGeom>
          <a:noFill/>
          <a:ln w="9525">
            <a:noFill/>
            <a:miter lim="800000"/>
          </a:ln>
        </p:spPr>
        <p:txBody>
          <a:bodyPr wrap="square">
            <a:spAutoFit/>
          </a:bodyPr>
          <a:lstStyle/>
          <a:p>
            <a:pPr indent="457200" algn="just" fontAlgn="auto">
              <a:lnSpc>
                <a:spcPct val="120000"/>
              </a:lnSpc>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和天才的人类棋手相比，战胜李世石的</a:t>
            </a:r>
            <a:r>
              <a:rPr lang="en-US" altLang="zh-CN" dirty="0" err="1">
                <a:latin typeface="微软雅黑" panose="020B0503020204020204" pitchFamily="34" charset="-122"/>
                <a:ea typeface="微软雅黑" panose="020B0503020204020204" pitchFamily="34" charset="-122"/>
                <a:sym typeface="微软雅黑" panose="020B0503020204020204" pitchFamily="34" charset="-122"/>
              </a:rPr>
              <a:t>AlphaGo</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其实是个“笨小孩”，它观摩和训练的棋局数以千万计，胜在了“勤能补拙”</a:t>
            </a:r>
            <a:r>
              <a:rPr lang="zh-CN" altLang="en-US" dirty="0" smtClean="0">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dirty="0" smtClean="0">
              <a:latin typeface="微软雅黑" panose="020B0503020204020204" pitchFamily="34" charset="-122"/>
              <a:ea typeface="微软雅黑" panose="020B0503020204020204" pitchFamily="34" charset="-122"/>
              <a:sym typeface="微软雅黑" panose="020B0503020204020204" pitchFamily="34" charset="-122"/>
            </a:endParaRPr>
          </a:p>
          <a:p>
            <a:pPr indent="457200" algn="just" fontAlgn="auto">
              <a:lnSpc>
                <a:spcPct val="120000"/>
              </a:lnSpc>
            </a:pPr>
            <a:r>
              <a:rPr lang="zh-CN" altLang="en-US" dirty="0" smtClean="0">
                <a:latin typeface="微软雅黑" panose="020B0503020204020204" pitchFamily="34" charset="-122"/>
                <a:ea typeface="微软雅黑" panose="020B0503020204020204" pitchFamily="34" charset="-122"/>
                <a:sym typeface="微软雅黑" panose="020B0503020204020204" pitchFamily="34" charset="-122"/>
              </a:rPr>
              <a:t>然而，在</a:t>
            </a: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很多特定领域（无人机、雷达等）仍缺乏可被模型用来学习的数据，小样本问题在特定领域仍很明显</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241603" y="2853730"/>
            <a:ext cx="5539011" cy="2540079"/>
          </a:xfrm>
          <a:prstGeom prst="rect">
            <a:avLst/>
          </a:prstGeom>
        </p:spPr>
      </p:pic>
      <p:sp>
        <p:nvSpPr>
          <p:cNvPr id="5" name="文本框 4"/>
          <p:cNvSpPr txBox="1"/>
          <p:nvPr/>
        </p:nvSpPr>
        <p:spPr>
          <a:xfrm>
            <a:off x="578529" y="1341562"/>
            <a:ext cx="7128792" cy="523220"/>
          </a:xfrm>
          <a:prstGeom prst="rect">
            <a:avLst/>
          </a:prstGeom>
          <a:noFill/>
          <a:ln w="9525">
            <a:noFill/>
          </a:ln>
          <a:extLst>
            <a:ext uri="{909E8E84-426E-40DD-AFC4-6F175D3DCCD1}">
              <a14:hiddenFill xmlns:a14="http://schemas.microsoft.com/office/drawing/2010/main">
                <a:solidFill>
                  <a:schemeClr val="accent6">
                    <a:lumMod val="20000"/>
                    <a:lumOff val="80000"/>
                  </a:schemeClr>
                </a:solidFill>
              </a14:hiddenFill>
            </a:ext>
          </a:extLst>
        </p:spPr>
        <p:txBody>
          <a:bodyPr wrap="square">
            <a:spAutoFit/>
          </a:bodyPr>
          <a:lstStyle/>
          <a:p>
            <a:r>
              <a:rPr lang="zh-CN" altLang="en-US"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人工智能</a:t>
            </a:r>
            <a:r>
              <a:rPr lang="zh-CN" altLang="en-US" sz="2800" b="1"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存在</a:t>
            </a:r>
            <a:r>
              <a:rPr lang="zh-CN" altLang="en-US" sz="28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的</a:t>
            </a:r>
            <a:r>
              <a:rPr lang="zh-CN" altLang="en-US" sz="2800" b="1"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主要问题</a:t>
            </a:r>
            <a:r>
              <a:rPr lang="en-US" altLang="zh-CN" sz="2800" b="1"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小样本问题</a:t>
            </a:r>
            <a:r>
              <a:rPr lang="zh-CN" altLang="en-US" sz="2000" b="1" dirty="0" smtClean="0">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b="1"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advTm="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417418" y="190318"/>
            <a:ext cx="10288111" cy="522091"/>
          </a:xfrm>
          <a:prstGeom prst="rect">
            <a:avLst/>
          </a:prstGeom>
          <a:noFill/>
          <a:ln w="9525">
            <a:noFill/>
          </a:ln>
        </p:spPr>
        <p:txBody>
          <a:bodyPr wrap="square">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5</a:t>
            </a:r>
            <a:r>
              <a:rPr lang="zh-CN" altLang="en-US" sz="2800" b="1" dirty="0">
                <a:solidFill>
                  <a:schemeClr val="bg1"/>
                </a:solidFill>
                <a:latin typeface="微软雅黑" panose="020B0503020204020204" pitchFamily="34" charset="-122"/>
                <a:ea typeface="微软雅黑" panose="020B0503020204020204" pitchFamily="34" charset="-122"/>
              </a:rPr>
              <a:t>、人工智能的不足与解决方案</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87618" y="712409"/>
            <a:ext cx="11368752" cy="6093976"/>
          </a:xfrm>
          <a:prstGeom prst="rect">
            <a:avLst/>
          </a:prstGeom>
          <a:noFill/>
        </p:spPr>
        <p:txBody>
          <a:bodyPr wrap="square" rtlCol="0">
            <a:spAutoFit/>
          </a:bodyPr>
          <a:lstStyle/>
          <a:p>
            <a:pPr marL="285750" indent="-285750">
              <a:lnSpc>
                <a:spcPct val="150000"/>
              </a:lnSpc>
              <a:spcBef>
                <a:spcPts val="600"/>
              </a:spcBef>
              <a:spcAft>
                <a:spcPts val="600"/>
              </a:spcAft>
              <a:buFont typeface="Wingdings" panose="05000000000000000000" charset="0"/>
              <a:buChar char="Ø"/>
            </a:pPr>
            <a:r>
              <a:rPr dirty="0">
                <a:latin typeface="微软雅黑" panose="020B0503020204020204" pitchFamily="34" charset="-122"/>
                <a:ea typeface="微软雅黑" panose="020B0503020204020204" pitchFamily="34" charset="-122"/>
                <a:cs typeface="Times New Roman" panose="02020603050405020304" pitchFamily="18" charset="0"/>
              </a:rPr>
              <a:t>未来作战对抗模式将发生巨大变化，由原来的信息域对抗演变为以认知域为主的对抗，以</a:t>
            </a:r>
            <a:r>
              <a:rPr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深度学习</a:t>
            </a:r>
            <a:r>
              <a:rPr dirty="0">
                <a:latin typeface="微软雅黑" panose="020B0503020204020204" pitchFamily="34" charset="-122"/>
                <a:ea typeface="微软雅黑" panose="020B0503020204020204" pitchFamily="34" charset="-122"/>
                <a:cs typeface="Times New Roman" panose="02020603050405020304" pitchFamily="18" charset="0"/>
              </a:rPr>
              <a:t>为主要模型的智能识别系统愈发</a:t>
            </a:r>
            <a:r>
              <a:rPr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容易受到欺骗攻击</a:t>
            </a:r>
            <a:r>
              <a:rPr dirty="0">
                <a:latin typeface="微软雅黑" panose="020B0503020204020204" pitchFamily="34" charset="-122"/>
                <a:ea typeface="微软雅黑" panose="020B0503020204020204" pitchFamily="34" charset="-122"/>
                <a:cs typeface="Times New Roman" panose="02020603050405020304" pitchFamily="18" charset="0"/>
              </a:rPr>
              <a:t>，特别是目标识别的智能识别模型更显脆弱。</a:t>
            </a:r>
            <a:endParaRPr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spcBef>
                <a:spcPts val="600"/>
              </a:spcBef>
              <a:spcAft>
                <a:spcPts val="600"/>
              </a:spcAft>
              <a:buFont typeface="Wingdings" panose="05000000000000000000" charset="0"/>
              <a:buChar char="Ø"/>
            </a:pPr>
            <a:r>
              <a:rPr dirty="0">
                <a:latin typeface="微软雅黑" panose="020B0503020204020204" pitchFamily="34" charset="-122"/>
                <a:ea typeface="微软雅黑" panose="020B0503020204020204" pitchFamily="34" charset="-122"/>
                <a:cs typeface="Times New Roman" panose="02020603050405020304" pitchFamily="18" charset="0"/>
              </a:rPr>
              <a:t>2019年6月，美海军研究局发展一种“新型数字伪装欺骗技术”，该技术可以迷惑敌方的智能侦容与打击系统，将</a:t>
            </a:r>
            <a:r>
              <a:rPr dirty="0">
                <a:solidFill>
                  <a:srgbClr val="0070C0"/>
                </a:solidFill>
                <a:latin typeface="微软雅黑" panose="020B0503020204020204" pitchFamily="34" charset="-122"/>
                <a:ea typeface="微软雅黑" panose="020B0503020204020204" pitchFamily="34" charset="-122"/>
                <a:cs typeface="Times New Roman" panose="02020603050405020304" pitchFamily="18" charset="0"/>
              </a:rPr>
              <a:t>坦克识别为轿车</a:t>
            </a:r>
            <a:r>
              <a:rPr dirty="0">
                <a:latin typeface="微软雅黑" panose="020B0503020204020204" pitchFamily="34" charset="-122"/>
                <a:ea typeface="微软雅黑" panose="020B0503020204020204" pitchFamily="34" charset="-122"/>
                <a:cs typeface="Times New Roman" panose="02020603050405020304" pitchFamily="18" charset="0"/>
              </a:rPr>
              <a:t>。</a:t>
            </a:r>
            <a:endParaRPr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nSpc>
                <a:spcPct val="150000"/>
              </a:lnSpc>
              <a:spcBef>
                <a:spcPts val="600"/>
              </a:spcBef>
              <a:spcAft>
                <a:spcPts val="600"/>
              </a:spcAft>
              <a:buFont typeface="Wingdings" panose="05000000000000000000" charset="0"/>
              <a:buChar char="Ø"/>
            </a:pPr>
            <a:r>
              <a:rPr dirty="0" err="1">
                <a:latin typeface="微软雅黑" panose="020B0503020204020204" pitchFamily="34" charset="-122"/>
                <a:ea typeface="微软雅黑" panose="020B0503020204020204" pitchFamily="34" charset="-122"/>
                <a:cs typeface="Times New Roman" panose="02020603050405020304" pitchFamily="18" charset="0"/>
                <a:sym typeface="+mn-ea"/>
              </a:rPr>
              <a:t>研究表明，空天基平台</a:t>
            </a:r>
            <a:r>
              <a:rPr dirty="0">
                <a:latin typeface="微软雅黑" panose="020B0503020204020204" pitchFamily="34" charset="-122"/>
                <a:ea typeface="微软雅黑" panose="020B0503020204020204" pitchFamily="34" charset="-122"/>
                <a:cs typeface="Times New Roman" panose="02020603050405020304" pitchFamily="18" charset="0"/>
                <a:sym typeface="+mn-ea"/>
              </a:rPr>
              <a:t>(</a:t>
            </a:r>
            <a:r>
              <a:rPr dirty="0" err="1">
                <a:latin typeface="微软雅黑" panose="020B0503020204020204" pitchFamily="34" charset="-122"/>
                <a:ea typeface="微软雅黑" panose="020B0503020204020204" pitchFamily="34" charset="-122"/>
                <a:cs typeface="Times New Roman" panose="02020603050405020304" pitchFamily="18" charset="0"/>
                <a:sym typeface="+mn-ea"/>
              </a:rPr>
              <a:t>卫星、无人机</a:t>
            </a:r>
            <a:r>
              <a:rPr dirty="0">
                <a:latin typeface="微软雅黑" panose="020B0503020204020204" pitchFamily="34" charset="-122"/>
                <a:ea typeface="微软雅黑" panose="020B0503020204020204" pitchFamily="34" charset="-122"/>
                <a:cs typeface="Times New Roman" panose="02020603050405020304" pitchFamily="18" charset="0"/>
                <a:sym typeface="+mn-ea"/>
              </a:rPr>
              <a:t>)</a:t>
            </a:r>
            <a:r>
              <a:rPr dirty="0" err="1">
                <a:latin typeface="微软雅黑" panose="020B0503020204020204" pitchFamily="34" charset="-122"/>
                <a:ea typeface="微软雅黑" panose="020B0503020204020204" pitchFamily="34" charset="-122"/>
                <a:cs typeface="Times New Roman" panose="02020603050405020304" pitchFamily="18" charset="0"/>
                <a:sym typeface="+mn-ea"/>
              </a:rPr>
              <a:t>对机场、阵地、航母等高价值目标的光电识别时，目标成像</a:t>
            </a:r>
            <a:r>
              <a:rPr lang="zh-CN" altLang="en-US" dirty="0">
                <a:latin typeface="微软雅黑" panose="020B0503020204020204" pitchFamily="34" charset="-122"/>
                <a:ea typeface="微软雅黑" panose="020B0503020204020204" pitchFamily="34" charset="-122"/>
                <a:cs typeface="Times New Roman" panose="02020603050405020304" pitchFamily="18" charset="0"/>
                <a:sym typeface="+mn-ea"/>
              </a:rPr>
              <a:t>分辨</a:t>
            </a:r>
            <a:r>
              <a:rPr dirty="0" err="1">
                <a:latin typeface="微软雅黑" panose="020B0503020204020204" pitchFamily="34" charset="-122"/>
                <a:ea typeface="微软雅黑" panose="020B0503020204020204" pitchFamily="34" charset="-122"/>
                <a:cs typeface="Times New Roman" panose="02020603050405020304" pitchFamily="18" charset="0"/>
                <a:sym typeface="+mn-ea"/>
              </a:rPr>
              <a:t>率低</a:t>
            </a:r>
            <a:r>
              <a:rPr dirty="0">
                <a:latin typeface="微软雅黑" panose="020B0503020204020204" pitchFamily="34" charset="-122"/>
                <a:ea typeface="微软雅黑" panose="020B0503020204020204" pitchFamily="34" charset="-122"/>
                <a:cs typeface="Times New Roman" panose="02020603050405020304" pitchFamily="18" charset="0"/>
                <a:sym typeface="+mn-ea"/>
              </a:rPr>
              <a:t>(</a:t>
            </a:r>
            <a:r>
              <a:rPr dirty="0" err="1">
                <a:latin typeface="微软雅黑" panose="020B0503020204020204" pitchFamily="34" charset="-122"/>
                <a:ea typeface="微软雅黑" panose="020B0503020204020204" pitchFamily="34" charset="-122"/>
                <a:cs typeface="Times New Roman" panose="02020603050405020304" pitchFamily="18" charset="0"/>
                <a:sym typeface="+mn-ea"/>
              </a:rPr>
              <a:t>目标成像少像素特性</a:t>
            </a:r>
            <a:r>
              <a:rPr dirty="0">
                <a:latin typeface="微软雅黑" panose="020B0503020204020204" pitchFamily="34" charset="-122"/>
                <a:ea typeface="微软雅黑" panose="020B0503020204020204" pitchFamily="34" charset="-122"/>
                <a:cs typeface="Times New Roman" panose="02020603050405020304" pitchFamily="18" charset="0"/>
                <a:sym typeface="+mn-ea"/>
              </a:rPr>
              <a:t>)，</a:t>
            </a:r>
            <a:r>
              <a:rPr dirty="0" err="1">
                <a:latin typeface="微软雅黑" panose="020B0503020204020204" pitchFamily="34" charset="-122"/>
                <a:ea typeface="微软雅黑" panose="020B0503020204020204" pitchFamily="34" charset="-122"/>
                <a:cs typeface="Times New Roman" panose="02020603050405020304" pitchFamily="18" charset="0"/>
                <a:sym typeface="+mn-ea"/>
              </a:rPr>
              <a:t>图像质量不高，仅需</a:t>
            </a:r>
            <a:r>
              <a:rPr dirty="0" err="1">
                <a:solidFill>
                  <a:srgbClr val="0070C0"/>
                </a:solidFill>
                <a:latin typeface="微软雅黑" panose="020B0503020204020204" pitchFamily="34" charset="-122"/>
                <a:ea typeface="微软雅黑" panose="020B0503020204020204" pitchFamily="34" charset="-122"/>
                <a:cs typeface="Times New Roman" panose="02020603050405020304" pitchFamily="18" charset="0"/>
                <a:sym typeface="+mn-ea"/>
              </a:rPr>
              <a:t>少量像素扰动</a:t>
            </a:r>
            <a:r>
              <a:rPr dirty="0" err="1">
                <a:latin typeface="微软雅黑" panose="020B0503020204020204" pitchFamily="34" charset="-122"/>
                <a:ea typeface="微软雅黑" panose="020B0503020204020204" pitchFamily="34" charset="-122"/>
                <a:cs typeface="Times New Roman" panose="02020603050405020304" pitchFamily="18" charset="0"/>
                <a:sym typeface="+mn-ea"/>
              </a:rPr>
              <a:t>就能欺骗智能识别模型，导致识别任务失败</a:t>
            </a:r>
            <a:r>
              <a:rPr dirty="0">
                <a:latin typeface="微软雅黑" panose="020B0503020204020204" pitchFamily="34" charset="-122"/>
                <a:ea typeface="微软雅黑" panose="020B0503020204020204" pitchFamily="34" charset="-122"/>
                <a:cs typeface="Times New Roman" panose="02020603050405020304" pitchFamily="18" charset="0"/>
                <a:sym typeface="+mn-ea"/>
              </a:rPr>
              <a:t>。</a:t>
            </a:r>
            <a:endParaRPr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a:lnSpc>
                <a:spcPct val="150000"/>
              </a:lnSpc>
              <a:spcBef>
                <a:spcPts val="600"/>
              </a:spcBef>
              <a:spcAft>
                <a:spcPts val="600"/>
              </a:spcAft>
              <a:buFont typeface="Wingdings" panose="05000000000000000000" charset="0"/>
              <a:buChar char="Ø"/>
            </a:pPr>
            <a:r>
              <a:rPr dirty="0">
                <a:latin typeface="微软雅黑" panose="020B0503020204020204" pitchFamily="34" charset="-122"/>
                <a:ea typeface="微软雅黑" panose="020B0503020204020204" pitchFamily="34" charset="-122"/>
                <a:cs typeface="Times New Roman" panose="02020603050405020304" pitchFamily="18" charset="0"/>
                <a:sym typeface="+mn-ea"/>
              </a:rPr>
              <a:t>2020年，美国人工智能安全委员会(NCSAI)</a:t>
            </a:r>
            <a:r>
              <a:rPr dirty="0" err="1">
                <a:solidFill>
                  <a:srgbClr val="0070C0"/>
                </a:solidFill>
                <a:latin typeface="微软雅黑" panose="020B0503020204020204" pitchFamily="34" charset="-122"/>
                <a:ea typeface="微软雅黑" panose="020B0503020204020204" pitchFamily="34" charset="-122"/>
                <a:cs typeface="Times New Roman" panose="02020603050405020304" pitchFamily="18" charset="0"/>
                <a:sym typeface="+mn-ea"/>
              </a:rPr>
              <a:t>人工智能测试床提案</a:t>
            </a:r>
            <a:r>
              <a:rPr lang="zh-CN" altLang="en-US" dirty="0">
                <a:latin typeface="微软雅黑" panose="020B0503020204020204" pitchFamily="34" charset="-122"/>
                <a:ea typeface="微软雅黑" panose="020B0503020204020204" pitchFamily="34" charset="-122"/>
                <a:cs typeface="Times New Roman" panose="02020603050405020304" pitchFamily="18" charset="0"/>
                <a:sym typeface="+mn-ea"/>
              </a:rPr>
              <a:t>，</a:t>
            </a:r>
            <a:r>
              <a:rPr dirty="0" err="1">
                <a:latin typeface="微软雅黑" panose="020B0503020204020204" pitchFamily="34" charset="-122"/>
                <a:ea typeface="微软雅黑" panose="020B0503020204020204" pitchFamily="34" charset="-122"/>
                <a:cs typeface="Times New Roman" panose="02020603050405020304" pitchFamily="18" charset="0"/>
                <a:sym typeface="+mn-ea"/>
              </a:rPr>
              <a:t>旨在提升人工智能技术在实际应用过程中的安全性</a:t>
            </a:r>
            <a:r>
              <a:rPr dirty="0">
                <a:latin typeface="微软雅黑" panose="020B0503020204020204" pitchFamily="34" charset="-122"/>
                <a:ea typeface="微软雅黑" panose="020B0503020204020204" pitchFamily="34" charset="-122"/>
                <a:cs typeface="Times New Roman" panose="02020603050405020304" pitchFamily="18" charset="0"/>
                <a:sym typeface="+mn-ea"/>
              </a:rPr>
              <a:t>。</a:t>
            </a:r>
            <a:endParaRPr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等腰三角形 34"/>
          <p:cNvSpPr/>
          <p:nvPr/>
        </p:nvSpPr>
        <p:spPr>
          <a:xfrm flipH="1" flipV="1">
            <a:off x="7912953" y="5181111"/>
            <a:ext cx="1358141" cy="684344"/>
          </a:xfrm>
          <a:prstGeom prst="triangle">
            <a:avLst>
              <a:gd name="adj" fmla="val 41025"/>
            </a:avLst>
          </a:prstGeom>
          <a:solidFill>
            <a:srgbClr val="124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等腰三角形 29"/>
          <p:cNvSpPr/>
          <p:nvPr/>
        </p:nvSpPr>
        <p:spPr>
          <a:xfrm>
            <a:off x="7172682" y="1067047"/>
            <a:ext cx="892707" cy="684344"/>
          </a:xfrm>
          <a:prstGeom prst="triangle">
            <a:avLst>
              <a:gd name="adj" fmla="val 19278"/>
            </a:avLst>
          </a:prstGeom>
          <a:solidFill>
            <a:srgbClr val="124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flipV="1">
            <a:off x="177" y="1063962"/>
            <a:ext cx="7386182" cy="4731665"/>
            <a:chOff x="0" y="829402"/>
            <a:chExt cx="4952973" cy="4878223"/>
          </a:xfrm>
          <a:solidFill>
            <a:srgbClr val="0097C2"/>
          </a:solidFill>
          <a:effectLst>
            <a:outerShdw blurRad="190500" dist="38100" dir="2700000" sx="101000" sy="101000" algn="tl" rotWithShape="0">
              <a:prstClr val="black">
                <a:alpha val="20000"/>
              </a:prstClr>
            </a:outerShdw>
          </a:effectLst>
        </p:grpSpPr>
        <p:sp>
          <p:nvSpPr>
            <p:cNvPr id="25" name="矩形 24"/>
            <p:cNvSpPr/>
            <p:nvPr/>
          </p:nvSpPr>
          <p:spPr>
            <a:xfrm flipV="1">
              <a:off x="0" y="829402"/>
              <a:ext cx="3951880" cy="4878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直角三角形 25"/>
            <p:cNvSpPr/>
            <p:nvPr/>
          </p:nvSpPr>
          <p:spPr>
            <a:xfrm>
              <a:off x="3951880" y="829402"/>
              <a:ext cx="1001093" cy="487822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flipH="1">
            <a:off x="8714210" y="4818028"/>
            <a:ext cx="3480788" cy="1046792"/>
            <a:chOff x="0" y="829402"/>
            <a:chExt cx="4952973" cy="4878223"/>
          </a:xfrm>
          <a:solidFill>
            <a:srgbClr val="0097C2"/>
          </a:solidFill>
          <a:effectLst>
            <a:outerShdw blurRad="190500" dist="38100" dir="2700000" sx="101000" sy="101000" algn="tl" rotWithShape="0">
              <a:prstClr val="black">
                <a:alpha val="20000"/>
              </a:prstClr>
            </a:outerShdw>
          </a:effectLst>
        </p:grpSpPr>
        <p:sp>
          <p:nvSpPr>
            <p:cNvPr id="33" name="矩形 32"/>
            <p:cNvSpPr/>
            <p:nvPr/>
          </p:nvSpPr>
          <p:spPr>
            <a:xfrm flipV="1">
              <a:off x="0" y="829402"/>
              <a:ext cx="3951880" cy="48782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直角三角形 33"/>
            <p:cNvSpPr/>
            <p:nvPr/>
          </p:nvSpPr>
          <p:spPr>
            <a:xfrm>
              <a:off x="3951880" y="829402"/>
              <a:ext cx="1001093" cy="4878223"/>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文本框 35"/>
          <p:cNvSpPr txBox="1"/>
          <p:nvPr/>
        </p:nvSpPr>
        <p:spPr>
          <a:xfrm>
            <a:off x="262507" y="1879217"/>
            <a:ext cx="6160023" cy="3094768"/>
          </a:xfrm>
          <a:prstGeom prst="rect">
            <a:avLst/>
          </a:prstGeom>
          <a:noFill/>
        </p:spPr>
        <p:txBody>
          <a:bodyPr wrap="square" rtlCol="0">
            <a:spAutoFit/>
          </a:bodyPr>
          <a:lstStyle/>
          <a:p>
            <a:pPr algn="ctr">
              <a:lnSpc>
                <a:spcPct val="130000"/>
              </a:lnSpc>
            </a:pPr>
            <a:r>
              <a:rPr lang="zh-CN" altLang="en-US" sz="7500" b="1" kern="1600" dirty="0">
                <a:solidFill>
                  <a:schemeClr val="bg1"/>
                </a:solidFill>
                <a:effectLst>
                  <a:innerShdw blurRad="63500" dist="50800" dir="13500000">
                    <a:prstClr val="black">
                      <a:alpha val="30000"/>
                    </a:prstClr>
                  </a:innerShdw>
                </a:effectLst>
                <a:latin typeface="微软雅黑" panose="020B0503020204020204" pitchFamily="34" charset="-122"/>
                <a:ea typeface="微软雅黑" panose="020B0503020204020204" pitchFamily="34" charset="-122"/>
              </a:rPr>
              <a:t>谢谢大家</a:t>
            </a:r>
            <a:endParaRPr lang="en-US" altLang="zh-CN" sz="7500" b="1" kern="1600" dirty="0">
              <a:solidFill>
                <a:schemeClr val="bg1"/>
              </a:solidFill>
              <a:effectLst>
                <a:innerShdw blurRad="63500" dist="50800" dir="13500000">
                  <a:prstClr val="black">
                    <a:alpha val="30000"/>
                  </a:prstClr>
                </a:innerShdw>
              </a:effectLst>
              <a:latin typeface="微软雅黑" panose="020B0503020204020204" pitchFamily="34" charset="-122"/>
              <a:ea typeface="微软雅黑" panose="020B0503020204020204" pitchFamily="34" charset="-122"/>
            </a:endParaRPr>
          </a:p>
          <a:p>
            <a:pPr algn="ctr">
              <a:lnSpc>
                <a:spcPct val="130000"/>
              </a:lnSpc>
            </a:pPr>
            <a:r>
              <a:rPr lang="zh-CN" altLang="en-US" sz="7500" b="1" kern="1600" dirty="0">
                <a:solidFill>
                  <a:schemeClr val="bg1"/>
                </a:solidFill>
                <a:effectLst>
                  <a:innerShdw blurRad="63500" dist="50800" dir="13500000">
                    <a:prstClr val="black">
                      <a:alpha val="30000"/>
                    </a:prstClr>
                  </a:innerShdw>
                </a:effectLst>
                <a:latin typeface="微软雅黑" panose="020B0503020204020204" pitchFamily="34" charset="-122"/>
                <a:ea typeface="微软雅黑" panose="020B0503020204020204" pitchFamily="34" charset="-122"/>
              </a:rPr>
              <a:t>敬请批评指正</a:t>
            </a:r>
            <a:endParaRPr lang="zh-CN" altLang="en-US" sz="7500" b="1" kern="1600" dirty="0">
              <a:solidFill>
                <a:schemeClr val="bg1"/>
              </a:solidFill>
              <a:effectLst>
                <a:innerShdw blurRad="63500" dist="50800" dir="13500000">
                  <a:prstClr val="black">
                    <a:alpha val="30000"/>
                  </a:prstClr>
                </a:innerShdw>
              </a:effectLst>
              <a:latin typeface="微软雅黑" panose="020B0503020204020204" pitchFamily="34" charset="-122"/>
              <a:ea typeface="微软雅黑" panose="020B0503020204020204" pitchFamily="34" charset="-122"/>
            </a:endParaRPr>
          </a:p>
        </p:txBody>
      </p:sp>
      <p:grpSp>
        <p:nvGrpSpPr>
          <p:cNvPr id="9" name="组合 8"/>
          <p:cNvGrpSpPr/>
          <p:nvPr/>
        </p:nvGrpSpPr>
        <p:grpSpPr>
          <a:xfrm>
            <a:off x="11557139" y="5219483"/>
            <a:ext cx="513364" cy="243388"/>
            <a:chOff x="10836923" y="399605"/>
            <a:chExt cx="513245" cy="243332"/>
          </a:xfrm>
        </p:grpSpPr>
        <p:sp>
          <p:nvSpPr>
            <p:cNvPr id="37" name="箭头: V 形 36"/>
            <p:cNvSpPr/>
            <p:nvPr/>
          </p:nvSpPr>
          <p:spPr>
            <a:xfrm>
              <a:off x="11199197" y="399605"/>
              <a:ext cx="150971" cy="243332"/>
            </a:xfrm>
            <a:prstGeom prst="chevron">
              <a:avLst>
                <a:gd name="adj" fmla="val 7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字体视界-简圆体" panose="02010601030101010101" pitchFamily="2" charset="-122"/>
                <a:ea typeface="字体视界-简圆体" panose="02010601030101010101" pitchFamily="2" charset="-122"/>
              </a:endParaRPr>
            </a:p>
          </p:txBody>
        </p:sp>
        <p:sp>
          <p:nvSpPr>
            <p:cNvPr id="38" name="箭头: V 形 37"/>
            <p:cNvSpPr/>
            <p:nvPr/>
          </p:nvSpPr>
          <p:spPr>
            <a:xfrm>
              <a:off x="11020516" y="399605"/>
              <a:ext cx="150971" cy="243332"/>
            </a:xfrm>
            <a:prstGeom prst="chevron">
              <a:avLst>
                <a:gd name="adj" fmla="val 7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字体视界-简圆体" panose="02010601030101010101" pitchFamily="2" charset="-122"/>
                <a:ea typeface="字体视界-简圆体" panose="02010601030101010101" pitchFamily="2" charset="-122"/>
              </a:endParaRPr>
            </a:p>
          </p:txBody>
        </p:sp>
        <p:sp>
          <p:nvSpPr>
            <p:cNvPr id="39" name="箭头: V 形 38"/>
            <p:cNvSpPr/>
            <p:nvPr/>
          </p:nvSpPr>
          <p:spPr>
            <a:xfrm>
              <a:off x="10836923" y="399605"/>
              <a:ext cx="150971" cy="243332"/>
            </a:xfrm>
            <a:prstGeom prst="chevron">
              <a:avLst>
                <a:gd name="adj" fmla="val 7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字体视界-简圆体" panose="02010601030101010101" pitchFamily="2" charset="-122"/>
                <a:ea typeface="字体视界-简圆体" panose="02010601030101010101" pitchFamily="2" charset="-122"/>
              </a:endParaRPr>
            </a:p>
          </p:txBody>
        </p:sp>
      </p:grpSp>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09575" y="1120140"/>
            <a:ext cx="5300980" cy="2861310"/>
          </a:xfrm>
          <a:prstGeom prst="rect">
            <a:avLst/>
          </a:prstGeom>
          <a:noFill/>
          <a:ln>
            <a:noFill/>
          </a:ln>
        </p:spPr>
        <p:txBody>
          <a:bodyPr wrap="square" rtlCol="0" anchor="t">
            <a:spAutoFit/>
          </a:bodyPr>
          <a:lstStyle/>
          <a:p>
            <a:pPr algn="just" fontAlgn="auto">
              <a:lnSpc>
                <a:spcPct val="150000"/>
              </a:lnSpc>
            </a:pPr>
            <a:r>
              <a:rPr lang="en-US" altLang="zh-CN" sz="2000" dirty="0" err="1">
                <a:latin typeface="微软雅黑" panose="020B0503020204020204" pitchFamily="34" charset="-122"/>
                <a:ea typeface="微软雅黑" panose="020B0503020204020204" pitchFamily="34" charset="-122"/>
                <a:cs typeface="微软雅黑" panose="020B0503020204020204" pitchFamily="34" charset="-122"/>
              </a:rPr>
              <a:t>AlphaZero</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通过使用与</a:t>
            </a:r>
            <a:r>
              <a:rPr lang="en-US" altLang="zh-CN" sz="2000" dirty="0" err="1">
                <a:latin typeface="微软雅黑" panose="020B0503020204020204" pitchFamily="34" charset="-122"/>
                <a:ea typeface="微软雅黑" panose="020B0503020204020204" pitchFamily="34" charset="-122"/>
                <a:cs typeface="微软雅黑" panose="020B0503020204020204" pitchFamily="34" charset="-122"/>
              </a:rPr>
              <a:t>AlphaGo</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Zero</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一模一样的方法（</a:t>
            </a:r>
            <a:r>
              <a:rPr lang="en-US" altLang="zh-CN" sz="20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MCTS+</a:t>
            </a:r>
            <a:r>
              <a:rPr lang="zh-CN" altLang="en-US" sz="20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深度网络</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，实际还做了一些简化），它从零开始训练：</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just" fontAlgn="auto">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小时打败</a:t>
            </a:r>
            <a:r>
              <a:rPr lang="zh-CN" altLang="en-US" sz="20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国际象棋的最强程序</a:t>
            </a:r>
            <a:r>
              <a:rPr lang="en-US" altLang="zh-CN" sz="2000" dirty="0" err="1">
                <a:latin typeface="微软雅黑" panose="020B0503020204020204" pitchFamily="34" charset="-122"/>
                <a:ea typeface="微软雅黑" panose="020B0503020204020204" pitchFamily="34" charset="-122"/>
                <a:cs typeface="微软雅黑" panose="020B0503020204020204" pitchFamily="34" charset="-122"/>
              </a:rPr>
              <a:t>Stockfish</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just" fontAlgn="auto">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小时打败</a:t>
            </a:r>
            <a:r>
              <a:rPr lang="zh-CN" altLang="en-US" sz="20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日本将棋的最强程序</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Elmo</a:t>
            </a:r>
            <a:endParaRPr lang="en-US" altLang="zh-CN" sz="2000" dirty="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just" fontAlgn="auto">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小时打败与</a:t>
            </a:r>
            <a:r>
              <a:rPr lang="zh-CN" altLang="en-US" sz="20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李世石</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对战的</a:t>
            </a:r>
            <a:r>
              <a:rPr lang="en-US" altLang="zh-CN" sz="2000" dirty="0" err="1">
                <a:latin typeface="微软雅黑" panose="020B0503020204020204" pitchFamily="34" charset="-122"/>
                <a:ea typeface="微软雅黑" panose="020B0503020204020204" pitchFamily="34" charset="-122"/>
                <a:cs typeface="微软雅黑" panose="020B0503020204020204" pitchFamily="34" charset="-122"/>
              </a:rPr>
              <a:t>AlphaGo</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v18</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custDataLst>
              <p:tags r:id="rId1"/>
            </p:custDataLst>
          </p:nvPr>
        </p:nvPicPr>
        <p:blipFill>
          <a:blip r:embed="rId2"/>
          <a:stretch>
            <a:fillRect/>
          </a:stretch>
        </p:blipFill>
        <p:spPr>
          <a:xfrm>
            <a:off x="5710556" y="3695062"/>
            <a:ext cx="5715624" cy="2917712"/>
          </a:xfrm>
          <a:prstGeom prst="rect">
            <a:avLst/>
          </a:prstGeom>
        </p:spPr>
      </p:pic>
      <p:pic>
        <p:nvPicPr>
          <p:cNvPr id="7" name="图片 6"/>
          <p:cNvPicPr>
            <a:picLocks noChangeAspect="1"/>
          </p:cNvPicPr>
          <p:nvPr/>
        </p:nvPicPr>
        <p:blipFill>
          <a:blip r:embed="rId3"/>
          <a:stretch>
            <a:fillRect/>
          </a:stretch>
        </p:blipFill>
        <p:spPr>
          <a:xfrm>
            <a:off x="1561465" y="4077335"/>
            <a:ext cx="2745740" cy="2546350"/>
          </a:xfrm>
          <a:prstGeom prst="rect">
            <a:avLst/>
          </a:prstGeom>
        </p:spPr>
      </p:pic>
      <p:sp>
        <p:nvSpPr>
          <p:cNvPr id="5" name="文本框 4"/>
          <p:cNvSpPr txBox="1"/>
          <p:nvPr/>
        </p:nvSpPr>
        <p:spPr>
          <a:xfrm>
            <a:off x="417146" y="190274"/>
            <a:ext cx="10285730" cy="523220"/>
          </a:xfrm>
          <a:prstGeom prst="rect">
            <a:avLst/>
          </a:prstGeom>
          <a:noFill/>
          <a:ln w="9525">
            <a:noFill/>
          </a:ln>
        </p:spPr>
        <p:txBody>
          <a:bodyPr wrap="square">
            <a:spAutoFit/>
          </a:bodyPr>
          <a:lstStyle/>
          <a:p>
            <a:pPr indent="0"/>
            <a:r>
              <a:rPr lang="en-US" altLang="zh-CN" sz="2800" b="1" dirty="0" smtClean="0">
                <a:solidFill>
                  <a:schemeClr val="bg1"/>
                </a:solidFill>
                <a:latin typeface="微软雅黑" panose="020B0503020204020204" pitchFamily="34" charset="-122"/>
                <a:ea typeface="微软雅黑" panose="020B0503020204020204" pitchFamily="34" charset="-122"/>
              </a:rPr>
              <a:t>1</a:t>
            </a:r>
            <a:r>
              <a:rPr lang="zh-CN" altLang="en-US" sz="2800" b="1" dirty="0" smtClean="0">
                <a:solidFill>
                  <a:schemeClr val="bg1"/>
                </a:solidFill>
                <a:latin typeface="微软雅黑" panose="020B0503020204020204" pitchFamily="34" charset="-122"/>
                <a:ea typeface="微软雅黑" panose="020B0503020204020204" pitchFamily="34" charset="-122"/>
              </a:rPr>
              <a:t>、</a:t>
            </a:r>
            <a:r>
              <a:rPr lang="en-US" altLang="zh-CN" sz="2800" b="1" dirty="0">
                <a:solidFill>
                  <a:schemeClr val="bg1"/>
                </a:solidFill>
                <a:latin typeface="微软雅黑" panose="020B0503020204020204" pitchFamily="34" charset="-122"/>
                <a:ea typeface="微软雅黑" panose="020B0503020204020204" pitchFamily="34" charset="-122"/>
              </a:rPr>
              <a:t>Alpha Go</a:t>
            </a:r>
            <a:r>
              <a:rPr lang="zh-CN" altLang="en-US" sz="2800" b="1" dirty="0">
                <a:solidFill>
                  <a:schemeClr val="bg1"/>
                </a:solidFill>
                <a:latin typeface="微软雅黑" panose="020B0503020204020204" pitchFamily="34" charset="-122"/>
                <a:ea typeface="微软雅黑" panose="020B0503020204020204" pitchFamily="34" charset="-122"/>
              </a:rPr>
              <a:t>赢得人工智能“圣杯”</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4"/>
          <a:stretch>
            <a:fillRect/>
          </a:stretch>
        </p:blipFill>
        <p:spPr>
          <a:xfrm>
            <a:off x="6529635" y="1053530"/>
            <a:ext cx="4371961" cy="2589210"/>
          </a:xfrm>
          <a:prstGeom prst="rect">
            <a:avLst/>
          </a:prstGeom>
        </p:spPr>
      </p:pic>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菱形 1"/>
          <p:cNvSpPr/>
          <p:nvPr/>
        </p:nvSpPr>
        <p:spPr>
          <a:xfrm>
            <a:off x="837441" y="2500014"/>
            <a:ext cx="2312915" cy="2048775"/>
          </a:xfrm>
          <a:prstGeom prst="diamond">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5" name="Freeform 8"/>
          <p:cNvSpPr/>
          <p:nvPr/>
        </p:nvSpPr>
        <p:spPr bwMode="auto">
          <a:xfrm>
            <a:off x="1913207" y="1705197"/>
            <a:ext cx="3382422" cy="3379421"/>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0097C2"/>
          </a:solidFill>
          <a:ln w="0">
            <a:noFill/>
            <a:prstDash val="solid"/>
            <a:round/>
          </a:ln>
        </p:spPr>
        <p:txBody>
          <a:bodyPr vert="horz" wrap="square" lIns="121918" tIns="60959" rIns="121918" bIns="60959" numCol="1" anchor="t" anchorCtr="0" compatLnSpc="1"/>
          <a:lstStyle/>
          <a:p>
            <a:endParaRPr lang="zh-CN" altLang="en-US">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050" name="文本框 2"/>
          <p:cNvSpPr txBox="1">
            <a:spLocks noChangeArrowheads="1"/>
          </p:cNvSpPr>
          <p:nvPr>
            <p:custDataLst>
              <p:tags r:id="rId1"/>
            </p:custDataLst>
          </p:nvPr>
        </p:nvSpPr>
        <p:spPr bwMode="auto">
          <a:xfrm>
            <a:off x="2800229" y="2646067"/>
            <a:ext cx="1608377" cy="149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730" b="1" dirty="0" smtClean="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2</a:t>
            </a:r>
            <a:endParaRPr lang="zh-CN" altLang="en-US" sz="9730" b="1"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cxnSp>
        <p:nvCxnSpPr>
          <p:cNvPr id="7" name="直接连接符 6"/>
          <p:cNvCxnSpPr/>
          <p:nvPr>
            <p:custDataLst>
              <p:tags r:id="rId2"/>
            </p:custDataLst>
          </p:nvPr>
        </p:nvCxnSpPr>
        <p:spPr>
          <a:xfrm>
            <a:off x="5885124" y="3429794"/>
            <a:ext cx="3929083" cy="0"/>
          </a:xfrm>
          <a:prstGeom prst="line">
            <a:avLst/>
          </a:prstGeom>
          <a:ln w="12700">
            <a:solidFill>
              <a:srgbClr val="0097C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885124" y="2385776"/>
            <a:ext cx="4237325" cy="820353"/>
          </a:xfrm>
          <a:prstGeom prst="rect">
            <a:avLst/>
          </a:prstGeom>
        </p:spPr>
        <p:txBody>
          <a:bodyPr wrap="square" lIns="0" tIns="0" rIns="0" bIns="0">
            <a:spAutoFit/>
          </a:bodyPr>
          <a:lstStyle/>
          <a:p>
            <a:pPr lvl="0">
              <a:buNone/>
            </a:pPr>
            <a:r>
              <a:rPr lang="zh-CN" altLang="en-US" sz="5330" b="1" dirty="0" smtClean="0">
                <a:solidFill>
                  <a:srgbClr val="0097C2"/>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包罗万象</a:t>
            </a:r>
            <a:endParaRPr lang="zh-CN" altLang="zh-CN" sz="5330" b="1" dirty="0">
              <a:solidFill>
                <a:srgbClr val="0097C2"/>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9" name="矩形 8"/>
          <p:cNvSpPr/>
          <p:nvPr/>
        </p:nvSpPr>
        <p:spPr>
          <a:xfrm>
            <a:off x="5885125" y="3653399"/>
            <a:ext cx="4950660" cy="1522853"/>
          </a:xfrm>
          <a:prstGeom prst="rect">
            <a:avLst/>
          </a:prstGeom>
        </p:spPr>
        <p:txBody>
          <a:bodyPr wrap="square" lIns="0" tIns="0" rIns="0" bIns="0">
            <a:spAutoFit/>
          </a:bodyPr>
          <a:lstStyle/>
          <a:p>
            <a:pPr lvl="0">
              <a:lnSpc>
                <a:spcPct val="130000"/>
              </a:lnSpc>
              <a:buNone/>
            </a:pPr>
            <a:r>
              <a:rPr lang="zh-CN" altLang="en-US" sz="40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sym typeface="字魂59号-创粗黑" panose="00000500000000000000" pitchFamily="2" charset="-122"/>
              </a:rPr>
              <a:t>人工智能</a:t>
            </a:r>
            <a:endParaRPr lang="en-US" altLang="zh-CN" sz="40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sym typeface="字魂59号-创粗黑" panose="00000500000000000000" pitchFamily="2" charset="-122"/>
            </a:endParaRPr>
          </a:p>
          <a:p>
            <a:pPr lvl="0">
              <a:lnSpc>
                <a:spcPct val="130000"/>
              </a:lnSpc>
              <a:buNone/>
            </a:pPr>
            <a:r>
              <a:rPr lang="zh-CN" altLang="en-US" sz="4000" b="1" dirty="0" smtClean="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sym typeface="字魂59号-创粗黑" panose="00000500000000000000" pitchFamily="2" charset="-122"/>
              </a:rPr>
              <a:t>政策</a:t>
            </a:r>
            <a:r>
              <a:rPr lang="zh-CN" altLang="en-US" sz="40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sym typeface="字魂59号-创粗黑" panose="00000500000000000000" pitchFamily="2" charset="-122"/>
              </a:rPr>
              <a:t>与典型应用</a:t>
            </a:r>
            <a:endParaRPr lang="zh-CN" altLang="en-US" sz="40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sym typeface="字魂59号-创粗黑" panose="00000500000000000000" pitchFamily="2" charset="-122"/>
            </a:endParaRPr>
          </a:p>
        </p:txBody>
      </p:sp>
    </p:spTree>
    <p:custDataLst>
      <p:tags r:id="rId3"/>
    </p:custData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2888" y="237546"/>
            <a:ext cx="6042153" cy="584775"/>
          </a:xfrm>
          <a:prstGeom prst="rect">
            <a:avLst/>
          </a:prstGeom>
          <a:noFill/>
        </p:spPr>
        <p:txBody>
          <a:bodyPr wrap="square" rtlCol="0">
            <a:spAutoFit/>
          </a:bodyPr>
          <a:lstStyle/>
          <a:p>
            <a:r>
              <a:rPr lang="en-US" altLang="zh-CN" sz="3200" b="1" dirty="0" smtClean="0">
                <a:solidFill>
                  <a:schemeClr val="bg1"/>
                </a:solidFill>
                <a:latin typeface="微软雅黑" panose="020B0503020204020204" pitchFamily="34" charset="-122"/>
                <a:ea typeface="微软雅黑" panose="020B0503020204020204" pitchFamily="34" charset="-122"/>
              </a:rPr>
              <a:t>3</a:t>
            </a:r>
            <a:r>
              <a:rPr lang="zh-CN" altLang="en-US" sz="3200" b="1" dirty="0" smtClean="0">
                <a:solidFill>
                  <a:schemeClr val="bg1"/>
                </a:solidFill>
                <a:latin typeface="微软雅黑" panose="020B0503020204020204" pitchFamily="34" charset="-122"/>
                <a:ea typeface="微软雅黑" panose="020B0503020204020204" pitchFamily="34" charset="-122"/>
              </a:rPr>
              <a:t>、新一代</a:t>
            </a:r>
            <a:r>
              <a:rPr lang="zh-CN" altLang="en-US" sz="3200" b="1" dirty="0">
                <a:solidFill>
                  <a:schemeClr val="bg1"/>
                </a:solidFill>
                <a:latin typeface="微软雅黑" panose="020B0503020204020204" pitchFamily="34" charset="-122"/>
                <a:ea typeface="微软雅黑" panose="020B0503020204020204" pitchFamily="34" charset="-122"/>
              </a:rPr>
              <a:t>人工智能发展规划</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412661" y="981522"/>
            <a:ext cx="6226846" cy="5424496"/>
          </a:xfrm>
          <a:prstGeom prst="rect">
            <a:avLst/>
          </a:prstGeom>
        </p:spPr>
      </p:pic>
      <p:sp>
        <p:nvSpPr>
          <p:cNvPr id="6" name="文本框 5"/>
          <p:cNvSpPr txBox="1"/>
          <p:nvPr/>
        </p:nvSpPr>
        <p:spPr>
          <a:xfrm>
            <a:off x="7105384" y="2709302"/>
            <a:ext cx="5040560" cy="1569660"/>
          </a:xfrm>
          <a:prstGeom prst="rect">
            <a:avLst/>
          </a:prstGeom>
          <a:noFill/>
        </p:spPr>
        <p:txBody>
          <a:bodyPr wrap="square">
            <a:spAutoFit/>
          </a:bodyPr>
          <a:lstStyle/>
          <a:p>
            <a:r>
              <a:rPr lang="en-US" altLang="zh-CN" sz="2400" dirty="0" smtClean="0">
                <a:solidFill>
                  <a:srgbClr val="333949"/>
                </a:solidFill>
                <a:latin typeface="微软雅黑" panose="020B0503020204020204" pitchFamily="34" charset="-122"/>
                <a:ea typeface="微软雅黑" panose="020B0503020204020204" pitchFamily="34" charset="-122"/>
              </a:rPr>
              <a:t>1</a:t>
            </a:r>
            <a:r>
              <a:rPr lang="zh-CN" altLang="en-US" sz="2400" dirty="0">
                <a:solidFill>
                  <a:srgbClr val="333949"/>
                </a:solidFill>
                <a:latin typeface="微软雅黑" panose="020B0503020204020204" pitchFamily="34" charset="-122"/>
                <a:ea typeface="微软雅黑" panose="020B0503020204020204" pitchFamily="34" charset="-122"/>
              </a:rPr>
              <a:t>、在新一轮国际竞争中掌握主动权</a:t>
            </a:r>
            <a:endParaRPr lang="en-US" altLang="zh-CN" sz="2400" dirty="0">
              <a:solidFill>
                <a:srgbClr val="333949"/>
              </a:solidFill>
              <a:latin typeface="微软雅黑" panose="020B0503020204020204" pitchFamily="34" charset="-122"/>
              <a:ea typeface="微软雅黑" panose="020B0503020204020204" pitchFamily="34" charset="-122"/>
            </a:endParaRPr>
          </a:p>
          <a:p>
            <a:r>
              <a:rPr lang="en-US" altLang="zh-CN" sz="2400" dirty="0">
                <a:solidFill>
                  <a:srgbClr val="333949"/>
                </a:solidFill>
                <a:latin typeface="微软雅黑" panose="020B0503020204020204" pitchFamily="34" charset="-122"/>
                <a:ea typeface="微软雅黑" panose="020B0503020204020204" pitchFamily="34" charset="-122"/>
              </a:rPr>
              <a:t>2</a:t>
            </a:r>
            <a:r>
              <a:rPr lang="zh-CN" altLang="en-US" sz="2400" dirty="0">
                <a:solidFill>
                  <a:srgbClr val="333949"/>
                </a:solidFill>
                <a:latin typeface="微软雅黑" panose="020B0503020204020204" pitchFamily="34" charset="-122"/>
                <a:ea typeface="微软雅黑" panose="020B0503020204020204" pitchFamily="34" charset="-122"/>
              </a:rPr>
              <a:t>、科技强国、民族复兴的关键一步</a:t>
            </a:r>
            <a:endParaRPr lang="en-US" altLang="zh-CN" sz="2400" dirty="0">
              <a:solidFill>
                <a:srgbClr val="333949"/>
              </a:solidFill>
              <a:latin typeface="微软雅黑" panose="020B0503020204020204" pitchFamily="34" charset="-122"/>
              <a:ea typeface="微软雅黑" panose="020B0503020204020204" pitchFamily="34" charset="-122"/>
            </a:endParaRPr>
          </a:p>
          <a:p>
            <a:r>
              <a:rPr lang="en-US" altLang="zh-CN" sz="2400" dirty="0">
                <a:solidFill>
                  <a:srgbClr val="333949"/>
                </a:solidFill>
                <a:latin typeface="微软雅黑" panose="020B0503020204020204" pitchFamily="34" charset="-122"/>
                <a:ea typeface="微软雅黑" panose="020B0503020204020204" pitchFamily="34" charset="-122"/>
              </a:rPr>
              <a:t>3</a:t>
            </a:r>
            <a:r>
              <a:rPr lang="zh-CN" altLang="en-US" sz="2400" dirty="0">
                <a:solidFill>
                  <a:srgbClr val="333949"/>
                </a:solidFill>
                <a:latin typeface="微软雅黑" panose="020B0503020204020204" pitchFamily="34" charset="-122"/>
                <a:ea typeface="微软雅黑" panose="020B0503020204020204" pitchFamily="34" charset="-122"/>
              </a:rPr>
              <a:t>、实现弯道超车的重大历史机遇</a:t>
            </a:r>
            <a:endParaRPr lang="en-US" altLang="zh-CN" sz="2400" dirty="0">
              <a:solidFill>
                <a:srgbClr val="333949"/>
              </a:solidFill>
              <a:latin typeface="微软雅黑" panose="020B0503020204020204" pitchFamily="34" charset="-122"/>
              <a:ea typeface="微软雅黑" panose="020B0503020204020204" pitchFamily="34" charset="-122"/>
            </a:endParaRPr>
          </a:p>
          <a:p>
            <a:r>
              <a:rPr lang="en-US" altLang="zh-CN" sz="2400" dirty="0">
                <a:solidFill>
                  <a:srgbClr val="333949"/>
                </a:solidFill>
                <a:latin typeface="微软雅黑" panose="020B0503020204020204" pitchFamily="34" charset="-122"/>
                <a:ea typeface="微软雅黑" panose="020B0503020204020204" pitchFamily="34" charset="-122"/>
              </a:rPr>
              <a:t>4</a:t>
            </a:r>
            <a:r>
              <a:rPr lang="zh-CN" altLang="en-US" sz="2400" dirty="0">
                <a:solidFill>
                  <a:srgbClr val="333949"/>
                </a:solidFill>
                <a:latin typeface="微软雅黑" panose="020B0503020204020204" pitchFamily="34" charset="-122"/>
                <a:ea typeface="微软雅黑" panose="020B0503020204020204" pitchFamily="34" charset="-122"/>
              </a:rPr>
              <a:t>、人才优势、数据竞争、市场优势</a:t>
            </a:r>
            <a:endParaRPr lang="zh-CN" altLang="en-US" sz="2400" dirty="0">
              <a:solidFill>
                <a:srgbClr val="333949"/>
              </a:solidFill>
              <a:latin typeface="微软雅黑" panose="020B0503020204020204" pitchFamily="34" charset="-122"/>
              <a:ea typeface="微软雅黑" panose="020B0503020204020204" pitchFamily="34" charset="-122"/>
            </a:endParaRPr>
          </a:p>
        </p:txBody>
      </p:sp>
      <p:sp>
        <p:nvSpPr>
          <p:cNvPr id="7" name="矩形 6"/>
          <p:cNvSpPr/>
          <p:nvPr/>
        </p:nvSpPr>
        <p:spPr>
          <a:xfrm>
            <a:off x="6925680" y="1000004"/>
            <a:ext cx="4932548" cy="609398"/>
          </a:xfrm>
          <a:prstGeom prst="rect">
            <a:avLst/>
          </a:prstGeom>
        </p:spPr>
        <p:txBody>
          <a:bodyPr wrap="square">
            <a:spAutoFit/>
          </a:bodyPr>
          <a:lstStyle/>
          <a:p>
            <a:pPr marL="342900" indent="-342900" algn="just">
              <a:lnSpc>
                <a:spcPct val="120000"/>
              </a:lnSpc>
              <a:buFont typeface="Wingdings" panose="05000000000000000000" pitchFamily="2" charset="2"/>
              <a:buChar char="Ø"/>
            </a:pPr>
            <a:r>
              <a:rPr lang="zh-CN" altLang="en-US" sz="2800" b="1" dirty="0">
                <a:solidFill>
                  <a:srgbClr val="1BA1C6"/>
                </a:solidFill>
                <a:latin typeface="微软雅黑" panose="020B0503020204020204" pitchFamily="34" charset="-122"/>
                <a:ea typeface="微软雅黑" panose="020B0503020204020204" pitchFamily="34" charset="-122"/>
              </a:rPr>
              <a:t>人工智能成为国家</a:t>
            </a:r>
            <a:r>
              <a:rPr lang="zh-CN" altLang="en-US" sz="2800" b="1" dirty="0" smtClean="0">
                <a:solidFill>
                  <a:srgbClr val="1BA1C6"/>
                </a:solidFill>
                <a:latin typeface="微软雅黑" panose="020B0503020204020204" pitchFamily="34" charset="-122"/>
                <a:ea typeface="微软雅黑" panose="020B0503020204020204" pitchFamily="34" charset="-122"/>
              </a:rPr>
              <a:t>战略</a:t>
            </a:r>
            <a:endParaRPr lang="en-US" altLang="en-US" sz="2800" b="1" dirty="0">
              <a:solidFill>
                <a:srgbClr val="C00000"/>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endParaRPr>
          </a:p>
        </p:txBody>
      </p:sp>
    </p:spTree>
  </p:cSld>
  <p:clrMapOvr>
    <a:masterClrMapping/>
  </p:clrMapOvr>
  <p:transition advTm="0"/>
</p:sld>
</file>

<file path=ppt/tags/tag1.xml><?xml version="1.0" encoding="utf-8"?>
<p:tagLst xmlns:p="http://schemas.openxmlformats.org/presentationml/2006/main">
  <p:tag name="MH" val="20161022204031"/>
  <p:tag name="MH_LIBRARY" val="GRAPHIC"/>
  <p:tag name="MH_ORDER" val="文本框 2"/>
</p:tagLst>
</file>

<file path=ppt/tags/tag10.xml><?xml version="1.0" encoding="utf-8"?>
<p:tagLst xmlns:p="http://schemas.openxmlformats.org/presentationml/2006/main">
  <p:tag name="MH" val="20161022204031"/>
  <p:tag name="MH_LIBRARY" val="GRAPHIC"/>
</p:tagLst>
</file>

<file path=ppt/tags/tag11.xml><?xml version="1.0" encoding="utf-8"?>
<p:tagLst xmlns:p="http://schemas.openxmlformats.org/presentationml/2006/main">
  <p:tag name="KSO_WM_UNIT_PLACING_PICTURE_USER_VIEWPORT" val="{&quot;height&quot;:4661.921259842519,&quot;width&quot;:13257.878740157481}"/>
</p:tagLst>
</file>

<file path=ppt/tags/tag12.xml><?xml version="1.0" encoding="utf-8"?>
<p:tagLst xmlns:p="http://schemas.openxmlformats.org/presentationml/2006/main">
  <p:tag name="MH" val="20161022204031"/>
  <p:tag name="MH_LIBRARY" val="GRAPHIC"/>
  <p:tag name="MH_ORDER" val="文本框 2"/>
</p:tagLst>
</file>

<file path=ppt/tags/tag13.xml><?xml version="1.0" encoding="utf-8"?>
<p:tagLst xmlns:p="http://schemas.openxmlformats.org/presentationml/2006/main">
  <p:tag name="MH" val="20161022204031"/>
  <p:tag name="MH_LIBRARY" val="GRAPHIC"/>
  <p:tag name="MH_ORDER" val="Straight Connector 6"/>
</p:tagLst>
</file>

<file path=ppt/tags/tag14.xml><?xml version="1.0" encoding="utf-8"?>
<p:tagLst xmlns:p="http://schemas.openxmlformats.org/presentationml/2006/main">
  <p:tag name="MH" val="20161022204031"/>
  <p:tag name="MH_LIBRARY" val="GRAPHIC"/>
</p:tagLst>
</file>

<file path=ppt/tags/tag15.xml><?xml version="1.0" encoding="utf-8"?>
<p:tagLst xmlns:p="http://schemas.openxmlformats.org/presentationml/2006/main">
  <p:tag name="ISPRING_PRESENTATION_TITLE" val="PowerPoint 演示文稿"/>
  <p:tag name="KSO_WPP_MARK_KEY" val="332ee10b-4011-47d7-8150-4a6dd7bdc039"/>
  <p:tag name="COMMONDATA" val="eyJoZGlkIjoiNzIzMDUwNTY5NGRlMTc1MGZkMzc4Yzk5ZDY3YmFmNmMifQ=="/>
</p:tagLst>
</file>

<file path=ppt/tags/tag2.xml><?xml version="1.0" encoding="utf-8"?>
<p:tagLst xmlns:p="http://schemas.openxmlformats.org/presentationml/2006/main">
  <p:tag name="MH" val="20161022204031"/>
  <p:tag name="MH_LIBRARY" val="GRAPHIC"/>
  <p:tag name="MH_ORDER" val="Straight Connector 6"/>
</p:tagLst>
</file>

<file path=ppt/tags/tag3.xml><?xml version="1.0" encoding="utf-8"?>
<p:tagLst xmlns:p="http://schemas.openxmlformats.org/presentationml/2006/main">
  <p:tag name="MH" val="20161022204031"/>
  <p:tag name="MH_LIBRARY" val="GRAPHIC"/>
</p:tagLst>
</file>

<file path=ppt/tags/tag4.xml><?xml version="1.0" encoding="utf-8"?>
<p:tagLst xmlns:p="http://schemas.openxmlformats.org/presentationml/2006/main">
  <p:tag name="KSO_WM_UNIT_PLACING_PICTURE_USER_VIEWPORT" val="{&quot;height&quot;:7396.7118110236215,&quot;width&quot;:14493.354330708662}"/>
</p:tagLst>
</file>

<file path=ppt/tags/tag5.xml><?xml version="1.0" encoding="utf-8"?>
<p:tagLst xmlns:p="http://schemas.openxmlformats.org/presentationml/2006/main">
  <p:tag name="MH" val="20161022204031"/>
  <p:tag name="MH_LIBRARY" val="GRAPHIC"/>
  <p:tag name="MH_ORDER" val="文本框 2"/>
</p:tagLst>
</file>

<file path=ppt/tags/tag6.xml><?xml version="1.0" encoding="utf-8"?>
<p:tagLst xmlns:p="http://schemas.openxmlformats.org/presentationml/2006/main">
  <p:tag name="MH" val="20161022204031"/>
  <p:tag name="MH_LIBRARY" val="GRAPHIC"/>
  <p:tag name="MH_ORDER" val="Straight Connector 6"/>
</p:tagLst>
</file>

<file path=ppt/tags/tag7.xml><?xml version="1.0" encoding="utf-8"?>
<p:tagLst xmlns:p="http://schemas.openxmlformats.org/presentationml/2006/main">
  <p:tag name="MH" val="20161022204031"/>
  <p:tag name="MH_LIBRARY" val="GRAPHIC"/>
</p:tagLst>
</file>

<file path=ppt/tags/tag8.xml><?xml version="1.0" encoding="utf-8"?>
<p:tagLst xmlns:p="http://schemas.openxmlformats.org/presentationml/2006/main">
  <p:tag name="MH" val="20161022204031"/>
  <p:tag name="MH_LIBRARY" val="GRAPHIC"/>
  <p:tag name="MH_ORDER" val="文本框 2"/>
</p:tagLst>
</file>

<file path=ppt/tags/tag9.xml><?xml version="1.0" encoding="utf-8"?>
<p:tagLst xmlns:p="http://schemas.openxmlformats.org/presentationml/2006/main">
  <p:tag name="MH" val="20161022204031"/>
  <p:tag name="MH_LIBRARY" val="GRAPHIC"/>
  <p:tag name="MH_ORDER" val="Straight Connector 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8815</Words>
  <Application>WPS 演示</Application>
  <PresentationFormat>自定义</PresentationFormat>
  <Paragraphs>884</Paragraphs>
  <Slides>63</Slides>
  <Notes>47</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5</vt:i4>
      </vt:variant>
      <vt:variant>
        <vt:lpstr>幻灯片标题</vt:lpstr>
      </vt:variant>
      <vt:variant>
        <vt:i4>63</vt:i4>
      </vt:variant>
    </vt:vector>
  </HeadingPairs>
  <TitlesOfParts>
    <vt:vector size="83" baseType="lpstr">
      <vt:lpstr>Arial</vt:lpstr>
      <vt:lpstr>宋体</vt:lpstr>
      <vt:lpstr>Wingdings</vt:lpstr>
      <vt:lpstr>印品黑体</vt:lpstr>
      <vt:lpstr>微软雅黑</vt:lpstr>
      <vt:lpstr>Times New Roman</vt:lpstr>
      <vt:lpstr>字魂59号-创粗黑</vt:lpstr>
      <vt:lpstr>Calibri</vt:lpstr>
      <vt:lpstr>黑体</vt:lpstr>
      <vt:lpstr>Calibri</vt:lpstr>
      <vt:lpstr>Arial Unicode MS</vt:lpstr>
      <vt:lpstr>Cambria Math</vt:lpstr>
      <vt:lpstr>Wingdings</vt:lpstr>
      <vt:lpstr>字体视界-简圆体</vt:lpstr>
      <vt:lpstr>Office 主题​​</vt:lpstr>
      <vt:lpstr>Equation.3</vt:lpstr>
      <vt:lpstr>Visio.Drawing.15</vt:lpstr>
      <vt:lpstr>Equation.DSMT4</vt:lpstr>
      <vt:lpstr>Equation.DSMT4</vt:lpstr>
      <vt:lpstr>Equation.DSMT4</vt:lpstr>
      <vt:lpstr>人工智能赋能化工产业 数字化转型及其应用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CHENYING0907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PPT04294</dc:title>
  <dc:creator>QQCD52983F</dc:creator>
  <cp:lastModifiedBy>王新美</cp:lastModifiedBy>
  <cp:revision>595</cp:revision>
  <dcterms:created xsi:type="dcterms:W3CDTF">2015-07-10T10:13:00Z</dcterms:created>
  <dcterms:modified xsi:type="dcterms:W3CDTF">2022-10-17T08:08:35Z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B55F62DD75234054948536C32CF954A2</vt:lpwstr>
  </property>
  <property fmtid="{D5CDD505-2E9C-101B-9397-08002B2CF9AE}" pid="3" name="KSOProductBuildVer">
    <vt:lpwstr>2052-11.1.0.12598</vt:lpwstr>
  </property>
</Properties>
</file>