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1" r:id="rId1"/>
  </p:sldMasterIdLst>
  <p:notesMasterIdLst>
    <p:notesMasterId r:id="rId19"/>
  </p:notesMasterIdLst>
  <p:sldIdLst>
    <p:sldId id="256" r:id="rId2"/>
    <p:sldId id="339" r:id="rId3"/>
    <p:sldId id="285" r:id="rId4"/>
    <p:sldId id="357" r:id="rId5"/>
    <p:sldId id="374" r:id="rId6"/>
    <p:sldId id="377" r:id="rId7"/>
    <p:sldId id="381" r:id="rId8"/>
    <p:sldId id="309" r:id="rId9"/>
    <p:sldId id="355" r:id="rId10"/>
    <p:sldId id="382" r:id="rId11"/>
    <p:sldId id="356" r:id="rId12"/>
    <p:sldId id="376" r:id="rId13"/>
    <p:sldId id="379" r:id="rId14"/>
    <p:sldId id="380" r:id="rId15"/>
    <p:sldId id="369" r:id="rId16"/>
    <p:sldId id="378" r:id="rId17"/>
    <p:sldId id="279" r:id="rId18"/>
  </p:sldIdLst>
  <p:sldSz cx="9144000" cy="5143500" type="screen16x9"/>
  <p:notesSz cx="6858000" cy="9144000"/>
  <p:kinsoku lang="zh-CN" invalStChars="!%),.:;?]}¨·ˇˉ་―‖’”…‰∶、。〃々〉》」』】〕〗！＂＇％），．：；？］｀｜｝～￠" invalEndChars="([{·‘“〈《「『【〔〖（．［｛￡￥"/>
  <p:defaultTextStyle>
    <a:defPPr>
      <a:defRPr lang="zh-CN"/>
    </a:defPPr>
    <a:lvl1pPr marL="0" indent="0" algn="l" defTabSz="914400" eaLnBrk="1" fontAlgn="auto" latinLnBrk="0" hangingPunct="1">
      <a:buNone/>
      <a:defRPr sz="1400" kern="1200">
        <a:solidFill>
          <a:schemeClr val="tx1"/>
        </a:solidFill>
        <a:latin typeface="Droid Sans" charset="0"/>
        <a:ea typeface="宋体" charset="0"/>
        <a:cs typeface="Droid Sans" charset="0"/>
      </a:defRPr>
    </a:lvl1pPr>
    <a:lvl2pPr marL="342900" indent="0" algn="l" defTabSz="914400" eaLnBrk="1" fontAlgn="auto" latinLnBrk="0" hangingPunct="1">
      <a:buNone/>
      <a:defRPr sz="1400" kern="1200">
        <a:solidFill>
          <a:schemeClr val="tx1"/>
        </a:solidFill>
        <a:latin typeface="Droid Sans" charset="0"/>
        <a:ea typeface="宋体" charset="0"/>
        <a:cs typeface="Droid Sans" charset="0"/>
      </a:defRPr>
    </a:lvl2pPr>
    <a:lvl3pPr marL="685800" indent="0" algn="l" defTabSz="914400" eaLnBrk="1" fontAlgn="auto" latinLnBrk="0" hangingPunct="1">
      <a:buNone/>
      <a:defRPr sz="1400" kern="1200">
        <a:solidFill>
          <a:schemeClr val="tx1"/>
        </a:solidFill>
        <a:latin typeface="Droid Sans" charset="0"/>
        <a:ea typeface="宋体" charset="0"/>
        <a:cs typeface="Droid Sans" charset="0"/>
      </a:defRPr>
    </a:lvl3pPr>
    <a:lvl4pPr marL="1028700" indent="0" algn="l" defTabSz="914400" eaLnBrk="1" fontAlgn="auto" latinLnBrk="0" hangingPunct="1">
      <a:buNone/>
      <a:defRPr sz="1400" kern="1200">
        <a:solidFill>
          <a:schemeClr val="tx1"/>
        </a:solidFill>
        <a:latin typeface="Droid Sans" charset="0"/>
        <a:ea typeface="宋体" charset="0"/>
        <a:cs typeface="Droid Sans" charset="0"/>
      </a:defRPr>
    </a:lvl4pPr>
    <a:lvl5pPr marL="1371600" indent="0" algn="l" defTabSz="914400" eaLnBrk="1" fontAlgn="auto" latinLnBrk="0" hangingPunct="1">
      <a:buNone/>
      <a:defRPr sz="1400" kern="1200">
        <a:solidFill>
          <a:schemeClr val="tx1"/>
        </a:solidFill>
        <a:latin typeface="Droid Sans" charset="0"/>
        <a:ea typeface="宋体" charset="0"/>
        <a:cs typeface="Droid Sans" charset="0"/>
      </a:defRPr>
    </a:lvl5pPr>
    <a:lvl6pPr marL="1714500" indent="0" algn="l" defTabSz="914400" eaLnBrk="1" fontAlgn="auto" latinLnBrk="0" hangingPunct="1">
      <a:buNone/>
      <a:defRPr sz="1400" kern="1200">
        <a:solidFill>
          <a:schemeClr val="tx1"/>
        </a:solidFill>
        <a:latin typeface="Droid Sans" charset="0"/>
        <a:ea typeface="宋体" charset="0"/>
        <a:cs typeface="Droid Sans" charset="0"/>
      </a:defRPr>
    </a:lvl6pPr>
    <a:lvl7pPr marL="2057400" indent="0" algn="l" defTabSz="914400" eaLnBrk="1" fontAlgn="auto" latinLnBrk="0" hangingPunct="1">
      <a:buNone/>
      <a:defRPr sz="1400" kern="1200">
        <a:solidFill>
          <a:schemeClr val="tx1"/>
        </a:solidFill>
        <a:latin typeface="Droid Sans" charset="0"/>
        <a:ea typeface="宋体" charset="0"/>
        <a:cs typeface="Droid Sans" charset="0"/>
      </a:defRPr>
    </a:lvl7pPr>
    <a:lvl8pPr marL="2400300" indent="0" algn="l" defTabSz="914400" eaLnBrk="1" fontAlgn="auto" latinLnBrk="0" hangingPunct="1">
      <a:buNone/>
      <a:defRPr sz="1400" kern="1200">
        <a:solidFill>
          <a:schemeClr val="tx1"/>
        </a:solidFill>
        <a:latin typeface="Droid Sans" charset="0"/>
        <a:ea typeface="宋体" charset="0"/>
        <a:cs typeface="Droid Sans" charset="0"/>
      </a:defRPr>
    </a:lvl8pPr>
    <a:lvl9pPr marL="2400300" indent="0" algn="l" defTabSz="914400" eaLnBrk="1" fontAlgn="auto" latinLnBrk="0" hangingPunct="1">
      <a:buNone/>
      <a:defRPr sz="1400" kern="1200">
        <a:solidFill>
          <a:schemeClr val="tx1"/>
        </a:solidFill>
        <a:latin typeface="Droid Sans" charset="0"/>
        <a:ea typeface="宋体" charset="0"/>
        <a:cs typeface="Droid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5529" autoAdjust="0"/>
    <p:restoredTop sz="85842" autoAdjust="0"/>
  </p:normalViewPr>
  <p:slideViewPr>
    <p:cSldViewPr snapToGrid="0">
      <p:cViewPr varScale="1">
        <p:scale>
          <a:sx n="89" d="100"/>
          <a:sy n="89" d="100"/>
        </p:scale>
        <p:origin x="-528" y="-102"/>
      </p:cViewPr>
      <p:guideLst>
        <p:guide orient="horz" pos="2104"/>
        <p:guide orient="horz" pos="1776"/>
        <p:guide pos="3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hdr"/>
          </p:nvPr>
        </p:nvSpPr>
        <p:spPr>
          <a:xfrm>
            <a:off x="0" y="0"/>
            <a:ext cx="2971799" cy="458787"/>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charset="0"/>
              <a:ea typeface="宋体" charset="0"/>
              <a:cs typeface="Calibri" charset="0"/>
            </a:endParaRPr>
          </a:p>
        </p:txBody>
      </p:sp>
      <p:sp>
        <p:nvSpPr>
          <p:cNvPr id="3" name="文本框"/>
          <p:cNvSpPr>
            <a:spLocks noGrp="1"/>
          </p:cNvSpPr>
          <p:nvPr>
            <p:ph type="dt" idx="1"/>
          </p:nvPr>
        </p:nvSpPr>
        <p:spPr>
          <a:xfrm>
            <a:off x="3884613" y="0"/>
            <a:ext cx="2971800" cy="458787"/>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zh-CN" altLang="en-US" sz="1200">
                <a:latin typeface="Calibri" charset="0"/>
                <a:ea typeface="宋体" charset="0"/>
                <a:cs typeface="Calibri" charset="0"/>
              </a:rPr>
              <a:pPr algn="r"/>
              <a:t>2022/10/10</a:t>
            </a:fld>
            <a:endParaRPr lang="zh-CN" altLang="en-US" sz="1200">
              <a:latin typeface="Calibri" charset="0"/>
              <a:ea typeface="宋体" charset="0"/>
              <a:cs typeface="Calibri" charset="0"/>
            </a:endParaRPr>
          </a:p>
        </p:txBody>
      </p:sp>
      <p:sp>
        <p:nvSpPr>
          <p:cNvPr id="4" name="对象"/>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5" name="文本框"/>
          <p:cNvSpPr>
            <a:spLocks noGrp="1"/>
          </p:cNvSpPr>
          <p:nvPr>
            <p:ph type="body" idx="3"/>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6" name="文本框"/>
          <p:cNvSpPr>
            <a:spLocks noGrp="1"/>
          </p:cNvSpPr>
          <p:nvPr>
            <p:ph type="ftr" idx="4"/>
          </p:nvPr>
        </p:nvSpPr>
        <p:spPr>
          <a:xfrm>
            <a:off x="0" y="8685213"/>
            <a:ext cx="2971799"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charset="0"/>
              <a:ea typeface="宋体" charset="0"/>
              <a:cs typeface="Calibri" charset="0"/>
            </a:endParaRPr>
          </a:p>
        </p:txBody>
      </p:sp>
      <p:sp>
        <p:nvSpPr>
          <p:cNvPr id="7" name="文本框"/>
          <p:cNvSpPr>
            <a:spLocks noGrp="1"/>
          </p:cNvSpPr>
          <p:nvPr>
            <p:ph type="sldNum" idx="5"/>
          </p:nvPr>
        </p:nvSpPr>
        <p:spPr>
          <a:xfrm>
            <a:off x="3884613" y="8685213"/>
            <a:ext cx="2971800" cy="458787"/>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宋体" charset="0"/>
                <a:cs typeface="Calibri" charset="0"/>
              </a:rPr>
              <a:pPr algn="r"/>
              <a:t>‹#›</a:t>
            </a:fld>
            <a:endParaRPr lang="zh-CN" altLang="en-US" sz="1200">
              <a:latin typeface="Calibri" charset="0"/>
              <a:ea typeface="宋体" charset="0"/>
              <a:cs typeface="Calibri" charset="0"/>
            </a:endParaRPr>
          </a:p>
        </p:txBody>
      </p:sp>
    </p:spTree>
    <p:extLst>
      <p:ext uri="{BB962C8B-B14F-4D97-AF65-F5344CB8AC3E}">
        <p14:creationId xmlns="" xmlns:p14="http://schemas.microsoft.com/office/powerpoint/2010/main" val="1727635087"/>
      </p:ext>
    </p:extLst>
  </p:cSld>
  <p:clrMap bg1="lt1" tx1="dk1" bg2="lt2" tx2="dk2" accent1="accent1" accent2="accent2" accent3="accent3" accent4="accent4" accent5="accent5" accent6="accent6" hlink="hlink" folHlink="folHlink"/>
  <p:hf sldNum="0"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17"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zh-CN" altLang="en-US" dirty="0"/>
              <a:t>办图网</a:t>
            </a:r>
            <a:r>
              <a:rPr lang="en-US" altLang="zh-CN" sz="1200" b="0" i="0" kern="1200" dirty="0">
                <a:solidFill>
                  <a:schemeClr val="tx1"/>
                </a:solidFill>
                <a:latin typeface="Calibri" charset="0"/>
                <a:ea typeface="宋体" charset="0"/>
                <a:cs typeface="Calibri" charset="0"/>
              </a:rPr>
              <a:t>QQF4D2CD6C74639</a:t>
            </a:r>
            <a:r>
              <a:rPr lang="zh-CN" altLang="en-US" sz="1200" b="0" i="0" kern="1200" dirty="0">
                <a:solidFill>
                  <a:schemeClr val="tx1"/>
                </a:solidFill>
                <a:latin typeface="Calibri" charset="0"/>
                <a:ea typeface="宋体" charset="0"/>
                <a:cs typeface="Calibri" charset="0"/>
              </a:rPr>
              <a:t>原创</a:t>
            </a:r>
            <a:endParaRPr lang="zh-CN" altLang="en-US" dirty="0"/>
          </a:p>
        </p:txBody>
      </p:sp>
    </p:spTree>
    <p:extLst>
      <p:ext uri="{BB962C8B-B14F-4D97-AF65-F5344CB8AC3E}">
        <p14:creationId xmlns="" xmlns:p14="http://schemas.microsoft.com/office/powerpoint/2010/main" val="26972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 name="对象"/>
          <p:cNvSpPr>
            <a:spLocks noGrp="1" noRot="1" noChangeAspect="1"/>
          </p:cNvSpPr>
          <p:nvPr>
            <p:ph type="sldImg"/>
          </p:nvPr>
        </p:nvSpPr>
        <p:spPr>
          <a:xfrm>
            <a:off x="685800" y="1143000"/>
            <a:ext cx="5486400" cy="3086100"/>
          </a:xfrm>
          <a:prstGeom prst="rect">
            <a:avLst/>
          </a:prstGeom>
          <a:noFill/>
          <a:ln w="12700" cap="flat" cmpd="sng">
            <a:noFill/>
            <a:prstDash val="solid"/>
            <a:miter/>
          </a:ln>
        </p:spPr>
      </p:sp>
      <p:sp>
        <p:nvSpPr>
          <p:cNvPr id="454" name="文本框"/>
          <p:cNvSpPr>
            <a:spLocks noGrp="1"/>
          </p:cNvSpPr>
          <p:nvPr>
            <p:ph type="body" idx="1"/>
          </p:nvPr>
        </p:nvSpPr>
        <p:spPr>
          <a:xfrm>
            <a:off x="685800" y="4400550"/>
            <a:ext cx="5486400" cy="360045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zh-CN" altLang="en-US"/>
              <a:t>避暑经济研究院</a:t>
            </a:r>
            <a:r>
              <a:rPr lang="en-US" altLang="zh-CN" dirty="0"/>
              <a:t>-</a:t>
            </a:r>
            <a:r>
              <a:rPr lang="zh-CN" altLang="en-US"/>
              <a:t>避暑云科技</a:t>
            </a:r>
          </a:p>
        </p:txBody>
      </p:sp>
    </p:spTree>
    <p:extLst>
      <p:ext uri="{BB962C8B-B14F-4D97-AF65-F5344CB8AC3E}">
        <p14:creationId xmlns="" xmlns:p14="http://schemas.microsoft.com/office/powerpoint/2010/main" val="190105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文本框"/>
          <p:cNvSpPr>
            <a:spLocks noGrp="1"/>
          </p:cNvSpPr>
          <p:nvPr>
            <p:ph type="ctrTitle"/>
          </p:nvPr>
        </p:nvSpPr>
        <p:spPr>
          <a:xfrm>
            <a:off x="1143000" y="841772"/>
            <a:ext cx="6858000" cy="1790699"/>
          </a:xfrm>
          <a:prstGeom prst="rect">
            <a:avLst/>
          </a:prstGeom>
          <a:noFill/>
          <a:ln w="12700" cap="flat" cmpd="sng">
            <a:noFill/>
            <a:prstDash val="solid"/>
            <a:miter/>
          </a:ln>
        </p:spPr>
        <p:txBody>
          <a:bodyPr vert="horz" wrap="square" lIns="68580" tIns="34290" rIns="68580" bIns="34290" anchor="b" anchorCtr="0">
            <a:prstTxWarp prst="textNoShape">
              <a:avLst/>
            </a:prstTxWarp>
          </a:bodyPr>
          <a:lstStyle/>
          <a:p>
            <a:pPr marL="0" indent="0" algn="ctr">
              <a:lnSpc>
                <a:spcPct val="90000"/>
              </a:lnSpc>
              <a:spcBef>
                <a:spcPts val="0"/>
              </a:spcBef>
              <a:spcAft>
                <a:spcPts val="0"/>
              </a:spcAft>
              <a:buNone/>
            </a:pPr>
            <a:r>
              <a:rPr lang="zh-CN" altLang="en-US" sz="4500" b="0" i="0" u="none" strike="noStrike" kern="1200" cap="none" spc="0" baseline="0">
                <a:solidFill>
                  <a:schemeClr val="tx1"/>
                </a:solidFill>
                <a:latin typeface="Calibri Light" charset="0"/>
                <a:ea typeface="宋体" charset="0"/>
                <a:cs typeface="Lucida Sans" charset="0"/>
              </a:rPr>
              <a:t>单击此处编辑母版标题样式</a:t>
            </a:r>
          </a:p>
        </p:txBody>
      </p:sp>
      <p:sp>
        <p:nvSpPr>
          <p:cNvPr id="9" name="文本框"/>
          <p:cNvSpPr>
            <a:spLocks noGrp="1"/>
          </p:cNvSpPr>
          <p:nvPr>
            <p:ph type="subTitle" idx="1"/>
          </p:nvPr>
        </p:nvSpPr>
        <p:spPr>
          <a:xfrm>
            <a:off x="1143000" y="2701528"/>
            <a:ext cx="6858000" cy="1241821"/>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pPr marL="0" indent="0" algn="ctr">
              <a:lnSpc>
                <a:spcPct val="90000"/>
              </a:lnSpc>
              <a:spcBef>
                <a:spcPts val="750"/>
              </a:spcBef>
              <a:spcAft>
                <a:spcPts val="0"/>
              </a:spcAft>
              <a:buNone/>
            </a:pPr>
            <a:r>
              <a:rPr lang="zh-CN" altLang="en-US" sz="1800" b="0" i="0" u="none" strike="noStrike" kern="1200" cap="none" spc="0" baseline="0">
                <a:solidFill>
                  <a:schemeClr val="tx1"/>
                </a:solidFill>
                <a:latin typeface="Calibri" charset="0"/>
                <a:ea typeface="宋体" charset="0"/>
                <a:cs typeface="Lucida Sans" charset="0"/>
              </a:rPr>
              <a:t>单击此处编辑母版副标题样式</a:t>
            </a:r>
          </a:p>
        </p:txBody>
      </p:sp>
      <p:sp>
        <p:nvSpPr>
          <p:cNvPr id="10" name="文本框"/>
          <p:cNvSpPr>
            <a:spLocks noGrp="1"/>
          </p:cNvSpPr>
          <p:nvPr>
            <p:ph type="dt" idx="10"/>
          </p:nvPr>
        </p:nvSpPr>
        <p:spPr>
          <a:xfrm>
            <a:off x="628650" y="4767263"/>
            <a:ext cx="2057399" cy="27384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pPr marL="0" indent="0" algn="l">
              <a:lnSpc>
                <a:spcPct val="100000"/>
              </a:lnSpc>
              <a:spcBef>
                <a:spcPts val="0"/>
              </a:spcBef>
              <a:spcAft>
                <a:spcPts val="0"/>
              </a:spcAft>
              <a:buNone/>
            </a:pPr>
            <a:endParaRPr lang="zh-CN" altLang="en-US" sz="1400" b="0" i="0" u="none" strike="noStrike" kern="1200" cap="none" spc="0" baseline="0">
              <a:solidFill>
                <a:schemeClr val="tx1"/>
              </a:solidFill>
              <a:latin typeface="Calibri" charset="0"/>
              <a:ea typeface="宋体" charset="0"/>
              <a:cs typeface="Calibri" charset="0"/>
            </a:endParaRPr>
          </a:p>
        </p:txBody>
      </p:sp>
      <p:sp>
        <p:nvSpPr>
          <p:cNvPr id="11" name="文本框"/>
          <p:cNvSpPr>
            <a:spLocks noGrp="1"/>
          </p:cNvSpPr>
          <p:nvPr>
            <p:ph type="ftr"/>
          </p:nvPr>
        </p:nvSpPr>
        <p:spPr>
          <a:xfrm>
            <a:off x="3028950" y="4767263"/>
            <a:ext cx="3086100" cy="27384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pPr marL="0" indent="0" algn="l">
              <a:lnSpc>
                <a:spcPct val="100000"/>
              </a:lnSpc>
              <a:spcBef>
                <a:spcPts val="0"/>
              </a:spcBef>
              <a:spcAft>
                <a:spcPts val="0"/>
              </a:spcAft>
              <a:buNone/>
            </a:pPr>
            <a:endParaRPr lang="zh-CN" altLang="en-US" sz="1400" b="0" i="0" u="none" strike="noStrike" kern="1200" cap="none" spc="0" baseline="0">
              <a:solidFill>
                <a:schemeClr val="tx1"/>
              </a:solidFill>
              <a:latin typeface="Calibri" charset="0"/>
              <a:ea typeface="宋体" charset="0"/>
              <a:cs typeface="Calibri" charset="0"/>
            </a:endParaRPr>
          </a:p>
        </p:txBody>
      </p:sp>
      <p:sp>
        <p:nvSpPr>
          <p:cNvPr id="12" name="文本框"/>
          <p:cNvSpPr>
            <a:spLocks noGrp="1"/>
          </p:cNvSpPr>
          <p:nvPr>
            <p:ph type="sldNum"/>
          </p:nvPr>
        </p:nvSpPr>
        <p:spPr>
          <a:xfrm>
            <a:off x="6457950" y="4767263"/>
            <a:ext cx="2057400" cy="27384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400" b="0" i="0" u="none" strike="noStrike" kern="1200" cap="none" spc="0" baseline="0">
                <a:solidFill>
                  <a:schemeClr val="tx1"/>
                </a:solidFill>
                <a:latin typeface="Calibri" charset="0"/>
                <a:ea typeface="宋体" charset="0"/>
                <a:cs typeface="Calibri" charset="0"/>
              </a:rPr>
              <a:pPr marL="0" indent="0" algn="l">
                <a:lnSpc>
                  <a:spcPct val="100000"/>
                </a:lnSpc>
                <a:spcBef>
                  <a:spcPts val="0"/>
                </a:spcBef>
                <a:spcAft>
                  <a:spcPts val="0"/>
                </a:spcAft>
                <a:buNone/>
              </a:pPr>
              <a:t>‹#›</a:t>
            </a:fld>
            <a:endParaRPr lang="zh-CN" altLang="en-US" sz="1400" b="0" i="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 xmlns:p14="http://schemas.microsoft.com/office/powerpoint/2010/main" val="758973378"/>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904192256"/>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440226389"/>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41" name="文本框"/>
          <p:cNvSpPr>
            <a:spLocks noGrp="1"/>
          </p:cNvSpPr>
          <p:nvPr>
            <p:ph type="title"/>
          </p:nvPr>
        </p:nvSpPr>
        <p:spPr>
          <a:xfrm>
            <a:off x="628650" y="273844"/>
            <a:ext cx="7886700" cy="994172"/>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r>
              <a:rPr lang="zh-CN" altLang="en-US"/>
              <a:t>单击此处编辑母版标题样式</a:t>
            </a:r>
          </a:p>
        </p:txBody>
      </p:sp>
      <p:sp>
        <p:nvSpPr>
          <p:cNvPr id="42" name="文本框"/>
          <p:cNvSpPr>
            <a:spLocks noGrp="1"/>
          </p:cNvSpPr>
          <p:nvPr>
            <p:ph type="body" idx="1"/>
          </p:nvPr>
        </p:nvSpPr>
        <p:spPr>
          <a:xfrm>
            <a:off x="628650" y="1369219"/>
            <a:ext cx="7886700" cy="326350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43" name="文本框"/>
          <p:cNvSpPr>
            <a:spLocks noGrp="1"/>
          </p:cNvSpPr>
          <p:nvPr>
            <p:ph type="dt" idx="10"/>
          </p:nvPr>
        </p:nvSpPr>
        <p:spPr>
          <a:xfrm>
            <a:off x="628650" y="4767263"/>
            <a:ext cx="2057399" cy="27384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endParaRPr lang="zh-CN" altLang="en-US">
              <a:latin typeface="Calibri" charset="0"/>
              <a:ea typeface="宋体" charset="0"/>
              <a:cs typeface="Calibri" charset="0"/>
            </a:endParaRPr>
          </a:p>
        </p:txBody>
      </p:sp>
      <p:sp>
        <p:nvSpPr>
          <p:cNvPr id="44" name="文本框"/>
          <p:cNvSpPr>
            <a:spLocks noGrp="1"/>
          </p:cNvSpPr>
          <p:nvPr>
            <p:ph type="ftr"/>
          </p:nvPr>
        </p:nvSpPr>
        <p:spPr>
          <a:xfrm>
            <a:off x="3028950" y="4767263"/>
            <a:ext cx="3086100" cy="27384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endParaRPr lang="zh-CN" altLang="en-US">
              <a:latin typeface="Calibri" charset="0"/>
              <a:ea typeface="宋体" charset="0"/>
              <a:cs typeface="Calibri" charset="0"/>
            </a:endParaRPr>
          </a:p>
        </p:txBody>
      </p:sp>
      <p:sp>
        <p:nvSpPr>
          <p:cNvPr id="45" name="文本框"/>
          <p:cNvSpPr>
            <a:spLocks noGrp="1"/>
          </p:cNvSpPr>
          <p:nvPr>
            <p:ph type="sldNum"/>
          </p:nvPr>
        </p:nvSpPr>
        <p:spPr>
          <a:xfrm>
            <a:off x="6457950" y="4767263"/>
            <a:ext cx="2057400" cy="273844"/>
          </a:xfrm>
          <a:prstGeom prst="rect">
            <a:avLst/>
          </a:prstGeom>
          <a:noFill/>
          <a:ln w="12700" cap="flat" cmpd="sng">
            <a:noFill/>
            <a:prstDash val="solid"/>
            <a:miter/>
          </a:ln>
        </p:spPr>
        <p:txBody>
          <a:bodyPr vert="horz" wrap="square" lIns="68580" tIns="34290" rIns="68580" bIns="34290" anchor="t" anchorCtr="0">
            <a:prstTxWarp prst="textNoShape">
              <a:avLst/>
            </a:prstTxWarp>
          </a:bodyPr>
          <a:lstStyle/>
          <a:p>
            <a:fld id="{CAD2D6BD-DE1B-4B5F-8B41-2702339687B9}" type="slidenum">
              <a:rPr lang="en-US" altLang="zh-CN" sz="1400" b="0" i="0" u="none" strike="noStrike" kern="1200" cap="none" spc="0" baseline="0">
                <a:solidFill>
                  <a:schemeClr val="tx1"/>
                </a:solidFill>
                <a:latin typeface="Calibri" charset="0"/>
                <a:ea typeface="宋体" charset="0"/>
                <a:cs typeface="Calibri" charset="0"/>
              </a:rPr>
              <a:pPr/>
              <a:t>‹#›</a:t>
            </a:fld>
            <a:endParaRPr lang="zh-CN" altLang="en-US">
              <a:latin typeface="Calibri" charset="0"/>
              <a:ea typeface="宋体" charset="0"/>
              <a:cs typeface="Calibri" charset="0"/>
            </a:endParaRPr>
          </a:p>
        </p:txBody>
      </p:sp>
    </p:spTree>
    <p:extLst>
      <p:ext uri="{BB962C8B-B14F-4D97-AF65-F5344CB8AC3E}">
        <p14:creationId xmlns="" xmlns:p14="http://schemas.microsoft.com/office/powerpoint/2010/main" val="1677256660"/>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92" name="五边形"/>
          <p:cNvSpPr>
            <a:spLocks/>
          </p:cNvSpPr>
          <p:nvPr/>
        </p:nvSpPr>
        <p:spPr>
          <a:xfrm>
            <a:off x="197644" y="325040"/>
            <a:ext cx="429815" cy="323849"/>
          </a:xfrm>
          <a:prstGeom prst="homePlate">
            <a:avLst>
              <a:gd name="adj" fmla="val 38237"/>
            </a:avLst>
          </a:prstGeom>
          <a:solidFill>
            <a:schemeClr val="accent1"/>
          </a:solidFill>
          <a:ln w="12700" cap="flat" cmpd="sng">
            <a:noFill/>
            <a:prstDash val="solid"/>
            <a:round/>
          </a:ln>
        </p:spPr>
      </p:sp>
      <p:sp>
        <p:nvSpPr>
          <p:cNvPr id="93" name="矩形"/>
          <p:cNvSpPr>
            <a:spLocks/>
          </p:cNvSpPr>
          <p:nvPr/>
        </p:nvSpPr>
        <p:spPr>
          <a:xfrm>
            <a:off x="98822" y="325040"/>
            <a:ext cx="71438" cy="323849"/>
          </a:xfrm>
          <a:prstGeom prst="rect">
            <a:avLst/>
          </a:prstGeom>
          <a:solidFill>
            <a:schemeClr val="accent3"/>
          </a:solidFill>
          <a:ln w="12700" cap="flat" cmpd="sng">
            <a:noFill/>
            <a:prstDash val="solid"/>
            <a:round/>
          </a:ln>
        </p:spPr>
      </p:sp>
      <p:sp>
        <p:nvSpPr>
          <p:cNvPr id="94" name="矩形"/>
          <p:cNvSpPr>
            <a:spLocks/>
          </p:cNvSpPr>
          <p:nvPr/>
        </p:nvSpPr>
        <p:spPr>
          <a:xfrm>
            <a:off x="0" y="325040"/>
            <a:ext cx="71438" cy="323849"/>
          </a:xfrm>
          <a:prstGeom prst="rect">
            <a:avLst/>
          </a:prstGeom>
          <a:solidFill>
            <a:schemeClr val="accent3"/>
          </a:solidFill>
          <a:ln w="12700" cap="flat" cmpd="sng">
            <a:noFill/>
            <a:prstDash val="solid"/>
            <a:round/>
          </a:ln>
        </p:spPr>
      </p:sp>
      <p:sp>
        <p:nvSpPr>
          <p:cNvPr id="95" name="矩形"/>
          <p:cNvSpPr>
            <a:spLocks/>
          </p:cNvSpPr>
          <p:nvPr/>
        </p:nvSpPr>
        <p:spPr>
          <a:xfrm>
            <a:off x="-5952" y="5325666"/>
            <a:ext cx="9149954" cy="271463"/>
          </a:xfrm>
          <a:prstGeom prst="rect">
            <a:avLst/>
          </a:prstGeom>
          <a:noFill/>
          <a:ln w="12700" cap="flat" cmpd="sng">
            <a:noFill/>
            <a:prstDash val="solid"/>
            <a:round/>
          </a:ln>
        </p:spPr>
      </p:sp>
      <p:sp>
        <p:nvSpPr>
          <p:cNvPr id="96" name="文本框"/>
          <p:cNvSpPr>
            <a:spLocks noGrp="1"/>
          </p:cNvSpPr>
          <p:nvPr>
            <p:ph type="title"/>
          </p:nvPr>
        </p:nvSpPr>
        <p:spPr>
          <a:xfrm>
            <a:off x="737574" y="304738"/>
            <a:ext cx="3780420" cy="378041"/>
          </a:xfrm>
          <a:prstGeom prst="rect">
            <a:avLst/>
          </a:prstGeom>
          <a:noFill/>
          <a:ln w="12700" cap="flat" cmpd="sng">
            <a:noFill/>
            <a:prstDash val="solid"/>
            <a:miter/>
          </a:ln>
        </p:spPr>
        <p:txBody>
          <a:bodyPr vert="horz" wrap="square" lIns="0" tIns="0" rIns="0" bIns="0" anchor="t" anchorCtr="0">
            <a:prstTxWarp prst="textNoShape">
              <a:avLst/>
            </a:prstTxWarp>
          </a:bodyPr>
          <a:lstStyle/>
          <a:p>
            <a:pPr algn="l" fontAlgn="auto"/>
            <a:r>
              <a:rPr lang="zh-CN" altLang="en-US" sz="2400" b="0" strike="noStrike" cap="all">
                <a:latin typeface="微软雅黑" pitchFamily="34" charset="-122"/>
                <a:ea typeface="微软雅黑" pitchFamily="34" charset="-122"/>
              </a:rPr>
              <a:t>单击此处编辑母版标题样式</a:t>
            </a:r>
          </a:p>
        </p:txBody>
      </p:sp>
      <p:sp>
        <p:nvSpPr>
          <p:cNvPr id="97" name="文本框"/>
          <p:cNvSpPr>
            <a:spLocks noGrp="1"/>
          </p:cNvSpPr>
          <p:nvPr>
            <p:ph type="dt" idx="2"/>
          </p:nvPr>
        </p:nvSpPr>
        <p:spPr>
          <a:xfrm>
            <a:off x="628650" y="4767263"/>
            <a:ext cx="2057399" cy="273844"/>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pPr>
            <a:endParaRPr lang="zh-CN" altLang="en-US" sz="1200" b="0" i="0" u="none" strike="noStrike" kern="1200" cap="none" spc="0" baseline="0">
              <a:solidFill>
                <a:srgbClr val="898989"/>
              </a:solidFill>
              <a:latin typeface="微软雅黑" pitchFamily="34" charset="-122"/>
              <a:ea typeface="微软雅黑" pitchFamily="34" charset="-122"/>
              <a:cs typeface="Calibri" charset="0"/>
            </a:endParaRPr>
          </a:p>
        </p:txBody>
      </p:sp>
      <p:sp>
        <p:nvSpPr>
          <p:cNvPr id="98" name="文本框"/>
          <p:cNvSpPr>
            <a:spLocks noGrp="1"/>
          </p:cNvSpPr>
          <p:nvPr>
            <p:ph type="ftr" idx="3"/>
          </p:nvPr>
        </p:nvSpPr>
        <p:spPr>
          <a:xfrm>
            <a:off x="3028950" y="4767263"/>
            <a:ext cx="3086100" cy="273844"/>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pPr>
            <a:endParaRPr lang="zh-CN" altLang="en-US" sz="1200" b="0" i="0" u="none" strike="noStrike" kern="1200" cap="none" spc="0" baseline="0">
              <a:solidFill>
                <a:srgbClr val="898989"/>
              </a:solidFill>
              <a:latin typeface="微软雅黑" pitchFamily="34" charset="-122"/>
              <a:ea typeface="微软雅黑" pitchFamily="34" charset="-122"/>
              <a:cs typeface="Calibri" charset="0"/>
            </a:endParaRPr>
          </a:p>
        </p:txBody>
      </p:sp>
      <p:sp>
        <p:nvSpPr>
          <p:cNvPr id="99" name="文本框"/>
          <p:cNvSpPr>
            <a:spLocks noGrp="1"/>
          </p:cNvSpPr>
          <p:nvPr>
            <p:ph type="sldNum" idx="4"/>
          </p:nvPr>
        </p:nvSpPr>
        <p:spPr>
          <a:xfrm>
            <a:off x="6457950" y="4767263"/>
            <a:ext cx="2057400" cy="273844"/>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fontAlgn="base"/>
            <a:fld id="{CAD2D6BD-DE1B-4B5F-8B41-2702339687B9}" type="slidenum">
              <a:rPr lang="en-US" altLang="zh-CN" sz="1400" b="0" i="0" u="none" strike="noStrike" kern="1200" cap="none" spc="0" baseline="0">
                <a:solidFill>
                  <a:schemeClr val="tx1"/>
                </a:solidFill>
                <a:latin typeface="微软雅黑" pitchFamily="34" charset="-122"/>
                <a:ea typeface="微软雅黑" pitchFamily="34" charset="-122"/>
                <a:cs typeface="Calibri" charset="0"/>
              </a:rPr>
              <a:pPr algn="r" fontAlgn="base"/>
              <a:t>‹#›</a:t>
            </a:fld>
            <a:endParaRPr lang="zh-CN" altLang="en-US" strike="noStrike">
              <a:latin typeface="微软雅黑" pitchFamily="34" charset="-122"/>
              <a:ea typeface="微软雅黑" pitchFamily="34" charset="-122"/>
              <a:cs typeface="Calibri" charset="0"/>
            </a:endParaRPr>
          </a:p>
        </p:txBody>
      </p:sp>
    </p:spTree>
    <p:extLst>
      <p:ext uri="{BB962C8B-B14F-4D97-AF65-F5344CB8AC3E}">
        <p14:creationId xmlns="" xmlns:p14="http://schemas.microsoft.com/office/powerpoint/2010/main" val="100288883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131550905"/>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 xmlns:p14="http://schemas.microsoft.com/office/powerpoint/2010/main" val="2063632458"/>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368079673"/>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464275704"/>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 xmlns:p14="http://schemas.microsoft.com/office/powerpoint/2010/main" val="961710867"/>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0612868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986012764"/>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133212926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2454906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advClick="0"/>
  <p:hf hdr="0" ftr="0" dt="0"/>
  <p:txStyles>
    <p:titleStyle>
      <a:lvl1pPr algn="l" defTabSz="914400" eaLnBrk="1" fontAlgn="auto" latinLnBrk="0" hangingPunct="1">
        <a:lnSpc>
          <a:spcPct val="90000"/>
        </a:lnSpc>
        <a:spcBef>
          <a:spcPts val="0"/>
        </a:spcBef>
        <a:buNone/>
        <a:defRPr sz="3300" kern="1200">
          <a:solidFill>
            <a:schemeClr val="tx1"/>
          </a:solidFill>
          <a:latin typeface="Calibri Light" charset="0"/>
          <a:ea typeface="宋体" charset="0"/>
          <a:cs typeface="Calibri Light" charset="0"/>
        </a:defRPr>
      </a:lvl1pPr>
    </p:titleStyle>
    <p:bodyStyle>
      <a:lvl1pPr marL="171450" indent="-171450" algn="l" defTabSz="914400" eaLnBrk="1" fontAlgn="auto" latinLnBrk="0" hangingPunct="1">
        <a:lnSpc>
          <a:spcPct val="90000"/>
        </a:lnSpc>
        <a:spcBef>
          <a:spcPts val="750"/>
        </a:spcBef>
        <a:buFont typeface="Arial" pitchFamily="34" charset="0"/>
        <a:buChar char="•"/>
        <a:defRPr sz="2100" kern="1200">
          <a:solidFill>
            <a:schemeClr val="tx1"/>
          </a:solidFill>
          <a:latin typeface="Calibri" charset="0"/>
          <a:ea typeface="宋体" charset="0"/>
          <a:cs typeface="Calibri" charset="0"/>
        </a:defRPr>
      </a:lvl1pPr>
      <a:lvl2pPr marL="514350" indent="-171450" algn="l" defTabSz="914400" eaLnBrk="1" fontAlgn="auto" latinLnBrk="0" hangingPunct="1">
        <a:lnSpc>
          <a:spcPct val="90000"/>
        </a:lnSpc>
        <a:spcBef>
          <a:spcPts val="375"/>
        </a:spcBef>
        <a:buFont typeface="Arial" pitchFamily="34" charset="0"/>
        <a:buChar char="•"/>
        <a:defRPr sz="1800" kern="1200">
          <a:solidFill>
            <a:schemeClr val="tx1"/>
          </a:solidFill>
          <a:latin typeface="Calibri" charset="0"/>
          <a:ea typeface="宋体" charset="0"/>
          <a:cs typeface="Calibri" charset="0"/>
        </a:defRPr>
      </a:lvl2pPr>
      <a:lvl3pPr marL="857250" indent="-171450" algn="l" defTabSz="914400" eaLnBrk="1" fontAlgn="auto" latinLnBrk="0" hangingPunct="1">
        <a:lnSpc>
          <a:spcPct val="90000"/>
        </a:lnSpc>
        <a:spcBef>
          <a:spcPts val="375"/>
        </a:spcBef>
        <a:buFont typeface="Arial" pitchFamily="34" charset="0"/>
        <a:buChar char="•"/>
        <a:defRPr sz="1500" kern="1200">
          <a:solidFill>
            <a:schemeClr val="tx1"/>
          </a:solidFill>
          <a:latin typeface="Calibri" charset="0"/>
          <a:ea typeface="宋体" charset="0"/>
          <a:cs typeface="Calibri" charset="0"/>
        </a:defRPr>
      </a:lvl3pPr>
      <a:lvl4pPr marL="1200150" indent="-171450" algn="l" defTabSz="914400" eaLnBrk="1" fontAlgn="auto" latinLnBrk="0" hangingPunct="1">
        <a:lnSpc>
          <a:spcPct val="90000"/>
        </a:lnSpc>
        <a:spcBef>
          <a:spcPts val="375"/>
        </a:spcBef>
        <a:buFont typeface="Arial" pitchFamily="34" charset="0"/>
        <a:buChar char="•"/>
        <a:defRPr sz="1400" kern="1200">
          <a:solidFill>
            <a:schemeClr val="tx1"/>
          </a:solidFill>
          <a:latin typeface="Calibri" charset="0"/>
          <a:ea typeface="宋体" charset="0"/>
          <a:cs typeface="Calibri" charset="0"/>
        </a:defRPr>
      </a:lvl4pPr>
      <a:lvl5pPr marL="1543050" indent="-171450" algn="l" defTabSz="914400" eaLnBrk="1" fontAlgn="auto" latinLnBrk="0" hangingPunct="1">
        <a:lnSpc>
          <a:spcPct val="90000"/>
        </a:lnSpc>
        <a:spcBef>
          <a:spcPts val="375"/>
        </a:spcBef>
        <a:buFont typeface="Arial" pitchFamily="34" charset="0"/>
        <a:buChar char="•"/>
        <a:defRPr sz="1400" kern="1200">
          <a:solidFill>
            <a:schemeClr val="tx1"/>
          </a:solidFill>
          <a:latin typeface="Calibri" charset="0"/>
          <a:ea typeface="宋体" charset="0"/>
          <a:cs typeface="Calibri" charset="0"/>
        </a:defRPr>
      </a:lvl5pPr>
      <a:lvl6pPr marL="1885950" indent="-171450" algn="l" defTabSz="914400" eaLnBrk="1" fontAlgn="auto" latinLnBrk="0" hangingPunct="1">
        <a:lnSpc>
          <a:spcPct val="90000"/>
        </a:lnSpc>
        <a:spcBef>
          <a:spcPts val="375"/>
        </a:spcBef>
        <a:buFont typeface="Arial" pitchFamily="34" charset="0"/>
        <a:buChar char="•"/>
        <a:defRPr sz="1400" kern="1200">
          <a:solidFill>
            <a:schemeClr val="tx1"/>
          </a:solidFill>
          <a:latin typeface="Calibri" charset="0"/>
          <a:ea typeface="宋体" charset="0"/>
          <a:cs typeface="Calibri" charset="0"/>
        </a:defRPr>
      </a:lvl6pPr>
      <a:lvl7pPr marL="2228850" indent="-171450" algn="l" defTabSz="914400" eaLnBrk="1" fontAlgn="auto" latinLnBrk="0" hangingPunct="1">
        <a:lnSpc>
          <a:spcPct val="90000"/>
        </a:lnSpc>
        <a:spcBef>
          <a:spcPts val="375"/>
        </a:spcBef>
        <a:buFont typeface="Arial" pitchFamily="34" charset="0"/>
        <a:buChar char="•"/>
        <a:defRPr sz="1400" kern="1200">
          <a:solidFill>
            <a:schemeClr val="tx1"/>
          </a:solidFill>
          <a:latin typeface="Calibri" charset="0"/>
          <a:ea typeface="宋体" charset="0"/>
          <a:cs typeface="Calibri" charset="0"/>
        </a:defRPr>
      </a:lvl7pPr>
      <a:lvl8pPr marL="2571750" indent="-171450" algn="l" defTabSz="914400" eaLnBrk="1" fontAlgn="auto" latinLnBrk="0" hangingPunct="1">
        <a:lnSpc>
          <a:spcPct val="90000"/>
        </a:lnSpc>
        <a:spcBef>
          <a:spcPts val="375"/>
        </a:spcBef>
        <a:buFont typeface="Arial" pitchFamily="34" charset="0"/>
        <a:buChar char="•"/>
        <a:defRPr sz="1400" kern="1200">
          <a:solidFill>
            <a:schemeClr val="tx1"/>
          </a:solidFill>
          <a:latin typeface="Calibri" charset="0"/>
          <a:ea typeface="宋体" charset="0"/>
          <a:cs typeface="Calibri" charset="0"/>
        </a:defRPr>
      </a:lvl8pPr>
      <a:lvl9pPr marL="2571750" indent="-171450" algn="l" defTabSz="914400" eaLnBrk="1" fontAlgn="auto" latinLnBrk="0" hangingPunct="1">
        <a:lnSpc>
          <a:spcPct val="90000"/>
        </a:lnSpc>
        <a:spcBef>
          <a:spcPts val="375"/>
        </a:spcBef>
        <a:buFont typeface="Arial" pitchFamily="34" charset="0"/>
        <a:buChar char="•"/>
        <a:defRPr sz="1400" kern="1200">
          <a:solidFill>
            <a:schemeClr val="tx1"/>
          </a:solidFill>
          <a:latin typeface="Calibri" charset="0"/>
          <a:ea typeface="宋体" charset="0"/>
          <a:cs typeface="Calibri"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file:///F:\&#26446;&#29081;&#26149;\WeChat_20220731133520.mp4"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p:cNvPicPr>
            <a:picLocks noChangeAspect="1"/>
          </p:cNvPicPr>
          <p:nvPr/>
        </p:nvPicPr>
        <p:blipFill>
          <a:blip r:embed="rId3" cstate="print"/>
          <a:stretch>
            <a:fillRect/>
          </a:stretch>
        </p:blipFill>
        <p:spPr>
          <a:xfrm>
            <a:off x="-21175" y="3808818"/>
            <a:ext cx="2812184" cy="1330650"/>
          </a:xfrm>
          <a:prstGeom prst="rect">
            <a:avLst/>
          </a:prstGeom>
          <a:noFill/>
          <a:ln w="12700" cap="flat" cmpd="sng">
            <a:noFill/>
            <a:prstDash val="solid"/>
            <a:miter/>
          </a:ln>
        </p:spPr>
      </p:pic>
      <p:sp>
        <p:nvSpPr>
          <p:cNvPr id="14" name="矩形"/>
          <p:cNvSpPr>
            <a:spLocks/>
          </p:cNvSpPr>
          <p:nvPr/>
        </p:nvSpPr>
        <p:spPr>
          <a:xfrm>
            <a:off x="1727201" y="1060451"/>
            <a:ext cx="5981700" cy="1177245"/>
          </a:xfrm>
          <a:prstGeom prst="rect">
            <a:avLst/>
          </a:prstGeom>
          <a:noFill/>
          <a:ln w="12700" cap="flat" cmpd="sng">
            <a:noFill/>
            <a:prstDash val="solid"/>
            <a:round/>
          </a:ln>
        </p:spPr>
        <p:txBody>
          <a:bodyPr vert="horz" wrap="square" lIns="68580" tIns="34290" rIns="68580" bIns="34290" anchor="t" anchorCtr="0">
            <a:prstTxWarp prst="textNoShape">
              <a:avLst/>
            </a:prstTxWarp>
            <a:spAutoFit/>
          </a:bodyPr>
          <a:lstStyle/>
          <a:p>
            <a:pPr algn="ctr"/>
            <a:r>
              <a:rPr lang="zh-CN" altLang="en-US" sz="3600" b="1" dirty="0" smtClean="0">
                <a:solidFill>
                  <a:srgbClr val="C00000"/>
                </a:solidFill>
                <a:effectLst>
                  <a:outerShdw blurRad="50800" dist="38100" dir="2700000" algn="tl">
                    <a:srgbClr val="000000">
                      <a:alpha val="40000"/>
                    </a:srgbClr>
                  </a:outerShdw>
                </a:effectLst>
                <a:latin typeface="黑体" pitchFamily="49" charset="-122"/>
                <a:ea typeface="黑体" pitchFamily="49" charset="-122"/>
                <a:cs typeface="宋体" charset="0"/>
              </a:rPr>
              <a:t>智能化生产线及</a:t>
            </a:r>
            <a:r>
              <a:rPr lang="zh-CN" altLang="en-US" sz="3600" b="1" i="0" u="none" strike="noStrike" kern="1200" cap="none" spc="0" baseline="0" dirty="0" smtClean="0">
                <a:solidFill>
                  <a:srgbClr val="C00000"/>
                </a:solidFill>
                <a:effectLst>
                  <a:outerShdw blurRad="50800" dist="38100" dir="2700000" algn="tl">
                    <a:srgbClr val="000000">
                      <a:alpha val="40000"/>
                    </a:srgbClr>
                  </a:outerShdw>
                </a:effectLst>
                <a:latin typeface="黑体" pitchFamily="49" charset="-122"/>
                <a:ea typeface="黑体" pitchFamily="49" charset="-122"/>
                <a:cs typeface="宋体" charset="0"/>
              </a:rPr>
              <a:t>机器视觉</a:t>
            </a:r>
            <a:endParaRPr lang="en-US" altLang="zh-CN" sz="3600" b="1" i="0" u="none" strike="noStrike" kern="1200" cap="none" spc="0" baseline="0" dirty="0" smtClean="0">
              <a:solidFill>
                <a:srgbClr val="C00000"/>
              </a:solidFill>
              <a:effectLst>
                <a:outerShdw blurRad="50800" dist="38100" dir="2700000" algn="tl">
                  <a:srgbClr val="000000">
                    <a:alpha val="40000"/>
                  </a:srgbClr>
                </a:outerShdw>
              </a:effectLst>
              <a:latin typeface="黑体" pitchFamily="49" charset="-122"/>
              <a:ea typeface="黑体" pitchFamily="49" charset="-122"/>
              <a:cs typeface="宋体" charset="0"/>
            </a:endParaRPr>
          </a:p>
          <a:p>
            <a:pPr marL="0" indent="0" algn="ctr">
              <a:lnSpc>
                <a:spcPct val="100000"/>
              </a:lnSpc>
              <a:spcBef>
                <a:spcPts val="0"/>
              </a:spcBef>
              <a:spcAft>
                <a:spcPts val="0"/>
              </a:spcAft>
              <a:buNone/>
            </a:pPr>
            <a:r>
              <a:rPr lang="zh-CN" altLang="en-US" sz="3600" b="1" i="0" u="none" strike="noStrike" kern="1200" cap="none" spc="0" baseline="0" dirty="0" smtClean="0">
                <a:solidFill>
                  <a:srgbClr val="C00000"/>
                </a:solidFill>
                <a:effectLst>
                  <a:outerShdw blurRad="50800" dist="38100" dir="2700000" algn="tl">
                    <a:srgbClr val="000000">
                      <a:alpha val="40000"/>
                    </a:srgbClr>
                  </a:outerShdw>
                </a:effectLst>
                <a:latin typeface="黑体" pitchFamily="49" charset="-122"/>
                <a:ea typeface="黑体" pitchFamily="49" charset="-122"/>
                <a:cs typeface="宋体" charset="0"/>
              </a:rPr>
              <a:t>设备制造</a:t>
            </a:r>
            <a:endParaRPr lang="en-US" altLang="zh-CN" sz="3600" b="1" i="0" u="none" strike="noStrike" kern="1200" cap="none" spc="0" baseline="0" dirty="0">
              <a:solidFill>
                <a:srgbClr val="C00000"/>
              </a:solidFill>
              <a:effectLst>
                <a:outerShdw blurRad="50800" dist="38100" dir="2700000" algn="tl">
                  <a:srgbClr val="000000">
                    <a:alpha val="40000"/>
                  </a:srgbClr>
                </a:outerShdw>
              </a:effectLst>
              <a:latin typeface="黑体" pitchFamily="49" charset="-122"/>
              <a:ea typeface="黑体" pitchFamily="49" charset="-122"/>
              <a:cs typeface="宋体" charset="0"/>
            </a:endParaRPr>
          </a:p>
        </p:txBody>
      </p:sp>
      <p:sp>
        <p:nvSpPr>
          <p:cNvPr id="15" name="矩形"/>
          <p:cNvSpPr>
            <a:spLocks/>
          </p:cNvSpPr>
          <p:nvPr/>
        </p:nvSpPr>
        <p:spPr>
          <a:xfrm>
            <a:off x="2948332" y="3459592"/>
            <a:ext cx="3570802" cy="40011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eaLnBrk="1" fontAlgn="auto" latinLnBrk="0" hangingPunct="1">
              <a:lnSpc>
                <a:spcPct val="100000"/>
              </a:lnSpc>
              <a:spcBef>
                <a:spcPts val="0"/>
              </a:spcBef>
              <a:spcAft>
                <a:spcPts val="0"/>
              </a:spcAft>
              <a:buNone/>
            </a:pPr>
            <a:r>
              <a:rPr lang="zh-CN" altLang="en-US" sz="2000" b="1" i="0" u="none" strike="noStrike" kern="1200" cap="none" spc="0" baseline="0" dirty="0">
                <a:solidFill>
                  <a:srgbClr val="0691A4"/>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重庆远创光电科技有限公司</a:t>
            </a:r>
          </a:p>
        </p:txBody>
      </p:sp>
      <p:sp>
        <p:nvSpPr>
          <p:cNvPr id="5" name="矩形"/>
          <p:cNvSpPr>
            <a:spLocks/>
          </p:cNvSpPr>
          <p:nvPr/>
        </p:nvSpPr>
        <p:spPr>
          <a:xfrm>
            <a:off x="2897532" y="2989692"/>
            <a:ext cx="3514773" cy="40011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eaLnBrk="1" fontAlgn="auto" latinLnBrk="0" hangingPunct="1">
              <a:lnSpc>
                <a:spcPct val="100000"/>
              </a:lnSpc>
              <a:spcBef>
                <a:spcPts val="0"/>
              </a:spcBef>
              <a:spcAft>
                <a:spcPts val="0"/>
              </a:spcAft>
              <a:buNone/>
            </a:pPr>
            <a:r>
              <a:rPr lang="zh-CN" altLang="en-US" sz="2000" b="1" i="0" u="none" strike="noStrike" kern="1200" cap="none" spc="0" baseline="0" dirty="0" smtClean="0">
                <a:solidFill>
                  <a:srgbClr val="0691A4"/>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  骅</a:t>
            </a:r>
            <a:r>
              <a:rPr lang="zh-CN" altLang="en-US" sz="2000" b="1" i="0" u="none" strike="noStrike" kern="1200" cap="none" spc="0" baseline="0" dirty="0" smtClean="0">
                <a:solidFill>
                  <a:srgbClr val="0691A4"/>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兴科技（北京）有限公司</a:t>
            </a:r>
            <a:endParaRPr lang="zh-CN" altLang="en-US" sz="2000" b="1" i="0" u="none" strike="noStrike" kern="1200" cap="none" spc="0" baseline="0" dirty="0">
              <a:solidFill>
                <a:srgbClr val="0691A4"/>
              </a:solidFill>
              <a:effectLst>
                <a:outerShdw blurRad="38100" dist="38100" dir="2700000" algn="tl">
                  <a:srgbClr val="000000">
                    <a:alpha val="43137"/>
                  </a:srgbClr>
                </a:outerShdw>
              </a:effectLst>
              <a:latin typeface="微软雅黑" pitchFamily="34" charset="-122"/>
              <a:ea typeface="微软雅黑" pitchFamily="34" charset="-122"/>
              <a:cs typeface="Calibri" charset="0"/>
            </a:endParaRPr>
          </a:p>
        </p:txBody>
      </p:sp>
      <p:sp>
        <p:nvSpPr>
          <p:cNvPr id="6" name="矩形 5"/>
          <p:cNvSpPr/>
          <p:nvPr/>
        </p:nvSpPr>
        <p:spPr>
          <a:xfrm>
            <a:off x="3489529" y="3934689"/>
            <a:ext cx="2444644" cy="307777"/>
          </a:xfrm>
          <a:prstGeom prst="rect">
            <a:avLst/>
          </a:prstGeom>
        </p:spPr>
        <p:txBody>
          <a:bodyPr wrap="none">
            <a:spAutoFit/>
          </a:bodyPr>
          <a:lstStyle/>
          <a:p>
            <a:r>
              <a:rPr lang="en-US" altLang="zh-CN" dirty="0" smtClean="0"/>
              <a:t>http://www.fivision-tech.com</a:t>
            </a:r>
            <a:endParaRPr lang="zh-CN" altLang="en-US" dirty="0"/>
          </a:p>
        </p:txBody>
      </p:sp>
    </p:spTree>
    <p:extLst>
      <p:ext uri="{BB962C8B-B14F-4D97-AF65-F5344CB8AC3E}">
        <p14:creationId xmlns="" xmlns:p14="http://schemas.microsoft.com/office/powerpoint/2010/main" val="326106320"/>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 y="296156"/>
            <a:ext cx="3700631"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矩形"/>
          <p:cNvSpPr>
            <a:spLocks/>
          </p:cNvSpPr>
          <p:nvPr/>
        </p:nvSpPr>
        <p:spPr>
          <a:xfrm>
            <a:off x="623943" y="381037"/>
            <a:ext cx="3119718"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r>
              <a:rPr lang="zh-CN" altLang="en-US" sz="1800" b="1" spc="300" dirty="0" smtClean="0">
                <a:solidFill>
                  <a:schemeClr val="bg1"/>
                </a:solidFill>
                <a:latin typeface="微软雅黑" pitchFamily="34" charset="-122"/>
                <a:ea typeface="微软雅黑" pitchFamily="34" charset="-122"/>
              </a:rPr>
              <a:t>工业机器视觉应用领域</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5"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
        <p:nvSpPr>
          <p:cNvPr id="6" name="矩形 5"/>
          <p:cNvSpPr/>
          <p:nvPr/>
        </p:nvSpPr>
        <p:spPr>
          <a:xfrm>
            <a:off x="591671" y="961366"/>
            <a:ext cx="8143539" cy="364715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zh-CN" altLang="en-US" sz="1100" dirty="0" smtClean="0">
                <a:solidFill>
                  <a:schemeClr val="accent5">
                    <a:lumMod val="50000"/>
                  </a:schemeClr>
                </a:solidFill>
                <a:latin typeface="仿宋" pitchFamily="49" charset="-122"/>
                <a:ea typeface="仿宋" pitchFamily="49" charset="-122"/>
              </a:rPr>
              <a:t> </a:t>
            </a:r>
            <a:r>
              <a:rPr lang="zh-CN" altLang="en-US" sz="1100" dirty="0" smtClean="0">
                <a:solidFill>
                  <a:srgbClr val="002060"/>
                </a:solidFill>
                <a:latin typeface="仿宋" pitchFamily="49" charset="-122"/>
                <a:ea typeface="仿宋" pitchFamily="49" charset="-122"/>
              </a:rPr>
              <a:t>工业生产线机器视觉是人工智能的一个分支</a:t>
            </a:r>
            <a:r>
              <a:rPr lang="en-US" altLang="zh-CN" sz="1100" dirty="0" smtClean="0">
                <a:solidFill>
                  <a:srgbClr val="002060"/>
                </a:solidFill>
                <a:latin typeface="仿宋" pitchFamily="49" charset="-122"/>
                <a:ea typeface="仿宋" pitchFamily="49" charset="-122"/>
              </a:rPr>
              <a:t>.</a:t>
            </a:r>
            <a:r>
              <a:rPr lang="zh-CN" altLang="en-US" sz="1100" dirty="0" smtClean="0">
                <a:solidFill>
                  <a:srgbClr val="002060"/>
                </a:solidFill>
                <a:latin typeface="仿宋" pitchFamily="49" charset="-122"/>
                <a:ea typeface="仿宋" pitchFamily="49" charset="-122"/>
              </a:rPr>
              <a:t>机器视觉系统主要具有四大类功能</a:t>
            </a:r>
            <a:r>
              <a:rPr lang="en-US" altLang="zh-CN" sz="1100" dirty="0" smtClean="0">
                <a:solidFill>
                  <a:srgbClr val="002060"/>
                </a:solidFill>
                <a:latin typeface="仿宋" pitchFamily="49" charset="-122"/>
                <a:ea typeface="仿宋" pitchFamily="49" charset="-122"/>
              </a:rPr>
              <a:t>:</a:t>
            </a:r>
          </a:p>
          <a:p>
            <a:pPr>
              <a:lnSpc>
                <a:spcPct val="150000"/>
              </a:lnSpc>
            </a:pPr>
            <a:r>
              <a:rPr lang="en-US" altLang="zh-CN" sz="1100" dirty="0" smtClean="0">
                <a:solidFill>
                  <a:srgbClr val="002060"/>
                </a:solidFill>
                <a:latin typeface="仿宋" pitchFamily="49" charset="-122"/>
                <a:ea typeface="仿宋" pitchFamily="49" charset="-122"/>
              </a:rPr>
              <a:t>    </a:t>
            </a:r>
            <a:r>
              <a:rPr lang="en-US" altLang="zh-CN" sz="1100" b="1" dirty="0" smtClean="0">
                <a:solidFill>
                  <a:srgbClr val="002060"/>
                </a:solidFill>
                <a:latin typeface="仿宋" pitchFamily="49" charset="-122"/>
                <a:ea typeface="仿宋" pitchFamily="49" charset="-122"/>
              </a:rPr>
              <a:t>1.</a:t>
            </a:r>
            <a:r>
              <a:rPr lang="zh-CN" altLang="en-US" sz="1100" b="1" dirty="0" smtClean="0">
                <a:solidFill>
                  <a:srgbClr val="002060"/>
                </a:solidFill>
                <a:latin typeface="仿宋" pitchFamily="49" charset="-122"/>
                <a:ea typeface="仿宋" pitchFamily="49" charset="-122"/>
              </a:rPr>
              <a:t>视觉测量类</a:t>
            </a:r>
          </a:p>
          <a:p>
            <a:pPr>
              <a:lnSpc>
                <a:spcPct val="150000"/>
              </a:lnSpc>
            </a:pPr>
            <a:r>
              <a:rPr lang="zh-CN" altLang="en-US" sz="1100" dirty="0" smtClean="0">
                <a:solidFill>
                  <a:srgbClr val="002060"/>
                </a:solidFill>
                <a:latin typeface="仿宋" pitchFamily="49" charset="-122"/>
                <a:ea typeface="仿宋" pitchFamily="49" charset="-122"/>
              </a:rPr>
              <a:t>    机械加工件尺寸测量、齿轮尺寸测量、连接器针脚测量、</a:t>
            </a:r>
            <a:r>
              <a:rPr lang="en-US" altLang="zh-CN" sz="1100" dirty="0" smtClean="0">
                <a:solidFill>
                  <a:srgbClr val="002060"/>
                </a:solidFill>
                <a:latin typeface="仿宋" pitchFamily="49" charset="-122"/>
                <a:ea typeface="仿宋" pitchFamily="49" charset="-122"/>
              </a:rPr>
              <a:t>CPU</a:t>
            </a:r>
            <a:r>
              <a:rPr lang="zh-CN" altLang="en-US" sz="1100" dirty="0" smtClean="0">
                <a:solidFill>
                  <a:srgbClr val="002060"/>
                </a:solidFill>
                <a:latin typeface="仿宋" pitchFamily="49" charset="-122"/>
                <a:ea typeface="仿宋" pitchFamily="49" charset="-122"/>
              </a:rPr>
              <a:t>管脚间距测量、电子元件尺寸测量、</a:t>
            </a:r>
            <a:r>
              <a:rPr lang="en-US" altLang="zh-CN" sz="1100" dirty="0" smtClean="0">
                <a:solidFill>
                  <a:srgbClr val="002060"/>
                </a:solidFill>
                <a:latin typeface="仿宋" pitchFamily="49" charset="-122"/>
                <a:ea typeface="仿宋" pitchFamily="49" charset="-122"/>
              </a:rPr>
              <a:t>PCB</a:t>
            </a:r>
            <a:r>
              <a:rPr lang="zh-CN" altLang="en-US" sz="1100" dirty="0" smtClean="0">
                <a:solidFill>
                  <a:srgbClr val="002060"/>
                </a:solidFill>
                <a:latin typeface="仿宋" pitchFamily="49" charset="-122"/>
                <a:ea typeface="仿宋" pitchFamily="49" charset="-122"/>
              </a:rPr>
              <a:t>板尺寸测量及贴装错误，焊接缺陷等、瓶子外形尺寸测量、发动机盖及缸体尺寸测量、注塑件尺寸测量、标准件测量等。</a:t>
            </a:r>
          </a:p>
          <a:p>
            <a:pPr>
              <a:lnSpc>
                <a:spcPct val="150000"/>
              </a:lnSpc>
            </a:pPr>
            <a:r>
              <a:rPr lang="en-US" altLang="zh-CN" sz="1100" dirty="0" smtClean="0">
                <a:solidFill>
                  <a:srgbClr val="002060"/>
                </a:solidFill>
                <a:latin typeface="仿宋" pitchFamily="49" charset="-122"/>
                <a:ea typeface="仿宋" pitchFamily="49" charset="-122"/>
              </a:rPr>
              <a:t>    </a:t>
            </a:r>
            <a:r>
              <a:rPr lang="en-US" altLang="zh-CN" sz="1100" b="1" dirty="0" smtClean="0">
                <a:solidFill>
                  <a:srgbClr val="002060"/>
                </a:solidFill>
                <a:latin typeface="仿宋" pitchFamily="49" charset="-122"/>
                <a:ea typeface="仿宋" pitchFamily="49" charset="-122"/>
              </a:rPr>
              <a:t>2.</a:t>
            </a:r>
            <a:r>
              <a:rPr lang="zh-CN" altLang="en-US" sz="1100" b="1" dirty="0" smtClean="0">
                <a:solidFill>
                  <a:srgbClr val="002060"/>
                </a:solidFill>
                <a:latin typeface="仿宋" pitchFamily="49" charset="-122"/>
                <a:ea typeface="仿宋" pitchFamily="49" charset="-122"/>
              </a:rPr>
              <a:t>视觉引导与定位</a:t>
            </a:r>
          </a:p>
          <a:p>
            <a:pPr>
              <a:lnSpc>
                <a:spcPct val="150000"/>
              </a:lnSpc>
            </a:pPr>
            <a:r>
              <a:rPr lang="zh-CN" altLang="en-US" sz="1100" dirty="0" smtClean="0">
                <a:solidFill>
                  <a:srgbClr val="002060"/>
                </a:solidFill>
                <a:latin typeface="仿宋" pitchFamily="49" charset="-122"/>
                <a:ea typeface="仿宋" pitchFamily="49" charset="-122"/>
              </a:rPr>
              <a:t>    视觉定位自动打螺丝、视觉引导自动点胶、視觉定位自动抓取、视觉定位</a:t>
            </a:r>
            <a:r>
              <a:rPr lang="en-US" altLang="zh-CN" sz="1100" dirty="0" smtClean="0">
                <a:solidFill>
                  <a:srgbClr val="002060"/>
                </a:solidFill>
                <a:latin typeface="仿宋" pitchFamily="49" charset="-122"/>
                <a:ea typeface="仿宋" pitchFamily="49" charset="-122"/>
              </a:rPr>
              <a:t>LED</a:t>
            </a:r>
            <a:r>
              <a:rPr lang="zh-CN" altLang="en-US" sz="1100" dirty="0" smtClean="0">
                <a:solidFill>
                  <a:srgbClr val="002060"/>
                </a:solidFill>
                <a:latin typeface="仿宋" pitchFamily="49" charset="-122"/>
                <a:ea typeface="仿宋" pitchFamily="49" charset="-122"/>
              </a:rPr>
              <a:t>面板贴合、视觉定位激光打印机、视觉定位激光埠接等。</a:t>
            </a:r>
          </a:p>
          <a:p>
            <a:pPr>
              <a:lnSpc>
                <a:spcPct val="150000"/>
              </a:lnSpc>
            </a:pPr>
            <a:r>
              <a:rPr lang="en-US" altLang="zh-CN" sz="1100" dirty="0" smtClean="0">
                <a:solidFill>
                  <a:srgbClr val="002060"/>
                </a:solidFill>
                <a:latin typeface="仿宋" pitchFamily="49" charset="-122"/>
                <a:ea typeface="仿宋" pitchFamily="49" charset="-122"/>
              </a:rPr>
              <a:t>    </a:t>
            </a:r>
            <a:r>
              <a:rPr lang="en-US" altLang="zh-CN" sz="1100" b="1" dirty="0" smtClean="0">
                <a:solidFill>
                  <a:srgbClr val="002060"/>
                </a:solidFill>
                <a:latin typeface="仿宋" pitchFamily="49" charset="-122"/>
                <a:ea typeface="仿宋" pitchFamily="49" charset="-122"/>
              </a:rPr>
              <a:t>3.</a:t>
            </a:r>
            <a:r>
              <a:rPr lang="zh-CN" altLang="en-US" sz="1100" b="1" dirty="0" smtClean="0">
                <a:solidFill>
                  <a:srgbClr val="002060"/>
                </a:solidFill>
                <a:latin typeface="仿宋" pitchFamily="49" charset="-122"/>
                <a:ea typeface="仿宋" pitchFamily="49" charset="-122"/>
              </a:rPr>
              <a:t>视觉自动目标识别</a:t>
            </a:r>
          </a:p>
          <a:p>
            <a:pPr>
              <a:lnSpc>
                <a:spcPct val="150000"/>
              </a:lnSpc>
            </a:pPr>
            <a:r>
              <a:rPr lang="zh-CN" altLang="en-US" sz="1100" dirty="0" smtClean="0">
                <a:solidFill>
                  <a:srgbClr val="002060"/>
                </a:solidFill>
                <a:latin typeface="仿宋" pitchFamily="49" charset="-122"/>
                <a:ea typeface="仿宋" pitchFamily="49" charset="-122"/>
              </a:rPr>
              <a:t>    铸造件的二维码识别、发动机缸体字及二维码识别、汽车的车架号识趴电子元器件字符识别，电路板一维码识别、键盘检测、生产日期检测、管脚有无及完整性检测、</a:t>
            </a:r>
            <a:r>
              <a:rPr lang="en-US" altLang="zh-CN" sz="1100" dirty="0" smtClean="0">
                <a:solidFill>
                  <a:srgbClr val="002060"/>
                </a:solidFill>
                <a:latin typeface="仿宋" pitchFamily="49" charset="-122"/>
                <a:ea typeface="仿宋" pitchFamily="49" charset="-122"/>
              </a:rPr>
              <a:t>BGA</a:t>
            </a:r>
            <a:r>
              <a:rPr lang="zh-CN" altLang="en-US" sz="1100" dirty="0" smtClean="0">
                <a:solidFill>
                  <a:srgbClr val="002060"/>
                </a:solidFill>
                <a:latin typeface="仿宋" pitchFamily="49" charset="-122"/>
                <a:ea typeface="仿宋" pitchFamily="49" charset="-122"/>
              </a:rPr>
              <a:t>基板焊盘完整性检测、颜色验证、物流跟踪、车牌识别、胶囊有无检测、零部件检测等。</a:t>
            </a:r>
          </a:p>
          <a:p>
            <a:pPr>
              <a:lnSpc>
                <a:spcPct val="150000"/>
              </a:lnSpc>
            </a:pPr>
            <a:r>
              <a:rPr lang="en-US" altLang="zh-CN" sz="1100" dirty="0" smtClean="0">
                <a:solidFill>
                  <a:srgbClr val="002060"/>
                </a:solidFill>
                <a:latin typeface="仿宋" pitchFamily="49" charset="-122"/>
                <a:ea typeface="仿宋" pitchFamily="49" charset="-122"/>
              </a:rPr>
              <a:t>    </a:t>
            </a:r>
            <a:r>
              <a:rPr lang="en-US" altLang="zh-CN" sz="1100" b="1" dirty="0" smtClean="0">
                <a:solidFill>
                  <a:srgbClr val="002060"/>
                </a:solidFill>
                <a:latin typeface="仿宋" pitchFamily="49" charset="-122"/>
                <a:ea typeface="仿宋" pitchFamily="49" charset="-122"/>
              </a:rPr>
              <a:t>4.</a:t>
            </a:r>
            <a:r>
              <a:rPr lang="zh-CN" altLang="en-US" sz="1100" b="1" dirty="0" smtClean="0">
                <a:solidFill>
                  <a:srgbClr val="002060"/>
                </a:solidFill>
                <a:latin typeface="仿宋" pitchFamily="49" charset="-122"/>
                <a:ea typeface="仿宋" pitchFamily="49" charset="-122"/>
              </a:rPr>
              <a:t>表面检测</a:t>
            </a:r>
          </a:p>
          <a:p>
            <a:pPr>
              <a:lnSpc>
                <a:spcPct val="150000"/>
              </a:lnSpc>
            </a:pPr>
            <a:r>
              <a:rPr lang="zh-CN" altLang="en-US" sz="1100" dirty="0" smtClean="0">
                <a:solidFill>
                  <a:srgbClr val="002060"/>
                </a:solidFill>
                <a:latin typeface="仿宋" pitchFamily="49" charset="-122"/>
                <a:ea typeface="仿宋" pitchFamily="49" charset="-122"/>
              </a:rPr>
              <a:t>    铜板表面缺陷检测、印刷品表面缺陷检测、玻璃表面缺陷检测、铝箔表面缺陷检测、金属表面缺陷检测，药品表面缺陷检测、药品杂质检测等。各种机电产品，比如</a:t>
            </a:r>
            <a:r>
              <a:rPr lang="en-US" altLang="zh-CN" sz="1100" dirty="0" smtClean="0">
                <a:solidFill>
                  <a:srgbClr val="002060"/>
                </a:solidFill>
                <a:latin typeface="仿宋" pitchFamily="49" charset="-122"/>
                <a:ea typeface="仿宋" pitchFamily="49" charset="-122"/>
              </a:rPr>
              <a:t>:</a:t>
            </a:r>
            <a:r>
              <a:rPr lang="zh-CN" altLang="en-US" sz="1100" dirty="0" smtClean="0">
                <a:solidFill>
                  <a:srgbClr val="002060"/>
                </a:solidFill>
                <a:latin typeface="仿宋" pitchFamily="49" charset="-122"/>
                <a:ea typeface="仿宋" pitchFamily="49" charset="-122"/>
              </a:rPr>
              <a:t>电机换向器、电机轴、电机动子、万向节，以及其它汽车零配件。</a:t>
            </a:r>
            <a:endParaRPr lang="zh-CN" altLang="en-US" sz="1100" dirty="0">
              <a:solidFill>
                <a:srgbClr val="002060"/>
              </a:solidFill>
              <a:latin typeface="仿宋" pitchFamily="49" charset="-122"/>
              <a:ea typeface="仿宋" pitchFamily="49" charset="-122"/>
            </a:endParaRPr>
          </a:p>
        </p:txBody>
      </p:sp>
      <p:sp>
        <p:nvSpPr>
          <p:cNvPr id="7"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 y="296156"/>
            <a:ext cx="4485939"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矩形"/>
          <p:cNvSpPr>
            <a:spLocks/>
          </p:cNvSpPr>
          <p:nvPr/>
        </p:nvSpPr>
        <p:spPr>
          <a:xfrm>
            <a:off x="509003" y="391777"/>
            <a:ext cx="3761784"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spc="300" dirty="0" smtClean="0">
                <a:solidFill>
                  <a:schemeClr val="bg1"/>
                </a:solidFill>
                <a:latin typeface="微软雅黑" pitchFamily="34" charset="-122"/>
                <a:ea typeface="微软雅黑" pitchFamily="34" charset="-122"/>
                <a:cs typeface="Calibri" charset="0"/>
                <a:sym typeface="宋体" charset="0"/>
              </a:rPr>
              <a:t> 工业机器识别</a:t>
            </a: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产品性能指标</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5"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graphicFrame>
        <p:nvGraphicFramePr>
          <p:cNvPr id="6" name="表格"/>
          <p:cNvGraphicFramePr>
            <a:graphicFrameLocks noGrp="1"/>
          </p:cNvGraphicFramePr>
          <p:nvPr>
            <p:extLst>
              <p:ext uri="{D42A27DB-BD31-4B8C-83A1-F6EECF244321}"/>
            </p:extLst>
          </p:nvPr>
        </p:nvGraphicFramePr>
        <p:xfrm>
          <a:off x="860612" y="1280158"/>
          <a:ext cx="3593053" cy="2981652"/>
        </p:xfrm>
        <a:graphic>
          <a:graphicData uri="http://schemas.openxmlformats.org/drawingml/2006/table">
            <a:tbl>
              <a:tblPr bandRow="1">
                <a:noFill/>
              </a:tblPr>
              <a:tblGrid>
                <a:gridCol w="3593053"/>
              </a:tblGrid>
              <a:tr h="404287">
                <a:tc>
                  <a:txBody>
                    <a:bodyPr/>
                    <a:lstStyle/>
                    <a:p>
                      <a:pPr marL="182563" indent="-182563" algn="l" defTabSz="685800" eaLnBrk="1" latinLnBrk="0" hangingPunct="1">
                        <a:lnSpc>
                          <a:spcPct val="190000"/>
                        </a:lnSpc>
                        <a:spcBef>
                          <a:spcPts val="0"/>
                        </a:spcBef>
                        <a:spcAft>
                          <a:spcPts val="0"/>
                        </a:spcAft>
                        <a:buFont typeface="Wingdings" pitchFamily="2" charset="2"/>
                        <a:buChar char="l"/>
                      </a:pP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相机分辨率 </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0.1</a:t>
                      </a:r>
                      <a:r>
                        <a:rPr lang="el-GR"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μ</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m </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 </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1mm</a:t>
                      </a:r>
                      <a:endPar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endParaRP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cap="flat" cmpd="sng" algn="ctr">
                      <a:solidFill>
                        <a:srgbClr val="53CED5"/>
                      </a:solidFill>
                      <a:prstDash val="solid"/>
                      <a:round/>
                      <a:headEnd type="none" w="med" len="med"/>
                      <a:tailEnd type="none" w="med" len="med"/>
                    </a:lnB>
                    <a:solidFill>
                      <a:srgbClr val="DEF6F7"/>
                    </a:solidFill>
                  </a:tcPr>
                </a:tc>
              </a:tr>
              <a:tr h="389192">
                <a:tc>
                  <a:txBody>
                    <a:bodyPr/>
                    <a:lstStyle/>
                    <a:p>
                      <a:pPr marL="182563" marR="0" indent="-182563" algn="l" defTabSz="685800" eaLnBrk="1" fontAlgn="auto" latinLnBrk="0" hangingPunct="1">
                        <a:lnSpc>
                          <a:spcPct val="190000"/>
                        </a:lnSpc>
                        <a:spcBef>
                          <a:spcPts val="0"/>
                        </a:spcBef>
                        <a:spcAft>
                          <a:spcPts val="0"/>
                        </a:spcAft>
                        <a:buClrTx/>
                        <a:buSzTx/>
                        <a:buFont typeface="Wingdings" pitchFamily="2" charset="2"/>
                        <a:buChar char="l"/>
                        <a:tabLst/>
                        <a:defRPr/>
                      </a:pP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定位精度 </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1mm </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 </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10mm</a:t>
                      </a:r>
                      <a:endPar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endParaRP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cap="flat" cmpd="sng" algn="ctr">
                      <a:solidFill>
                        <a:srgbClr val="53CED5"/>
                      </a:solidFill>
                      <a:prstDash val="solid"/>
                      <a:round/>
                      <a:headEnd type="none" w="med" len="med"/>
                      <a:tailEnd type="none" w="med" len="med"/>
                    </a:lnB>
                    <a:solidFill>
                      <a:srgbClr val="FFFFFF"/>
                    </a:solidFill>
                  </a:tcPr>
                </a:tc>
              </a:tr>
              <a:tr h="388676">
                <a:tc>
                  <a:txBody>
                    <a:bodyPr/>
                    <a:lstStyle/>
                    <a:p>
                      <a:pPr marL="182563" indent="-182563" algn="l" defTabSz="685800" eaLnBrk="1" latinLnBrk="0" hangingPunct="1">
                        <a:lnSpc>
                          <a:spcPct val="190000"/>
                        </a:lnSpc>
                        <a:spcBef>
                          <a:spcPts val="0"/>
                        </a:spcBef>
                        <a:spcAft>
                          <a:spcPts val="0"/>
                        </a:spcAft>
                        <a:buFont typeface="Wingdings" pitchFamily="2" charset="2"/>
                        <a:buChar char="l"/>
                      </a:pP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识别率</a:t>
                      </a:r>
                      <a:r>
                        <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rPr>
                        <a:t>≥95%</a:t>
                      </a: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cap="flat" cmpd="sng" algn="ctr">
                      <a:solidFill>
                        <a:srgbClr val="53CED5"/>
                      </a:solidFill>
                      <a:prstDash val="solid"/>
                      <a:round/>
                      <a:headEnd type="none" w="med" len="med"/>
                      <a:tailEnd type="none" w="med" len="med"/>
                    </a:lnB>
                    <a:solidFill>
                      <a:srgbClr val="DEF6F7"/>
                    </a:solidFill>
                  </a:tcPr>
                </a:tc>
              </a:tr>
              <a:tr h="417297">
                <a:tc>
                  <a:txBody>
                    <a:bodyPr/>
                    <a:lstStyle/>
                    <a:p>
                      <a:pPr marL="182563" indent="-182563" algn="l" defTabSz="685800" eaLnBrk="1" latinLnBrk="0" hangingPunct="1">
                        <a:lnSpc>
                          <a:spcPct val="190000"/>
                        </a:lnSpc>
                        <a:spcBef>
                          <a:spcPts val="0"/>
                        </a:spcBef>
                        <a:spcAft>
                          <a:spcPts val="0"/>
                        </a:spcAft>
                        <a:buFont typeface="Wingdings" pitchFamily="2" charset="2"/>
                        <a:buChar char="l"/>
                      </a:pPr>
                      <a:r>
                        <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rPr>
                        <a:t>单张图片缺陷检出率≥</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9</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5</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a:t>
                      </a:r>
                      <a:endPar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endParaRP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cap="flat" cmpd="sng" algn="ctr">
                      <a:solidFill>
                        <a:srgbClr val="53CED5"/>
                      </a:solidFill>
                      <a:prstDash val="solid"/>
                      <a:round/>
                      <a:headEnd type="none" w="med" len="med"/>
                      <a:tailEnd type="none" w="med" len="med"/>
                    </a:lnB>
                    <a:solidFill>
                      <a:srgbClr val="FFFFFF"/>
                    </a:solidFill>
                  </a:tcPr>
                </a:tc>
              </a:tr>
              <a:tr h="405324">
                <a:tc>
                  <a:txBody>
                    <a:bodyPr/>
                    <a:lstStyle/>
                    <a:p>
                      <a:pPr marL="182563" indent="-182563" algn="l" defTabSz="685800" eaLnBrk="1" latinLnBrk="0" hangingPunct="1">
                        <a:lnSpc>
                          <a:spcPct val="190000"/>
                        </a:lnSpc>
                        <a:spcBef>
                          <a:spcPts val="0"/>
                        </a:spcBef>
                        <a:spcAft>
                          <a:spcPts val="0"/>
                        </a:spcAft>
                        <a:buFont typeface="Wingdings" pitchFamily="2" charset="2"/>
                        <a:buChar char="l"/>
                      </a:pPr>
                      <a:r>
                        <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rPr>
                        <a:t>单张图片检测时间≤0.5秒</a:t>
                      </a: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cap="flat" cmpd="sng" algn="ctr">
                      <a:solidFill>
                        <a:srgbClr val="53CED5"/>
                      </a:solidFill>
                      <a:prstDash val="solid"/>
                      <a:round/>
                      <a:headEnd type="none" w="med" len="med"/>
                      <a:tailEnd type="none" w="med" len="med"/>
                    </a:lnB>
                    <a:solidFill>
                      <a:srgbClr val="DEF6F7"/>
                    </a:solidFill>
                  </a:tcPr>
                </a:tc>
              </a:tr>
              <a:tr h="420420">
                <a:tc>
                  <a:txBody>
                    <a:bodyPr/>
                    <a:lstStyle/>
                    <a:p>
                      <a:pPr marL="182563" indent="-182563" algn="l" defTabSz="685800" eaLnBrk="1" latinLnBrk="0" hangingPunct="1">
                        <a:lnSpc>
                          <a:spcPct val="190000"/>
                        </a:lnSpc>
                        <a:spcBef>
                          <a:spcPts val="0"/>
                        </a:spcBef>
                        <a:spcAft>
                          <a:spcPts val="0"/>
                        </a:spcAft>
                        <a:buFont typeface="Wingdings" pitchFamily="2" charset="2"/>
                        <a:buChar char="l"/>
                      </a:pPr>
                      <a:r>
                        <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rPr>
                        <a:t>单批次检测图片数量≥20</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张</a:t>
                      </a:r>
                      <a:r>
                        <a:rPr lang="en-US" altLang="zh-CN" sz="1400" b="0" i="0" u="none" strike="noStrike" kern="1200" cap="none" spc="0" baseline="0" dirty="0" smtClean="0">
                          <a:solidFill>
                            <a:srgbClr val="002060"/>
                          </a:solidFill>
                          <a:latin typeface="仿宋" pitchFamily="49" charset="-122"/>
                          <a:ea typeface="仿宋" pitchFamily="49" charset="-122"/>
                          <a:cs typeface="微软雅黑" pitchFamily="34" charset="-122"/>
                        </a:rPr>
                        <a:t>/1</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秒</a:t>
                      </a:r>
                      <a:endPar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endParaRP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cap="flat" cmpd="sng" algn="ctr">
                      <a:solidFill>
                        <a:srgbClr val="53CED5"/>
                      </a:solidFill>
                      <a:prstDash val="solid"/>
                      <a:round/>
                      <a:headEnd type="none" w="med" len="med"/>
                      <a:tailEnd type="none" w="med" len="med"/>
                    </a:lnB>
                    <a:solidFill>
                      <a:srgbClr val="FFFFFF"/>
                    </a:solidFill>
                  </a:tcPr>
                </a:tc>
              </a:tr>
              <a:tr h="522399">
                <a:tc>
                  <a:txBody>
                    <a:bodyPr/>
                    <a:lstStyle/>
                    <a:p>
                      <a:pPr marL="182563" indent="-182563" algn="l" defTabSz="685800" eaLnBrk="1" latinLnBrk="0" hangingPunct="1">
                        <a:lnSpc>
                          <a:spcPct val="208999"/>
                        </a:lnSpc>
                        <a:spcBef>
                          <a:spcPts val="0"/>
                        </a:spcBef>
                        <a:spcAft>
                          <a:spcPts val="0"/>
                        </a:spcAft>
                        <a:buFont typeface="Wingdings" pitchFamily="2" charset="2"/>
                        <a:buChar char="l"/>
                      </a:pPr>
                      <a:r>
                        <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rPr>
                        <a:t>单套/台设备</a:t>
                      </a:r>
                      <a:r>
                        <a:rPr lang="zh-CN" altLang="en-US" sz="1400" b="0" i="0" u="none" strike="noStrike" kern="1200" cap="none" spc="0" baseline="0" dirty="0" smtClean="0">
                          <a:solidFill>
                            <a:srgbClr val="002060"/>
                          </a:solidFill>
                          <a:latin typeface="仿宋" pitchFamily="49" charset="-122"/>
                          <a:ea typeface="仿宋" pitchFamily="49" charset="-122"/>
                          <a:cs typeface="微软雅黑" pitchFamily="34" charset="-122"/>
                        </a:rPr>
                        <a:t>价格30万元～ 500万元</a:t>
                      </a:r>
                      <a:endParaRPr lang="zh-CN" altLang="en-US" sz="1400" b="0" i="0" u="none" strike="noStrike" kern="1200" cap="none" spc="0" baseline="0" dirty="0">
                        <a:solidFill>
                          <a:srgbClr val="002060"/>
                        </a:solidFill>
                        <a:latin typeface="仿宋" pitchFamily="49" charset="-122"/>
                        <a:ea typeface="仿宋" pitchFamily="49" charset="-122"/>
                        <a:cs typeface="微软雅黑" pitchFamily="34" charset="-122"/>
                      </a:endParaRPr>
                    </a:p>
                  </a:txBody>
                  <a:tcPr marL="68580" marR="68580" marT="0" marB="0">
                    <a:lnL w="12700">
                      <a:solidFill>
                        <a:srgbClr val="FFFFFF"/>
                      </a:solidFill>
                      <a:prstDash val="solid"/>
                      <a:headEnd type="none" w="med" len="med"/>
                      <a:tailEnd type="none" w="med" len="med"/>
                    </a:lnL>
                    <a:lnR>
                      <a:noFill/>
                    </a:lnR>
                    <a:lnT w="76200" cap="flat" cmpd="sng" algn="ctr">
                      <a:solidFill>
                        <a:srgbClr val="53CED5"/>
                      </a:solidFill>
                      <a:prstDash val="solid"/>
                      <a:round/>
                      <a:headEnd type="none" w="med" len="med"/>
                      <a:tailEnd type="none" w="med" len="med"/>
                    </a:lnT>
                    <a:lnB w="76200">
                      <a:solidFill>
                        <a:srgbClr val="53CED5"/>
                      </a:solidFill>
                      <a:prstDash val="solid"/>
                      <a:headEnd type="none" w="med" len="med"/>
                      <a:tailEnd type="none" w="med" len="med"/>
                    </a:lnB>
                    <a:solidFill>
                      <a:srgbClr val="DEF6F7"/>
                    </a:solidFill>
                  </a:tcPr>
                </a:tc>
              </a:tr>
            </a:tbl>
          </a:graphicData>
        </a:graphic>
      </p:graphicFrame>
      <p:sp>
        <p:nvSpPr>
          <p:cNvPr id="7"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pic>
        <p:nvPicPr>
          <p:cNvPr id="5122" name="Picture 2"/>
          <p:cNvPicPr>
            <a:picLocks noChangeAspect="1" noChangeArrowheads="1"/>
          </p:cNvPicPr>
          <p:nvPr/>
        </p:nvPicPr>
        <p:blipFill>
          <a:blip r:embed="rId2"/>
          <a:srcRect/>
          <a:stretch>
            <a:fillRect/>
          </a:stretch>
        </p:blipFill>
        <p:spPr bwMode="auto">
          <a:xfrm>
            <a:off x="5077274" y="1484555"/>
            <a:ext cx="2980204" cy="2312894"/>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p:cNvSpPr>
            <a:spLocks/>
          </p:cNvSpPr>
          <p:nvPr/>
        </p:nvSpPr>
        <p:spPr>
          <a:xfrm>
            <a:off x="-1" y="296156"/>
            <a:ext cx="3818965"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13" name="矩形"/>
          <p:cNvSpPr>
            <a:spLocks/>
          </p:cNvSpPr>
          <p:nvPr/>
        </p:nvSpPr>
        <p:spPr>
          <a:xfrm>
            <a:off x="541276" y="381019"/>
            <a:ext cx="2954959"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工业机器识别检测应用</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1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15"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
        <p:nvSpPr>
          <p:cNvPr id="16" name="五边形 15"/>
          <p:cNvSpPr/>
          <p:nvPr/>
        </p:nvSpPr>
        <p:spPr>
          <a:xfrm>
            <a:off x="-6527" y="444243"/>
            <a:ext cx="378847" cy="19515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燕尾形 16"/>
          <p:cNvSpPr/>
          <p:nvPr/>
        </p:nvSpPr>
        <p:spPr>
          <a:xfrm>
            <a:off x="314824" y="444243"/>
            <a:ext cx="187653" cy="19515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pic>
        <p:nvPicPr>
          <p:cNvPr id="18" name="图片 17"/>
          <p:cNvPicPr>
            <a:picLocks noChangeAspect="1" noChangeArrowheads="1"/>
          </p:cNvPicPr>
          <p:nvPr/>
        </p:nvPicPr>
        <p:blipFill>
          <a:blip r:embed="rId2" cstate="print"/>
          <a:srcRect t="407" b="407"/>
          <a:stretch>
            <a:fillRect/>
          </a:stretch>
        </p:blipFill>
        <p:spPr bwMode="auto">
          <a:xfrm>
            <a:off x="743323" y="1145143"/>
            <a:ext cx="3118672" cy="2902309"/>
          </a:xfrm>
          <a:prstGeom prst="rect">
            <a:avLst/>
          </a:prstGeom>
          <a:noFill/>
          <a:ln w="12700">
            <a:gradFill>
              <a:gsLst>
                <a:gs pos="0">
                  <a:srgbClr val="1D78FA"/>
                </a:gs>
                <a:gs pos="100000">
                  <a:srgbClr val="1D78FA">
                    <a:alpha val="0"/>
                  </a:srgbClr>
                </a:gs>
              </a:gsLst>
              <a:lin ang="5400000" scaled="1"/>
            </a:gradFill>
            <a:miter lim="800000"/>
            <a:headEnd/>
            <a:tailEnd/>
          </a:ln>
          <a:effectLst>
            <a:outerShdw blurRad="50800" dist="38100" dir="2700000" algn="tl" rotWithShape="0">
              <a:prstClr val="black">
                <a:alpha val="40000"/>
              </a:prstClr>
            </a:outerShdw>
            <a:reflection blurRad="25400" stA="31000" endPos="15000" dir="5400000" sy="-100000" algn="bl" rotWithShape="0"/>
          </a:effectLst>
        </p:spPr>
      </p:pic>
      <p:sp>
        <p:nvSpPr>
          <p:cNvPr id="19" name="TextBox 11"/>
          <p:cNvSpPr txBox="1"/>
          <p:nvPr/>
        </p:nvSpPr>
        <p:spPr>
          <a:xfrm>
            <a:off x="773020" y="4249420"/>
            <a:ext cx="3071495" cy="315471"/>
          </a:xfrm>
          <a:prstGeom prst="rect">
            <a:avLst/>
          </a:prstGeom>
          <a:solidFill>
            <a:schemeClr val="accent1">
              <a:lumMod val="60000"/>
              <a:lumOff val="40000"/>
            </a:schemeClr>
          </a:solidFill>
        </p:spPr>
        <p:txBody>
          <a:bodyPr wrap="square" lIns="68580" tIns="34290" rIns="68580" bIns="34290" rtlCol="0">
            <a:spAutoFit/>
          </a:bodyPr>
          <a:lstStyle>
            <a:defPPr>
              <a:defRPr lang="zh-CN"/>
            </a:defPPr>
            <a:lvl1pPr algn="r">
              <a:defRPr sz="6600" b="1">
                <a:ln w="28575">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algn="ctr"/>
            <a:r>
              <a:rPr lang="zh-CN" altLang="en-US" sz="1600" dirty="0" smtClean="0">
                <a:ln/>
                <a:solidFill>
                  <a:srgbClr val="002060"/>
                </a:solidFill>
                <a:effectLst>
                  <a:outerShdw blurRad="38100" dist="19050" dir="2700000" algn="tl" rotWithShape="0">
                    <a:schemeClr val="dk1">
                      <a:alpha val="40000"/>
                    </a:schemeClr>
                  </a:outerShdw>
                </a:effectLst>
                <a:latin typeface="仿宋" pitchFamily="49" charset="-122"/>
                <a:ea typeface="仿宋" pitchFamily="49" charset="-122"/>
                <a:sym typeface="+mn-ea"/>
              </a:rPr>
              <a:t>芯片</a:t>
            </a:r>
            <a:r>
              <a:rPr lang="zh-CN" altLang="en-US" sz="1600" dirty="0">
                <a:ln/>
                <a:solidFill>
                  <a:srgbClr val="002060"/>
                </a:solidFill>
                <a:effectLst>
                  <a:outerShdw blurRad="38100" dist="19050" dir="2700000" algn="tl" rotWithShape="0">
                    <a:schemeClr val="dk1">
                      <a:alpha val="40000"/>
                    </a:schemeClr>
                  </a:outerShdw>
                </a:effectLst>
                <a:latin typeface="仿宋" pitchFamily="49" charset="-122"/>
                <a:ea typeface="仿宋" pitchFamily="49" charset="-122"/>
                <a:sym typeface="+mn-ea"/>
              </a:rPr>
              <a:t>封装</a:t>
            </a:r>
            <a:r>
              <a:rPr lang="zh-CN" altLang="en-US" sz="1600" dirty="0" smtClean="0">
                <a:ln/>
                <a:solidFill>
                  <a:srgbClr val="002060"/>
                </a:solidFill>
                <a:effectLst>
                  <a:outerShdw blurRad="38100" dist="19050" dir="2700000" algn="tl" rotWithShape="0">
                    <a:schemeClr val="dk1">
                      <a:alpha val="40000"/>
                    </a:schemeClr>
                  </a:outerShdw>
                </a:effectLst>
                <a:latin typeface="仿宋" pitchFamily="49" charset="-122"/>
                <a:ea typeface="仿宋" pitchFamily="49" charset="-122"/>
                <a:sym typeface="+mn-ea"/>
              </a:rPr>
              <a:t>检测</a:t>
            </a:r>
            <a:endParaRPr lang="zh-CN" altLang="en-US" sz="1600" dirty="0">
              <a:ln/>
              <a:solidFill>
                <a:srgbClr val="002060"/>
              </a:solidFill>
              <a:effectLst>
                <a:outerShdw blurRad="38100" dist="19050" dir="2700000" algn="tl" rotWithShape="0">
                  <a:schemeClr val="dk1">
                    <a:alpha val="40000"/>
                  </a:schemeClr>
                </a:outerShdw>
              </a:effectLst>
              <a:latin typeface="仿宋" pitchFamily="49" charset="-122"/>
              <a:ea typeface="仿宋" pitchFamily="49" charset="-122"/>
              <a:sym typeface="+mn-ea"/>
            </a:endParaRPr>
          </a:p>
        </p:txBody>
      </p:sp>
      <p:sp>
        <p:nvSpPr>
          <p:cNvPr id="20" name="文本框 6"/>
          <p:cNvSpPr txBox="1"/>
          <p:nvPr/>
        </p:nvSpPr>
        <p:spPr>
          <a:xfrm>
            <a:off x="4207037" y="801251"/>
            <a:ext cx="4538929" cy="364715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t">
            <a:spAutoFit/>
          </a:bodyPr>
          <a:lstStyle/>
          <a:p>
            <a:pPr>
              <a:lnSpc>
                <a:spcPct val="150000"/>
              </a:lnSpc>
            </a:pPr>
            <a:r>
              <a:rPr lang="zh-CN" altLang="en-US" dirty="0" smtClean="0">
                <a:solidFill>
                  <a:srgbClr val="002060"/>
                </a:solidFill>
                <a:latin typeface="仿宋" pitchFamily="49" charset="-122"/>
                <a:ea typeface="仿宋" pitchFamily="49" charset="-122"/>
                <a:sym typeface="+mn-ea"/>
              </a:rPr>
              <a:t>型号</a:t>
            </a:r>
            <a:r>
              <a:rPr lang="en-US" altLang="zh-CN" dirty="0" smtClean="0">
                <a:solidFill>
                  <a:srgbClr val="002060"/>
                </a:solidFill>
                <a:latin typeface="仿宋" pitchFamily="49" charset="-122"/>
                <a:ea typeface="仿宋" pitchFamily="49" charset="-122"/>
                <a:sym typeface="+mn-ea"/>
              </a:rPr>
              <a:t>:</a:t>
            </a:r>
            <a:r>
              <a:rPr lang="zh-CN" altLang="en-US" dirty="0">
                <a:solidFill>
                  <a:srgbClr val="002060"/>
                </a:solidFill>
                <a:latin typeface="仿宋" pitchFamily="49" charset="-122"/>
                <a:ea typeface="仿宋" pitchFamily="49" charset="-122"/>
                <a:sym typeface="+mn-ea"/>
              </a:rPr>
              <a:t>非</a:t>
            </a:r>
            <a:r>
              <a:rPr lang="zh-CN" altLang="en-US" dirty="0" smtClean="0">
                <a:solidFill>
                  <a:srgbClr val="002060"/>
                </a:solidFill>
                <a:latin typeface="仿宋" pitchFamily="49" charset="-122"/>
                <a:ea typeface="仿宋" pitchFamily="49" charset="-122"/>
                <a:sym typeface="+mn-ea"/>
              </a:rPr>
              <a:t>标，定制</a:t>
            </a:r>
            <a:endParaRPr lang="zh-CN" altLang="en-US" dirty="0">
              <a:solidFill>
                <a:srgbClr val="002060"/>
              </a:solidFill>
              <a:latin typeface="仿宋" pitchFamily="49" charset="-122"/>
              <a:ea typeface="仿宋" pitchFamily="49" charset="-122"/>
            </a:endParaRPr>
          </a:p>
          <a:p>
            <a:pPr>
              <a:lnSpc>
                <a:spcPct val="150000"/>
              </a:lnSpc>
            </a:pPr>
            <a:r>
              <a:rPr lang="zh-CN" altLang="en-US" dirty="0">
                <a:solidFill>
                  <a:srgbClr val="002060"/>
                </a:solidFill>
                <a:latin typeface="仿宋" pitchFamily="49" charset="-122"/>
                <a:ea typeface="仿宋" pitchFamily="49" charset="-122"/>
                <a:sym typeface="+mn-ea"/>
              </a:rPr>
              <a:t>节拍：</a:t>
            </a:r>
            <a:r>
              <a:rPr lang="en-US" altLang="zh-CN" dirty="0" smtClean="0">
                <a:solidFill>
                  <a:srgbClr val="002060"/>
                </a:solidFill>
                <a:latin typeface="仿宋" pitchFamily="49" charset="-122"/>
                <a:ea typeface="仿宋" pitchFamily="49" charset="-122"/>
                <a:sym typeface="+mn-ea"/>
              </a:rPr>
              <a:t>1</a:t>
            </a:r>
            <a:r>
              <a:rPr lang="zh-CN" altLang="en-US" dirty="0" smtClean="0">
                <a:solidFill>
                  <a:srgbClr val="002060"/>
                </a:solidFill>
                <a:latin typeface="仿宋" pitchFamily="49" charset="-122"/>
                <a:ea typeface="仿宋" pitchFamily="49" charset="-122"/>
                <a:sym typeface="+mn-ea"/>
              </a:rPr>
              <a:t>件</a:t>
            </a:r>
            <a:r>
              <a:rPr lang="en-US" altLang="zh-CN" dirty="0" smtClean="0">
                <a:solidFill>
                  <a:srgbClr val="002060"/>
                </a:solidFill>
                <a:latin typeface="仿宋" pitchFamily="49" charset="-122"/>
                <a:ea typeface="仿宋" pitchFamily="49" charset="-122"/>
                <a:sym typeface="+mn-ea"/>
              </a:rPr>
              <a:t>/</a:t>
            </a:r>
            <a:r>
              <a:rPr lang="zh-CN" altLang="en-US" dirty="0" smtClean="0">
                <a:solidFill>
                  <a:srgbClr val="002060"/>
                </a:solidFill>
                <a:latin typeface="仿宋" pitchFamily="49" charset="-122"/>
                <a:ea typeface="仿宋" pitchFamily="49" charset="-122"/>
                <a:sym typeface="+mn-ea"/>
              </a:rPr>
              <a:t>秒</a:t>
            </a:r>
            <a:endParaRPr lang="zh-CN" altLang="en-US" dirty="0">
              <a:solidFill>
                <a:srgbClr val="002060"/>
              </a:solidFill>
              <a:latin typeface="仿宋" pitchFamily="49" charset="-122"/>
              <a:ea typeface="仿宋" pitchFamily="49" charset="-122"/>
            </a:endParaRPr>
          </a:p>
          <a:p>
            <a:pPr>
              <a:lnSpc>
                <a:spcPct val="150000"/>
              </a:lnSpc>
            </a:pPr>
            <a:r>
              <a:rPr lang="zh-CN" altLang="en-US" dirty="0">
                <a:solidFill>
                  <a:srgbClr val="002060"/>
                </a:solidFill>
                <a:latin typeface="仿宋" pitchFamily="49" charset="-122"/>
                <a:ea typeface="仿宋" pitchFamily="49" charset="-122"/>
                <a:sym typeface="+mn-ea"/>
              </a:rPr>
              <a:t>精度：</a:t>
            </a:r>
            <a:r>
              <a:rPr lang="en-US" altLang="zh-CN" dirty="0">
                <a:solidFill>
                  <a:srgbClr val="002060"/>
                </a:solidFill>
                <a:latin typeface="仿宋" pitchFamily="49" charset="-122"/>
                <a:ea typeface="仿宋" pitchFamily="49" charset="-122"/>
                <a:sym typeface="+mn-ea"/>
              </a:rPr>
              <a:t>0.1um</a:t>
            </a:r>
            <a:endParaRPr lang="zh-CN" altLang="en-US" dirty="0">
              <a:solidFill>
                <a:srgbClr val="002060"/>
              </a:solidFill>
              <a:latin typeface="仿宋" pitchFamily="49" charset="-122"/>
              <a:ea typeface="仿宋" pitchFamily="49" charset="-122"/>
            </a:endParaRPr>
          </a:p>
          <a:p>
            <a:pPr>
              <a:lnSpc>
                <a:spcPct val="150000"/>
              </a:lnSpc>
            </a:pPr>
            <a:r>
              <a:rPr lang="zh-CN" altLang="en-US" dirty="0">
                <a:solidFill>
                  <a:srgbClr val="002060"/>
                </a:solidFill>
                <a:latin typeface="仿宋" pitchFamily="49" charset="-122"/>
                <a:ea typeface="仿宋" pitchFamily="49" charset="-122"/>
                <a:sym typeface="+mn-ea"/>
              </a:rPr>
              <a:t>功能简述：检测、识别、定位、测量、代替</a:t>
            </a:r>
            <a:r>
              <a:rPr lang="zh-CN" altLang="en-US" dirty="0" smtClean="0">
                <a:solidFill>
                  <a:srgbClr val="002060"/>
                </a:solidFill>
                <a:latin typeface="仿宋" pitchFamily="49" charset="-122"/>
                <a:ea typeface="仿宋" pitchFamily="49" charset="-122"/>
                <a:sym typeface="+mn-ea"/>
              </a:rPr>
              <a:t>人工</a:t>
            </a:r>
            <a:endParaRPr lang="zh-CN" altLang="en-US" dirty="0">
              <a:solidFill>
                <a:srgbClr val="002060"/>
              </a:solidFill>
              <a:latin typeface="仿宋" pitchFamily="49" charset="-122"/>
              <a:ea typeface="仿宋" pitchFamily="49" charset="-122"/>
            </a:endParaRPr>
          </a:p>
          <a:p>
            <a:pPr>
              <a:lnSpc>
                <a:spcPct val="150000"/>
              </a:lnSpc>
            </a:pPr>
            <a:r>
              <a:rPr lang="zh-CN" altLang="en-US" dirty="0">
                <a:solidFill>
                  <a:srgbClr val="002060"/>
                </a:solidFill>
                <a:latin typeface="仿宋" pitchFamily="49" charset="-122"/>
                <a:ea typeface="仿宋" pitchFamily="49" charset="-122"/>
                <a:sym typeface="+mn-ea"/>
              </a:rPr>
              <a:t>应用范围：半导体封装生产线</a:t>
            </a:r>
            <a:endParaRPr lang="zh-CN" altLang="en-US" dirty="0">
              <a:solidFill>
                <a:srgbClr val="002060"/>
              </a:solidFill>
              <a:latin typeface="仿宋" pitchFamily="49" charset="-122"/>
              <a:ea typeface="仿宋" pitchFamily="49" charset="-122"/>
            </a:endParaRPr>
          </a:p>
          <a:p>
            <a:pPr algn="l">
              <a:lnSpc>
                <a:spcPct val="150000"/>
              </a:lnSpc>
              <a:buClrTx/>
              <a:buSzTx/>
              <a:buFontTx/>
            </a:pPr>
            <a:r>
              <a:rPr lang="zh-CN" altLang="en-US" dirty="0">
                <a:solidFill>
                  <a:srgbClr val="002060"/>
                </a:solidFill>
                <a:latin typeface="仿宋" pitchFamily="49" charset="-122"/>
                <a:ea typeface="仿宋" pitchFamily="49" charset="-122"/>
                <a:sym typeface="+mn-ea"/>
              </a:rPr>
              <a:t>适用宽度：按照要求定制</a:t>
            </a:r>
          </a:p>
          <a:p>
            <a:pPr algn="l">
              <a:lnSpc>
                <a:spcPct val="150000"/>
              </a:lnSpc>
              <a:buClrTx/>
              <a:buSzTx/>
              <a:buFontTx/>
            </a:pPr>
            <a:r>
              <a:rPr lang="en-US" altLang="zh-CN" dirty="0">
                <a:solidFill>
                  <a:srgbClr val="002060"/>
                </a:solidFill>
                <a:latin typeface="仿宋" pitchFamily="49" charset="-122"/>
                <a:ea typeface="仿宋" pitchFamily="49" charset="-122"/>
                <a:sym typeface="+mn-ea"/>
              </a:rPr>
              <a:t>CCD</a:t>
            </a:r>
            <a:r>
              <a:rPr lang="zh-CN" altLang="en-US" dirty="0">
                <a:solidFill>
                  <a:srgbClr val="002060"/>
                </a:solidFill>
                <a:latin typeface="仿宋" pitchFamily="49" charset="-122"/>
                <a:ea typeface="仿宋" pitchFamily="49" charset="-122"/>
                <a:sym typeface="+mn-ea"/>
              </a:rPr>
              <a:t>数量：依据宽度和精度设置</a:t>
            </a:r>
          </a:p>
          <a:p>
            <a:pPr algn="l">
              <a:lnSpc>
                <a:spcPct val="150000"/>
              </a:lnSpc>
              <a:buClrTx/>
              <a:buSzTx/>
              <a:buFontTx/>
            </a:pPr>
            <a:r>
              <a:rPr lang="zh-CN" altLang="en-US" dirty="0">
                <a:solidFill>
                  <a:srgbClr val="002060"/>
                </a:solidFill>
                <a:latin typeface="仿宋" pitchFamily="49" charset="-122"/>
                <a:ea typeface="仿宋" pitchFamily="49" charset="-122"/>
                <a:sym typeface="+mn-ea"/>
              </a:rPr>
              <a:t>检测范围：部件位置、尺寸、外沿、字符、校验、支脚</a:t>
            </a:r>
          </a:p>
          <a:p>
            <a:pPr algn="l">
              <a:lnSpc>
                <a:spcPct val="150000"/>
              </a:lnSpc>
              <a:buClrTx/>
              <a:buSzTx/>
              <a:buFontTx/>
            </a:pPr>
            <a:r>
              <a:rPr lang="zh-CN" altLang="en-US" dirty="0">
                <a:solidFill>
                  <a:srgbClr val="002060"/>
                </a:solidFill>
                <a:latin typeface="仿宋" pitchFamily="49" charset="-122"/>
                <a:ea typeface="仿宋" pitchFamily="49" charset="-122"/>
                <a:sym typeface="+mn-ea"/>
              </a:rPr>
              <a:t>检测内容：外观、贴标、喷涂日期、标号、编码、压损、外露、裂纹、划伤、尺寸、异物、缺料、凹陷、凸起、角度、毛刺、定位、漏工序等进行在线检测并分类</a:t>
            </a:r>
            <a:endParaRPr lang="zh-CN" altLang="en-US" dirty="0">
              <a:solidFill>
                <a:srgbClr val="002060"/>
              </a:solidFill>
              <a:latin typeface="仿宋" pitchFamily="49" charset="-122"/>
              <a:ea typeface="仿宋" pitchFamily="49" charset="-122"/>
            </a:endParaRPr>
          </a:p>
        </p:txBody>
      </p:sp>
      <p:sp>
        <p:nvSpPr>
          <p:cNvPr id="21"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rcRect b="19614"/>
          <a:stretch>
            <a:fillRect/>
          </a:stretch>
        </p:blipFill>
        <p:spPr>
          <a:xfrm>
            <a:off x="5504962" y="882127"/>
            <a:ext cx="3036610" cy="3869102"/>
          </a:xfrm>
          <a:prstGeom prst="rect">
            <a:avLst/>
          </a:prstGeom>
        </p:spPr>
      </p:pic>
      <p:sp>
        <p:nvSpPr>
          <p:cNvPr id="3" name="文本框 9"/>
          <p:cNvSpPr txBox="1"/>
          <p:nvPr/>
        </p:nvSpPr>
        <p:spPr>
          <a:xfrm>
            <a:off x="333487" y="925158"/>
            <a:ext cx="4561242" cy="171104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lvl="0" defTabSz="685800">
              <a:lnSpc>
                <a:spcPct val="150000"/>
              </a:lnSpc>
            </a:pPr>
            <a:r>
              <a:rPr lang="zh-CN" altLang="en-US" sz="1000" b="1" dirty="0">
                <a:solidFill>
                  <a:srgbClr val="002060"/>
                </a:solidFill>
                <a:latin typeface="仿宋" pitchFamily="49" charset="-122"/>
                <a:ea typeface="仿宋" pitchFamily="49" charset="-122"/>
              </a:rPr>
              <a:t> </a:t>
            </a:r>
            <a:r>
              <a:rPr lang="zh-CN" altLang="en-US" sz="1000" b="1" dirty="0" smtClean="0">
                <a:solidFill>
                  <a:srgbClr val="002060"/>
                </a:solidFill>
                <a:latin typeface="仿宋" pitchFamily="49" charset="-122"/>
                <a:ea typeface="仿宋" pitchFamily="49" charset="-122"/>
              </a:rPr>
              <a:t>  </a:t>
            </a:r>
            <a:r>
              <a:rPr lang="zh-CN" altLang="en-US" sz="1200" b="1" dirty="0" smtClean="0">
                <a:solidFill>
                  <a:srgbClr val="002060"/>
                </a:solidFill>
                <a:latin typeface="仿宋" pitchFamily="49" charset="-122"/>
                <a:ea typeface="仿宋" pitchFamily="49" charset="-122"/>
              </a:rPr>
              <a:t>东风</a:t>
            </a:r>
            <a:r>
              <a:rPr lang="zh-CN" altLang="en-US" sz="1200" b="1" dirty="0">
                <a:solidFill>
                  <a:srgbClr val="002060"/>
                </a:solidFill>
                <a:latin typeface="仿宋" pitchFamily="49" charset="-122"/>
                <a:ea typeface="仿宋" pitchFamily="49" charset="-122"/>
              </a:rPr>
              <a:t>小康的发动机生产车间为了完成工业自动化改造，安装了工业机械臂，通过电器控制，将原本由工人完成的从清洗液中取清洗完成的发动机部件的工作使用机械臂来代替，节省了大量人力和时间成本。</a:t>
            </a:r>
            <a:endParaRPr lang="en-US" altLang="zh-CN" sz="1200" b="1" dirty="0">
              <a:solidFill>
                <a:srgbClr val="002060"/>
              </a:solidFill>
              <a:latin typeface="仿宋" pitchFamily="49" charset="-122"/>
              <a:ea typeface="仿宋" pitchFamily="49" charset="-122"/>
            </a:endParaRPr>
          </a:p>
          <a:p>
            <a:pPr lvl="0" defTabSz="685800">
              <a:lnSpc>
                <a:spcPct val="150000"/>
              </a:lnSpc>
            </a:pPr>
            <a:r>
              <a:rPr lang="en-US" altLang="zh-CN" sz="1200" b="1" dirty="0">
                <a:solidFill>
                  <a:srgbClr val="002060"/>
                </a:solidFill>
                <a:latin typeface="仿宋" pitchFamily="49" charset="-122"/>
                <a:ea typeface="仿宋" pitchFamily="49" charset="-122"/>
              </a:rPr>
              <a:t>    </a:t>
            </a:r>
            <a:r>
              <a:rPr lang="zh-CN" altLang="en-US" sz="1200" b="1" dirty="0" smtClean="0">
                <a:solidFill>
                  <a:srgbClr val="002060"/>
                </a:solidFill>
                <a:latin typeface="仿宋" pitchFamily="49" charset="-122"/>
                <a:ea typeface="仿宋" pitchFamily="49" charset="-122"/>
              </a:rPr>
              <a:t>通过</a:t>
            </a:r>
            <a:r>
              <a:rPr lang="zh-CN" altLang="en-US" sz="1200" b="1" dirty="0">
                <a:solidFill>
                  <a:srgbClr val="002060"/>
                </a:solidFill>
                <a:latin typeface="仿宋" pitchFamily="49" charset="-122"/>
                <a:ea typeface="仿宋" pitchFamily="49" charset="-122"/>
              </a:rPr>
              <a:t>使用我公司提供的视觉设备，机械臂可以将取出的工件精确的放置在模具上，误差在</a:t>
            </a:r>
            <a:r>
              <a:rPr lang="en-US" altLang="zh-CN" sz="1200" b="1" dirty="0">
                <a:solidFill>
                  <a:srgbClr val="002060"/>
                </a:solidFill>
                <a:latin typeface="仿宋" pitchFamily="49" charset="-122"/>
                <a:ea typeface="仿宋" pitchFamily="49" charset="-122"/>
              </a:rPr>
              <a:t>1</a:t>
            </a:r>
            <a:r>
              <a:rPr lang="zh-CN" altLang="en-US" sz="1200" b="1" dirty="0">
                <a:solidFill>
                  <a:srgbClr val="002060"/>
                </a:solidFill>
                <a:latin typeface="仿宋" pitchFamily="49" charset="-122"/>
                <a:ea typeface="仿宋" pitchFamily="49" charset="-122"/>
              </a:rPr>
              <a:t>毫米之内</a:t>
            </a:r>
            <a:r>
              <a:rPr lang="zh-CN" altLang="en-US" sz="1200" b="1" dirty="0" smtClean="0">
                <a:solidFill>
                  <a:srgbClr val="002060"/>
                </a:solidFill>
                <a:latin typeface="仿宋" pitchFamily="49" charset="-122"/>
                <a:ea typeface="仿宋" pitchFamily="49" charset="-122"/>
              </a:rPr>
              <a:t>。</a:t>
            </a:r>
            <a:endParaRPr lang="en-US" altLang="zh-CN" sz="1200" b="1" dirty="0">
              <a:solidFill>
                <a:srgbClr val="002060"/>
              </a:solidFill>
              <a:latin typeface="仿宋" pitchFamily="49" charset="-122"/>
              <a:ea typeface="仿宋" pitchFamily="49" charset="-122"/>
            </a:endParaRPr>
          </a:p>
        </p:txBody>
      </p:sp>
      <p:grpSp>
        <p:nvGrpSpPr>
          <p:cNvPr id="4" name="组合 3"/>
          <p:cNvGrpSpPr/>
          <p:nvPr/>
        </p:nvGrpSpPr>
        <p:grpSpPr>
          <a:xfrm>
            <a:off x="458670" y="2861534"/>
            <a:ext cx="1983315" cy="2002267"/>
            <a:chOff x="458671" y="3092655"/>
            <a:chExt cx="1811194" cy="1771146"/>
          </a:xfrm>
        </p:grpSpPr>
        <p:pic>
          <p:nvPicPr>
            <p:cNvPr id="5" name="图片 4" descr="东风"/>
            <p:cNvPicPr>
              <a:picLocks noChangeAspect="1"/>
            </p:cNvPicPr>
            <p:nvPr/>
          </p:nvPicPr>
          <p:blipFill>
            <a:blip r:embed="rId3" cstate="print"/>
            <a:srcRect b="23202"/>
            <a:stretch>
              <a:fillRect/>
            </a:stretch>
          </p:blipFill>
          <p:spPr>
            <a:xfrm>
              <a:off x="458671" y="3092655"/>
              <a:ext cx="1811194" cy="1436337"/>
            </a:xfrm>
            <a:prstGeom prst="rect">
              <a:avLst/>
            </a:prstGeom>
          </p:spPr>
        </p:pic>
        <p:sp>
          <p:nvSpPr>
            <p:cNvPr id="6" name="文本框 10"/>
            <p:cNvSpPr txBox="1"/>
            <p:nvPr/>
          </p:nvSpPr>
          <p:spPr>
            <a:xfrm>
              <a:off x="551120" y="4586802"/>
              <a:ext cx="1578893"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zh-CN" altLang="en-US" sz="1200" b="1" dirty="0" smtClean="0">
                  <a:solidFill>
                    <a:srgbClr val="002060"/>
                  </a:solidFill>
                  <a:latin typeface="仿宋" pitchFamily="49" charset="-122"/>
                  <a:ea typeface="仿宋" pitchFamily="49" charset="-122"/>
                </a:rPr>
                <a:t>机械手抓取的工件</a:t>
              </a:r>
              <a:endParaRPr lang="zh-CN" altLang="en-US" sz="1200" b="1" dirty="0">
                <a:solidFill>
                  <a:srgbClr val="002060"/>
                </a:solidFill>
                <a:latin typeface="仿宋" pitchFamily="49" charset="-122"/>
                <a:ea typeface="仿宋" pitchFamily="49" charset="-122"/>
              </a:endParaRPr>
            </a:p>
          </p:txBody>
        </p:sp>
      </p:grpSp>
      <p:grpSp>
        <p:nvGrpSpPr>
          <p:cNvPr id="7" name="组合 6"/>
          <p:cNvGrpSpPr/>
          <p:nvPr/>
        </p:nvGrpSpPr>
        <p:grpSpPr>
          <a:xfrm>
            <a:off x="2883049" y="2818505"/>
            <a:ext cx="1839557" cy="2062768"/>
            <a:chOff x="3033655" y="3066407"/>
            <a:chExt cx="1688951" cy="1814865"/>
          </a:xfrm>
          <a:solidFill>
            <a:schemeClr val="bg1"/>
          </a:solidFill>
        </p:grpSpPr>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33655" y="3066407"/>
              <a:ext cx="1688951" cy="1507227"/>
            </a:xfrm>
            <a:prstGeom prst="rect">
              <a:avLst/>
            </a:prstGeom>
            <a:grpFill/>
          </p:spPr>
        </p:pic>
        <p:sp>
          <p:nvSpPr>
            <p:cNvPr id="9" name="文本框 11"/>
            <p:cNvSpPr txBox="1"/>
            <p:nvPr/>
          </p:nvSpPr>
          <p:spPr>
            <a:xfrm>
              <a:off x="3130645" y="4604273"/>
              <a:ext cx="1473628" cy="276999"/>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zh-CN" altLang="en-US" sz="1200" b="1" dirty="0" smtClean="0">
                  <a:solidFill>
                    <a:srgbClr val="002060"/>
                  </a:solidFill>
                  <a:latin typeface="仿宋" pitchFamily="49" charset="-122"/>
                  <a:ea typeface="仿宋" pitchFamily="49" charset="-122"/>
                </a:rPr>
                <a:t>工作中的机器人</a:t>
              </a:r>
              <a:endParaRPr lang="zh-CN" altLang="en-US" sz="1200" b="1" dirty="0">
                <a:solidFill>
                  <a:srgbClr val="002060"/>
                </a:solidFill>
                <a:latin typeface="仿宋" pitchFamily="49" charset="-122"/>
                <a:ea typeface="仿宋" pitchFamily="49" charset="-122"/>
              </a:endParaRPr>
            </a:p>
          </p:txBody>
        </p:sp>
      </p:grpSp>
      <p:sp>
        <p:nvSpPr>
          <p:cNvPr id="10" name="矩形"/>
          <p:cNvSpPr>
            <a:spLocks/>
          </p:cNvSpPr>
          <p:nvPr/>
        </p:nvSpPr>
        <p:spPr>
          <a:xfrm>
            <a:off x="0" y="296156"/>
            <a:ext cx="4141694"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11"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12"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
        <p:nvSpPr>
          <p:cNvPr id="13" name="文本框 2"/>
          <p:cNvSpPr txBox="1"/>
          <p:nvPr/>
        </p:nvSpPr>
        <p:spPr>
          <a:xfrm>
            <a:off x="566204" y="361175"/>
            <a:ext cx="3457156" cy="369332"/>
          </a:xfrm>
          <a:prstGeom prst="rect">
            <a:avLst/>
          </a:prstGeom>
          <a:noFill/>
        </p:spPr>
        <p:txBody>
          <a:bodyPr wrap="square" rtlCol="0">
            <a:spAutoFit/>
          </a:bodyPr>
          <a:lstStyle/>
          <a:p>
            <a:r>
              <a:rPr lang="zh-CN" altLang="en-US" sz="1800" b="1" spc="300" dirty="0" smtClean="0">
                <a:solidFill>
                  <a:schemeClr val="bg1"/>
                </a:solidFill>
                <a:latin typeface="微软雅黑" pitchFamily="34" charset="-122"/>
                <a:ea typeface="微软雅黑" pitchFamily="34" charset="-122"/>
              </a:rPr>
              <a:t>工业机器视觉定位引导应用</a:t>
            </a:r>
            <a:endParaRPr lang="zh-CN" altLang="en-US" sz="1800" b="1" spc="300" dirty="0">
              <a:solidFill>
                <a:schemeClr val="bg1"/>
              </a:solidFill>
              <a:latin typeface="微软雅黑" pitchFamily="34" charset="-122"/>
              <a:ea typeface="微软雅黑" pitchFamily="34" charset="-122"/>
            </a:endParaRPr>
          </a:p>
        </p:txBody>
      </p:sp>
      <p:sp>
        <p:nvSpPr>
          <p:cNvPr id="14"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Tree>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 y="296156"/>
            <a:ext cx="4227754"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4"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
        <p:nvSpPr>
          <p:cNvPr id="5" name="文本框 2"/>
          <p:cNvSpPr txBox="1"/>
          <p:nvPr/>
        </p:nvSpPr>
        <p:spPr>
          <a:xfrm>
            <a:off x="555446" y="382690"/>
            <a:ext cx="3640036" cy="369332"/>
          </a:xfrm>
          <a:prstGeom prst="rect">
            <a:avLst/>
          </a:prstGeom>
          <a:noFill/>
        </p:spPr>
        <p:txBody>
          <a:bodyPr wrap="square" rtlCol="0">
            <a:spAutoFit/>
          </a:bodyPr>
          <a:lstStyle/>
          <a:p>
            <a:r>
              <a:rPr lang="zh-CN" altLang="en-US" sz="1800" b="1" spc="300" dirty="0" smtClean="0">
                <a:solidFill>
                  <a:schemeClr val="bg1"/>
                </a:solidFill>
                <a:latin typeface="微软雅黑" pitchFamily="34" charset="-122"/>
                <a:ea typeface="微软雅黑" pitchFamily="34" charset="-122"/>
              </a:rPr>
              <a:t>工业机器视觉定位引导应用</a:t>
            </a:r>
            <a:endParaRPr lang="zh-CN" altLang="en-US" sz="1800" b="1" spc="300" dirty="0">
              <a:solidFill>
                <a:schemeClr val="bg1"/>
              </a:solidFill>
              <a:latin typeface="微软雅黑" pitchFamily="34" charset="-122"/>
              <a:ea typeface="微软雅黑" pitchFamily="34" charset="-122"/>
            </a:endParaRPr>
          </a:p>
        </p:txBody>
      </p:sp>
      <p:sp>
        <p:nvSpPr>
          <p:cNvPr id="6" name="文本框 18"/>
          <p:cNvSpPr txBox="1"/>
          <p:nvPr/>
        </p:nvSpPr>
        <p:spPr>
          <a:xfrm>
            <a:off x="471340" y="899679"/>
            <a:ext cx="3541223" cy="101566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zh-CN" altLang="en-US" sz="1000" b="1" dirty="0" smtClean="0">
                <a:solidFill>
                  <a:schemeClr val="accent5">
                    <a:lumMod val="50000"/>
                  </a:schemeClr>
                </a:solidFill>
                <a:latin typeface="仿宋" pitchFamily="49" charset="-122"/>
                <a:ea typeface="仿宋" pitchFamily="49" charset="-122"/>
              </a:rPr>
              <a:t>    林德液压公司向我公司定制</a:t>
            </a:r>
            <a:r>
              <a:rPr lang="zh-CN" altLang="en-US" sz="1000" b="1" dirty="0">
                <a:solidFill>
                  <a:schemeClr val="accent5">
                    <a:lumMod val="50000"/>
                  </a:schemeClr>
                </a:solidFill>
                <a:latin typeface="仿宋" pitchFamily="49" charset="-122"/>
                <a:ea typeface="仿宋" pitchFamily="49" charset="-122"/>
              </a:rPr>
              <a:t>了视觉控制系统</a:t>
            </a:r>
            <a:r>
              <a:rPr lang="zh-CN" altLang="en-US" sz="1000" b="1" dirty="0" smtClean="0">
                <a:solidFill>
                  <a:schemeClr val="accent5">
                    <a:lumMod val="50000"/>
                  </a:schemeClr>
                </a:solidFill>
                <a:latin typeface="仿宋" pitchFamily="49" charset="-122"/>
                <a:ea typeface="仿宋" pitchFamily="49" charset="-122"/>
              </a:rPr>
              <a:t>，实现机械手自动抓取工件的精准定位，并</a:t>
            </a:r>
            <a:r>
              <a:rPr lang="zh-CN" altLang="en-US" sz="1000" b="1" dirty="0">
                <a:solidFill>
                  <a:schemeClr val="accent5">
                    <a:lumMod val="50000"/>
                  </a:schemeClr>
                </a:solidFill>
                <a:latin typeface="仿宋" pitchFamily="49" charset="-122"/>
                <a:ea typeface="仿宋" pitchFamily="49" charset="-122"/>
              </a:rPr>
              <a:t>分别应用在了生成过程的多个环节，视觉定位的类型多样，</a:t>
            </a:r>
            <a:r>
              <a:rPr lang="zh-CN" altLang="en-US" sz="1000" b="1" dirty="0" smtClean="0">
                <a:solidFill>
                  <a:schemeClr val="accent5">
                    <a:lumMod val="50000"/>
                  </a:schemeClr>
                </a:solidFill>
                <a:latin typeface="仿宋" pitchFamily="49" charset="-122"/>
                <a:ea typeface="仿宋" pitchFamily="49" charset="-122"/>
              </a:rPr>
              <a:t>根据不同产品可以定位不同工件位置。</a:t>
            </a:r>
            <a:endParaRPr lang="en-US" altLang="zh-CN" sz="1000" b="1" dirty="0">
              <a:solidFill>
                <a:schemeClr val="accent5">
                  <a:lumMod val="50000"/>
                </a:schemeClr>
              </a:solidFill>
              <a:latin typeface="仿宋" pitchFamily="49" charset="-122"/>
              <a:ea typeface="仿宋" pitchFamily="49" charset="-122"/>
            </a:endParaRPr>
          </a:p>
        </p:txBody>
      </p:sp>
      <p:grpSp>
        <p:nvGrpSpPr>
          <p:cNvPr id="7" name="组合 6"/>
          <p:cNvGrpSpPr/>
          <p:nvPr/>
        </p:nvGrpSpPr>
        <p:grpSpPr>
          <a:xfrm>
            <a:off x="4349996" y="2854374"/>
            <a:ext cx="4159303" cy="1955638"/>
            <a:chOff x="5468791" y="3886369"/>
            <a:chExt cx="4043727" cy="1955638"/>
          </a:xfrm>
        </p:grpSpPr>
        <p:pic>
          <p:nvPicPr>
            <p:cNvPr id="8" name="图片 7" descr="A反定位"/>
            <p:cNvPicPr>
              <a:picLocks noChangeAspect="1"/>
            </p:cNvPicPr>
            <p:nvPr/>
          </p:nvPicPr>
          <p:blipFill>
            <a:blip r:embed="rId2" cstate="print"/>
            <a:stretch>
              <a:fillRect/>
            </a:stretch>
          </p:blipFill>
          <p:spPr>
            <a:xfrm>
              <a:off x="5468791" y="3886369"/>
              <a:ext cx="1980998" cy="1404752"/>
            </a:xfrm>
            <a:prstGeom prst="rect">
              <a:avLst/>
            </a:prstGeom>
          </p:spPr>
        </p:pic>
        <p:pic>
          <p:nvPicPr>
            <p:cNvPr id="9" name="图片 8" descr="A正面定位"/>
            <p:cNvPicPr>
              <a:picLocks noChangeAspect="1"/>
            </p:cNvPicPr>
            <p:nvPr/>
          </p:nvPicPr>
          <p:blipFill>
            <a:blip r:embed="rId3" cstate="print"/>
            <a:stretch>
              <a:fillRect/>
            </a:stretch>
          </p:blipFill>
          <p:spPr>
            <a:xfrm>
              <a:off x="7523313" y="3886369"/>
              <a:ext cx="1989205" cy="1369897"/>
            </a:xfrm>
            <a:prstGeom prst="rect">
              <a:avLst/>
            </a:prstGeom>
          </p:spPr>
        </p:pic>
        <p:sp>
          <p:nvSpPr>
            <p:cNvPr id="10" name="文本框 21"/>
            <p:cNvSpPr txBox="1"/>
            <p:nvPr/>
          </p:nvSpPr>
          <p:spPr>
            <a:xfrm>
              <a:off x="5806562" y="5288009"/>
              <a:ext cx="3416875" cy="55399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altLang="zh-CN" sz="1000" b="1" dirty="0">
                  <a:solidFill>
                    <a:schemeClr val="accent5">
                      <a:lumMod val="50000"/>
                    </a:schemeClr>
                  </a:solidFill>
                  <a:latin typeface="仿宋" pitchFamily="49" charset="-122"/>
                  <a:ea typeface="仿宋" pitchFamily="49" charset="-122"/>
                  <a:cs typeface="微软雅黑" panose="020B0503020204020204" pitchFamily="34" charset="-122"/>
                  <a:sym typeface="+mn-ea"/>
                </a:rPr>
                <a:t> </a:t>
              </a:r>
              <a:r>
                <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sym typeface="+mn-ea"/>
                </a:rPr>
                <a:t>夹取产品：托板上有</a:t>
              </a:r>
              <a:r>
                <a:rPr lang="en-US" altLang="zh-CN" sz="1000" b="1" dirty="0">
                  <a:solidFill>
                    <a:schemeClr val="accent5">
                      <a:lumMod val="50000"/>
                    </a:schemeClr>
                  </a:solidFill>
                  <a:latin typeface="仿宋" pitchFamily="49" charset="-122"/>
                  <a:ea typeface="仿宋" pitchFamily="49" charset="-122"/>
                  <a:cs typeface="微软雅黑" panose="020B0503020204020204" pitchFamily="34" charset="-122"/>
                  <a:sym typeface="+mn-ea"/>
                </a:rPr>
                <a:t>6</a:t>
              </a:r>
              <a:r>
                <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sym typeface="+mn-ea"/>
                </a:rPr>
                <a:t>个位置，机械手对应</a:t>
              </a:r>
              <a:r>
                <a:rPr lang="en-US" altLang="zh-CN" sz="1000" b="1" dirty="0">
                  <a:solidFill>
                    <a:schemeClr val="accent5">
                      <a:lumMod val="50000"/>
                    </a:schemeClr>
                  </a:solidFill>
                  <a:latin typeface="仿宋" pitchFamily="49" charset="-122"/>
                  <a:ea typeface="仿宋" pitchFamily="49" charset="-122"/>
                  <a:cs typeface="微软雅黑" panose="020B0503020204020204" pitchFamily="34" charset="-122"/>
                  <a:sym typeface="+mn-ea"/>
                </a:rPr>
                <a:t>6</a:t>
              </a:r>
              <a:r>
                <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sym typeface="+mn-ea"/>
                </a:rPr>
                <a:t>个拍照位置，每拍一次照进行视觉处理，有产品则处理得到机械手的移动位置及旋转位置</a:t>
              </a:r>
              <a:endPar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endParaRPr>
            </a:p>
          </p:txBody>
        </p:sp>
      </p:grpSp>
      <p:grpSp>
        <p:nvGrpSpPr>
          <p:cNvPr id="11" name="组合 10"/>
          <p:cNvGrpSpPr/>
          <p:nvPr/>
        </p:nvGrpSpPr>
        <p:grpSpPr>
          <a:xfrm>
            <a:off x="4539727" y="398033"/>
            <a:ext cx="4012602" cy="2216168"/>
            <a:chOff x="11643" y="1573"/>
            <a:chExt cx="3690" cy="4080"/>
          </a:xfrm>
        </p:grpSpPr>
        <p:sp>
          <p:nvSpPr>
            <p:cNvPr id="12" name="文本框 25"/>
            <p:cNvSpPr txBox="1"/>
            <p:nvPr/>
          </p:nvSpPr>
          <p:spPr>
            <a:xfrm>
              <a:off x="11960" y="4904"/>
              <a:ext cx="3055" cy="74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rPr>
                <a:t>释放产品</a:t>
              </a:r>
              <a:r>
                <a:rPr lang="en-US" altLang="zh-CN" sz="1000" b="1" dirty="0">
                  <a:solidFill>
                    <a:schemeClr val="accent5">
                      <a:lumMod val="50000"/>
                    </a:schemeClr>
                  </a:solidFill>
                  <a:latin typeface="仿宋" pitchFamily="49" charset="-122"/>
                  <a:ea typeface="仿宋" pitchFamily="49" charset="-122"/>
                  <a:cs typeface="微软雅黑" panose="020B0503020204020204" pitchFamily="34" charset="-122"/>
                </a:rPr>
                <a:t>:</a:t>
              </a:r>
              <a:r>
                <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rPr>
                <a:t>托盘对应</a:t>
              </a:r>
              <a:r>
                <a:rPr lang="en-US" altLang="zh-CN" sz="1000" b="1" dirty="0">
                  <a:solidFill>
                    <a:schemeClr val="accent5">
                      <a:lumMod val="50000"/>
                    </a:schemeClr>
                  </a:solidFill>
                  <a:latin typeface="仿宋" pitchFamily="49" charset="-122"/>
                  <a:ea typeface="仿宋" pitchFamily="49" charset="-122"/>
                  <a:cs typeface="微软雅黑" panose="020B0503020204020204" pitchFamily="34" charset="-122"/>
                </a:rPr>
                <a:t>6</a:t>
              </a:r>
              <a:r>
                <a:rPr lang="zh-CN" altLang="en-US" sz="1000" b="1" dirty="0">
                  <a:solidFill>
                    <a:schemeClr val="accent5">
                      <a:lumMod val="50000"/>
                    </a:schemeClr>
                  </a:solidFill>
                  <a:latin typeface="仿宋" pitchFamily="49" charset="-122"/>
                  <a:ea typeface="仿宋" pitchFamily="49" charset="-122"/>
                  <a:cs typeface="微软雅黑" panose="020B0503020204020204" pitchFamily="34" charset="-122"/>
                </a:rPr>
                <a:t>个位置、机械手移动到对应位置拍照后无产品则处理图像得到机械手放产品位置</a:t>
              </a:r>
            </a:p>
          </p:txBody>
        </p:sp>
        <p:pic>
          <p:nvPicPr>
            <p:cNvPr id="13" name="图片 12" descr="放产品定位"/>
            <p:cNvPicPr>
              <a:picLocks noChangeAspect="1"/>
            </p:cNvPicPr>
            <p:nvPr/>
          </p:nvPicPr>
          <p:blipFill>
            <a:blip r:embed="rId4" cstate="print"/>
            <a:stretch>
              <a:fillRect/>
            </a:stretch>
          </p:blipFill>
          <p:spPr>
            <a:xfrm>
              <a:off x="11643" y="1573"/>
              <a:ext cx="3690" cy="3285"/>
            </a:xfrm>
            <a:prstGeom prst="rect">
              <a:avLst/>
            </a:prstGeom>
          </p:spPr>
        </p:pic>
      </p:grpSp>
      <p:pic>
        <p:nvPicPr>
          <p:cNvPr id="14" name="图片 13"/>
          <p:cNvPicPr>
            <a:picLocks noChangeAspect="1"/>
          </p:cNvPicPr>
          <p:nvPr/>
        </p:nvPicPr>
        <p:blipFill>
          <a:blip r:embed="rId5"/>
          <a:stretch>
            <a:fillRect/>
          </a:stretch>
        </p:blipFill>
        <p:spPr>
          <a:xfrm>
            <a:off x="666974" y="2097741"/>
            <a:ext cx="2918995" cy="2410586"/>
          </a:xfrm>
          <a:prstGeom prst="rect">
            <a:avLst/>
          </a:prstGeom>
        </p:spPr>
      </p:pic>
      <p:sp>
        <p:nvSpPr>
          <p:cNvPr id="15" name="文本框 6"/>
          <p:cNvSpPr txBox="1"/>
          <p:nvPr/>
        </p:nvSpPr>
        <p:spPr>
          <a:xfrm>
            <a:off x="1559858" y="4589053"/>
            <a:ext cx="1155211" cy="24622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zh-CN" altLang="en-US" sz="1000" b="1" dirty="0" smtClean="0">
                <a:solidFill>
                  <a:schemeClr val="accent5">
                    <a:lumMod val="50000"/>
                  </a:schemeClr>
                </a:solidFill>
                <a:latin typeface="仿宋" pitchFamily="49" charset="-122"/>
                <a:ea typeface="仿宋" pitchFamily="49" charset="-122"/>
              </a:rPr>
              <a:t>工作中的机器人</a:t>
            </a:r>
            <a:endParaRPr lang="zh-CN" altLang="en-US" sz="1000" b="1" dirty="0">
              <a:solidFill>
                <a:schemeClr val="accent5">
                  <a:lumMod val="50000"/>
                </a:schemeClr>
              </a:solidFill>
              <a:latin typeface="仿宋" pitchFamily="49" charset="-122"/>
              <a:ea typeface="仿宋" pitchFamily="49" charset="-122"/>
            </a:endParaRPr>
          </a:p>
        </p:txBody>
      </p:sp>
      <p:sp>
        <p:nvSpPr>
          <p:cNvPr id="16"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0" y="296156"/>
            <a:ext cx="2237591"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矩形"/>
          <p:cNvSpPr>
            <a:spLocks/>
          </p:cNvSpPr>
          <p:nvPr/>
        </p:nvSpPr>
        <p:spPr>
          <a:xfrm>
            <a:off x="509002" y="391777"/>
            <a:ext cx="1943741"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spc="300" dirty="0" smtClean="0">
                <a:solidFill>
                  <a:schemeClr val="bg1"/>
                </a:solidFill>
                <a:latin typeface="微软雅黑" pitchFamily="34" charset="-122"/>
                <a:ea typeface="微软雅黑" pitchFamily="34" charset="-122"/>
                <a:cs typeface="Calibri" charset="0"/>
              </a:rPr>
              <a:t> </a:t>
            </a: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行业应用 </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5"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grpSp>
        <p:nvGrpSpPr>
          <p:cNvPr id="6" name="组合"/>
          <p:cNvGrpSpPr>
            <a:grpSpLocks/>
          </p:cNvGrpSpPr>
          <p:nvPr/>
        </p:nvGrpSpPr>
        <p:grpSpPr>
          <a:xfrm>
            <a:off x="1931155" y="705885"/>
            <a:ext cx="5502379" cy="4052095"/>
            <a:chOff x="3534047" y="910280"/>
            <a:chExt cx="5072071" cy="4052095"/>
          </a:xfrm>
        </p:grpSpPr>
        <p:sp>
          <p:nvSpPr>
            <p:cNvPr id="7" name="曲线"/>
            <p:cNvSpPr>
              <a:spLocks/>
            </p:cNvSpPr>
            <p:nvPr/>
          </p:nvSpPr>
          <p:spPr>
            <a:xfrm flipH="1">
              <a:off x="6712554" y="2456729"/>
              <a:ext cx="1844904" cy="1032531"/>
            </a:xfrm>
            <a:custGeom>
              <a:avLst/>
              <a:gdLst>
                <a:gd name="T1" fmla="*/ 0 w 21600"/>
                <a:gd name="T2" fmla="*/ 0 h 21600"/>
                <a:gd name="T3" fmla="*/ 21600 w 21600"/>
                <a:gd name="T4" fmla="*/ 21600 h 21600"/>
              </a:gdLst>
              <a:ahLst/>
              <a:cxnLst/>
              <a:rect l="T1" t="T2" r="T3" b="T4"/>
              <a:pathLst>
                <a:path w="21600" h="21600">
                  <a:moveTo>
                    <a:pt x="10749" y="3082"/>
                  </a:moveTo>
                  <a:lnTo>
                    <a:pt x="10749" y="3082"/>
                  </a:lnTo>
                  <a:lnTo>
                    <a:pt x="10800" y="3168"/>
                  </a:lnTo>
                  <a:lnTo>
                    <a:pt x="10800" y="3168"/>
                  </a:lnTo>
                  <a:lnTo>
                    <a:pt x="21600" y="21600"/>
                  </a:lnTo>
                  <a:lnTo>
                    <a:pt x="6353" y="21600"/>
                  </a:lnTo>
                  <a:lnTo>
                    <a:pt x="6327" y="21600"/>
                  </a:lnTo>
                  <a:cubicBezTo>
                    <a:pt x="2828" y="21600"/>
                    <a:pt x="0" y="16771"/>
                    <a:pt x="0" y="10800"/>
                  </a:cubicBezTo>
                  <a:cubicBezTo>
                    <a:pt x="0" y="4850"/>
                    <a:pt x="2828" y="0"/>
                    <a:pt x="6327" y="0"/>
                  </a:cubicBezTo>
                  <a:cubicBezTo>
                    <a:pt x="8046" y="0"/>
                    <a:pt x="9612" y="1184"/>
                    <a:pt x="10749" y="3082"/>
                  </a:cubicBezTo>
                  <a:close/>
                </a:path>
              </a:pathLst>
            </a:custGeom>
            <a:solidFill>
              <a:srgbClr val="095A96"/>
            </a:solidFill>
            <a:ln w="26988" cap="flat" cmpd="sng">
              <a:noFill/>
              <a:prstDash val="solid"/>
              <a:miter/>
            </a:ln>
          </p:spPr>
        </p:sp>
        <p:sp>
          <p:nvSpPr>
            <p:cNvPr id="8" name="曲线"/>
            <p:cNvSpPr>
              <a:spLocks/>
            </p:cNvSpPr>
            <p:nvPr/>
          </p:nvSpPr>
          <p:spPr>
            <a:xfrm flipH="1">
              <a:off x="6656571" y="1300966"/>
              <a:ext cx="1319409" cy="2109434"/>
            </a:xfrm>
            <a:custGeom>
              <a:avLst/>
              <a:gdLst>
                <a:gd name="T1" fmla="*/ 0 w 21600"/>
                <a:gd name="T2" fmla="*/ 0 h 21600"/>
                <a:gd name="T3" fmla="*/ 21600 w 21600"/>
                <a:gd name="T4" fmla="*/ 21600 h 21600"/>
              </a:gdLst>
              <a:ahLst/>
              <a:cxnLst/>
              <a:rect l="T1" t="T2" r="T3" b="T4"/>
              <a:pathLst>
                <a:path w="21600" h="21600">
                  <a:moveTo>
                    <a:pt x="21600" y="6686"/>
                  </a:moveTo>
                  <a:lnTo>
                    <a:pt x="21600" y="6686"/>
                  </a:lnTo>
                  <a:lnTo>
                    <a:pt x="21600" y="6750"/>
                  </a:lnTo>
                  <a:lnTo>
                    <a:pt x="21600" y="6760"/>
                  </a:lnTo>
                  <a:lnTo>
                    <a:pt x="21600" y="21600"/>
                  </a:lnTo>
                  <a:lnTo>
                    <a:pt x="4044" y="11116"/>
                  </a:lnTo>
                  <a:lnTo>
                    <a:pt x="4008" y="11105"/>
                  </a:lnTo>
                  <a:cubicBezTo>
                    <a:pt x="0" y="8700"/>
                    <a:pt x="0" y="4808"/>
                    <a:pt x="4008" y="2404"/>
                  </a:cubicBezTo>
                  <a:cubicBezTo>
                    <a:pt x="8035" y="0"/>
                    <a:pt x="14553" y="0"/>
                    <a:pt x="18579" y="2404"/>
                  </a:cubicBezTo>
                  <a:cubicBezTo>
                    <a:pt x="20557" y="3585"/>
                    <a:pt x="21563" y="5135"/>
                    <a:pt x="21600" y="6686"/>
                  </a:cubicBezTo>
                  <a:close/>
                </a:path>
              </a:pathLst>
            </a:custGeom>
            <a:solidFill>
              <a:srgbClr val="00A2A8"/>
            </a:solidFill>
            <a:ln w="26988" cap="flat" cmpd="sng">
              <a:noFill/>
              <a:prstDash val="solid"/>
              <a:miter/>
            </a:ln>
          </p:spPr>
        </p:sp>
        <p:sp>
          <p:nvSpPr>
            <p:cNvPr id="9" name="曲线"/>
            <p:cNvSpPr>
              <a:spLocks/>
            </p:cNvSpPr>
            <p:nvPr/>
          </p:nvSpPr>
          <p:spPr>
            <a:xfrm flipH="1">
              <a:off x="5035571" y="910280"/>
              <a:ext cx="1528599" cy="2488389"/>
            </a:xfrm>
            <a:custGeom>
              <a:avLst/>
              <a:gdLst>
                <a:gd name="T1" fmla="*/ 0 w 21600"/>
                <a:gd name="T2" fmla="*/ 0 h 21600"/>
                <a:gd name="T3" fmla="*/ 21600 w 21600"/>
                <a:gd name="T4" fmla="*/ 21600 h 21600"/>
              </a:gdLst>
              <a:ahLst/>
              <a:cxnLst/>
              <a:rect l="T1" t="T2" r="T3" b="T4"/>
              <a:pathLst>
                <a:path w="21600" h="21600">
                  <a:moveTo>
                    <a:pt x="18518" y="10749"/>
                  </a:moveTo>
                  <a:lnTo>
                    <a:pt x="18518" y="10749"/>
                  </a:lnTo>
                  <a:lnTo>
                    <a:pt x="18441" y="10795"/>
                  </a:lnTo>
                  <a:lnTo>
                    <a:pt x="18426" y="10803"/>
                  </a:lnTo>
                  <a:lnTo>
                    <a:pt x="0" y="21598"/>
                  </a:lnTo>
                  <a:lnTo>
                    <a:pt x="0" y="6353"/>
                  </a:lnTo>
                  <a:lnTo>
                    <a:pt x="0" y="6327"/>
                  </a:lnTo>
                  <a:cubicBezTo>
                    <a:pt x="0" y="2832"/>
                    <a:pt x="4835" y="0"/>
                    <a:pt x="10799" y="0"/>
                  </a:cubicBezTo>
                  <a:cubicBezTo>
                    <a:pt x="16763" y="0"/>
                    <a:pt x="21600" y="2832"/>
                    <a:pt x="21600" y="6327"/>
                  </a:cubicBezTo>
                  <a:cubicBezTo>
                    <a:pt x="21600" y="8051"/>
                    <a:pt x="20425" y="9606"/>
                    <a:pt x="18518" y="10749"/>
                  </a:cubicBezTo>
                  <a:close/>
                </a:path>
              </a:pathLst>
            </a:custGeom>
            <a:solidFill>
              <a:srgbClr val="095A96"/>
            </a:solidFill>
            <a:ln w="26988" cap="flat" cmpd="sng">
              <a:noFill/>
              <a:prstDash val="solid"/>
              <a:miter/>
            </a:ln>
          </p:spPr>
        </p:sp>
        <p:sp>
          <p:nvSpPr>
            <p:cNvPr id="10" name="曲线"/>
            <p:cNvSpPr>
              <a:spLocks/>
            </p:cNvSpPr>
            <p:nvPr/>
          </p:nvSpPr>
          <p:spPr>
            <a:xfrm flipH="1">
              <a:off x="3534047" y="1816299"/>
              <a:ext cx="2956383" cy="1653730"/>
            </a:xfrm>
            <a:custGeom>
              <a:avLst/>
              <a:gdLst>
                <a:gd name="T1" fmla="*/ 0 w 21600"/>
                <a:gd name="T2" fmla="*/ 0 h 21600"/>
                <a:gd name="T3" fmla="*/ 21600 w 21600"/>
                <a:gd name="T4" fmla="*/ 21600 h 21600"/>
              </a:gdLst>
              <a:ahLst/>
              <a:cxnLst/>
              <a:rect l="T1" t="T2" r="T3" b="T4"/>
              <a:pathLst>
                <a:path w="21600" h="21600">
                  <a:moveTo>
                    <a:pt x="10851" y="3081"/>
                  </a:moveTo>
                  <a:lnTo>
                    <a:pt x="10851" y="3081"/>
                  </a:lnTo>
                  <a:lnTo>
                    <a:pt x="10803" y="3162"/>
                  </a:lnTo>
                  <a:lnTo>
                    <a:pt x="10796" y="3176"/>
                  </a:lnTo>
                  <a:lnTo>
                    <a:pt x="0" y="21600"/>
                  </a:lnTo>
                  <a:lnTo>
                    <a:pt x="15243" y="21600"/>
                  </a:lnTo>
                  <a:lnTo>
                    <a:pt x="15275" y="21600"/>
                  </a:lnTo>
                  <a:cubicBezTo>
                    <a:pt x="18768" y="21600"/>
                    <a:pt x="21600" y="16768"/>
                    <a:pt x="21600" y="10806"/>
                  </a:cubicBezTo>
                  <a:cubicBezTo>
                    <a:pt x="21600" y="4844"/>
                    <a:pt x="18768" y="0"/>
                    <a:pt x="15275" y="0"/>
                  </a:cubicBezTo>
                  <a:cubicBezTo>
                    <a:pt x="13556" y="0"/>
                    <a:pt x="11994" y="1183"/>
                    <a:pt x="10851" y="3081"/>
                  </a:cubicBezTo>
                  <a:close/>
                </a:path>
              </a:pathLst>
            </a:custGeom>
            <a:solidFill>
              <a:srgbClr val="00A2A8"/>
            </a:solidFill>
            <a:ln w="26988" cap="flat" cmpd="sng">
              <a:noFill/>
              <a:prstDash val="solid"/>
              <a:miter/>
            </a:ln>
          </p:spPr>
        </p:sp>
        <p:pic>
          <p:nvPicPr>
            <p:cNvPr id="11" name="图片"/>
            <p:cNvPicPr>
              <a:picLocks noChangeAspect="1"/>
            </p:cNvPicPr>
            <p:nvPr/>
          </p:nvPicPr>
          <p:blipFill>
            <a:blip r:embed="rId2" cstate="print"/>
            <a:srcRect l="17645" t="28229" r="14490" b="27642"/>
            <a:stretch>
              <a:fillRect/>
            </a:stretch>
          </p:blipFill>
          <p:spPr>
            <a:xfrm>
              <a:off x="3668136" y="2226834"/>
              <a:ext cx="1492884" cy="817580"/>
            </a:xfrm>
            <a:prstGeom prst="rect">
              <a:avLst/>
            </a:prstGeom>
            <a:noFill/>
            <a:ln w="12700" cap="flat" cmpd="sng">
              <a:noFill/>
              <a:prstDash val="solid"/>
              <a:miter/>
            </a:ln>
          </p:spPr>
        </p:pic>
        <p:pic>
          <p:nvPicPr>
            <p:cNvPr id="12" name="图片"/>
            <p:cNvPicPr>
              <a:picLocks noChangeAspect="1"/>
            </p:cNvPicPr>
            <p:nvPr/>
          </p:nvPicPr>
          <p:blipFill>
            <a:blip r:embed="rId3" cstate="print"/>
            <a:srcRect l="9123" t="-376" r="18895" b="376"/>
            <a:stretch>
              <a:fillRect/>
            </a:stretch>
          </p:blipFill>
          <p:spPr>
            <a:xfrm>
              <a:off x="5383624" y="1172583"/>
              <a:ext cx="930531" cy="903834"/>
            </a:xfrm>
            <a:prstGeom prst="rect">
              <a:avLst/>
            </a:prstGeom>
            <a:noFill/>
            <a:ln w="12700" cap="flat" cmpd="sng">
              <a:noFill/>
              <a:prstDash val="solid"/>
              <a:round/>
            </a:ln>
            <a:effectLst>
              <a:outerShdw blurRad="292100" dist="139700" dir="2700000" algn="tl" rotWithShape="0">
                <a:srgbClr val="333333">
                  <a:alpha val="64705"/>
                </a:srgbClr>
              </a:outerShdw>
            </a:effectLst>
          </p:spPr>
        </p:pic>
        <p:pic>
          <p:nvPicPr>
            <p:cNvPr id="13" name="图片"/>
            <p:cNvPicPr>
              <a:picLocks noChangeAspect="1"/>
            </p:cNvPicPr>
            <p:nvPr/>
          </p:nvPicPr>
          <p:blipFill>
            <a:blip r:embed="rId4" cstate="print"/>
            <a:srcRect l="5156" t="24179" r="5156" b="31906"/>
            <a:stretch>
              <a:fillRect/>
            </a:stretch>
          </p:blipFill>
          <p:spPr>
            <a:xfrm>
              <a:off x="6942058" y="1570616"/>
              <a:ext cx="824966" cy="451821"/>
            </a:xfrm>
            <a:prstGeom prst="rect">
              <a:avLst/>
            </a:prstGeom>
            <a:noFill/>
            <a:ln w="12700" cap="flat" cmpd="sng">
              <a:noFill/>
              <a:prstDash val="solid"/>
              <a:miter/>
            </a:ln>
          </p:spPr>
        </p:pic>
        <p:sp>
          <p:nvSpPr>
            <p:cNvPr id="14" name="曲线"/>
            <p:cNvSpPr>
              <a:spLocks/>
            </p:cNvSpPr>
            <p:nvPr/>
          </p:nvSpPr>
          <p:spPr>
            <a:xfrm rot="5400000" flipH="1">
              <a:off x="7112840" y="3197056"/>
              <a:ext cx="1092989" cy="1893566"/>
            </a:xfrm>
            <a:custGeom>
              <a:avLst/>
              <a:gdLst>
                <a:gd name="T1" fmla="*/ 0 w 21600"/>
                <a:gd name="T2" fmla="*/ 0 h 21600"/>
                <a:gd name="T3" fmla="*/ 21600 w 21600"/>
                <a:gd name="T4" fmla="*/ 21600 h 21600"/>
              </a:gdLst>
              <a:ahLst/>
              <a:cxnLst/>
              <a:rect l="T1" t="T2" r="T3" b="T4"/>
              <a:pathLst>
                <a:path w="21600" h="21600">
                  <a:moveTo>
                    <a:pt x="21600" y="6685"/>
                  </a:moveTo>
                  <a:lnTo>
                    <a:pt x="21600" y="6685"/>
                  </a:lnTo>
                  <a:lnTo>
                    <a:pt x="21600" y="6750"/>
                  </a:lnTo>
                  <a:lnTo>
                    <a:pt x="21600" y="6759"/>
                  </a:lnTo>
                  <a:lnTo>
                    <a:pt x="21600" y="21600"/>
                  </a:lnTo>
                  <a:lnTo>
                    <a:pt x="4043" y="11115"/>
                  </a:lnTo>
                  <a:lnTo>
                    <a:pt x="4008" y="11105"/>
                  </a:lnTo>
                  <a:cubicBezTo>
                    <a:pt x="0" y="8700"/>
                    <a:pt x="0" y="4809"/>
                    <a:pt x="4008" y="2403"/>
                  </a:cubicBezTo>
                  <a:cubicBezTo>
                    <a:pt x="8034" y="0"/>
                    <a:pt x="14552" y="0"/>
                    <a:pt x="18578" y="2403"/>
                  </a:cubicBezTo>
                  <a:cubicBezTo>
                    <a:pt x="20557" y="3584"/>
                    <a:pt x="21564" y="5136"/>
                    <a:pt x="21600" y="6685"/>
                  </a:cubicBezTo>
                  <a:close/>
                </a:path>
              </a:pathLst>
            </a:custGeom>
            <a:solidFill>
              <a:srgbClr val="00A2A8"/>
            </a:solidFill>
            <a:ln w="26988" cap="flat" cmpd="sng">
              <a:noFill/>
              <a:prstDash val="solid"/>
              <a:miter/>
            </a:ln>
          </p:spPr>
        </p:sp>
        <p:sp>
          <p:nvSpPr>
            <p:cNvPr id="15" name="曲线"/>
            <p:cNvSpPr>
              <a:spLocks/>
            </p:cNvSpPr>
            <p:nvPr/>
          </p:nvSpPr>
          <p:spPr>
            <a:xfrm rot="10800000" flipH="1">
              <a:off x="6656571" y="3647196"/>
              <a:ext cx="549727" cy="901890"/>
            </a:xfrm>
            <a:custGeom>
              <a:avLst/>
              <a:gdLst>
                <a:gd name="T1" fmla="*/ 0 w 21600"/>
                <a:gd name="T2" fmla="*/ 0 h 21600"/>
                <a:gd name="T3" fmla="*/ 21600 w 21600"/>
                <a:gd name="T4" fmla="*/ 21600 h 21600"/>
              </a:gdLst>
              <a:ahLst/>
              <a:cxnLst/>
              <a:rect l="T1" t="T2" r="T3" b="T4"/>
              <a:pathLst>
                <a:path w="21600" h="21600">
                  <a:moveTo>
                    <a:pt x="18517" y="10749"/>
                  </a:moveTo>
                  <a:lnTo>
                    <a:pt x="18517" y="10749"/>
                  </a:lnTo>
                  <a:lnTo>
                    <a:pt x="18441" y="10794"/>
                  </a:lnTo>
                  <a:lnTo>
                    <a:pt x="18427" y="10803"/>
                  </a:lnTo>
                  <a:lnTo>
                    <a:pt x="0" y="21600"/>
                  </a:lnTo>
                  <a:lnTo>
                    <a:pt x="0" y="6353"/>
                  </a:lnTo>
                  <a:lnTo>
                    <a:pt x="0" y="6327"/>
                  </a:lnTo>
                  <a:cubicBezTo>
                    <a:pt x="0" y="2831"/>
                    <a:pt x="4834" y="0"/>
                    <a:pt x="10798" y="0"/>
                  </a:cubicBezTo>
                  <a:cubicBezTo>
                    <a:pt x="16764" y="0"/>
                    <a:pt x="21600" y="2831"/>
                    <a:pt x="21600" y="6327"/>
                  </a:cubicBezTo>
                  <a:cubicBezTo>
                    <a:pt x="21600" y="8050"/>
                    <a:pt x="20425" y="9606"/>
                    <a:pt x="18517" y="10749"/>
                  </a:cubicBezTo>
                  <a:close/>
                </a:path>
              </a:pathLst>
            </a:custGeom>
            <a:solidFill>
              <a:srgbClr val="095A96"/>
            </a:solidFill>
            <a:ln w="26988" cap="flat" cmpd="sng">
              <a:noFill/>
              <a:prstDash val="solid"/>
              <a:miter/>
            </a:ln>
          </p:spPr>
        </p:sp>
        <p:sp>
          <p:nvSpPr>
            <p:cNvPr id="16" name="曲线"/>
            <p:cNvSpPr>
              <a:spLocks/>
            </p:cNvSpPr>
            <p:nvPr/>
          </p:nvSpPr>
          <p:spPr>
            <a:xfrm rot="16200000" flipH="1">
              <a:off x="4685924" y="3107945"/>
              <a:ext cx="1322298" cy="2245750"/>
            </a:xfrm>
            <a:custGeom>
              <a:avLst/>
              <a:gdLst>
                <a:gd name="T1" fmla="*/ 0 w 21600"/>
                <a:gd name="T2" fmla="*/ 0 h 21600"/>
                <a:gd name="T3" fmla="*/ 21600 w 21600"/>
                <a:gd name="T4" fmla="*/ 21600 h 21600"/>
              </a:gdLst>
              <a:ahLst/>
              <a:cxnLst/>
              <a:rect l="T1" t="T2" r="T3" b="T4"/>
              <a:pathLst>
                <a:path w="21600" h="21600">
                  <a:moveTo>
                    <a:pt x="18517" y="10750"/>
                  </a:moveTo>
                  <a:lnTo>
                    <a:pt x="18517" y="10750"/>
                  </a:lnTo>
                  <a:lnTo>
                    <a:pt x="18441" y="10794"/>
                  </a:lnTo>
                  <a:lnTo>
                    <a:pt x="18426" y="10804"/>
                  </a:lnTo>
                  <a:lnTo>
                    <a:pt x="0" y="21600"/>
                  </a:lnTo>
                  <a:lnTo>
                    <a:pt x="0" y="6352"/>
                  </a:lnTo>
                  <a:lnTo>
                    <a:pt x="0" y="6326"/>
                  </a:lnTo>
                  <a:cubicBezTo>
                    <a:pt x="0" y="2831"/>
                    <a:pt x="4834" y="0"/>
                    <a:pt x="10799" y="0"/>
                  </a:cubicBezTo>
                  <a:cubicBezTo>
                    <a:pt x="16763" y="0"/>
                    <a:pt x="21598" y="2831"/>
                    <a:pt x="21598" y="6326"/>
                  </a:cubicBezTo>
                  <a:cubicBezTo>
                    <a:pt x="21598" y="8050"/>
                    <a:pt x="20424" y="9606"/>
                    <a:pt x="18517" y="10750"/>
                  </a:cubicBezTo>
                  <a:close/>
                </a:path>
              </a:pathLst>
            </a:custGeom>
            <a:solidFill>
              <a:srgbClr val="095A96"/>
            </a:solidFill>
            <a:ln w="26988" cap="flat" cmpd="sng">
              <a:noFill/>
              <a:prstDash val="solid"/>
              <a:miter/>
            </a:ln>
          </p:spPr>
        </p:sp>
        <p:pic>
          <p:nvPicPr>
            <p:cNvPr id="17" name="图片"/>
            <p:cNvPicPr>
              <a:picLocks noChangeAspect="1"/>
            </p:cNvPicPr>
            <p:nvPr/>
          </p:nvPicPr>
          <p:blipFill>
            <a:blip r:embed="rId5" cstate="print"/>
            <a:srcRect l="5662" r="5662"/>
            <a:stretch>
              <a:fillRect/>
            </a:stretch>
          </p:blipFill>
          <p:spPr>
            <a:xfrm>
              <a:off x="7570010" y="3636084"/>
              <a:ext cx="681850" cy="662287"/>
            </a:xfrm>
            <a:prstGeom prst="rect">
              <a:avLst/>
            </a:prstGeom>
            <a:noFill/>
            <a:ln w="12700" cap="flat" cmpd="sng">
              <a:noFill/>
              <a:prstDash val="solid"/>
              <a:miter/>
            </a:ln>
          </p:spPr>
        </p:pic>
        <p:sp>
          <p:nvSpPr>
            <p:cNvPr id="18" name="曲线"/>
            <p:cNvSpPr>
              <a:spLocks/>
            </p:cNvSpPr>
            <p:nvPr/>
          </p:nvSpPr>
          <p:spPr>
            <a:xfrm rot="10800000" flipH="1">
              <a:off x="5832665" y="3640076"/>
              <a:ext cx="750479" cy="1322299"/>
            </a:xfrm>
            <a:custGeom>
              <a:avLst/>
              <a:gdLst>
                <a:gd name="T1" fmla="*/ 0 w 21600"/>
                <a:gd name="T2" fmla="*/ 0 h 21600"/>
                <a:gd name="T3" fmla="*/ 21600 w 21600"/>
                <a:gd name="T4" fmla="*/ 21600 h 21600"/>
              </a:gdLst>
              <a:ahLst/>
              <a:cxnLst/>
              <a:rect l="T1" t="T2" r="T3" b="T4"/>
              <a:pathLst>
                <a:path w="21600" h="21600">
                  <a:moveTo>
                    <a:pt x="21600" y="6685"/>
                  </a:moveTo>
                  <a:lnTo>
                    <a:pt x="21600" y="6685"/>
                  </a:lnTo>
                  <a:lnTo>
                    <a:pt x="21600" y="6750"/>
                  </a:lnTo>
                  <a:lnTo>
                    <a:pt x="21600" y="6759"/>
                  </a:lnTo>
                  <a:lnTo>
                    <a:pt x="21600" y="21600"/>
                  </a:lnTo>
                  <a:lnTo>
                    <a:pt x="4044" y="11115"/>
                  </a:lnTo>
                  <a:lnTo>
                    <a:pt x="4009" y="11105"/>
                  </a:lnTo>
                  <a:cubicBezTo>
                    <a:pt x="0" y="8700"/>
                    <a:pt x="0" y="4809"/>
                    <a:pt x="4009" y="2403"/>
                  </a:cubicBezTo>
                  <a:cubicBezTo>
                    <a:pt x="8035" y="0"/>
                    <a:pt x="14552" y="0"/>
                    <a:pt x="18579" y="2403"/>
                  </a:cubicBezTo>
                  <a:cubicBezTo>
                    <a:pt x="20556" y="3585"/>
                    <a:pt x="21563" y="5135"/>
                    <a:pt x="21600" y="6685"/>
                  </a:cubicBezTo>
                  <a:close/>
                </a:path>
              </a:pathLst>
            </a:custGeom>
            <a:solidFill>
              <a:srgbClr val="00A2A8"/>
            </a:solidFill>
            <a:ln w="26988" cap="flat" cmpd="sng">
              <a:noFill/>
              <a:prstDash val="solid"/>
              <a:miter/>
            </a:ln>
          </p:spPr>
        </p:sp>
        <p:pic>
          <p:nvPicPr>
            <p:cNvPr id="19" name="图片"/>
            <p:cNvPicPr>
              <a:picLocks noChangeAspect="1"/>
            </p:cNvPicPr>
            <p:nvPr/>
          </p:nvPicPr>
          <p:blipFill>
            <a:blip r:embed="rId6" cstate="print"/>
            <a:srcRect l="11735" t="6745" r="8915" b="6863"/>
            <a:stretch>
              <a:fillRect/>
            </a:stretch>
          </p:blipFill>
          <p:spPr>
            <a:xfrm>
              <a:off x="7687409" y="2695940"/>
              <a:ext cx="480597" cy="466809"/>
            </a:xfrm>
            <a:prstGeom prst="rect">
              <a:avLst/>
            </a:prstGeom>
            <a:noFill/>
            <a:ln w="12700" cap="flat" cmpd="sng">
              <a:noFill/>
              <a:prstDash val="solid"/>
              <a:miter/>
            </a:ln>
          </p:spPr>
        </p:pic>
        <p:pic>
          <p:nvPicPr>
            <p:cNvPr id="20" name="图片"/>
            <p:cNvPicPr>
              <a:picLocks noChangeAspect="1"/>
            </p:cNvPicPr>
            <p:nvPr/>
          </p:nvPicPr>
          <p:blipFill>
            <a:blip r:embed="rId7" cstate="print"/>
            <a:srcRect l="12727" t="22738" r="2167" b="-339"/>
            <a:stretch>
              <a:fillRect/>
            </a:stretch>
          </p:blipFill>
          <p:spPr>
            <a:xfrm>
              <a:off x="4467636" y="3775936"/>
              <a:ext cx="889674" cy="670584"/>
            </a:xfrm>
            <a:prstGeom prst="rect">
              <a:avLst/>
            </a:prstGeom>
            <a:noFill/>
            <a:ln w="12700" cap="flat" cmpd="sng">
              <a:noFill/>
              <a:prstDash val="solid"/>
              <a:miter/>
            </a:ln>
          </p:spPr>
        </p:pic>
        <p:sp>
          <p:nvSpPr>
            <p:cNvPr id="21" name="矩形"/>
            <p:cNvSpPr>
              <a:spLocks/>
            </p:cNvSpPr>
            <p:nvPr/>
          </p:nvSpPr>
          <p:spPr>
            <a:xfrm>
              <a:off x="4041776" y="3112269"/>
              <a:ext cx="750480" cy="155555"/>
            </a:xfrm>
            <a:prstGeom prst="rect">
              <a:avLst/>
            </a:prstGeom>
            <a:solidFill>
              <a:schemeClr val="bg2"/>
            </a:solidFill>
            <a:ln w="12700" cap="flat" cmpd="sng">
              <a:noFill/>
              <a:prstDash val="solid"/>
              <a:miter/>
            </a:ln>
          </p:spPr>
          <p:txBody>
            <a:bodyPr vert="horz" wrap="square" lIns="0" tIns="0" rIns="0" bIns="0" anchor="t" anchorCtr="0">
              <a:prstTxWarp prst="textNoShape">
                <a:avLst/>
              </a:prstTxWarp>
              <a:spAutoFit/>
            </a:bodyPr>
            <a:lstStyle/>
            <a:p>
              <a:pPr marL="0" indent="0" algn="ctr">
                <a:lnSpc>
                  <a:spcPts val="1300"/>
                </a:lnSpc>
                <a:spcBef>
                  <a:spcPts val="0"/>
                </a:spcBef>
                <a:spcAft>
                  <a:spcPts val="0"/>
                </a:spcAft>
                <a:buNone/>
              </a:pPr>
              <a:r>
                <a:rPr lang="zh-CN" altLang="en-US" sz="1000" b="1" i="0" u="none" strike="noStrike" kern="1200" cap="none" spc="0" baseline="0" dirty="0">
                  <a:solidFill>
                    <a:srgbClr val="002060"/>
                  </a:solidFill>
                  <a:latin typeface="微软雅黑" pitchFamily="34" charset="-122"/>
                  <a:ea typeface="微软雅黑" pitchFamily="34" charset="-122"/>
                  <a:cs typeface="Calibri" charset="0"/>
                </a:rPr>
                <a:t>电子产品</a:t>
              </a:r>
            </a:p>
          </p:txBody>
        </p:sp>
        <p:sp>
          <p:nvSpPr>
            <p:cNvPr id="22" name="矩形"/>
            <p:cNvSpPr>
              <a:spLocks/>
            </p:cNvSpPr>
            <p:nvPr/>
          </p:nvSpPr>
          <p:spPr>
            <a:xfrm>
              <a:off x="5530018" y="2152320"/>
              <a:ext cx="750481" cy="155555"/>
            </a:xfrm>
            <a:prstGeom prst="rect">
              <a:avLst/>
            </a:prstGeom>
            <a:solidFill>
              <a:schemeClr val="bg2"/>
            </a:solidFill>
            <a:ln w="12700" cap="flat" cmpd="sng">
              <a:noFill/>
              <a:prstDash val="solid"/>
              <a:miter/>
            </a:ln>
          </p:spPr>
          <p:txBody>
            <a:bodyPr vert="horz" wrap="square" lIns="0" tIns="0" rIns="0" bIns="0" anchor="t" anchorCtr="0">
              <a:prstTxWarp prst="textNoShape">
                <a:avLst/>
              </a:prstTxWarp>
              <a:spAutoFit/>
            </a:bodyPr>
            <a:lstStyle/>
            <a:p>
              <a:pPr marL="0" indent="0" algn="ctr">
                <a:lnSpc>
                  <a:spcPts val="1300"/>
                </a:lnSpc>
                <a:spcBef>
                  <a:spcPts val="0"/>
                </a:spcBef>
                <a:spcAft>
                  <a:spcPts val="0"/>
                </a:spcAft>
                <a:buNone/>
              </a:pPr>
              <a:r>
                <a:rPr lang="zh-CN" altLang="en-US" sz="1000" b="1" i="0" u="none" strike="noStrike" kern="1200" cap="none" spc="0" baseline="0" dirty="0">
                  <a:solidFill>
                    <a:srgbClr val="002060"/>
                  </a:solidFill>
                  <a:latin typeface="微软雅黑" pitchFamily="34" charset="-122"/>
                  <a:ea typeface="微软雅黑" pitchFamily="34" charset="-122"/>
                  <a:cs typeface="Calibri" charset="0"/>
                </a:rPr>
                <a:t>医疗器械</a:t>
              </a:r>
            </a:p>
          </p:txBody>
        </p:sp>
        <p:sp>
          <p:nvSpPr>
            <p:cNvPr id="23" name="矩形"/>
            <p:cNvSpPr>
              <a:spLocks/>
            </p:cNvSpPr>
            <p:nvPr/>
          </p:nvSpPr>
          <p:spPr>
            <a:xfrm>
              <a:off x="7005125" y="2096170"/>
              <a:ext cx="750481" cy="155555"/>
            </a:xfrm>
            <a:prstGeom prst="rect">
              <a:avLst/>
            </a:prstGeom>
            <a:solidFill>
              <a:schemeClr val="bg2"/>
            </a:solidFill>
            <a:ln w="12700" cap="flat" cmpd="sng">
              <a:noFill/>
              <a:prstDash val="solid"/>
              <a:miter/>
            </a:ln>
          </p:spPr>
          <p:txBody>
            <a:bodyPr vert="horz" wrap="square" lIns="0" tIns="0" rIns="0" bIns="0" anchor="t" anchorCtr="0">
              <a:prstTxWarp prst="textNoShape">
                <a:avLst/>
              </a:prstTxWarp>
              <a:spAutoFit/>
            </a:bodyPr>
            <a:lstStyle/>
            <a:p>
              <a:pPr marL="0" indent="0" algn="ctr">
                <a:lnSpc>
                  <a:spcPts val="1300"/>
                </a:lnSpc>
                <a:spcBef>
                  <a:spcPts val="0"/>
                </a:spcBef>
                <a:spcAft>
                  <a:spcPts val="0"/>
                </a:spcAft>
                <a:buNone/>
              </a:pPr>
              <a:r>
                <a:rPr lang="zh-CN" altLang="en-US" sz="1000" b="1" i="0" u="none" strike="noStrike" kern="1200" cap="none" spc="0" baseline="0" dirty="0">
                  <a:solidFill>
                    <a:srgbClr val="002060"/>
                  </a:solidFill>
                  <a:latin typeface="微软雅黑" pitchFamily="34" charset="-122"/>
                  <a:ea typeface="微软雅黑" pitchFamily="34" charset="-122"/>
                  <a:cs typeface="Calibri" charset="0"/>
                </a:rPr>
                <a:t>汽车制造</a:t>
              </a:r>
            </a:p>
          </p:txBody>
        </p:sp>
        <p:sp>
          <p:nvSpPr>
            <p:cNvPr id="24" name="矩形"/>
            <p:cNvSpPr>
              <a:spLocks/>
            </p:cNvSpPr>
            <p:nvPr/>
          </p:nvSpPr>
          <p:spPr>
            <a:xfrm>
              <a:off x="7503827" y="3233728"/>
              <a:ext cx="750481" cy="155555"/>
            </a:xfrm>
            <a:prstGeom prst="rect">
              <a:avLst/>
            </a:prstGeom>
            <a:solidFill>
              <a:schemeClr val="bg2"/>
            </a:solidFill>
            <a:ln w="12700" cap="flat" cmpd="sng">
              <a:noFill/>
              <a:prstDash val="solid"/>
              <a:miter/>
            </a:ln>
          </p:spPr>
          <p:txBody>
            <a:bodyPr vert="horz" wrap="square" lIns="0" tIns="0" rIns="0" bIns="0" anchor="t" anchorCtr="0">
              <a:prstTxWarp prst="textNoShape">
                <a:avLst/>
              </a:prstTxWarp>
              <a:spAutoFit/>
            </a:bodyPr>
            <a:lstStyle/>
            <a:p>
              <a:pPr marL="0" indent="0" algn="ctr">
                <a:lnSpc>
                  <a:spcPts val="1300"/>
                </a:lnSpc>
                <a:spcBef>
                  <a:spcPts val="0"/>
                </a:spcBef>
                <a:spcAft>
                  <a:spcPts val="0"/>
                </a:spcAft>
                <a:buNone/>
              </a:pPr>
              <a:r>
                <a:rPr lang="zh-CN" altLang="en-US" sz="1000" b="1" i="0" u="none" strike="noStrike" kern="1200" cap="none" spc="0" baseline="0" dirty="0">
                  <a:solidFill>
                    <a:srgbClr val="002060"/>
                  </a:solidFill>
                  <a:latin typeface="微软雅黑" pitchFamily="34" charset="-122"/>
                  <a:ea typeface="微软雅黑" pitchFamily="34" charset="-122"/>
                  <a:cs typeface="Calibri" charset="0"/>
                </a:rPr>
                <a:t>机械制造</a:t>
              </a:r>
            </a:p>
          </p:txBody>
        </p:sp>
        <p:sp>
          <p:nvSpPr>
            <p:cNvPr id="25" name="矩形"/>
            <p:cNvSpPr>
              <a:spLocks/>
            </p:cNvSpPr>
            <p:nvPr/>
          </p:nvSpPr>
          <p:spPr>
            <a:xfrm>
              <a:off x="7752616" y="4389039"/>
              <a:ext cx="498502" cy="155555"/>
            </a:xfrm>
            <a:prstGeom prst="rect">
              <a:avLst/>
            </a:prstGeom>
            <a:solidFill>
              <a:schemeClr val="bg2"/>
            </a:solidFill>
            <a:ln w="12700" cap="flat" cmpd="sng">
              <a:noFill/>
              <a:prstDash val="solid"/>
              <a:miter/>
            </a:ln>
          </p:spPr>
          <p:txBody>
            <a:bodyPr vert="horz" wrap="square" lIns="0" tIns="0" rIns="0" bIns="0" anchor="t" anchorCtr="0">
              <a:prstTxWarp prst="textNoShape">
                <a:avLst/>
              </a:prstTxWarp>
              <a:spAutoFit/>
            </a:bodyPr>
            <a:lstStyle/>
            <a:p>
              <a:pPr marL="0" indent="0" algn="ctr">
                <a:lnSpc>
                  <a:spcPts val="1300"/>
                </a:lnSpc>
                <a:spcBef>
                  <a:spcPts val="0"/>
                </a:spcBef>
                <a:spcAft>
                  <a:spcPts val="0"/>
                </a:spcAft>
                <a:buNone/>
              </a:pPr>
              <a:r>
                <a:rPr lang="zh-CN" altLang="en-US" sz="1000" b="1" i="0" u="none" strike="noStrike" kern="1200" cap="none" spc="0" baseline="0" dirty="0" smtClean="0">
                  <a:solidFill>
                    <a:srgbClr val="002060"/>
                  </a:solidFill>
                  <a:latin typeface="微软雅黑" pitchFamily="34" charset="-122"/>
                  <a:ea typeface="微软雅黑" pitchFamily="34" charset="-122"/>
                  <a:cs typeface="Calibri" charset="0"/>
                </a:rPr>
                <a:t>光伏</a:t>
              </a:r>
              <a:endParaRPr lang="zh-CN" altLang="en-US" sz="1000" b="1" i="0" u="none" strike="noStrike" kern="1200" cap="none" spc="0" baseline="0" dirty="0">
                <a:solidFill>
                  <a:srgbClr val="002060"/>
                </a:solidFill>
                <a:latin typeface="微软雅黑" pitchFamily="34" charset="-122"/>
                <a:ea typeface="微软雅黑" pitchFamily="34" charset="-122"/>
                <a:cs typeface="Calibri" charset="0"/>
              </a:endParaRPr>
            </a:p>
          </p:txBody>
        </p:sp>
        <p:sp>
          <p:nvSpPr>
            <p:cNvPr id="26" name="矩形"/>
            <p:cNvSpPr>
              <a:spLocks/>
            </p:cNvSpPr>
            <p:nvPr/>
          </p:nvSpPr>
          <p:spPr>
            <a:xfrm>
              <a:off x="6144521" y="4398327"/>
              <a:ext cx="474338" cy="153888"/>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marL="0" indent="0" algn="ctr">
                <a:lnSpc>
                  <a:spcPct val="100000"/>
                </a:lnSpc>
                <a:spcBef>
                  <a:spcPts val="0"/>
                </a:spcBef>
                <a:spcAft>
                  <a:spcPts val="0"/>
                </a:spcAft>
                <a:buNone/>
              </a:pPr>
              <a:r>
                <a:rPr lang="en-US" altLang="zh-CN" sz="1000" b="1" i="0" u="none" strike="noStrike" kern="1200" cap="none" spc="0" baseline="0" dirty="0">
                  <a:solidFill>
                    <a:srgbClr val="002060"/>
                  </a:solidFill>
                  <a:latin typeface="微软雅黑" pitchFamily="34" charset="-122"/>
                  <a:ea typeface="微软雅黑" pitchFamily="34" charset="-122"/>
                  <a:cs typeface="Calibri" charset="0"/>
                </a:rPr>
                <a:t>…</a:t>
              </a:r>
              <a:endParaRPr lang="zh-CN" altLang="en-US" sz="1000" b="1" i="0" u="none" strike="noStrike" kern="1200" cap="none" spc="0" baseline="0" dirty="0">
                <a:solidFill>
                  <a:srgbClr val="002060"/>
                </a:solidFill>
                <a:latin typeface="微软雅黑" pitchFamily="34" charset="-122"/>
                <a:ea typeface="微软雅黑" pitchFamily="34" charset="-122"/>
                <a:cs typeface="Calibri" charset="0"/>
              </a:endParaRPr>
            </a:p>
          </p:txBody>
        </p:sp>
        <p:sp>
          <p:nvSpPr>
            <p:cNvPr id="27" name="矩形"/>
            <p:cNvSpPr>
              <a:spLocks/>
            </p:cNvSpPr>
            <p:nvPr/>
          </p:nvSpPr>
          <p:spPr>
            <a:xfrm>
              <a:off x="6871093" y="4170887"/>
              <a:ext cx="474338" cy="153888"/>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marL="0" indent="0" algn="ctr">
                <a:lnSpc>
                  <a:spcPct val="100000"/>
                </a:lnSpc>
                <a:spcBef>
                  <a:spcPts val="0"/>
                </a:spcBef>
                <a:spcAft>
                  <a:spcPts val="0"/>
                </a:spcAft>
                <a:buNone/>
              </a:pPr>
              <a:r>
                <a:rPr lang="en-US" altLang="zh-CN" sz="1000" b="1" i="0" u="none" strike="noStrike" kern="1200" cap="none" spc="0" baseline="0" dirty="0">
                  <a:solidFill>
                    <a:srgbClr val="002060"/>
                  </a:solidFill>
                  <a:latin typeface="微软雅黑" pitchFamily="34" charset="-122"/>
                  <a:ea typeface="微软雅黑" pitchFamily="34" charset="-122"/>
                  <a:cs typeface="Calibri" charset="0"/>
                </a:rPr>
                <a:t>…</a:t>
              </a:r>
              <a:endParaRPr lang="zh-CN" altLang="en-US" sz="1000" b="1" i="0" u="none" strike="noStrike" kern="1200" cap="none" spc="0" baseline="0" dirty="0">
                <a:solidFill>
                  <a:srgbClr val="002060"/>
                </a:solidFill>
                <a:latin typeface="微软雅黑" pitchFamily="34" charset="-122"/>
                <a:ea typeface="微软雅黑" pitchFamily="34" charset="-122"/>
                <a:cs typeface="Calibri" charset="0"/>
              </a:endParaRPr>
            </a:p>
          </p:txBody>
        </p:sp>
        <p:pic>
          <p:nvPicPr>
            <p:cNvPr id="28" name="图片"/>
            <p:cNvPicPr>
              <a:picLocks noChangeAspect="1"/>
            </p:cNvPicPr>
            <p:nvPr/>
          </p:nvPicPr>
          <p:blipFill>
            <a:blip r:embed="rId8" cstate="print"/>
            <a:srcRect t="2488" b="2488"/>
            <a:stretch>
              <a:fillRect/>
            </a:stretch>
          </p:blipFill>
          <p:spPr>
            <a:xfrm>
              <a:off x="5747043" y="2571079"/>
              <a:ext cx="1301059" cy="1263732"/>
            </a:xfrm>
            <a:prstGeom prst="rect">
              <a:avLst/>
            </a:prstGeom>
            <a:noFill/>
            <a:ln w="12700" cap="flat" cmpd="sng">
              <a:noFill/>
              <a:prstDash val="solid"/>
              <a:miter/>
            </a:ln>
          </p:spPr>
        </p:pic>
        <p:sp>
          <p:nvSpPr>
            <p:cNvPr id="29" name="矩形"/>
            <p:cNvSpPr>
              <a:spLocks/>
            </p:cNvSpPr>
            <p:nvPr/>
          </p:nvSpPr>
          <p:spPr>
            <a:xfrm>
              <a:off x="4576609" y="4589700"/>
              <a:ext cx="750481" cy="155555"/>
            </a:xfrm>
            <a:prstGeom prst="rect">
              <a:avLst/>
            </a:prstGeom>
            <a:solidFill>
              <a:schemeClr val="bg2"/>
            </a:solidFill>
            <a:ln w="12700" cap="flat" cmpd="sng">
              <a:noFill/>
              <a:prstDash val="solid"/>
              <a:miter/>
            </a:ln>
          </p:spPr>
          <p:txBody>
            <a:bodyPr vert="horz" wrap="square" lIns="0" tIns="0" rIns="0" bIns="0" anchor="t" anchorCtr="0">
              <a:prstTxWarp prst="textNoShape">
                <a:avLst/>
              </a:prstTxWarp>
              <a:spAutoFit/>
            </a:bodyPr>
            <a:lstStyle/>
            <a:p>
              <a:pPr marL="0" indent="0" algn="ctr">
                <a:lnSpc>
                  <a:spcPts val="1300"/>
                </a:lnSpc>
                <a:spcBef>
                  <a:spcPts val="0"/>
                </a:spcBef>
                <a:spcAft>
                  <a:spcPts val="0"/>
                </a:spcAft>
                <a:buNone/>
              </a:pPr>
              <a:r>
                <a:rPr lang="zh-CN" altLang="en-US" sz="1000" b="1" i="0" u="none" strike="noStrike" kern="1200" cap="none" spc="0" baseline="0" dirty="0">
                  <a:solidFill>
                    <a:srgbClr val="002060"/>
                  </a:solidFill>
                  <a:latin typeface="微软雅黑" pitchFamily="34" charset="-122"/>
                  <a:ea typeface="微软雅黑" pitchFamily="34" charset="-122"/>
                  <a:cs typeface="Calibri" charset="0"/>
                </a:rPr>
                <a:t>家用电器</a:t>
              </a:r>
            </a:p>
          </p:txBody>
        </p:sp>
      </p:grpSp>
      <p:sp>
        <p:nvSpPr>
          <p:cNvPr id="30"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4395" y="215153"/>
            <a:ext cx="8692179" cy="4787153"/>
            <a:chOff x="408792" y="1083941"/>
            <a:chExt cx="2377294" cy="1782971"/>
          </a:xfrm>
          <a:solidFill>
            <a:schemeClr val="accent1">
              <a:lumMod val="20000"/>
              <a:lumOff val="80000"/>
            </a:schemeClr>
          </a:solidFill>
        </p:grpSpPr>
        <p:pic>
          <p:nvPicPr>
            <p:cNvPr id="3" name="WeChat_20220731133520.mp4">
              <a:hlinkClick r:id="" action="ppaction://media"/>
            </p:cNvPr>
            <p:cNvPicPr>
              <a:picLocks noRot="1" noChangeAspect="1"/>
            </p:cNvPicPr>
            <p:nvPr>
              <a:videoFile r:link="rId1"/>
            </p:nvPr>
          </p:nvPicPr>
          <p:blipFill>
            <a:blip r:embed="rId3"/>
            <a:stretch>
              <a:fillRect/>
            </a:stretch>
          </p:blipFill>
          <p:spPr>
            <a:xfrm>
              <a:off x="408792" y="1083941"/>
              <a:ext cx="2377294" cy="1782971"/>
            </a:xfrm>
            <a:prstGeom prst="rect">
              <a:avLst/>
            </a:prstGeom>
            <a:solidFill>
              <a:schemeClr val="accent1"/>
            </a:solidFill>
          </p:spPr>
        </p:pic>
        <p:pic>
          <p:nvPicPr>
            <p:cNvPr id="4" name="Picture 2"/>
            <p:cNvPicPr>
              <a:picLocks noChangeAspect="1" noChangeArrowheads="1"/>
            </p:cNvPicPr>
            <p:nvPr/>
          </p:nvPicPr>
          <p:blipFill>
            <a:blip r:embed="rId4" cstate="print"/>
            <a:srcRect/>
            <a:stretch>
              <a:fillRect/>
            </a:stretch>
          </p:blipFill>
          <p:spPr bwMode="auto">
            <a:xfrm>
              <a:off x="564728" y="1601506"/>
              <a:ext cx="809104" cy="877676"/>
            </a:xfrm>
            <a:prstGeom prst="rect">
              <a:avLst/>
            </a:prstGeom>
            <a:grpFill/>
            <a:ln w="9525">
              <a:noFill/>
              <a:miter lim="800000"/>
              <a:headEnd/>
              <a:tailEnd/>
            </a:ln>
            <a:effectLst/>
          </p:spPr>
        </p:pic>
      </p:grpSp>
      <p:grpSp>
        <p:nvGrpSpPr>
          <p:cNvPr id="5" name="组合 4"/>
          <p:cNvGrpSpPr/>
          <p:nvPr/>
        </p:nvGrpSpPr>
        <p:grpSpPr>
          <a:xfrm>
            <a:off x="-1" y="339188"/>
            <a:ext cx="4668819" cy="490498"/>
            <a:chOff x="-6526" y="296156"/>
            <a:chExt cx="3535034" cy="490498"/>
          </a:xfrm>
        </p:grpSpPr>
        <p:sp>
          <p:nvSpPr>
            <p:cNvPr id="6" name="矩形"/>
            <p:cNvSpPr>
              <a:spLocks/>
            </p:cNvSpPr>
            <p:nvPr/>
          </p:nvSpPr>
          <p:spPr>
            <a:xfrm>
              <a:off x="0" y="296156"/>
              <a:ext cx="3420932"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7" name="矩形"/>
            <p:cNvSpPr>
              <a:spLocks/>
            </p:cNvSpPr>
            <p:nvPr/>
          </p:nvSpPr>
          <p:spPr>
            <a:xfrm>
              <a:off x="509002" y="391777"/>
              <a:ext cx="3019506"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工业机器视觉检测视频演示</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8"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9"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grpSp>
      <p:sp>
        <p:nvSpPr>
          <p:cNvPr id="10"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
        <p:nvSpPr>
          <p:cNvPr id="11" name="矩形 10"/>
          <p:cNvSpPr/>
          <p:nvPr/>
        </p:nvSpPr>
        <p:spPr>
          <a:xfrm>
            <a:off x="4125557" y="1349075"/>
            <a:ext cx="4200862" cy="263149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zh-CN" altLang="en-US" dirty="0" smtClean="0"/>
              <a:t>    </a:t>
            </a:r>
            <a:r>
              <a:rPr lang="zh-CN" altLang="en-US" sz="1200" dirty="0" smtClean="0">
                <a:solidFill>
                  <a:srgbClr val="0070C0"/>
                </a:solidFill>
                <a:latin typeface="仿宋" pitchFamily="49" charset="-122"/>
                <a:ea typeface="仿宋" pitchFamily="49" charset="-122"/>
              </a:rPr>
              <a:t>该项目为</a:t>
            </a:r>
            <a:r>
              <a:rPr lang="zh-CN" altLang="en-US" sz="1200" b="1" dirty="0" smtClean="0">
                <a:solidFill>
                  <a:srgbClr val="0070C0"/>
                </a:solidFill>
                <a:latin typeface="仿宋" pitchFamily="49" charset="-122"/>
                <a:ea typeface="仿宋" pitchFamily="49" charset="-122"/>
              </a:rPr>
              <a:t>换向器外观缺陷检测</a:t>
            </a:r>
            <a:r>
              <a:rPr lang="zh-CN" altLang="en-US" sz="1200" dirty="0" smtClean="0">
                <a:solidFill>
                  <a:srgbClr val="0070C0"/>
                </a:solidFill>
                <a:latin typeface="仿宋" pitchFamily="49" charset="-122"/>
                <a:ea typeface="仿宋" pitchFamily="49" charset="-122"/>
              </a:rPr>
              <a:t>。</a:t>
            </a:r>
            <a:endParaRPr lang="en-US" altLang="zh-CN" sz="1200" dirty="0" smtClean="0">
              <a:solidFill>
                <a:srgbClr val="0070C0"/>
              </a:solidFill>
              <a:latin typeface="仿宋" pitchFamily="49" charset="-122"/>
              <a:ea typeface="仿宋" pitchFamily="49" charset="-122"/>
            </a:endParaRPr>
          </a:p>
          <a:p>
            <a:pPr>
              <a:lnSpc>
                <a:spcPct val="150000"/>
              </a:lnSpc>
            </a:pPr>
            <a:r>
              <a:rPr lang="zh-CN" altLang="en-US" sz="1200" dirty="0" smtClean="0">
                <a:solidFill>
                  <a:srgbClr val="0070C0"/>
                </a:solidFill>
                <a:latin typeface="仿宋" pitchFamily="49" charset="-122"/>
                <a:ea typeface="仿宋" pitchFamily="49" charset="-122"/>
              </a:rPr>
              <a:t>  设备是重庆远创光电科技有限公司开发的第一代机器视觉智能化检测设备，该设备性能达到国际同类产品的性能，精度达到</a:t>
            </a:r>
            <a:r>
              <a:rPr lang="en-US" altLang="zh-CN" sz="1200" dirty="0" smtClean="0">
                <a:solidFill>
                  <a:srgbClr val="0070C0"/>
                </a:solidFill>
                <a:latin typeface="仿宋" pitchFamily="49" charset="-122"/>
                <a:ea typeface="仿宋" pitchFamily="49" charset="-122"/>
              </a:rPr>
              <a:t>1mm</a:t>
            </a:r>
            <a:r>
              <a:rPr lang="zh-CN" altLang="en-US" sz="1200" dirty="0" smtClean="0">
                <a:solidFill>
                  <a:srgbClr val="0070C0"/>
                </a:solidFill>
                <a:latin typeface="仿宋" pitchFamily="49" charset="-122"/>
                <a:ea typeface="仿宋" pitchFamily="49" charset="-122"/>
              </a:rPr>
              <a:t>，速度达到</a:t>
            </a:r>
            <a:r>
              <a:rPr lang="en-US" altLang="zh-CN" sz="1200" dirty="0" smtClean="0">
                <a:solidFill>
                  <a:srgbClr val="0070C0"/>
                </a:solidFill>
                <a:latin typeface="仿宋" pitchFamily="49" charset="-122"/>
                <a:ea typeface="仿宋" pitchFamily="49" charset="-122"/>
              </a:rPr>
              <a:t>1</a:t>
            </a:r>
            <a:r>
              <a:rPr lang="zh-CN" altLang="en-US" sz="1200" dirty="0" smtClean="0">
                <a:solidFill>
                  <a:srgbClr val="0070C0"/>
                </a:solidFill>
                <a:latin typeface="仿宋" pitchFamily="49" charset="-122"/>
                <a:ea typeface="仿宋" pitchFamily="49" charset="-122"/>
              </a:rPr>
              <a:t>件</a:t>
            </a:r>
            <a:r>
              <a:rPr lang="en-US" altLang="zh-CN" sz="1200" dirty="0" smtClean="0">
                <a:solidFill>
                  <a:srgbClr val="0070C0"/>
                </a:solidFill>
                <a:latin typeface="仿宋" pitchFamily="49" charset="-122"/>
                <a:ea typeface="仿宋" pitchFamily="49" charset="-122"/>
              </a:rPr>
              <a:t>/</a:t>
            </a:r>
            <a:r>
              <a:rPr lang="zh-CN" altLang="en-US" sz="1200" dirty="0" smtClean="0">
                <a:solidFill>
                  <a:srgbClr val="0070C0"/>
                </a:solidFill>
                <a:latin typeface="仿宋" pitchFamily="49" charset="-122"/>
                <a:ea typeface="仿宋" pitchFamily="49" charset="-122"/>
              </a:rPr>
              <a:t>秒。能够实现三维检测，兼容性好，智能化程度高适用多种生产线。</a:t>
            </a:r>
            <a:endParaRPr lang="en-US" altLang="zh-CN" sz="1200" dirty="0" smtClean="0">
              <a:solidFill>
                <a:srgbClr val="0070C0"/>
              </a:solidFill>
              <a:latin typeface="仿宋" pitchFamily="49" charset="-122"/>
              <a:ea typeface="仿宋" pitchFamily="49" charset="-122"/>
            </a:endParaRPr>
          </a:p>
          <a:p>
            <a:pPr>
              <a:lnSpc>
                <a:spcPct val="150000"/>
              </a:lnSpc>
            </a:pPr>
            <a:r>
              <a:rPr lang="zh-CN" altLang="en-US" sz="1200" dirty="0" smtClean="0">
                <a:solidFill>
                  <a:srgbClr val="0070C0"/>
                </a:solidFill>
                <a:latin typeface="仿宋" pitchFamily="49" charset="-122"/>
                <a:ea typeface="仿宋" pitchFamily="49" charset="-122"/>
              </a:rPr>
              <a:t>  检测内容包括外观、贴标、喷涂、压损、裂纹、划伤、尺寸、异物、缺料、凹陷、凸起、毛刺等各种缺陷，并能代替人工完成特定的工序，如定位、漏工序检测等。</a:t>
            </a:r>
            <a:endParaRPr lang="en-US" altLang="zh-CN" sz="1200" dirty="0" smtClean="0">
              <a:solidFill>
                <a:srgbClr val="0070C0"/>
              </a:solidFill>
              <a:latin typeface="仿宋" pitchFamily="49" charset="-122"/>
              <a:ea typeface="仿宋" pitchFamily="49" charset="-122"/>
            </a:endParaRPr>
          </a:p>
          <a:p>
            <a:pPr>
              <a:lnSpc>
                <a:spcPct val="150000"/>
              </a:lnSpc>
            </a:pPr>
            <a:r>
              <a:rPr lang="zh-CN" altLang="en-US" sz="1200" dirty="0" smtClean="0">
                <a:solidFill>
                  <a:srgbClr val="0070C0"/>
                </a:solidFill>
                <a:latin typeface="仿宋" pitchFamily="49" charset="-122"/>
                <a:ea typeface="仿宋" pitchFamily="49" charset="-122"/>
              </a:rPr>
              <a:t>   应用于数字化智能化自动化生产线，应用广泛。</a:t>
            </a:r>
            <a:endParaRPr lang="zh-CN" altLang="en-US" sz="1200" dirty="0" smtClean="0">
              <a:solidFill>
                <a:srgbClr val="0070C0"/>
              </a:solidFill>
            </a:endParaRPr>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矩形"/>
          <p:cNvSpPr>
            <a:spLocks/>
          </p:cNvSpPr>
          <p:nvPr/>
        </p:nvSpPr>
        <p:spPr>
          <a:xfrm>
            <a:off x="2259107" y="570154"/>
            <a:ext cx="3829722" cy="1223412"/>
          </a:xfrm>
          <a:prstGeom prst="rect">
            <a:avLst/>
          </a:prstGeom>
          <a:solidFill>
            <a:srgbClr val="0070C0"/>
          </a:solidFill>
          <a:ln w="12700" cap="flat" cmpd="sng">
            <a:noFill/>
            <a:prstDash val="solid"/>
            <a:miter/>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anchor="t" anchorCtr="0">
            <a:prstTxWarp prst="textNoShape">
              <a:avLst/>
            </a:prstTxWarp>
            <a:spAutoFit/>
          </a:bodyPr>
          <a:lstStyle/>
          <a:p>
            <a:pPr marL="0" indent="0" algn="ctr">
              <a:lnSpc>
                <a:spcPct val="150000"/>
              </a:lnSpc>
              <a:spcBef>
                <a:spcPts val="0"/>
              </a:spcBef>
              <a:spcAft>
                <a:spcPts val="0"/>
              </a:spcAft>
              <a:buNone/>
            </a:pPr>
            <a:r>
              <a:rPr lang="zh-CN" altLang="en-US" sz="5000" b="1" i="0" u="none" strike="noStrike" kern="1200" cap="none" spc="300" baseline="0" dirty="0">
                <a:ln w="28575" cap="flat">
                  <a:gradFill>
                    <a:gsLst>
                      <a:gs pos="0">
                        <a:srgbClr val="FFFFFF"/>
                      </a:gs>
                      <a:gs pos="100000">
                        <a:srgbClr val="FFFFFF">
                          <a:lumMod val="95000"/>
                        </a:srgbClr>
                      </a:gs>
                    </a:gsLst>
                    <a:lin ang="10800000" scaled="0"/>
                  </a:gradFill>
                  <a:prstDash val="solid"/>
                  <a:round/>
                </a:ln>
                <a:solidFill>
                  <a:srgbClr val="FF0000"/>
                </a:solidFill>
                <a:effectLst>
                  <a:outerShdw blurRad="50800" dist="38100" dir="2700000" algn="tl">
                    <a:srgbClr val="000000">
                      <a:alpha val="40000"/>
                    </a:srgbClr>
                  </a:outerShdw>
                </a:effectLst>
                <a:latin typeface="微软雅黑" pitchFamily="34" charset="-122"/>
                <a:ea typeface="微软雅黑" pitchFamily="34" charset="-122"/>
                <a:cs typeface="Calibri" charset="0"/>
              </a:rPr>
              <a:t>欢迎合作</a:t>
            </a:r>
          </a:p>
        </p:txBody>
      </p:sp>
      <p:sp>
        <p:nvSpPr>
          <p:cNvPr id="449" name="矩形"/>
          <p:cNvSpPr>
            <a:spLocks/>
          </p:cNvSpPr>
          <p:nvPr/>
        </p:nvSpPr>
        <p:spPr>
          <a:xfrm>
            <a:off x="2495637" y="4367298"/>
            <a:ext cx="3141316" cy="27699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1200" b="1" i="0" u="none" strike="noStrike" kern="1200" cap="none" spc="0" baseline="0"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联系人</a:t>
            </a:r>
            <a:r>
              <a:rPr lang="zh-CN" altLang="en-US" sz="1200" b="1" i="0" u="none" strike="noStrike" kern="1200" cap="none" spc="0" baseline="0" dirty="0" smtClean="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  孟奇</a:t>
            </a:r>
            <a:r>
              <a:rPr lang="en-US" altLang="zh-CN" sz="1200" b="1" i="0" u="none" strike="noStrike" kern="1200" cap="none" spc="0" baseline="0" dirty="0" smtClean="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     </a:t>
            </a:r>
            <a:r>
              <a:rPr lang="zh-CN" altLang="en-US" sz="1200" b="1" i="0" u="none" strike="noStrike" kern="1200" cap="none" spc="0" baseline="0" dirty="0" smtClean="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Calibri" charset="0"/>
              </a:rPr>
              <a:t>18010126498</a:t>
            </a:r>
            <a:endParaRPr lang="zh-CN" altLang="en-US" sz="1600" b="1" i="0" u="none" strike="noStrike" kern="1200" cap="none" spc="0" baseline="0"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Calibri" charset="0"/>
            </a:endParaRPr>
          </a:p>
        </p:txBody>
      </p:sp>
      <p:pic>
        <p:nvPicPr>
          <p:cNvPr id="4" name="图片 3"/>
          <p:cNvPicPr/>
          <p:nvPr/>
        </p:nvPicPr>
        <p:blipFill>
          <a:blip r:embed="rId3"/>
          <a:srcRect b="19062"/>
          <a:stretch>
            <a:fillRect/>
          </a:stretch>
        </p:blipFill>
        <p:spPr>
          <a:xfrm>
            <a:off x="3251433" y="2151529"/>
            <a:ext cx="1729358" cy="1854522"/>
          </a:xfrm>
          <a:prstGeom prst="rect">
            <a:avLst/>
          </a:prstGeom>
        </p:spPr>
      </p:pic>
    </p:spTree>
    <p:extLst>
      <p:ext uri="{BB962C8B-B14F-4D97-AF65-F5344CB8AC3E}">
        <p14:creationId xmlns="" xmlns:p14="http://schemas.microsoft.com/office/powerpoint/2010/main" val="590152770"/>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6991" y="1613647"/>
            <a:ext cx="3296415" cy="1938992"/>
          </a:xfrm>
          <a:prstGeom prst="rect">
            <a:avLst/>
          </a:prstGeom>
          <a:noFill/>
        </p:spPr>
        <p:txBody>
          <a:bodyPr wrap="none" rtlCol="0">
            <a:spAutoFit/>
          </a:bodyPr>
          <a:lstStyle/>
          <a:p>
            <a:pPr marL="452438" indent="-452438">
              <a:lnSpc>
                <a:spcPct val="150000"/>
              </a:lnSpc>
              <a:buFont typeface="Wingdings" pitchFamily="2" charset="2"/>
              <a:buChar char="Ø"/>
            </a:pPr>
            <a:r>
              <a:rPr lang="zh-CN" altLang="en-US" sz="2000" b="1" spc="300" dirty="0" smtClean="0">
                <a:solidFill>
                  <a:srgbClr val="C00000"/>
                </a:solidFill>
                <a:latin typeface="微软雅黑" pitchFamily="34" charset="-122"/>
                <a:ea typeface="微软雅黑" pitchFamily="34" charset="-122"/>
              </a:rPr>
              <a:t>公司简介</a:t>
            </a:r>
            <a:endParaRPr lang="en-US" altLang="zh-CN" sz="2000" b="1" spc="300" dirty="0" smtClean="0">
              <a:solidFill>
                <a:srgbClr val="C00000"/>
              </a:solidFill>
              <a:latin typeface="微软雅黑" pitchFamily="34" charset="-122"/>
              <a:ea typeface="微软雅黑" pitchFamily="34" charset="-122"/>
            </a:endParaRPr>
          </a:p>
          <a:p>
            <a:pPr marL="452438" indent="-452438">
              <a:lnSpc>
                <a:spcPct val="150000"/>
              </a:lnSpc>
              <a:buFont typeface="Wingdings" pitchFamily="2" charset="2"/>
              <a:buChar char="Ø"/>
            </a:pPr>
            <a:r>
              <a:rPr lang="zh-CN" altLang="en-US" sz="2000" b="1" spc="300" dirty="0" smtClean="0">
                <a:solidFill>
                  <a:srgbClr val="C00000"/>
                </a:solidFill>
                <a:latin typeface="微软雅黑" pitchFamily="34" charset="-122"/>
                <a:ea typeface="微软雅黑" pitchFamily="34" charset="-122"/>
              </a:rPr>
              <a:t>主要产品</a:t>
            </a:r>
            <a:endParaRPr lang="en-US" altLang="zh-CN" sz="2000" b="1" spc="300" dirty="0" smtClean="0">
              <a:solidFill>
                <a:srgbClr val="C00000"/>
              </a:solidFill>
              <a:latin typeface="微软雅黑" pitchFamily="34" charset="-122"/>
              <a:ea typeface="微软雅黑" pitchFamily="34" charset="-122"/>
            </a:endParaRPr>
          </a:p>
          <a:p>
            <a:pPr marL="452438" indent="-452438">
              <a:lnSpc>
                <a:spcPct val="150000"/>
              </a:lnSpc>
              <a:buFont typeface="Wingdings" pitchFamily="2" charset="2"/>
              <a:buChar char="Ø"/>
            </a:pPr>
            <a:r>
              <a:rPr lang="zh-CN" altLang="en-US" sz="2000" b="1" spc="300" dirty="0" smtClean="0">
                <a:solidFill>
                  <a:srgbClr val="C00000"/>
                </a:solidFill>
                <a:latin typeface="微软雅黑" pitchFamily="34" charset="-122"/>
                <a:ea typeface="微软雅黑" pitchFamily="34" charset="-122"/>
              </a:rPr>
              <a:t>自主核心技术及优势</a:t>
            </a:r>
            <a:endParaRPr lang="en-US" altLang="zh-CN" sz="2000" b="1" spc="300" dirty="0" smtClean="0">
              <a:solidFill>
                <a:srgbClr val="C00000"/>
              </a:solidFill>
              <a:latin typeface="微软雅黑" pitchFamily="34" charset="-122"/>
              <a:ea typeface="微软雅黑" pitchFamily="34" charset="-122"/>
            </a:endParaRPr>
          </a:p>
          <a:p>
            <a:pPr marL="452438" indent="-452438">
              <a:lnSpc>
                <a:spcPct val="150000"/>
              </a:lnSpc>
              <a:buFont typeface="Wingdings" pitchFamily="2" charset="2"/>
              <a:buChar char="Ø"/>
            </a:pPr>
            <a:r>
              <a:rPr lang="zh-CN" altLang="en-US" sz="2000" b="1" spc="300" dirty="0" smtClean="0">
                <a:solidFill>
                  <a:srgbClr val="C00000"/>
                </a:solidFill>
                <a:latin typeface="微软雅黑" pitchFamily="34" charset="-122"/>
                <a:ea typeface="微软雅黑" pitchFamily="34" charset="-122"/>
              </a:rPr>
              <a:t>机器视觉及应用</a:t>
            </a:r>
            <a:endParaRPr lang="en-US" altLang="zh-CN" sz="2000" b="1" spc="300" dirty="0" smtClean="0">
              <a:solidFill>
                <a:srgbClr val="C00000"/>
              </a:solidFill>
              <a:latin typeface="微软雅黑" pitchFamily="34" charset="-122"/>
              <a:ea typeface="微软雅黑" pitchFamily="34" charset="-122"/>
            </a:endParaRPr>
          </a:p>
        </p:txBody>
      </p:sp>
      <p:sp>
        <p:nvSpPr>
          <p:cNvPr id="4"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
        <p:nvSpPr>
          <p:cNvPr id="5" name="矩形"/>
          <p:cNvSpPr>
            <a:spLocks/>
          </p:cNvSpPr>
          <p:nvPr/>
        </p:nvSpPr>
        <p:spPr>
          <a:xfrm>
            <a:off x="0" y="296156"/>
            <a:ext cx="2130014"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6" name="矩形"/>
          <p:cNvSpPr>
            <a:spLocks/>
          </p:cNvSpPr>
          <p:nvPr/>
        </p:nvSpPr>
        <p:spPr>
          <a:xfrm>
            <a:off x="552300" y="391795"/>
            <a:ext cx="1620745"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报告内容</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7"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8"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6673" y="932123"/>
            <a:ext cx="7465808" cy="198804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zh-CN" altLang="en-US" sz="1200" dirty="0" smtClean="0">
                <a:solidFill>
                  <a:srgbClr val="002060"/>
                </a:solidFill>
                <a:latin typeface="仿宋" pitchFamily="49" charset="-122"/>
                <a:ea typeface="仿宋" pitchFamily="49" charset="-122"/>
              </a:rPr>
              <a:t>    骅兴科技（北京）有限公司是一家</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技术产品和整体解决方案供应商。公司依托十多年的</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和物联网经验，提供优质的</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读写设备、</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标签、</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技术服务和物联网解决方案。主要产品有：</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读写终端、</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读写手持机、智能柜、食品药品防伪</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标签、</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证书、</a:t>
            </a:r>
            <a:r>
              <a:rPr lang="en-US" sz="1200" dirty="0" smtClean="0">
                <a:solidFill>
                  <a:srgbClr val="002060"/>
                </a:solidFill>
                <a:latin typeface="仿宋" pitchFamily="49" charset="-122"/>
                <a:ea typeface="仿宋" pitchFamily="49" charset="-122"/>
              </a:rPr>
              <a:t>RFID</a:t>
            </a:r>
            <a:r>
              <a:rPr lang="zh-CN" altLang="en-US" sz="1200" dirty="0" smtClean="0">
                <a:solidFill>
                  <a:srgbClr val="002060"/>
                </a:solidFill>
                <a:latin typeface="仿宋" pitchFamily="49" charset="-122"/>
                <a:ea typeface="仿宋" pitchFamily="49" charset="-122"/>
              </a:rPr>
              <a:t>宣纸、电子档案袋、压力容器标签、物流标签和电子耳标等。主要应用领域：仓储物流、食品药品防伪追溯服装管理、智能制造、智慧医疗、文件及资产管理、智能交通、证书防伪、书画管理、汽车航空、农牧等。 公司可以提供食品药品追溯防伪管理、仓储物流智能管理、档案智能管理、资产管理、智能门票系统、服装管理、资产管理等整体解决方案。</a:t>
            </a:r>
            <a:endParaRPr lang="en-US" altLang="zh-CN" sz="1200" dirty="0" smtClean="0">
              <a:solidFill>
                <a:srgbClr val="002060"/>
              </a:solidFill>
              <a:latin typeface="仿宋" pitchFamily="49" charset="-122"/>
              <a:ea typeface="仿宋" pitchFamily="49" charset="-122"/>
            </a:endParaRPr>
          </a:p>
          <a:p>
            <a:pPr>
              <a:lnSpc>
                <a:spcPct val="150000"/>
              </a:lnSpc>
            </a:pPr>
            <a:r>
              <a:rPr lang="zh-CN" altLang="en-US" sz="1200" dirty="0" smtClean="0">
                <a:solidFill>
                  <a:srgbClr val="002060"/>
                </a:solidFill>
                <a:latin typeface="仿宋" pitchFamily="49" charset="-122"/>
                <a:ea typeface="仿宋" pitchFamily="49" charset="-122"/>
              </a:rPr>
              <a:t>  目前与</a:t>
            </a:r>
            <a:r>
              <a:rPr lang="zh-TW" altLang="en-US" sz="1200" dirty="0" smtClean="0">
                <a:solidFill>
                  <a:srgbClr val="002060"/>
                </a:solidFill>
                <a:latin typeface="仿宋" pitchFamily="49" charset="-122"/>
                <a:ea typeface="仿宋" pitchFamily="49" charset="-122"/>
                <a:cs typeface="宋体" panose="02010600030101010101" pitchFamily="2" charset="-122"/>
              </a:rPr>
              <a:t>重庆远创光电科技有限公司</a:t>
            </a:r>
            <a:r>
              <a:rPr lang="zh-CN" altLang="en-US" sz="1200" dirty="0" smtClean="0">
                <a:solidFill>
                  <a:srgbClr val="002060"/>
                </a:solidFill>
                <a:latin typeface="仿宋" pitchFamily="49" charset="-122"/>
                <a:ea typeface="仿宋" pitchFamily="49" charset="-122"/>
                <a:cs typeface="宋体" panose="02010600030101010101" pitchFamily="2" charset="-122"/>
              </a:rPr>
              <a:t>合作开展智能化生产线及机器视觉设备制造。</a:t>
            </a:r>
            <a:endParaRPr lang="zh-CN" altLang="en-US" sz="1200" dirty="0" smtClean="0">
              <a:solidFill>
                <a:srgbClr val="002060"/>
              </a:solidFill>
              <a:latin typeface="仿宋" pitchFamily="49" charset="-122"/>
              <a:ea typeface="仿宋" pitchFamily="49" charset="-122"/>
            </a:endParaRPr>
          </a:p>
        </p:txBody>
      </p:sp>
      <p:sp>
        <p:nvSpPr>
          <p:cNvPr id="6"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
        <p:nvSpPr>
          <p:cNvPr id="7" name="矩形"/>
          <p:cNvSpPr>
            <a:spLocks/>
          </p:cNvSpPr>
          <p:nvPr/>
        </p:nvSpPr>
        <p:spPr>
          <a:xfrm>
            <a:off x="0" y="296156"/>
            <a:ext cx="2979868"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8" name="矩形"/>
          <p:cNvSpPr>
            <a:spLocks/>
          </p:cNvSpPr>
          <p:nvPr/>
        </p:nvSpPr>
        <p:spPr>
          <a:xfrm>
            <a:off x="552300" y="391795"/>
            <a:ext cx="2363021"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公司简介（</a:t>
            </a:r>
            <a:r>
              <a:rPr lang="en-US" altLang="zh-CN" sz="1800" b="1" i="0" u="none" strike="noStrike" kern="1200" cap="none" spc="300" baseline="0" dirty="0" smtClean="0">
                <a:solidFill>
                  <a:schemeClr val="bg1"/>
                </a:solidFill>
                <a:latin typeface="微软雅黑" pitchFamily="34" charset="-122"/>
                <a:ea typeface="微软雅黑" pitchFamily="34" charset="-122"/>
                <a:cs typeface="Calibri" charset="0"/>
              </a:rPr>
              <a:t>1</a:t>
            </a: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10"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11"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pic>
        <p:nvPicPr>
          <p:cNvPr id="9" name="图片 8">
            <a:extLst>
              <a:ext uri="{FF2B5EF4-FFF2-40B4-BE49-F238E27FC236}">
                <a16:creationId xmlns:a16="http://schemas.microsoft.com/office/drawing/2014/main" xmlns="" id="{DFEE8881-16A8-447F-8499-3878BE40E5D9}"/>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2143183" y="3108961"/>
            <a:ext cx="2066367" cy="1624403"/>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图片 13">
            <a:extLst>
              <a:ext uri="{FF2B5EF4-FFF2-40B4-BE49-F238E27FC236}">
                <a16:creationId xmlns:a16="http://schemas.microsoft.com/office/drawing/2014/main" xmlns="" id="{B4B09D46-FD73-4154-9ABE-BA9A5233015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3401" y="3115631"/>
            <a:ext cx="2150909" cy="1563946"/>
          </a:xfrm>
          <a:prstGeom prst="rect">
            <a:avLst/>
          </a:prstGeom>
          <a:solidFill>
            <a:schemeClr val="accent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3336" y="1061214"/>
            <a:ext cx="8197328" cy="143404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indent="266700">
              <a:lnSpc>
                <a:spcPct val="150000"/>
              </a:lnSpc>
              <a:spcAft>
                <a:spcPts val="0"/>
              </a:spcAft>
            </a:pPr>
            <a:r>
              <a:rPr lang="zh-TW" altLang="en-US" sz="1200" dirty="0" smtClean="0">
                <a:solidFill>
                  <a:srgbClr val="002060"/>
                </a:solidFill>
                <a:latin typeface="仿宋" pitchFamily="49" charset="-122"/>
                <a:ea typeface="仿宋" pitchFamily="49" charset="-122"/>
                <a:cs typeface="宋体" panose="02010600030101010101" pitchFamily="2" charset="-122"/>
              </a:rPr>
              <a:t>重庆远创光电科技有限公司成立</a:t>
            </a:r>
            <a:r>
              <a:rPr lang="zh-CN" altLang="en-US" sz="1200" dirty="0" smtClean="0">
                <a:solidFill>
                  <a:srgbClr val="002060"/>
                </a:solidFill>
                <a:latin typeface="仿宋" pitchFamily="49" charset="-122"/>
                <a:ea typeface="仿宋" pitchFamily="49" charset="-122"/>
                <a:cs typeface="宋体" panose="02010600030101010101" pitchFamily="2" charset="-122"/>
              </a:rPr>
              <a:t>于</a:t>
            </a:r>
            <a:r>
              <a:rPr lang="en-US" altLang="zh-TW" sz="1200" dirty="0" smtClean="0">
                <a:solidFill>
                  <a:srgbClr val="002060"/>
                </a:solidFill>
                <a:latin typeface="仿宋" pitchFamily="49" charset="-122"/>
                <a:ea typeface="仿宋" pitchFamily="49" charset="-122"/>
                <a:cs typeface="宋体" panose="02010600030101010101" pitchFamily="2" charset="-122"/>
              </a:rPr>
              <a:t>2015</a:t>
            </a:r>
            <a:r>
              <a:rPr lang="zh-TW" altLang="en-US" sz="1200" dirty="0" smtClean="0">
                <a:solidFill>
                  <a:srgbClr val="002060"/>
                </a:solidFill>
                <a:latin typeface="仿宋" pitchFamily="49" charset="-122"/>
                <a:ea typeface="仿宋" pitchFamily="49" charset="-122"/>
                <a:cs typeface="宋体" panose="02010600030101010101" pitchFamily="2" charset="-122"/>
              </a:rPr>
              <a:t>年</a:t>
            </a:r>
            <a:r>
              <a:rPr lang="en-US" altLang="zh-TW" sz="1200" dirty="0" smtClean="0">
                <a:solidFill>
                  <a:srgbClr val="002060"/>
                </a:solidFill>
                <a:latin typeface="仿宋" pitchFamily="49" charset="-122"/>
                <a:ea typeface="仿宋" pitchFamily="49" charset="-122"/>
                <a:cs typeface="宋体" panose="02010600030101010101" pitchFamily="2" charset="-122"/>
              </a:rPr>
              <a:t>9</a:t>
            </a:r>
            <a:r>
              <a:rPr lang="zh-TW" altLang="en-US" sz="1200" dirty="0" smtClean="0">
                <a:solidFill>
                  <a:srgbClr val="002060"/>
                </a:solidFill>
                <a:latin typeface="仿宋" pitchFamily="49" charset="-122"/>
                <a:ea typeface="仿宋" pitchFamily="49" charset="-122"/>
                <a:cs typeface="宋体" panose="02010600030101010101" pitchFamily="2" charset="-122"/>
              </a:rPr>
              <a:t>月</a:t>
            </a:r>
            <a:r>
              <a:rPr lang="zh-CN" altLang="en-US" sz="1200" dirty="0" smtClean="0">
                <a:solidFill>
                  <a:srgbClr val="002060"/>
                </a:solidFill>
                <a:latin typeface="仿宋" pitchFamily="49" charset="-122"/>
                <a:ea typeface="仿宋" pitchFamily="49" charset="-122"/>
                <a:cs typeface="宋体" panose="02010600030101010101" pitchFamily="2" charset="-122"/>
              </a:rPr>
              <a:t>，主要</a:t>
            </a:r>
            <a:r>
              <a:rPr lang="zh-CN" altLang="en-US" sz="1200" dirty="0" smtClean="0">
                <a:solidFill>
                  <a:srgbClr val="002060"/>
                </a:solidFill>
                <a:latin typeface="仿宋" pitchFamily="49" charset="-122"/>
                <a:ea typeface="仿宋" pitchFamily="49" charset="-122"/>
              </a:rPr>
              <a:t>从事机器视觉检测设备及系统、自动化控制系统和机器人视觉引导定位系统设计制造，从事自动化生产线方案设计，从事</a:t>
            </a:r>
            <a:r>
              <a:rPr lang="zh-TW" altLang="en-US" sz="1200" dirty="0" smtClean="0">
                <a:solidFill>
                  <a:srgbClr val="002060"/>
                </a:solidFill>
                <a:latin typeface="仿宋" pitchFamily="49" charset="-122"/>
                <a:ea typeface="仿宋" pitchFamily="49" charset="-122"/>
                <a:cs typeface="宋体" panose="02010600030101010101" pitchFamily="2" charset="-122"/>
              </a:rPr>
              <a:t>智能化</a:t>
            </a:r>
            <a:r>
              <a:rPr lang="zh-CN" altLang="en-US" sz="1200" dirty="0" smtClean="0">
                <a:solidFill>
                  <a:srgbClr val="002060"/>
                </a:solidFill>
                <a:latin typeface="仿宋" pitchFamily="49" charset="-122"/>
                <a:ea typeface="仿宋" pitchFamily="49" charset="-122"/>
                <a:cs typeface="宋体" panose="02010600030101010101" pitchFamily="2" charset="-122"/>
              </a:rPr>
              <a:t>生产</a:t>
            </a:r>
            <a:r>
              <a:rPr lang="zh-TW" altLang="en-US" sz="1200" dirty="0" smtClean="0">
                <a:solidFill>
                  <a:srgbClr val="002060"/>
                </a:solidFill>
                <a:latin typeface="仿宋" pitchFamily="49" charset="-122"/>
                <a:ea typeface="仿宋" pitchFamily="49" charset="-122"/>
                <a:cs typeface="宋体" panose="02010600030101010101" pitchFamily="2" charset="-122"/>
              </a:rPr>
              <a:t>线改造</a:t>
            </a:r>
            <a:r>
              <a:rPr lang="zh-CN" altLang="en-US" sz="1200" dirty="0" smtClean="0">
                <a:solidFill>
                  <a:srgbClr val="002060"/>
                </a:solidFill>
                <a:latin typeface="仿宋" pitchFamily="49" charset="-122"/>
                <a:ea typeface="仿宋" pitchFamily="49" charset="-122"/>
                <a:cs typeface="宋体" panose="02010600030101010101" pitchFamily="2" charset="-122"/>
              </a:rPr>
              <a:t>，是</a:t>
            </a:r>
            <a:r>
              <a:rPr lang="zh-TW" altLang="en-US" sz="1200" dirty="0" smtClean="0">
                <a:solidFill>
                  <a:srgbClr val="002060"/>
                </a:solidFill>
                <a:latin typeface="仿宋" pitchFamily="49" charset="-122"/>
                <a:ea typeface="仿宋" pitchFamily="49" charset="-122"/>
                <a:cs typeface="宋体" panose="02010600030101010101" pitchFamily="2" charset="-122"/>
              </a:rPr>
              <a:t>集研发、生产、集成</a:t>
            </a:r>
            <a:r>
              <a:rPr lang="zh-CN" altLang="en-US" sz="1200" dirty="0" smtClean="0">
                <a:solidFill>
                  <a:srgbClr val="002060"/>
                </a:solidFill>
                <a:latin typeface="仿宋" pitchFamily="49" charset="-122"/>
                <a:ea typeface="仿宋" pitchFamily="49" charset="-122"/>
                <a:cs typeface="宋体" panose="02010600030101010101" pitchFamily="2" charset="-122"/>
              </a:rPr>
              <a:t>及</a:t>
            </a:r>
            <a:r>
              <a:rPr lang="zh-TW" altLang="en-US" sz="1200" dirty="0" smtClean="0">
                <a:solidFill>
                  <a:srgbClr val="002060"/>
                </a:solidFill>
                <a:latin typeface="仿宋" pitchFamily="49" charset="-122"/>
                <a:ea typeface="仿宋" pitchFamily="49" charset="-122"/>
                <a:cs typeface="宋体" panose="02010600030101010101" pitchFamily="2" charset="-122"/>
              </a:rPr>
              <a:t>销售于一体的高新技术企业。公司作为机器视觉领域的创新型企业，拥有自主知识产权</a:t>
            </a:r>
            <a:r>
              <a:rPr lang="zh-CN" altLang="en-US" sz="1200" dirty="0" smtClean="0">
                <a:solidFill>
                  <a:srgbClr val="002060"/>
                </a:solidFill>
                <a:latin typeface="仿宋" pitchFamily="49" charset="-122"/>
                <a:ea typeface="仿宋" pitchFamily="49" charset="-122"/>
                <a:cs typeface="宋体" panose="02010600030101010101" pitchFamily="2" charset="-122"/>
              </a:rPr>
              <a:t>，</a:t>
            </a:r>
            <a:r>
              <a:rPr lang="zh-TW" altLang="en-US" sz="1200" dirty="0" smtClean="0">
                <a:solidFill>
                  <a:srgbClr val="002060"/>
                </a:solidFill>
                <a:latin typeface="仿宋" pitchFamily="49" charset="-122"/>
                <a:ea typeface="仿宋" pitchFamily="49" charset="-122"/>
                <a:cs typeface="宋体" panose="02010600030101010101" pitchFamily="2" charset="-122"/>
              </a:rPr>
              <a:t>已申请专利</a:t>
            </a:r>
            <a:r>
              <a:rPr lang="en-US" altLang="zh-CN" sz="1200" dirty="0" smtClean="0">
                <a:solidFill>
                  <a:srgbClr val="002060"/>
                </a:solidFill>
                <a:latin typeface="仿宋" pitchFamily="49" charset="-122"/>
                <a:ea typeface="仿宋" pitchFamily="49" charset="-122"/>
                <a:cs typeface="宋体" panose="02010600030101010101" pitchFamily="2" charset="-122"/>
              </a:rPr>
              <a:t>9</a:t>
            </a:r>
            <a:r>
              <a:rPr lang="en-US" altLang="zh-TW" sz="1200" dirty="0" smtClean="0">
                <a:solidFill>
                  <a:srgbClr val="002060"/>
                </a:solidFill>
                <a:latin typeface="仿宋" pitchFamily="49" charset="-122"/>
                <a:ea typeface="仿宋" pitchFamily="49" charset="-122"/>
                <a:cs typeface="宋体" panose="02010600030101010101" pitchFamily="2" charset="-122"/>
              </a:rPr>
              <a:t>0</a:t>
            </a:r>
            <a:r>
              <a:rPr lang="zh-CN" altLang="en-US" sz="1200" dirty="0" smtClean="0">
                <a:solidFill>
                  <a:srgbClr val="002060"/>
                </a:solidFill>
                <a:latin typeface="仿宋" pitchFamily="49" charset="-122"/>
                <a:ea typeface="仿宋" pitchFamily="49" charset="-122"/>
                <a:cs typeface="宋体" panose="02010600030101010101" pitchFamily="2" charset="-122"/>
              </a:rPr>
              <a:t>余</a:t>
            </a:r>
            <a:r>
              <a:rPr lang="zh-TW" altLang="en-US" sz="1200" dirty="0" smtClean="0">
                <a:solidFill>
                  <a:srgbClr val="002060"/>
                </a:solidFill>
                <a:latin typeface="仿宋" pitchFamily="49" charset="-122"/>
                <a:ea typeface="仿宋" pitchFamily="49" charset="-122"/>
                <a:cs typeface="宋体" panose="02010600030101010101" pitchFamily="2" charset="-122"/>
              </a:rPr>
              <a:t>项。公司</a:t>
            </a:r>
            <a:r>
              <a:rPr lang="zh-CN" altLang="en-US" sz="1200" dirty="0" smtClean="0">
                <a:solidFill>
                  <a:srgbClr val="002060"/>
                </a:solidFill>
                <a:latin typeface="仿宋" pitchFamily="49" charset="-122"/>
                <a:ea typeface="仿宋" pitchFamily="49" charset="-122"/>
                <a:cs typeface="宋体" panose="02010600030101010101" pitchFamily="2" charset="-122"/>
              </a:rPr>
              <a:t>自主</a:t>
            </a:r>
            <a:r>
              <a:rPr lang="zh-TW" altLang="en-US" sz="1200" dirty="0" smtClean="0">
                <a:solidFill>
                  <a:srgbClr val="002060"/>
                </a:solidFill>
                <a:latin typeface="仿宋" pitchFamily="49" charset="-122"/>
                <a:ea typeface="仿宋" pitchFamily="49" charset="-122"/>
                <a:cs typeface="宋体" panose="02010600030101010101" pitchFamily="2" charset="-122"/>
              </a:rPr>
              <a:t>研发</a:t>
            </a:r>
            <a:r>
              <a:rPr lang="zh-CN" altLang="en-US" sz="1200" dirty="0" smtClean="0">
                <a:solidFill>
                  <a:srgbClr val="002060"/>
                </a:solidFill>
                <a:latin typeface="仿宋" pitchFamily="49" charset="-122"/>
                <a:ea typeface="仿宋" pitchFamily="49" charset="-122"/>
                <a:cs typeface="宋体" panose="02010600030101010101" pitchFamily="2" charset="-122"/>
              </a:rPr>
              <a:t>生产</a:t>
            </a:r>
            <a:r>
              <a:rPr lang="zh-TW" altLang="en-US" sz="1200" dirty="0" smtClean="0">
                <a:solidFill>
                  <a:srgbClr val="002060"/>
                </a:solidFill>
                <a:latin typeface="仿宋" pitchFamily="49" charset="-122"/>
                <a:ea typeface="仿宋" pitchFamily="49" charset="-122"/>
                <a:cs typeface="宋体" panose="02010600030101010101" pitchFamily="2" charset="-122"/>
              </a:rPr>
              <a:t>的</a:t>
            </a:r>
            <a:r>
              <a:rPr lang="zh-CN" altLang="en-US" sz="1200" dirty="0" smtClean="0">
                <a:solidFill>
                  <a:srgbClr val="002060"/>
                </a:solidFill>
                <a:latin typeface="仿宋" pitchFamily="49" charset="-122"/>
                <a:ea typeface="仿宋" pitchFamily="49" charset="-122"/>
                <a:cs typeface="宋体" panose="02010600030101010101" pitchFamily="2" charset="-122"/>
              </a:rPr>
              <a:t>机器</a:t>
            </a:r>
            <a:r>
              <a:rPr lang="zh-TW" altLang="en-US" sz="1200" dirty="0" smtClean="0">
                <a:solidFill>
                  <a:srgbClr val="002060"/>
                </a:solidFill>
                <a:latin typeface="仿宋" pitchFamily="49" charset="-122"/>
                <a:ea typeface="仿宋" pitchFamily="49" charset="-122"/>
                <a:cs typeface="宋体" panose="02010600030101010101" pitchFamily="2" charset="-122"/>
              </a:rPr>
              <a:t>视觉检测</a:t>
            </a:r>
            <a:r>
              <a:rPr lang="zh-CN" altLang="en-US" sz="1200" dirty="0" smtClean="0">
                <a:solidFill>
                  <a:srgbClr val="002060"/>
                </a:solidFill>
                <a:latin typeface="仿宋" pitchFamily="49" charset="-122"/>
                <a:ea typeface="仿宋" pitchFamily="49" charset="-122"/>
                <a:cs typeface="宋体" panose="02010600030101010101" pitchFamily="2" charset="-122"/>
              </a:rPr>
              <a:t>设备及其</a:t>
            </a:r>
            <a:r>
              <a:rPr lang="zh-TW" altLang="en-US" sz="1200" dirty="0" smtClean="0">
                <a:solidFill>
                  <a:srgbClr val="002060"/>
                </a:solidFill>
                <a:latin typeface="仿宋" pitchFamily="49" charset="-122"/>
                <a:ea typeface="仿宋" pitchFamily="49" charset="-122"/>
                <a:cs typeface="宋体" panose="02010600030101010101" pitchFamily="2" charset="-122"/>
              </a:rPr>
              <a:t>系统处于国内领先水平</a:t>
            </a:r>
            <a:r>
              <a:rPr lang="zh-CN" altLang="en-US" sz="1200" dirty="0" smtClean="0">
                <a:solidFill>
                  <a:srgbClr val="002060"/>
                </a:solidFill>
                <a:latin typeface="仿宋" pitchFamily="49" charset="-122"/>
                <a:ea typeface="仿宋" pitchFamily="49" charset="-122"/>
                <a:cs typeface="宋体" panose="02010600030101010101" pitchFamily="2" charset="-122"/>
              </a:rPr>
              <a:t>，</a:t>
            </a:r>
            <a:r>
              <a:rPr lang="zh-TW" altLang="en-US" sz="1200" dirty="0" smtClean="0">
                <a:solidFill>
                  <a:srgbClr val="002060"/>
                </a:solidFill>
                <a:latin typeface="仿宋" pitchFamily="49" charset="-122"/>
                <a:ea typeface="仿宋" pitchFamily="49" charset="-122"/>
                <a:cs typeface="宋体" panose="02010600030101010101" pitchFamily="2" charset="-122"/>
              </a:rPr>
              <a:t>已为重庆、四川、广东、浙江、</a:t>
            </a:r>
            <a:r>
              <a:rPr lang="zh-CN" altLang="en-US" sz="1200" dirty="0" smtClean="0">
                <a:solidFill>
                  <a:srgbClr val="002060"/>
                </a:solidFill>
                <a:latin typeface="仿宋" pitchFamily="49" charset="-122"/>
                <a:ea typeface="仿宋" pitchFamily="49" charset="-122"/>
                <a:cs typeface="宋体" panose="02010600030101010101" pitchFamily="2" charset="-122"/>
              </a:rPr>
              <a:t>山东、</a:t>
            </a:r>
            <a:r>
              <a:rPr lang="zh-TW" altLang="en-US" sz="1200" dirty="0" smtClean="0">
                <a:solidFill>
                  <a:srgbClr val="002060"/>
                </a:solidFill>
                <a:latin typeface="仿宋" pitchFamily="49" charset="-122"/>
                <a:ea typeface="仿宋" pitchFamily="49" charset="-122"/>
                <a:cs typeface="宋体" panose="02010600030101010101" pitchFamily="2" charset="-122"/>
              </a:rPr>
              <a:t>广西</a:t>
            </a:r>
            <a:r>
              <a:rPr lang="zh-CN" altLang="en-US" sz="1200" dirty="0" smtClean="0">
                <a:solidFill>
                  <a:srgbClr val="002060"/>
                </a:solidFill>
                <a:latin typeface="仿宋" pitchFamily="49" charset="-122"/>
                <a:ea typeface="仿宋" pitchFamily="49" charset="-122"/>
                <a:cs typeface="宋体" panose="02010600030101010101" pitchFamily="2" charset="-122"/>
              </a:rPr>
              <a:t>、</a:t>
            </a:r>
            <a:r>
              <a:rPr lang="zh-TW" altLang="en-US" sz="1200" dirty="0" smtClean="0">
                <a:solidFill>
                  <a:srgbClr val="002060"/>
                </a:solidFill>
                <a:latin typeface="仿宋" pitchFamily="49" charset="-122"/>
                <a:ea typeface="仿宋" pitchFamily="49" charset="-122"/>
                <a:cs typeface="宋体" panose="02010600030101010101" pitchFamily="2" charset="-122"/>
              </a:rPr>
              <a:t>江苏</a:t>
            </a:r>
            <a:r>
              <a:rPr lang="zh-CN" altLang="en-US" sz="1200" dirty="0" smtClean="0">
                <a:solidFill>
                  <a:srgbClr val="002060"/>
                </a:solidFill>
                <a:latin typeface="仿宋" pitchFamily="49" charset="-122"/>
                <a:ea typeface="仿宋" pitchFamily="49" charset="-122"/>
                <a:cs typeface="宋体" panose="02010600030101010101" pitchFamily="2" charset="-122"/>
              </a:rPr>
              <a:t>、</a:t>
            </a:r>
            <a:r>
              <a:rPr lang="zh-TW" altLang="en-US" sz="1200" dirty="0" smtClean="0">
                <a:solidFill>
                  <a:srgbClr val="002060"/>
                </a:solidFill>
                <a:latin typeface="仿宋" pitchFamily="49" charset="-122"/>
                <a:ea typeface="仿宋" pitchFamily="49" charset="-122"/>
                <a:cs typeface="宋体" panose="02010600030101010101" pitchFamily="2" charset="-122"/>
              </a:rPr>
              <a:t>湖南</a:t>
            </a:r>
            <a:r>
              <a:rPr lang="zh-CN" altLang="en-US" sz="1200" dirty="0" smtClean="0">
                <a:solidFill>
                  <a:srgbClr val="002060"/>
                </a:solidFill>
                <a:latin typeface="仿宋" pitchFamily="49" charset="-122"/>
                <a:ea typeface="仿宋" pitchFamily="49" charset="-122"/>
                <a:cs typeface="宋体" panose="02010600030101010101" pitchFamily="2" charset="-122"/>
              </a:rPr>
              <a:t>、</a:t>
            </a:r>
            <a:r>
              <a:rPr lang="zh-TW" altLang="en-US" sz="1200" dirty="0" smtClean="0">
                <a:solidFill>
                  <a:srgbClr val="002060"/>
                </a:solidFill>
                <a:latin typeface="仿宋" pitchFamily="49" charset="-122"/>
                <a:ea typeface="仿宋" pitchFamily="49" charset="-122"/>
                <a:cs typeface="宋体" panose="02010600030101010101" pitchFamily="2" charset="-122"/>
              </a:rPr>
              <a:t>安徽等</a:t>
            </a:r>
            <a:r>
              <a:rPr lang="en-US" altLang="zh-CN" sz="1200" dirty="0" smtClean="0">
                <a:solidFill>
                  <a:srgbClr val="002060"/>
                </a:solidFill>
                <a:latin typeface="仿宋" pitchFamily="49" charset="-122"/>
                <a:ea typeface="仿宋" pitchFamily="49" charset="-122"/>
                <a:cs typeface="宋体" panose="02010600030101010101" pitchFamily="2" charset="-122"/>
              </a:rPr>
              <a:t>10</a:t>
            </a:r>
            <a:r>
              <a:rPr lang="zh-CN" altLang="en-US" sz="1200" dirty="0" smtClean="0">
                <a:solidFill>
                  <a:srgbClr val="002060"/>
                </a:solidFill>
                <a:latin typeface="仿宋" pitchFamily="49" charset="-122"/>
                <a:ea typeface="仿宋" pitchFamily="49" charset="-122"/>
                <a:cs typeface="宋体" panose="02010600030101010101" pitchFamily="2" charset="-122"/>
              </a:rPr>
              <a:t>多家企业提供了机器</a:t>
            </a:r>
            <a:r>
              <a:rPr lang="zh-TW" altLang="en-US" sz="1200" dirty="0" smtClean="0">
                <a:solidFill>
                  <a:srgbClr val="002060"/>
                </a:solidFill>
                <a:latin typeface="仿宋" pitchFamily="49" charset="-122"/>
                <a:ea typeface="仿宋" pitchFamily="49" charset="-122"/>
                <a:cs typeface="宋体" panose="02010600030101010101" pitchFamily="2" charset="-122"/>
              </a:rPr>
              <a:t>视觉检测</a:t>
            </a:r>
            <a:r>
              <a:rPr lang="zh-CN" altLang="en-US" sz="1200" dirty="0" smtClean="0">
                <a:solidFill>
                  <a:srgbClr val="002060"/>
                </a:solidFill>
                <a:latin typeface="仿宋" pitchFamily="49" charset="-122"/>
                <a:ea typeface="仿宋" pitchFamily="49" charset="-122"/>
                <a:cs typeface="宋体" panose="02010600030101010101" pitchFamily="2" charset="-122"/>
              </a:rPr>
              <a:t>设备和系统，实际应用</a:t>
            </a:r>
            <a:r>
              <a:rPr lang="zh-TW" altLang="en-US" sz="1200" dirty="0" smtClean="0">
                <a:solidFill>
                  <a:srgbClr val="002060"/>
                </a:solidFill>
                <a:latin typeface="仿宋" pitchFamily="49" charset="-122"/>
                <a:ea typeface="仿宋" pitchFamily="49" charset="-122"/>
                <a:cs typeface="宋体" panose="02010600030101010101" pitchFamily="2" charset="-122"/>
              </a:rPr>
              <a:t>包括机电、汽车、空调、电子、机械、制药</a:t>
            </a:r>
            <a:r>
              <a:rPr lang="zh-CN" altLang="en-US" sz="1200" dirty="0" smtClean="0">
                <a:solidFill>
                  <a:srgbClr val="002060"/>
                </a:solidFill>
                <a:latin typeface="仿宋" pitchFamily="49" charset="-122"/>
                <a:ea typeface="仿宋" pitchFamily="49" charset="-122"/>
                <a:cs typeface="宋体" panose="02010600030101010101" pitchFamily="2" charset="-122"/>
              </a:rPr>
              <a:t>、</a:t>
            </a:r>
            <a:r>
              <a:rPr lang="zh-TW" altLang="en-US" sz="1200" dirty="0" smtClean="0">
                <a:solidFill>
                  <a:srgbClr val="002060"/>
                </a:solidFill>
                <a:latin typeface="仿宋" pitchFamily="49" charset="-122"/>
                <a:ea typeface="仿宋" pitchFamily="49" charset="-122"/>
                <a:cs typeface="宋体" panose="02010600030101010101" pitchFamily="2" charset="-122"/>
              </a:rPr>
              <a:t>军工等</a:t>
            </a:r>
            <a:r>
              <a:rPr lang="zh-CN" altLang="en-US" sz="1200" dirty="0" smtClean="0">
                <a:solidFill>
                  <a:srgbClr val="002060"/>
                </a:solidFill>
                <a:latin typeface="仿宋" pitchFamily="49" charset="-122"/>
                <a:ea typeface="仿宋" pitchFamily="49" charset="-122"/>
                <a:cs typeface="宋体" panose="02010600030101010101" pitchFamily="2" charset="-122"/>
              </a:rPr>
              <a:t>生产线</a:t>
            </a:r>
            <a:r>
              <a:rPr lang="zh-TW" altLang="en-US" sz="1200" dirty="0" smtClean="0">
                <a:solidFill>
                  <a:srgbClr val="002060"/>
                </a:solidFill>
                <a:latin typeface="仿宋" pitchFamily="49" charset="-122"/>
                <a:ea typeface="仿宋" pitchFamily="49" charset="-122"/>
                <a:cs typeface="宋体" panose="02010600030101010101" pitchFamily="2" charset="-122"/>
              </a:rPr>
              <a:t>。</a:t>
            </a:r>
            <a:endParaRPr lang="en-US" altLang="zh-TW" sz="1200" dirty="0" smtClean="0">
              <a:solidFill>
                <a:srgbClr val="002060"/>
              </a:solidFill>
              <a:latin typeface="仿宋" pitchFamily="49" charset="-122"/>
              <a:ea typeface="仿宋" pitchFamily="49" charset="-122"/>
              <a:cs typeface="宋体" panose="02010600030101010101" pitchFamily="2" charset="-122"/>
            </a:endParaRPr>
          </a:p>
        </p:txBody>
      </p:sp>
      <p:sp>
        <p:nvSpPr>
          <p:cNvPr id="6"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pic>
        <p:nvPicPr>
          <p:cNvPr id="7" name="Picture 2"/>
          <p:cNvPicPr>
            <a:picLocks noChangeAspect="1" noChangeArrowheads="1"/>
          </p:cNvPicPr>
          <p:nvPr/>
        </p:nvPicPr>
        <p:blipFill>
          <a:blip r:embed="rId2"/>
          <a:srcRect/>
          <a:stretch>
            <a:fillRect/>
          </a:stretch>
        </p:blipFill>
        <p:spPr bwMode="auto">
          <a:xfrm>
            <a:off x="1166531" y="2700169"/>
            <a:ext cx="2785596" cy="1991509"/>
          </a:xfrm>
          <a:prstGeom prst="rect">
            <a:avLst/>
          </a:prstGeom>
          <a:solidFill>
            <a:schemeClr val="tx2"/>
          </a:solidFill>
          <a:ln w="9525">
            <a:solidFill>
              <a:schemeClr val="tx1"/>
            </a:solidFill>
            <a:miter lim="800000"/>
            <a:headEnd/>
            <a:tailEnd/>
          </a:ln>
          <a:effectLst>
            <a:glow rad="63500">
              <a:schemeClr val="accent1">
                <a:satMod val="175000"/>
                <a:alpha val="40000"/>
              </a:schemeClr>
            </a:glow>
          </a:effectLst>
          <a:scene3d>
            <a:camera prst="orthographicFront"/>
            <a:lightRig rig="threePt" dir="t"/>
          </a:scene3d>
          <a:sp3d>
            <a:bevelT prst="angle"/>
          </a:sp3d>
        </p:spPr>
      </p:pic>
      <p:pic>
        <p:nvPicPr>
          <p:cNvPr id="8" name="Picture 2"/>
          <p:cNvPicPr>
            <a:picLocks noChangeAspect="1" noChangeArrowheads="1"/>
          </p:cNvPicPr>
          <p:nvPr/>
        </p:nvPicPr>
        <p:blipFill>
          <a:blip r:embed="rId3"/>
          <a:srcRect/>
          <a:stretch>
            <a:fillRect/>
          </a:stretch>
        </p:blipFill>
        <p:spPr bwMode="auto">
          <a:xfrm>
            <a:off x="4894729" y="2701370"/>
            <a:ext cx="2721686" cy="197691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矩形"/>
          <p:cNvSpPr>
            <a:spLocks/>
          </p:cNvSpPr>
          <p:nvPr/>
        </p:nvSpPr>
        <p:spPr>
          <a:xfrm>
            <a:off x="-1" y="296156"/>
            <a:ext cx="2528047"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10" name="矩形"/>
          <p:cNvSpPr>
            <a:spLocks/>
          </p:cNvSpPr>
          <p:nvPr/>
        </p:nvSpPr>
        <p:spPr>
          <a:xfrm>
            <a:off x="552300" y="391795"/>
            <a:ext cx="1997261"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公司简介（</a:t>
            </a:r>
            <a:r>
              <a:rPr lang="en-US" altLang="zh-CN" sz="1800" b="1" i="0" u="none" strike="noStrike" kern="1200" cap="none" spc="300" baseline="0" dirty="0" smtClean="0">
                <a:solidFill>
                  <a:schemeClr val="bg1"/>
                </a:solidFill>
                <a:latin typeface="微软雅黑" pitchFamily="34" charset="-122"/>
                <a:ea typeface="微软雅黑" pitchFamily="34" charset="-122"/>
                <a:cs typeface="Calibri" charset="0"/>
              </a:rPr>
              <a:t>2</a:t>
            </a: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11"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12"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0" y="296156"/>
            <a:ext cx="2076226"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矩形"/>
          <p:cNvSpPr>
            <a:spLocks/>
          </p:cNvSpPr>
          <p:nvPr/>
        </p:nvSpPr>
        <p:spPr>
          <a:xfrm>
            <a:off x="552301" y="391795"/>
            <a:ext cx="1276500"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主要产品</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19"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grpSp>
        <p:nvGrpSpPr>
          <p:cNvPr id="5" name="组合 19"/>
          <p:cNvGrpSpPr/>
          <p:nvPr/>
        </p:nvGrpSpPr>
        <p:grpSpPr>
          <a:xfrm>
            <a:off x="1062096" y="925155"/>
            <a:ext cx="2660050" cy="3582297"/>
            <a:chOff x="621030" y="1441448"/>
            <a:chExt cx="2268620" cy="2672756"/>
          </a:xfrm>
        </p:grpSpPr>
        <p:pic>
          <p:nvPicPr>
            <p:cNvPr id="21" name="图片"/>
            <p:cNvPicPr>
              <a:picLocks noChangeAspect="1"/>
            </p:cNvPicPr>
            <p:nvPr/>
          </p:nvPicPr>
          <p:blipFill>
            <a:blip r:embed="rId2" cstate="print"/>
            <a:stretch>
              <a:fillRect/>
            </a:stretch>
          </p:blipFill>
          <p:spPr>
            <a:xfrm>
              <a:off x="621030" y="1441448"/>
              <a:ext cx="2249170" cy="2320289"/>
            </a:xfrm>
            <a:prstGeom prst="rect">
              <a:avLst/>
            </a:prstGeom>
            <a:noFill/>
            <a:ln w="9525" cap="flat" cmpd="sng">
              <a:noFill/>
              <a:prstDash val="solid"/>
              <a:miter/>
            </a:ln>
            <a:effectLst>
              <a:outerShdw blurRad="50800" dist="38100" dir="2700000" algn="tl" rotWithShape="0">
                <a:srgbClr val="000000">
                  <a:alpha val="39607"/>
                </a:srgbClr>
              </a:outerShdw>
              <a:reflection blurRad="6350" stA="52000" endA="300" endPos="35000" dir="5400000" sy="-100000" algn="bl" rotWithShape="0"/>
            </a:effectLst>
          </p:spPr>
        </p:pic>
        <p:sp>
          <p:nvSpPr>
            <p:cNvPr id="22" name="矩形"/>
            <p:cNvSpPr>
              <a:spLocks/>
            </p:cNvSpPr>
            <p:nvPr/>
          </p:nvSpPr>
          <p:spPr>
            <a:xfrm>
              <a:off x="640480" y="3780830"/>
              <a:ext cx="2249170" cy="333374"/>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a:effectLst>
              <a:outerShdw blurRad="63500" sx="102000" sy="102000" algn="ctr" rotWithShape="0">
                <a:srgbClr val="000000">
                  <a:alpha val="39607"/>
                </a:srgbClr>
              </a:outerShdw>
            </a:effectLst>
          </p:spPr>
          <p:txBody>
            <a:bodyPr vert="horz" wrap="square" lIns="68580" tIns="34290" rIns="68580" bIns="34290" anchor="ctr" anchorCtr="0">
              <a:prstTxWarp prst="textNoShape">
                <a:avLst/>
              </a:prstTxWarp>
            </a:bodyPr>
            <a:lstStyle/>
            <a:p>
              <a:pPr algn="ctr"/>
              <a:r>
                <a:rPr lang="zh-CN" altLang="en-US" b="1" dirty="0" smtClean="0">
                  <a:solidFill>
                    <a:schemeClr val="bg1"/>
                  </a:solidFill>
                  <a:latin typeface="微软雅黑" pitchFamily="34" charset="-122"/>
                  <a:ea typeface="微软雅黑" pitchFamily="34" charset="-122"/>
                  <a:cs typeface="Calibri" charset="0"/>
                  <a:sym typeface="宋体" charset="0"/>
                </a:rPr>
                <a:t>机器人机器视觉定位引导</a:t>
              </a:r>
              <a:endParaRPr lang="zh-CN" altLang="en-US" b="1" i="0" u="none" strike="noStrike" kern="1200" cap="none" spc="0" baseline="0" dirty="0">
                <a:solidFill>
                  <a:schemeClr val="bg1"/>
                </a:solidFill>
                <a:latin typeface="微软雅黑" pitchFamily="34" charset="-122"/>
                <a:ea typeface="微软雅黑" pitchFamily="34" charset="-122"/>
                <a:cs typeface="Calibri" charset="0"/>
                <a:sym typeface="宋体" charset="0"/>
              </a:endParaRPr>
            </a:p>
          </p:txBody>
        </p:sp>
      </p:grpSp>
      <p:sp>
        <p:nvSpPr>
          <p:cNvPr id="26"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
        <p:nvSpPr>
          <p:cNvPr id="13" name="TextBox 22"/>
          <p:cNvSpPr txBox="1"/>
          <p:nvPr/>
        </p:nvSpPr>
        <p:spPr>
          <a:xfrm>
            <a:off x="4330687" y="785310"/>
            <a:ext cx="4157744" cy="163461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8580" tIns="34290" rIns="68580" bIns="34290" rtlCol="0">
            <a:spAutoFit/>
          </a:bodyPr>
          <a:lstStyle/>
          <a:p>
            <a:pPr>
              <a:lnSpc>
                <a:spcPct val="150000"/>
              </a:lnSpc>
            </a:pPr>
            <a:r>
              <a:rPr lang="zh-CN" altLang="en-US" b="1" u="sng" dirty="0">
                <a:solidFill>
                  <a:srgbClr val="095A96"/>
                </a:solidFill>
                <a:latin typeface="仿宋" pitchFamily="49" charset="-122"/>
                <a:ea typeface="仿宋" pitchFamily="49" charset="-122"/>
              </a:rPr>
              <a:t>智能化生产线</a:t>
            </a:r>
            <a:r>
              <a:rPr lang="zh-CN" altLang="en-US" b="1" dirty="0" smtClean="0">
                <a:solidFill>
                  <a:srgbClr val="095A96"/>
                </a:solidFill>
                <a:latin typeface="仿宋" pitchFamily="49" charset="-122"/>
                <a:ea typeface="仿宋" pitchFamily="49" charset="-122"/>
              </a:rPr>
              <a:t>：</a:t>
            </a:r>
            <a:endParaRPr lang="en-US" altLang="zh-CN" b="1" dirty="0" smtClean="0">
              <a:solidFill>
                <a:srgbClr val="095A96"/>
              </a:solidFill>
              <a:latin typeface="仿宋" pitchFamily="49" charset="-122"/>
              <a:ea typeface="仿宋" pitchFamily="49" charset="-122"/>
            </a:endParaRPr>
          </a:p>
          <a:p>
            <a:pPr>
              <a:lnSpc>
                <a:spcPct val="150000"/>
              </a:lnSpc>
            </a:pPr>
            <a:r>
              <a:rPr lang="zh-CN" altLang="en-US" dirty="0" smtClean="0">
                <a:solidFill>
                  <a:srgbClr val="095A96"/>
                </a:solidFill>
                <a:latin typeface="仿宋" pitchFamily="49" charset="-122"/>
                <a:ea typeface="仿宋" pitchFamily="49" charset="-122"/>
              </a:rPr>
              <a:t>  生产</a:t>
            </a:r>
            <a:r>
              <a:rPr lang="zh-CN" altLang="en-US" dirty="0">
                <a:solidFill>
                  <a:srgbClr val="095A96"/>
                </a:solidFill>
                <a:latin typeface="仿宋" pitchFamily="49" charset="-122"/>
                <a:ea typeface="仿宋" pitchFamily="49" charset="-122"/>
              </a:rPr>
              <a:t>过程</a:t>
            </a:r>
            <a:r>
              <a:rPr lang="zh-CN" altLang="en-US" dirty="0" smtClean="0">
                <a:solidFill>
                  <a:srgbClr val="095A96"/>
                </a:solidFill>
                <a:latin typeface="仿宋" pitchFamily="49" charset="-122"/>
                <a:ea typeface="仿宋" pitchFamily="49" charset="-122"/>
              </a:rPr>
              <a:t>智能化，包括</a:t>
            </a:r>
            <a:r>
              <a:rPr lang="zh-CN" altLang="en-US" dirty="0">
                <a:solidFill>
                  <a:srgbClr val="095A96"/>
                </a:solidFill>
                <a:latin typeface="仿宋" pitchFamily="49" charset="-122"/>
                <a:ea typeface="仿宋" pitchFamily="49" charset="-122"/>
              </a:rPr>
              <a:t>产线有协作</a:t>
            </a:r>
            <a:r>
              <a:rPr lang="zh-CN" altLang="en-US" dirty="0" smtClean="0">
                <a:solidFill>
                  <a:srgbClr val="095A96"/>
                </a:solidFill>
                <a:latin typeface="仿宋" pitchFamily="49" charset="-122"/>
                <a:ea typeface="仿宋" pitchFamily="49" charset="-122"/>
              </a:rPr>
              <a:t>机器人进行</a:t>
            </a:r>
            <a:r>
              <a:rPr lang="zh-CN" altLang="en-US" dirty="0">
                <a:solidFill>
                  <a:srgbClr val="095A96"/>
                </a:solidFill>
                <a:latin typeface="仿宋" pitchFamily="49" charset="-122"/>
                <a:ea typeface="仿宋" pitchFamily="49" charset="-122"/>
              </a:rPr>
              <a:t>上下料和特定工序协作</a:t>
            </a:r>
            <a:r>
              <a:rPr lang="zh-CN" altLang="en-US" dirty="0" smtClean="0">
                <a:solidFill>
                  <a:srgbClr val="095A96"/>
                </a:solidFill>
                <a:latin typeface="仿宋" pitchFamily="49" charset="-122"/>
                <a:ea typeface="仿宋" pitchFamily="49" charset="-122"/>
              </a:rPr>
              <a:t>、人工智能机器人机器视觉定位引导、</a:t>
            </a:r>
            <a:r>
              <a:rPr lang="zh-CN" altLang="en-US" dirty="0">
                <a:solidFill>
                  <a:srgbClr val="095A96"/>
                </a:solidFill>
                <a:latin typeface="仿宋" pitchFamily="49" charset="-122"/>
                <a:ea typeface="仿宋" pitchFamily="49" charset="-122"/>
              </a:rPr>
              <a:t>并将数字化和自动化</a:t>
            </a:r>
            <a:r>
              <a:rPr lang="zh-CN" altLang="en-US" dirty="0" smtClean="0">
                <a:solidFill>
                  <a:srgbClr val="095A96"/>
                </a:solidFill>
                <a:latin typeface="仿宋" pitchFamily="49" charset="-122"/>
                <a:ea typeface="仿宋" pitchFamily="49" charset="-122"/>
              </a:rPr>
              <a:t>的流水线</a:t>
            </a:r>
            <a:r>
              <a:rPr lang="zh-CN" altLang="en-US" dirty="0">
                <a:solidFill>
                  <a:srgbClr val="095A96"/>
                </a:solidFill>
                <a:latin typeface="仿宋" pitchFamily="49" charset="-122"/>
                <a:ea typeface="仿宋" pitchFamily="49" charset="-122"/>
              </a:rPr>
              <a:t>和设备进行集成，形成一</a:t>
            </a:r>
            <a:r>
              <a:rPr lang="zh-CN" altLang="en-US" dirty="0" smtClean="0">
                <a:solidFill>
                  <a:srgbClr val="095A96"/>
                </a:solidFill>
                <a:latin typeface="仿宋" pitchFamily="49" charset="-122"/>
                <a:ea typeface="仿宋" pitchFamily="49" charset="-122"/>
              </a:rPr>
              <a:t>套智能化</a:t>
            </a:r>
            <a:r>
              <a:rPr lang="zh-CN" altLang="en-US" dirty="0">
                <a:solidFill>
                  <a:srgbClr val="095A96"/>
                </a:solidFill>
                <a:latin typeface="仿宋" pitchFamily="49" charset="-122"/>
                <a:ea typeface="仿宋" pitchFamily="49" charset="-122"/>
              </a:rPr>
              <a:t>的生产线</a:t>
            </a:r>
            <a:r>
              <a:rPr lang="zh-CN" altLang="en-US" dirty="0" smtClean="0">
                <a:solidFill>
                  <a:srgbClr val="095A96"/>
                </a:solidFill>
                <a:latin typeface="仿宋" pitchFamily="49" charset="-122"/>
                <a:ea typeface="仿宋" pitchFamily="49" charset="-122"/>
              </a:rPr>
              <a:t>。</a:t>
            </a:r>
            <a:endParaRPr lang="en-US" altLang="zh-CN" dirty="0" smtClean="0">
              <a:solidFill>
                <a:srgbClr val="095A96"/>
              </a:solidFill>
              <a:latin typeface="仿宋" pitchFamily="49" charset="-122"/>
              <a:ea typeface="仿宋" pitchFamily="49" charset="-122"/>
            </a:endParaRPr>
          </a:p>
        </p:txBody>
      </p:sp>
      <p:sp>
        <p:nvSpPr>
          <p:cNvPr id="15" name="矩形 14"/>
          <p:cNvSpPr/>
          <p:nvPr/>
        </p:nvSpPr>
        <p:spPr>
          <a:xfrm>
            <a:off x="4367606" y="2826071"/>
            <a:ext cx="4141694" cy="1657698"/>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zh-CN" altLang="en-US" b="1" u="sng" dirty="0" smtClean="0">
                <a:solidFill>
                  <a:srgbClr val="095A96"/>
                </a:solidFill>
                <a:latin typeface="仿宋" pitchFamily="49" charset="-122"/>
                <a:ea typeface="仿宋" pitchFamily="49" charset="-122"/>
              </a:rPr>
              <a:t>机器视觉定位引导</a:t>
            </a:r>
            <a:r>
              <a:rPr lang="zh-CN" altLang="en-US" dirty="0" smtClean="0">
                <a:solidFill>
                  <a:srgbClr val="095A96"/>
                </a:solidFill>
                <a:latin typeface="仿宋" pitchFamily="49" charset="-122"/>
                <a:ea typeface="仿宋" pitchFamily="49" charset="-122"/>
              </a:rPr>
              <a:t>：</a:t>
            </a:r>
            <a:endParaRPr lang="en-US" altLang="zh-CN" dirty="0" smtClean="0">
              <a:solidFill>
                <a:srgbClr val="095A96"/>
              </a:solidFill>
              <a:latin typeface="仿宋" pitchFamily="49" charset="-122"/>
              <a:ea typeface="仿宋" pitchFamily="49" charset="-122"/>
            </a:endParaRPr>
          </a:p>
          <a:p>
            <a:pPr>
              <a:lnSpc>
                <a:spcPct val="150000"/>
              </a:lnSpc>
            </a:pPr>
            <a:r>
              <a:rPr lang="zh-CN" altLang="en-US" dirty="0" smtClean="0">
                <a:solidFill>
                  <a:srgbClr val="002060"/>
                </a:solidFill>
                <a:latin typeface="仿宋" pitchFamily="49" charset="-122"/>
                <a:ea typeface="仿宋" pitchFamily="49" charset="-122"/>
              </a:rPr>
              <a:t>  当收到电器控制信号后，通过工业相机拍照，经过视觉软件处理，获得模具的位置偏移，通过西门子电器控制设备将偏移值传给机器人，机器人随之根据该结果将工件精确的放置在指定模具上。</a:t>
            </a:r>
            <a:endParaRPr lang="zh-CN" altLang="en-US" dirty="0">
              <a:solidFill>
                <a:srgbClr val="095A96"/>
              </a:solidFill>
              <a:latin typeface="仿宋" pitchFamily="49" charset="-122"/>
              <a:ea typeface="仿宋" pitchFamily="49" charset="-122"/>
            </a:endParaRP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26" y="296156"/>
            <a:ext cx="2082752" cy="490498"/>
            <a:chOff x="-6526" y="296156"/>
            <a:chExt cx="2082752" cy="490498"/>
          </a:xfrm>
        </p:grpSpPr>
        <p:sp>
          <p:nvSpPr>
            <p:cNvPr id="3" name="矩形"/>
            <p:cNvSpPr>
              <a:spLocks/>
            </p:cNvSpPr>
            <p:nvPr/>
          </p:nvSpPr>
          <p:spPr>
            <a:xfrm>
              <a:off x="0" y="296156"/>
              <a:ext cx="2076226"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4" name="矩形"/>
            <p:cNvSpPr>
              <a:spLocks/>
            </p:cNvSpPr>
            <p:nvPr/>
          </p:nvSpPr>
          <p:spPr>
            <a:xfrm>
              <a:off x="552301" y="391795"/>
              <a:ext cx="1276500"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主要产品</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5"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6"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grpSp>
      <p:grpSp>
        <p:nvGrpSpPr>
          <p:cNvPr id="7" name="组合 6"/>
          <p:cNvGrpSpPr/>
          <p:nvPr/>
        </p:nvGrpSpPr>
        <p:grpSpPr>
          <a:xfrm>
            <a:off x="784450" y="998485"/>
            <a:ext cx="2916181" cy="3616546"/>
            <a:chOff x="3409315" y="1417955"/>
            <a:chExt cx="2308156" cy="2686165"/>
          </a:xfrm>
        </p:grpSpPr>
        <p:pic>
          <p:nvPicPr>
            <p:cNvPr id="8" name="图片"/>
            <p:cNvPicPr>
              <a:picLocks noChangeAspect="1"/>
            </p:cNvPicPr>
            <p:nvPr/>
          </p:nvPicPr>
          <p:blipFill>
            <a:blip r:embed="rId2" cstate="print"/>
            <a:stretch>
              <a:fillRect/>
            </a:stretch>
          </p:blipFill>
          <p:spPr>
            <a:xfrm>
              <a:off x="3409315" y="1417955"/>
              <a:ext cx="2298063" cy="2334895"/>
            </a:xfrm>
            <a:prstGeom prst="rect">
              <a:avLst/>
            </a:prstGeom>
            <a:noFill/>
            <a:ln w="9525" cap="flat" cmpd="sng">
              <a:noFill/>
              <a:prstDash val="solid"/>
              <a:miter/>
            </a:ln>
            <a:effectLst>
              <a:outerShdw blurRad="50800" dist="38100" dir="2700000" algn="tl" rotWithShape="0">
                <a:srgbClr val="000000">
                  <a:alpha val="39607"/>
                </a:srgbClr>
              </a:outerShdw>
              <a:reflection blurRad="6350" stA="52000" endA="300" endPos="35000" dir="5400000" sy="-100000" algn="bl" rotWithShape="0"/>
            </a:effectLst>
          </p:spPr>
        </p:pic>
        <p:sp>
          <p:nvSpPr>
            <p:cNvPr id="9" name="矩形"/>
            <p:cNvSpPr>
              <a:spLocks/>
            </p:cNvSpPr>
            <p:nvPr/>
          </p:nvSpPr>
          <p:spPr>
            <a:xfrm>
              <a:off x="3418772" y="3770745"/>
              <a:ext cx="2298699" cy="333375"/>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a:effectLst>
              <a:outerShdw blurRad="63500" sx="102000" sy="102000" algn="ctr" rotWithShape="0">
                <a:srgbClr val="000000">
                  <a:alpha val="39607"/>
                </a:srgbClr>
              </a:outerShdw>
            </a:effectLst>
          </p:spPr>
          <p:txBody>
            <a:bodyPr vert="horz" wrap="square" lIns="68580" tIns="34290" rIns="68580" bIns="34290" anchor="ctr" anchorCtr="0">
              <a:prstTxWarp prst="textNoShape">
                <a:avLst/>
              </a:prstTxWarp>
            </a:bodyPr>
            <a:lstStyle/>
            <a:p>
              <a:pPr marL="0" indent="0" algn="ctr" fontAlgn="auto">
                <a:lnSpc>
                  <a:spcPct val="100000"/>
                </a:lnSpc>
                <a:spcBef>
                  <a:spcPts val="0"/>
                </a:spcBef>
                <a:spcAft>
                  <a:spcPts val="0"/>
                </a:spcAft>
                <a:buNone/>
              </a:pPr>
              <a:r>
                <a:rPr lang="zh-CN" altLang="en-US" b="1" i="0" u="none" strike="noStrike" kern="1200" cap="none" spc="0" baseline="0" dirty="0" smtClean="0">
                  <a:solidFill>
                    <a:schemeClr val="bg1"/>
                  </a:solidFill>
                  <a:latin typeface="微软雅黑" pitchFamily="34" charset="-122"/>
                  <a:ea typeface="微软雅黑" pitchFamily="34" charset="-122"/>
                  <a:cs typeface="Calibri" charset="0"/>
                  <a:sym typeface="宋体" charset="0"/>
                </a:rPr>
                <a:t>机器视觉</a:t>
              </a:r>
              <a:r>
                <a:rPr lang="zh-CN" altLang="en-US" b="1" dirty="0" smtClean="0">
                  <a:solidFill>
                    <a:schemeClr val="bg1"/>
                  </a:solidFill>
                  <a:latin typeface="微软雅黑" pitchFamily="34" charset="-122"/>
                  <a:ea typeface="微软雅黑" pitchFamily="34" charset="-122"/>
                  <a:cs typeface="Calibri" charset="0"/>
                  <a:sym typeface="宋体" charset="0"/>
                </a:rPr>
                <a:t>质量检测</a:t>
              </a:r>
              <a:endParaRPr lang="zh-CN" altLang="en-US" b="1" i="0" u="none" strike="noStrike" kern="1200" cap="none" spc="0" baseline="0" dirty="0">
                <a:solidFill>
                  <a:schemeClr val="bg1"/>
                </a:solidFill>
                <a:latin typeface="微软雅黑" pitchFamily="34" charset="-122"/>
                <a:ea typeface="微软雅黑" pitchFamily="34" charset="-122"/>
                <a:cs typeface="Calibri" charset="0"/>
                <a:sym typeface="宋体" charset="0"/>
              </a:endParaRPr>
            </a:p>
          </p:txBody>
        </p:sp>
      </p:grpSp>
      <p:sp>
        <p:nvSpPr>
          <p:cNvPr id="10" name="TextBox 18"/>
          <p:cNvSpPr txBox="1"/>
          <p:nvPr/>
        </p:nvSpPr>
        <p:spPr>
          <a:xfrm>
            <a:off x="4120180" y="1075765"/>
            <a:ext cx="4572000" cy="339323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8580" tIns="34290" rIns="68580" bIns="34290" rtlCol="0">
            <a:spAutoFit/>
          </a:bodyPr>
          <a:lstStyle/>
          <a:p>
            <a:pPr algn="l">
              <a:lnSpc>
                <a:spcPct val="150000"/>
              </a:lnSpc>
            </a:pPr>
            <a:r>
              <a:rPr lang="zh-CN" altLang="en-US" sz="1600" b="1" u="sng" dirty="0">
                <a:solidFill>
                  <a:srgbClr val="095A96"/>
                </a:solidFill>
                <a:latin typeface="仿宋" pitchFamily="49" charset="-122"/>
                <a:ea typeface="仿宋" pitchFamily="49" charset="-122"/>
              </a:rPr>
              <a:t>产品质量</a:t>
            </a:r>
            <a:r>
              <a:rPr lang="zh-CN" altLang="en-US" sz="1600" b="1" u="sng" dirty="0" smtClean="0">
                <a:solidFill>
                  <a:srgbClr val="095A96"/>
                </a:solidFill>
                <a:latin typeface="仿宋" pitchFamily="49" charset="-122"/>
                <a:ea typeface="仿宋" pitchFamily="49" charset="-122"/>
              </a:rPr>
              <a:t>检测</a:t>
            </a:r>
            <a:r>
              <a:rPr lang="zh-CN" altLang="en-US" sz="1600" b="1" dirty="0" smtClean="0">
                <a:solidFill>
                  <a:srgbClr val="095A96"/>
                </a:solidFill>
                <a:latin typeface="仿宋" pitchFamily="49" charset="-122"/>
                <a:ea typeface="仿宋" pitchFamily="49" charset="-122"/>
              </a:rPr>
              <a:t>：</a:t>
            </a:r>
            <a:endParaRPr lang="zh-CN" altLang="en-US" sz="1600" b="1" dirty="0">
              <a:solidFill>
                <a:srgbClr val="095A96"/>
              </a:solidFill>
              <a:latin typeface="仿宋" pitchFamily="49" charset="-122"/>
              <a:ea typeface="仿宋" pitchFamily="49" charset="-122"/>
            </a:endParaRPr>
          </a:p>
          <a:p>
            <a:pPr algn="l">
              <a:lnSpc>
                <a:spcPct val="150000"/>
              </a:lnSpc>
            </a:pPr>
            <a:r>
              <a:rPr lang="zh-CN" altLang="en-US" sz="1600" dirty="0" smtClean="0">
                <a:solidFill>
                  <a:srgbClr val="095A96"/>
                </a:solidFill>
                <a:latin typeface="仿宋" pitchFamily="49" charset="-122"/>
                <a:ea typeface="仿宋" pitchFamily="49" charset="-122"/>
              </a:rPr>
              <a:t>   利用</a:t>
            </a:r>
            <a:r>
              <a:rPr lang="zh-CN" altLang="en-US" sz="1600" dirty="0">
                <a:solidFill>
                  <a:srgbClr val="095A96"/>
                </a:solidFill>
                <a:latin typeface="仿宋" pitchFamily="49" charset="-122"/>
                <a:ea typeface="仿宋" pitchFamily="49" charset="-122"/>
              </a:rPr>
              <a:t>视觉智能技术对智能化产线上的特定工序进行质量检测，包括粉、液灌装前的瓶口及外观检测、瓶盖检测、压盖检测、贴标检测、喷涂日期检测、标号检测、编码检测、</a:t>
            </a:r>
          </a:p>
          <a:p>
            <a:pPr algn="l">
              <a:lnSpc>
                <a:spcPct val="150000"/>
              </a:lnSpc>
            </a:pPr>
            <a:r>
              <a:rPr lang="zh-CN" altLang="en-US" sz="1600" dirty="0" smtClean="0">
                <a:solidFill>
                  <a:srgbClr val="095A96"/>
                </a:solidFill>
                <a:latin typeface="仿宋" pitchFamily="49" charset="-122"/>
                <a:ea typeface="仿宋" pitchFamily="49" charset="-122"/>
              </a:rPr>
              <a:t>   装箱</a:t>
            </a:r>
            <a:r>
              <a:rPr lang="zh-CN" altLang="en-US" sz="1600" dirty="0">
                <a:solidFill>
                  <a:srgbClr val="095A96"/>
                </a:solidFill>
                <a:latin typeface="仿宋" pitchFamily="49" charset="-122"/>
                <a:ea typeface="仿宋" pitchFamily="49" charset="-122"/>
              </a:rPr>
              <a:t>前药瓶外观观缺陷进行质量检测，包括：压损、外露、裂纹、划伤、</a:t>
            </a:r>
            <a:r>
              <a:rPr lang="zh-CN" altLang="en-US" sz="1600" dirty="0">
                <a:solidFill>
                  <a:srgbClr val="095A96"/>
                </a:solidFill>
                <a:latin typeface="仿宋" pitchFamily="49" charset="-122"/>
                <a:ea typeface="仿宋" pitchFamily="49" charset="-122"/>
                <a:sym typeface="+mn-ea"/>
              </a:rPr>
              <a:t>尺寸、异物、缺料、凹陷、凸起、角度、毛刺、定位、漏工序等</a:t>
            </a:r>
            <a:r>
              <a:rPr lang="zh-CN" altLang="en-US" sz="1600" dirty="0">
                <a:solidFill>
                  <a:srgbClr val="095A96"/>
                </a:solidFill>
                <a:latin typeface="仿宋" pitchFamily="49" charset="-122"/>
                <a:ea typeface="仿宋" pitchFamily="49" charset="-122"/>
              </a:rPr>
              <a:t>进行在线检测并分类。</a:t>
            </a: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0" y="296156"/>
            <a:ext cx="3420932"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矩形"/>
          <p:cNvSpPr>
            <a:spLocks/>
          </p:cNvSpPr>
          <p:nvPr/>
        </p:nvSpPr>
        <p:spPr>
          <a:xfrm>
            <a:off x="509002" y="391777"/>
            <a:ext cx="2761323"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spc="300" dirty="0" smtClean="0">
                <a:solidFill>
                  <a:schemeClr val="bg1"/>
                </a:solidFill>
                <a:latin typeface="微软雅黑" pitchFamily="34" charset="-122"/>
                <a:ea typeface="微软雅黑" pitchFamily="34" charset="-122"/>
                <a:cs typeface="Calibri" charset="0"/>
                <a:sym typeface="宋体" charset="0"/>
              </a:rPr>
              <a:t>自主核心技术及优势</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5"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
        <p:nvSpPr>
          <p:cNvPr id="6"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
        <p:nvSpPr>
          <p:cNvPr id="7" name="Rectangle 1"/>
          <p:cNvSpPr>
            <a:spLocks noChangeArrowheads="1"/>
          </p:cNvSpPr>
          <p:nvPr/>
        </p:nvSpPr>
        <p:spPr bwMode="auto">
          <a:xfrm>
            <a:off x="3743660" y="2861532"/>
            <a:ext cx="4862458" cy="1938992"/>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rtl="0" fontAlgn="base">
              <a:lnSpc>
                <a:spcPct val="150000"/>
              </a:lnSpc>
              <a:spcBef>
                <a:spcPct val="0"/>
              </a:spcBef>
              <a:spcAft>
                <a:spcPct val="0"/>
              </a:spcAft>
            </a:pPr>
            <a:r>
              <a:rPr lang="zh-CN" altLang="en-US" kern="100" dirty="0" smtClean="0">
                <a:latin typeface="仿宋" pitchFamily="49" charset="-122"/>
                <a:ea typeface="仿宋" pitchFamily="49" charset="-122"/>
                <a:cs typeface="Times New Roman"/>
              </a:rPr>
              <a:t>   </a:t>
            </a:r>
            <a:r>
              <a:rPr lang="zh-CN" altLang="en-US" sz="1600" b="1" u="sng" kern="100" dirty="0" smtClean="0">
                <a:solidFill>
                  <a:srgbClr val="0070C0"/>
                </a:solidFill>
                <a:latin typeface="仿宋" pitchFamily="49" charset="-122"/>
                <a:ea typeface="仿宋" pitchFamily="49" charset="-122"/>
                <a:cs typeface="Times New Roman"/>
              </a:rPr>
              <a:t>新颖性、先进性和独特性</a:t>
            </a:r>
            <a:r>
              <a:rPr lang="zh-CN" altLang="en-US" sz="1600" kern="100" dirty="0" smtClean="0">
                <a:solidFill>
                  <a:srgbClr val="0070C0"/>
                </a:solidFill>
                <a:latin typeface="仿宋" pitchFamily="49" charset="-122"/>
                <a:ea typeface="仿宋" pitchFamily="49" charset="-122"/>
                <a:cs typeface="Times New Roman"/>
              </a:rPr>
              <a:t>：</a:t>
            </a:r>
            <a:endParaRPr lang="en-US" altLang="zh-CN" sz="1600" kern="100" dirty="0" smtClean="0">
              <a:solidFill>
                <a:srgbClr val="0070C0"/>
              </a:solidFill>
              <a:latin typeface="仿宋" pitchFamily="49" charset="-122"/>
              <a:ea typeface="仿宋" pitchFamily="49" charset="-122"/>
              <a:cs typeface="Times New Roman"/>
            </a:endParaRPr>
          </a:p>
          <a:p>
            <a:pPr rtl="0" fontAlgn="base">
              <a:lnSpc>
                <a:spcPct val="150000"/>
              </a:lnSpc>
              <a:spcBef>
                <a:spcPct val="0"/>
              </a:spcBef>
              <a:spcAft>
                <a:spcPct val="0"/>
              </a:spcAft>
            </a:pPr>
            <a:r>
              <a:rPr kumimoji="0" lang="zh-CN" altLang="en-US" sz="1600" b="0" i="0" u="none" strike="noStrike" kern="100" cap="none" normalizeH="0" dirty="0" smtClean="0">
                <a:ln>
                  <a:noFill/>
                </a:ln>
                <a:solidFill>
                  <a:srgbClr val="0070C0"/>
                </a:solidFill>
                <a:effectLst/>
                <a:latin typeface="仿宋" pitchFamily="49" charset="-122"/>
                <a:ea typeface="仿宋" pitchFamily="49" charset="-122"/>
                <a:cs typeface="Times New Roman"/>
              </a:rPr>
              <a:t>   </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自主的图像处理算法</a:t>
            </a:r>
            <a:r>
              <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订单定制自主设计适合用户生产线的硬件设备和控制设备</a:t>
            </a:r>
            <a:r>
              <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替代进口</a:t>
            </a:r>
            <a:r>
              <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解决用户疑难问题</a:t>
            </a:r>
            <a:r>
              <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可以提供完整的智能化设备生产线解决方案</a:t>
            </a:r>
            <a:r>
              <a:rPr lang="zh-CN" altLang="en-US" sz="1600" dirty="0" smtClean="0">
                <a:solidFill>
                  <a:srgbClr val="0070C0"/>
                </a:solidFill>
                <a:latin typeface="仿宋" pitchFamily="49" charset="-122"/>
                <a:ea typeface="仿宋" pitchFamily="49" charset="-122"/>
                <a:cs typeface="Times New Roman" pitchFamily="18" charset="0"/>
              </a:rPr>
              <a:t>及</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智能化生产线设计生产</a:t>
            </a:r>
            <a:r>
              <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a:t>
            </a:r>
            <a:r>
              <a:rPr kumimoji="0" lang="zh-CN" altLang="en-US"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外包生产</a:t>
            </a:r>
            <a:r>
              <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Times New Roman" pitchFamily="18" charset="0"/>
              </a:rPr>
              <a:t>).</a:t>
            </a:r>
            <a:endParaRPr kumimoji="0" lang="en-US" altLang="zh-CN" sz="1600" b="0" i="0" u="none" strike="noStrike" cap="none" normalizeH="0" baseline="0" dirty="0" smtClean="0">
              <a:ln>
                <a:noFill/>
              </a:ln>
              <a:solidFill>
                <a:srgbClr val="0070C0"/>
              </a:solidFill>
              <a:effectLst/>
              <a:latin typeface="仿宋" pitchFamily="49" charset="-122"/>
              <a:ea typeface="仿宋" pitchFamily="49" charset="-122"/>
              <a:cs typeface="宋体" pitchFamily="2" charset="-122"/>
            </a:endParaRPr>
          </a:p>
        </p:txBody>
      </p:sp>
      <p:pic>
        <p:nvPicPr>
          <p:cNvPr id="8" name="Picture 2"/>
          <p:cNvPicPr>
            <a:picLocks noChangeAspect="1" noChangeArrowheads="1"/>
          </p:cNvPicPr>
          <p:nvPr/>
        </p:nvPicPr>
        <p:blipFill>
          <a:blip r:embed="rId2"/>
          <a:srcRect l="-2629"/>
          <a:stretch>
            <a:fillRect/>
          </a:stretch>
        </p:blipFill>
        <p:spPr bwMode="auto">
          <a:xfrm>
            <a:off x="5981252" y="917779"/>
            <a:ext cx="2355925" cy="1660325"/>
          </a:xfrm>
          <a:prstGeom prst="rect">
            <a:avLst/>
          </a:prstGeom>
          <a:solidFill>
            <a:schemeClr val="bg1"/>
          </a:solidFill>
          <a:ln w="9525">
            <a:noFill/>
            <a:miter lim="800000"/>
            <a:headEnd/>
            <a:tailEnd/>
          </a:ln>
          <a:effectLst/>
        </p:spPr>
      </p:pic>
      <p:pic>
        <p:nvPicPr>
          <p:cNvPr id="9" name="Picture 3"/>
          <p:cNvPicPr>
            <a:picLocks noChangeAspect="1" noChangeArrowheads="1"/>
          </p:cNvPicPr>
          <p:nvPr/>
        </p:nvPicPr>
        <p:blipFill>
          <a:blip r:embed="rId3"/>
          <a:srcRect l="-3597"/>
          <a:stretch>
            <a:fillRect/>
          </a:stretch>
        </p:blipFill>
        <p:spPr bwMode="auto">
          <a:xfrm>
            <a:off x="645458" y="2844108"/>
            <a:ext cx="2549563" cy="1785753"/>
          </a:xfrm>
          <a:prstGeom prst="rect">
            <a:avLst/>
          </a:prstGeom>
          <a:solidFill>
            <a:schemeClr val="bg1"/>
          </a:solidFill>
          <a:ln w="9525">
            <a:noFill/>
            <a:miter lim="800000"/>
            <a:headEnd/>
            <a:tailEnd/>
          </a:ln>
          <a:effectLst/>
        </p:spPr>
      </p:pic>
      <p:sp>
        <p:nvSpPr>
          <p:cNvPr id="10" name="矩形 9"/>
          <p:cNvSpPr/>
          <p:nvPr/>
        </p:nvSpPr>
        <p:spPr>
          <a:xfrm>
            <a:off x="419548" y="964854"/>
            <a:ext cx="5120639" cy="156966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50000"/>
              </a:lnSpc>
              <a:spcAft>
                <a:spcPts val="0"/>
              </a:spcAft>
            </a:pPr>
            <a:r>
              <a:rPr lang="zh-CN" altLang="en-US" sz="1600" b="1" kern="100" spc="30" dirty="0" smtClean="0">
                <a:solidFill>
                  <a:srgbClr val="3C3C3D"/>
                </a:solidFill>
                <a:latin typeface="仿宋" pitchFamily="49" charset="-122"/>
                <a:ea typeface="仿宋" pitchFamily="49" charset="-122"/>
                <a:cs typeface="Times New Roman"/>
              </a:rPr>
              <a:t> </a:t>
            </a:r>
            <a:r>
              <a:rPr lang="zh-CN" altLang="en-US" sz="1600" b="1" u="sng" kern="100" spc="30" dirty="0" smtClean="0">
                <a:solidFill>
                  <a:srgbClr val="0070C0"/>
                </a:solidFill>
                <a:latin typeface="仿宋" pitchFamily="49" charset="-122"/>
                <a:ea typeface="仿宋" pitchFamily="49" charset="-122"/>
                <a:cs typeface="Times New Roman"/>
              </a:rPr>
              <a:t>自主核心技术</a:t>
            </a:r>
            <a:r>
              <a:rPr lang="zh-CN" altLang="en-US" sz="1600" kern="100" spc="30" dirty="0" smtClean="0">
                <a:solidFill>
                  <a:srgbClr val="0070C0"/>
                </a:solidFill>
                <a:latin typeface="仿宋" pitchFamily="49" charset="-122"/>
                <a:ea typeface="仿宋" pitchFamily="49" charset="-122"/>
                <a:cs typeface="Times New Roman"/>
              </a:rPr>
              <a:t>：</a:t>
            </a:r>
            <a:r>
              <a:rPr lang="en-US" altLang="zh-CN" sz="1600" kern="100" spc="30" dirty="0" smtClean="0">
                <a:solidFill>
                  <a:srgbClr val="0070C0"/>
                </a:solidFill>
                <a:latin typeface="仿宋" pitchFamily="49" charset="-122"/>
                <a:ea typeface="仿宋" pitchFamily="49" charset="-122"/>
                <a:cs typeface="Times New Roman"/>
              </a:rPr>
              <a:t>   </a:t>
            </a:r>
          </a:p>
          <a:p>
            <a:pPr algn="just">
              <a:lnSpc>
                <a:spcPct val="150000"/>
              </a:lnSpc>
              <a:spcAft>
                <a:spcPts val="0"/>
              </a:spcAft>
            </a:pPr>
            <a:r>
              <a:rPr lang="zh-CN" altLang="en-US" sz="1600" kern="100" spc="30" dirty="0" smtClean="0">
                <a:solidFill>
                  <a:srgbClr val="0070C0"/>
                </a:solidFill>
                <a:latin typeface="仿宋" pitchFamily="49" charset="-122"/>
                <a:ea typeface="仿宋" pitchFamily="49" charset="-122"/>
                <a:cs typeface="Times New Roman"/>
              </a:rPr>
              <a:t>  本项目拟开发生产的设备和算法是</a:t>
            </a:r>
            <a:r>
              <a:rPr lang="zh-CN" altLang="en-US" sz="1600" kern="100" dirty="0" smtClean="0">
                <a:solidFill>
                  <a:srgbClr val="0070C0"/>
                </a:solidFill>
                <a:latin typeface="仿宋" pitchFamily="49" charset="-122"/>
                <a:ea typeface="仿宋" pitchFamily="49" charset="-122"/>
                <a:cs typeface="Times New Roman"/>
              </a:rPr>
              <a:t>重庆远创公司多年自主研发生产的成熟技术和产品</a:t>
            </a:r>
            <a:r>
              <a:rPr lang="en-US" sz="1600" kern="100" dirty="0" smtClean="0">
                <a:solidFill>
                  <a:srgbClr val="0070C0"/>
                </a:solidFill>
                <a:latin typeface="仿宋" pitchFamily="49" charset="-122"/>
                <a:ea typeface="仿宋" pitchFamily="49" charset="-122"/>
                <a:cs typeface="Times New Roman"/>
              </a:rPr>
              <a:t>,</a:t>
            </a:r>
            <a:r>
              <a:rPr lang="zh-CN" altLang="en-US" sz="1600" kern="100" dirty="0" smtClean="0">
                <a:solidFill>
                  <a:srgbClr val="0070C0"/>
                </a:solidFill>
                <a:latin typeface="仿宋" pitchFamily="49" charset="-122"/>
                <a:ea typeface="仿宋" pitchFamily="49" charset="-122"/>
                <a:cs typeface="Times New Roman"/>
              </a:rPr>
              <a:t>已获得</a:t>
            </a:r>
            <a:r>
              <a:rPr lang="en-US" altLang="zh-CN" sz="1600" kern="100" dirty="0" smtClean="0">
                <a:solidFill>
                  <a:srgbClr val="0070C0"/>
                </a:solidFill>
                <a:latin typeface="仿宋" pitchFamily="49" charset="-122"/>
                <a:ea typeface="仿宋" pitchFamily="49" charset="-122"/>
                <a:cs typeface="Times New Roman"/>
              </a:rPr>
              <a:t>90</a:t>
            </a:r>
            <a:r>
              <a:rPr lang="zh-CN" altLang="en-US" sz="1600" kern="100" dirty="0" smtClean="0">
                <a:solidFill>
                  <a:srgbClr val="0070C0"/>
                </a:solidFill>
                <a:latin typeface="仿宋" pitchFamily="49" charset="-122"/>
                <a:ea typeface="仿宋" pitchFamily="49" charset="-122"/>
                <a:cs typeface="Times New Roman"/>
              </a:rPr>
              <a:t>多项专利</a:t>
            </a:r>
            <a:r>
              <a:rPr lang="en-US" sz="1600" kern="100" dirty="0" smtClean="0">
                <a:solidFill>
                  <a:srgbClr val="0070C0"/>
                </a:solidFill>
                <a:latin typeface="仿宋" pitchFamily="49" charset="-122"/>
                <a:ea typeface="仿宋" pitchFamily="49" charset="-122"/>
                <a:cs typeface="Times New Roman"/>
              </a:rPr>
              <a:t>,</a:t>
            </a:r>
            <a:r>
              <a:rPr lang="zh-CN" altLang="en-US" sz="1600" kern="100" dirty="0" smtClean="0">
                <a:solidFill>
                  <a:srgbClr val="0070C0"/>
                </a:solidFill>
                <a:latin typeface="仿宋" pitchFamily="49" charset="-122"/>
                <a:ea typeface="仿宋" pitchFamily="49" charset="-122"/>
                <a:cs typeface="Times New Roman"/>
              </a:rPr>
              <a:t>已在国内</a:t>
            </a:r>
            <a:r>
              <a:rPr lang="en-US" altLang="zh-CN" sz="1600" kern="100" dirty="0" smtClean="0">
                <a:solidFill>
                  <a:srgbClr val="0070C0"/>
                </a:solidFill>
                <a:latin typeface="仿宋" pitchFamily="49" charset="-122"/>
                <a:ea typeface="仿宋" pitchFamily="49" charset="-122"/>
                <a:cs typeface="Times New Roman"/>
              </a:rPr>
              <a:t>2</a:t>
            </a:r>
            <a:r>
              <a:rPr lang="en-US" sz="1600" kern="100" dirty="0" smtClean="0">
                <a:solidFill>
                  <a:srgbClr val="0070C0"/>
                </a:solidFill>
                <a:latin typeface="仿宋" pitchFamily="49" charset="-122"/>
                <a:ea typeface="仿宋" pitchFamily="49" charset="-122"/>
                <a:cs typeface="Times New Roman"/>
              </a:rPr>
              <a:t>0</a:t>
            </a:r>
            <a:r>
              <a:rPr lang="zh-CN" altLang="en-US" sz="1600" kern="100" dirty="0" smtClean="0">
                <a:solidFill>
                  <a:srgbClr val="0070C0"/>
                </a:solidFill>
                <a:latin typeface="仿宋" pitchFamily="49" charset="-122"/>
                <a:ea typeface="仿宋" pitchFamily="49" charset="-122"/>
                <a:cs typeface="Times New Roman"/>
              </a:rPr>
              <a:t>多家企业应用</a:t>
            </a:r>
            <a:r>
              <a:rPr lang="en-US" sz="1600" kern="100" dirty="0" smtClean="0">
                <a:solidFill>
                  <a:srgbClr val="0070C0"/>
                </a:solidFill>
                <a:latin typeface="仿宋" pitchFamily="49" charset="-122"/>
                <a:ea typeface="仿宋" pitchFamily="49" charset="-122"/>
                <a:cs typeface="Times New Roman"/>
              </a:rPr>
              <a:t>,</a:t>
            </a:r>
            <a:r>
              <a:rPr lang="zh-CN" altLang="en-US" sz="1600" kern="100" dirty="0" smtClean="0">
                <a:solidFill>
                  <a:srgbClr val="0070C0"/>
                </a:solidFill>
                <a:latin typeface="仿宋" pitchFamily="49" charset="-122"/>
                <a:ea typeface="仿宋" pitchFamily="49" charset="-122"/>
                <a:cs typeface="Times New Roman"/>
              </a:rPr>
              <a:t>年产值已超过千万元</a:t>
            </a:r>
            <a:r>
              <a:rPr lang="en-US" sz="1600" kern="100" dirty="0" smtClean="0">
                <a:solidFill>
                  <a:srgbClr val="0070C0"/>
                </a:solidFill>
                <a:latin typeface="仿宋" pitchFamily="49" charset="-122"/>
                <a:ea typeface="仿宋" pitchFamily="49" charset="-122"/>
                <a:cs typeface="Times New Roman"/>
              </a:rPr>
              <a:t>.</a:t>
            </a:r>
            <a:endParaRPr lang="zh-CN" altLang="en-US" sz="1600" dirty="0"/>
          </a:p>
        </p:txBody>
      </p:sp>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02597" y="740233"/>
            <a:ext cx="2259105" cy="418191"/>
          </a:xfrm>
          <a:prstGeom prst="rect">
            <a:avLst/>
          </a:prstGeom>
          <a:solidFill>
            <a:schemeClr val="accent1"/>
          </a:solidFill>
          <a:effectLst>
            <a:innerShdw blurRad="114300">
              <a:prstClr val="black"/>
            </a:innerShdw>
          </a:effectLst>
        </p:spPr>
        <p:txBody>
          <a:bodyPr wrap="square">
            <a:spAutoFit/>
          </a:bodyPr>
          <a:lstStyle/>
          <a:p>
            <a:pPr lvl="0" algn="ctr" defTabSz="685800">
              <a:lnSpc>
                <a:spcPct val="150000"/>
              </a:lnSpc>
            </a:pPr>
            <a:r>
              <a:rPr lang="en-US" altLang="zh-CN" sz="1600" b="1" dirty="0" smtClean="0">
                <a:solidFill>
                  <a:srgbClr val="FF0000"/>
                </a:solidFill>
                <a:latin typeface="微软雅黑" pitchFamily="34" charset="-122"/>
                <a:ea typeface="微软雅黑" pitchFamily="34" charset="-122"/>
                <a:cs typeface="Calibri" charset="0"/>
              </a:rPr>
              <a:t>6</a:t>
            </a:r>
            <a:r>
              <a:rPr lang="zh-CN" altLang="en-US" sz="1600" b="1" dirty="0" smtClean="0">
                <a:solidFill>
                  <a:srgbClr val="FF0000"/>
                </a:solidFill>
                <a:latin typeface="微软雅黑" pitchFamily="34" charset="-122"/>
                <a:ea typeface="微软雅黑" pitchFamily="34" charset="-122"/>
                <a:cs typeface="Calibri" charset="0"/>
              </a:rPr>
              <a:t>大子系统</a:t>
            </a:r>
            <a:endParaRPr lang="en-US" altLang="zh-CN" sz="1600" b="1" dirty="0">
              <a:solidFill>
                <a:srgbClr val="FF0000"/>
              </a:solidFill>
              <a:latin typeface="微软雅黑" pitchFamily="34" charset="-122"/>
              <a:ea typeface="微软雅黑" pitchFamily="34" charset="-122"/>
              <a:cs typeface="Calibri" charset="0"/>
            </a:endParaRPr>
          </a:p>
        </p:txBody>
      </p:sp>
      <p:sp>
        <p:nvSpPr>
          <p:cNvPr id="12"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
        <p:nvSpPr>
          <p:cNvPr id="16" name="矩形 15"/>
          <p:cNvSpPr/>
          <p:nvPr/>
        </p:nvSpPr>
        <p:spPr>
          <a:xfrm>
            <a:off x="892885" y="1327998"/>
            <a:ext cx="7519595" cy="335861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28600" indent="-228600">
              <a:lnSpc>
                <a:spcPct val="150000"/>
              </a:lnSpc>
              <a:buFont typeface="+mj-ea"/>
              <a:buAutoNum type="circleNumDbPlain"/>
            </a:pPr>
            <a:r>
              <a:rPr lang="zh-CN" altLang="en-US" sz="1600" b="1" dirty="0" smtClean="0">
                <a:solidFill>
                  <a:srgbClr val="002060"/>
                </a:solidFill>
                <a:latin typeface="仿宋" pitchFamily="49" charset="-122"/>
                <a:ea typeface="仿宋" pitchFamily="49" charset="-122"/>
              </a:rPr>
              <a:t>人工智能智能软件系统：</a:t>
            </a:r>
            <a:r>
              <a:rPr lang="zh-CN" altLang="en-US" sz="1600" dirty="0" smtClean="0">
                <a:solidFill>
                  <a:srgbClr val="002060"/>
                </a:solidFill>
                <a:latin typeface="仿宋" pitchFamily="49" charset="-122"/>
                <a:ea typeface="仿宋" pitchFamily="49" charset="-122"/>
              </a:rPr>
              <a:t>完成机器学习及深度学习，并实现自主和无监督训练，提高识别能力；</a:t>
            </a:r>
            <a:endParaRPr lang="en-US" altLang="zh-CN" sz="1600" dirty="0" smtClean="0">
              <a:solidFill>
                <a:srgbClr val="002060"/>
              </a:solidFill>
              <a:latin typeface="仿宋" pitchFamily="49" charset="-122"/>
              <a:ea typeface="仿宋" pitchFamily="49" charset="-122"/>
            </a:endParaRPr>
          </a:p>
          <a:p>
            <a:pPr marL="228600" indent="-228600">
              <a:lnSpc>
                <a:spcPct val="150000"/>
              </a:lnSpc>
              <a:buFont typeface="+mj-ea"/>
              <a:buAutoNum type="circleNumDbPlain"/>
            </a:pPr>
            <a:r>
              <a:rPr lang="zh-CN" altLang="en-US" sz="1600" b="1" dirty="0" smtClean="0">
                <a:solidFill>
                  <a:srgbClr val="002060"/>
                </a:solidFill>
                <a:latin typeface="仿宋" pitchFamily="49" charset="-122"/>
                <a:ea typeface="仿宋" pitchFamily="49" charset="-122"/>
              </a:rPr>
              <a:t>大数据存储系统：</a:t>
            </a:r>
            <a:r>
              <a:rPr lang="zh-CN" altLang="en-US" sz="1600" dirty="0" smtClean="0">
                <a:solidFill>
                  <a:srgbClr val="002060"/>
                </a:solidFill>
                <a:latin typeface="仿宋" pitchFamily="49" charset="-122"/>
                <a:ea typeface="仿宋" pitchFamily="49" charset="-122"/>
              </a:rPr>
              <a:t>大容量图像数据库，对上次检测过的图片进行自动记忆和存储，并和新增加的图片进行比对，完成深度学习和自主训练，循环记忆和存储；</a:t>
            </a:r>
            <a:endParaRPr lang="en-US" altLang="zh-CN" sz="1600" dirty="0" smtClean="0">
              <a:solidFill>
                <a:srgbClr val="002060"/>
              </a:solidFill>
              <a:latin typeface="仿宋" pitchFamily="49" charset="-122"/>
              <a:ea typeface="仿宋" pitchFamily="49" charset="-122"/>
            </a:endParaRPr>
          </a:p>
          <a:p>
            <a:pPr marL="228600" indent="-228600">
              <a:lnSpc>
                <a:spcPct val="150000"/>
              </a:lnSpc>
              <a:buFont typeface="+mj-ea"/>
              <a:buAutoNum type="circleNumDbPlain"/>
            </a:pPr>
            <a:r>
              <a:rPr lang="zh-CN" altLang="en-US" sz="1600" b="1" dirty="0" smtClean="0">
                <a:solidFill>
                  <a:srgbClr val="002060"/>
                </a:solidFill>
                <a:latin typeface="仿宋" pitchFamily="49" charset="-122"/>
                <a:ea typeface="仿宋" pitchFamily="49" charset="-122"/>
              </a:rPr>
              <a:t>混合实时操作系统：</a:t>
            </a:r>
            <a:r>
              <a:rPr lang="zh-CN" altLang="en-US" sz="1600" dirty="0" smtClean="0">
                <a:solidFill>
                  <a:srgbClr val="002060"/>
                </a:solidFill>
                <a:latin typeface="仿宋" pitchFamily="49" charset="-122"/>
                <a:ea typeface="仿宋" pitchFamily="49" charset="-122"/>
              </a:rPr>
              <a:t>控制机械臂对检测对象的图像抓取、精确放置到检测位，并返回原地的循环操作；</a:t>
            </a:r>
            <a:endParaRPr lang="en-US" altLang="zh-CN" sz="1600" dirty="0" smtClean="0">
              <a:solidFill>
                <a:srgbClr val="002060"/>
              </a:solidFill>
              <a:latin typeface="仿宋" pitchFamily="49" charset="-122"/>
              <a:ea typeface="仿宋" pitchFamily="49" charset="-122"/>
            </a:endParaRPr>
          </a:p>
          <a:p>
            <a:pPr marL="228600" indent="-228600">
              <a:lnSpc>
                <a:spcPct val="150000"/>
              </a:lnSpc>
              <a:buFont typeface="+mj-ea"/>
              <a:buAutoNum type="circleNumDbPlain"/>
            </a:pPr>
            <a:r>
              <a:rPr lang="zh-CN" altLang="en-US" sz="1600" b="1" dirty="0" smtClean="0">
                <a:solidFill>
                  <a:srgbClr val="002060"/>
                </a:solidFill>
                <a:latin typeface="仿宋" pitchFamily="49" charset="-122"/>
                <a:ea typeface="仿宋" pitchFamily="49" charset="-122"/>
              </a:rPr>
              <a:t>先进轨迹控制系统：</a:t>
            </a:r>
            <a:r>
              <a:rPr lang="zh-CN" altLang="en-US" sz="1600" dirty="0" smtClean="0">
                <a:solidFill>
                  <a:srgbClr val="002060"/>
                </a:solidFill>
                <a:latin typeface="仿宋" pitchFamily="49" charset="-122"/>
                <a:ea typeface="仿宋" pitchFamily="49" charset="-122"/>
              </a:rPr>
              <a:t>完成生产线系统的定位操作；</a:t>
            </a:r>
            <a:endParaRPr lang="en-US" altLang="zh-CN" sz="1600" dirty="0" smtClean="0">
              <a:solidFill>
                <a:srgbClr val="002060"/>
              </a:solidFill>
              <a:latin typeface="仿宋" pitchFamily="49" charset="-122"/>
              <a:ea typeface="仿宋" pitchFamily="49" charset="-122"/>
            </a:endParaRPr>
          </a:p>
          <a:p>
            <a:pPr marL="228600" indent="-228600">
              <a:lnSpc>
                <a:spcPct val="150000"/>
              </a:lnSpc>
              <a:buFont typeface="+mj-ea"/>
              <a:buAutoNum type="circleNumDbPlain"/>
            </a:pPr>
            <a:r>
              <a:rPr lang="zh-CN" altLang="en-US" sz="1600" b="1" dirty="0" smtClean="0">
                <a:solidFill>
                  <a:srgbClr val="002060"/>
                </a:solidFill>
                <a:latin typeface="仿宋" pitchFamily="49" charset="-122"/>
                <a:ea typeface="仿宋" pitchFamily="49" charset="-122"/>
              </a:rPr>
              <a:t>高速伺服系统：</a:t>
            </a:r>
            <a:r>
              <a:rPr lang="zh-CN" altLang="en-US" sz="1600" dirty="0" smtClean="0">
                <a:solidFill>
                  <a:srgbClr val="002060"/>
                </a:solidFill>
                <a:latin typeface="仿宋" pitchFamily="49" charset="-122"/>
                <a:ea typeface="仿宋" pitchFamily="49" charset="-122"/>
              </a:rPr>
              <a:t>提供精确的动力传输；</a:t>
            </a:r>
            <a:endParaRPr lang="en-US" altLang="zh-CN" sz="1600" dirty="0" smtClean="0">
              <a:solidFill>
                <a:srgbClr val="002060"/>
              </a:solidFill>
              <a:latin typeface="仿宋" pitchFamily="49" charset="-122"/>
              <a:ea typeface="仿宋" pitchFamily="49" charset="-122"/>
            </a:endParaRPr>
          </a:p>
          <a:p>
            <a:pPr marL="228600" indent="-228600">
              <a:lnSpc>
                <a:spcPct val="150000"/>
              </a:lnSpc>
              <a:buFont typeface="+mj-ea"/>
              <a:buAutoNum type="circleNumDbPlain"/>
            </a:pPr>
            <a:r>
              <a:rPr lang="zh-CN" altLang="en-US" sz="1600" b="1" dirty="0" smtClean="0">
                <a:solidFill>
                  <a:srgbClr val="002060"/>
                </a:solidFill>
                <a:latin typeface="仿宋" pitchFamily="49" charset="-122"/>
                <a:ea typeface="仿宋" pitchFamily="49" charset="-122"/>
              </a:rPr>
              <a:t>混合传感系统：</a:t>
            </a:r>
            <a:r>
              <a:rPr lang="zh-CN" altLang="en-US" sz="1600" dirty="0" smtClean="0">
                <a:solidFill>
                  <a:srgbClr val="002060"/>
                </a:solidFill>
                <a:latin typeface="仿宋" pitchFamily="49" charset="-122"/>
                <a:ea typeface="仿宋" pitchFamily="49" charset="-122"/>
              </a:rPr>
              <a:t>提供生产线其它传感器信息整合和调控。</a:t>
            </a:r>
            <a:endParaRPr lang="en-US" altLang="zh-CN" sz="1600" dirty="0" smtClean="0">
              <a:solidFill>
                <a:srgbClr val="002060"/>
              </a:solidFill>
              <a:latin typeface="仿宋" pitchFamily="49" charset="-122"/>
              <a:ea typeface="仿宋" pitchFamily="49" charset="-122"/>
            </a:endParaRPr>
          </a:p>
        </p:txBody>
      </p:sp>
      <p:sp>
        <p:nvSpPr>
          <p:cNvPr id="9" name="矩形"/>
          <p:cNvSpPr>
            <a:spLocks/>
          </p:cNvSpPr>
          <p:nvPr/>
        </p:nvSpPr>
        <p:spPr>
          <a:xfrm>
            <a:off x="0" y="296156"/>
            <a:ext cx="2549562"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13" name="矩形"/>
          <p:cNvSpPr>
            <a:spLocks/>
          </p:cNvSpPr>
          <p:nvPr/>
        </p:nvSpPr>
        <p:spPr>
          <a:xfrm>
            <a:off x="552300" y="391795"/>
            <a:ext cx="1835898"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自主核心技术</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15"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17"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0" y="296156"/>
            <a:ext cx="2398955" cy="490498"/>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sp>
      <p:sp>
        <p:nvSpPr>
          <p:cNvPr id="3" name="矩形"/>
          <p:cNvSpPr>
            <a:spLocks/>
          </p:cNvSpPr>
          <p:nvPr/>
        </p:nvSpPr>
        <p:spPr>
          <a:xfrm>
            <a:off x="509003" y="391777"/>
            <a:ext cx="1814649" cy="346249"/>
          </a:xfrm>
          <a:prstGeom prst="rect">
            <a:avLst/>
          </a:prstGeom>
          <a:noFill/>
          <a:ln w="12700" cap="flat" cmpd="sng">
            <a:noFill/>
            <a:prstDash val="solid"/>
            <a:miter/>
          </a:ln>
        </p:spPr>
        <p:txBody>
          <a:bodyPr vert="horz" wrap="square" lIns="68580" tIns="34290" rIns="68580" bIns="34290" anchor="t" anchorCtr="0">
            <a:prstTxWarp prst="textNoShape">
              <a:avLst/>
            </a:prstTxWarp>
            <a:spAutoFit/>
          </a:bodyPr>
          <a:lstStyle/>
          <a:p>
            <a:pPr marL="0" indent="0">
              <a:lnSpc>
                <a:spcPct val="100000"/>
              </a:lnSpc>
              <a:spcBef>
                <a:spcPts val="0"/>
              </a:spcBef>
              <a:spcAft>
                <a:spcPts val="0"/>
              </a:spcAft>
              <a:buNone/>
            </a:pPr>
            <a:r>
              <a:rPr lang="zh-CN" altLang="en-US" sz="1800" b="1" i="0" u="none" strike="noStrike" kern="1200" cap="none" spc="300" baseline="0" dirty="0" smtClean="0">
                <a:solidFill>
                  <a:schemeClr val="bg1"/>
                </a:solidFill>
                <a:latin typeface="微软雅黑" pitchFamily="34" charset="-122"/>
                <a:ea typeface="微软雅黑" pitchFamily="34" charset="-122"/>
                <a:cs typeface="Calibri" charset="0"/>
              </a:rPr>
              <a:t>自主技术优势</a:t>
            </a:r>
            <a:endParaRPr lang="zh-CN" altLang="en-US" sz="1800" b="1" i="0" u="none" strike="noStrike" kern="1200" cap="none" spc="300" baseline="0" dirty="0">
              <a:solidFill>
                <a:schemeClr val="bg1"/>
              </a:solidFill>
              <a:latin typeface="微软雅黑" pitchFamily="34" charset="-122"/>
              <a:ea typeface="微软雅黑" pitchFamily="34" charset="-122"/>
              <a:cs typeface="Calibri" charset="0"/>
            </a:endParaRPr>
          </a:p>
        </p:txBody>
      </p:sp>
      <p:sp>
        <p:nvSpPr>
          <p:cNvPr id="4" name="五边形"/>
          <p:cNvSpPr>
            <a:spLocks/>
          </p:cNvSpPr>
          <p:nvPr/>
        </p:nvSpPr>
        <p:spPr>
          <a:xfrm>
            <a:off x="-6526" y="444243"/>
            <a:ext cx="378847" cy="195152"/>
          </a:xfrm>
          <a:prstGeom prst="homePlate">
            <a:avLst>
              <a:gd name="adj" fmla="val 48748"/>
            </a:avLst>
          </a:prstGeom>
          <a:solidFill>
            <a:schemeClr val="bg1"/>
          </a:solidFill>
          <a:ln w="12700" cap="flat" cmpd="sng">
            <a:noFill/>
            <a:prstDash val="solid"/>
            <a:round/>
          </a:ln>
        </p:spPr>
      </p:sp>
      <p:sp>
        <p:nvSpPr>
          <p:cNvPr id="5" name="燕尾形"/>
          <p:cNvSpPr>
            <a:spLocks/>
          </p:cNvSpPr>
          <p:nvPr/>
        </p:nvSpPr>
        <p:spPr>
          <a:xfrm>
            <a:off x="314824" y="444243"/>
            <a:ext cx="187653" cy="195152"/>
          </a:xfrm>
          <a:prstGeom prst="chevron">
            <a:avLst>
              <a:gd name="adj" fmla="val 50000"/>
            </a:avLst>
          </a:prstGeom>
          <a:solidFill>
            <a:schemeClr val="bg1"/>
          </a:solidFill>
          <a:ln w="12700" cap="flat" cmpd="sng">
            <a:noFill/>
            <a:prstDash val="solid"/>
            <a:round/>
          </a:ln>
        </p:spPr>
      </p:sp>
      <p:grpSp>
        <p:nvGrpSpPr>
          <p:cNvPr id="6" name="组合 5"/>
          <p:cNvGrpSpPr/>
          <p:nvPr/>
        </p:nvGrpSpPr>
        <p:grpSpPr>
          <a:xfrm>
            <a:off x="698910" y="908386"/>
            <a:ext cx="7795895" cy="3765550"/>
            <a:chOff x="634365" y="1005205"/>
            <a:chExt cx="7795895" cy="3765550"/>
          </a:xfrm>
        </p:grpSpPr>
        <p:pic>
          <p:nvPicPr>
            <p:cNvPr id="7" name="图片" descr="343435383032343b343538333736353bc6c0d3c5"/>
            <p:cNvPicPr>
              <a:picLocks noChangeAspect="1"/>
            </p:cNvPicPr>
            <p:nvPr/>
          </p:nvPicPr>
          <p:blipFill>
            <a:blip r:embed="rId2" cstate="print"/>
            <a:stretch>
              <a:fillRect/>
            </a:stretch>
          </p:blipFill>
          <p:spPr>
            <a:xfrm>
              <a:off x="899160" y="1005205"/>
              <a:ext cx="953135" cy="953135"/>
            </a:xfrm>
            <a:prstGeom prst="rect">
              <a:avLst/>
            </a:prstGeom>
            <a:noFill/>
            <a:ln w="12700" cap="flat" cmpd="sng">
              <a:noFill/>
              <a:prstDash val="solid"/>
              <a:miter/>
            </a:ln>
          </p:spPr>
        </p:pic>
        <p:sp>
          <p:nvSpPr>
            <p:cNvPr id="8" name="矩形"/>
            <p:cNvSpPr>
              <a:spLocks/>
            </p:cNvSpPr>
            <p:nvPr/>
          </p:nvSpPr>
          <p:spPr>
            <a:xfrm>
              <a:off x="636270" y="2235200"/>
              <a:ext cx="1565910" cy="27699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1200" b="1" i="0" u="none" strike="noStrike" kern="1200" cap="none" spc="0" baseline="0" dirty="0">
                  <a:solidFill>
                    <a:srgbClr val="002060"/>
                  </a:solidFill>
                  <a:latin typeface="微软雅黑" pitchFamily="34" charset="-122"/>
                  <a:ea typeface="微软雅黑" pitchFamily="34" charset="-122"/>
                  <a:cs typeface="Calibri" charset="0"/>
                  <a:sym typeface="宋体" charset="0"/>
                </a:rPr>
                <a:t>20</a:t>
              </a:r>
              <a:r>
                <a:rPr lang="zh-CN" altLang="en-US" sz="1200" b="1" i="0" u="none" strike="noStrike" kern="1200" cap="none" spc="0" baseline="0" dirty="0" smtClean="0">
                  <a:solidFill>
                    <a:srgbClr val="002060"/>
                  </a:solidFill>
                  <a:latin typeface="微软雅黑" pitchFamily="34" charset="-122"/>
                  <a:ea typeface="微软雅黑" pitchFamily="34" charset="-122"/>
                  <a:cs typeface="Calibri" charset="0"/>
                  <a:sym typeface="宋体" charset="0"/>
                </a:rPr>
                <a:t>年产</a:t>
              </a:r>
              <a:r>
                <a:rPr lang="zh-CN" altLang="en-US" sz="1200" b="1" i="0" u="none" strike="noStrike" kern="1200" cap="none" spc="0" baseline="0" dirty="0">
                  <a:solidFill>
                    <a:srgbClr val="002060"/>
                  </a:solidFill>
                  <a:latin typeface="微软雅黑" pitchFamily="34" charset="-122"/>
                  <a:ea typeface="微软雅黑" pitchFamily="34" charset="-122"/>
                  <a:cs typeface="Calibri" charset="0"/>
                  <a:sym typeface="宋体" charset="0"/>
                </a:rPr>
                <a:t>线验证</a:t>
              </a:r>
            </a:p>
          </p:txBody>
        </p:sp>
        <p:pic>
          <p:nvPicPr>
            <p:cNvPr id="9" name="图片" descr="32313533393438343b32313533393438303bb6e0b7bdcff2333630b6c8bbb7c8c6"/>
            <p:cNvPicPr>
              <a:picLocks noChangeAspect="1"/>
            </p:cNvPicPr>
            <p:nvPr/>
          </p:nvPicPr>
          <p:blipFill>
            <a:blip r:embed="rId3" cstate="print"/>
            <a:stretch>
              <a:fillRect/>
            </a:stretch>
          </p:blipFill>
          <p:spPr>
            <a:xfrm>
              <a:off x="3176905" y="1203960"/>
              <a:ext cx="556259" cy="556260"/>
            </a:xfrm>
            <a:prstGeom prst="rect">
              <a:avLst/>
            </a:prstGeom>
            <a:noFill/>
            <a:ln w="12700" cap="flat" cmpd="sng">
              <a:noFill/>
              <a:prstDash val="solid"/>
              <a:miter/>
            </a:ln>
          </p:spPr>
        </p:pic>
        <p:sp>
          <p:nvSpPr>
            <p:cNvPr id="10" name="矩形"/>
            <p:cNvSpPr>
              <a:spLocks/>
            </p:cNvSpPr>
            <p:nvPr/>
          </p:nvSpPr>
          <p:spPr>
            <a:xfrm>
              <a:off x="2638425" y="2239645"/>
              <a:ext cx="1632585" cy="27699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1200" b="1" i="0" u="none" strike="noStrike" kern="1200" cap="none" spc="0" baseline="0" dirty="0">
                  <a:solidFill>
                    <a:srgbClr val="002060"/>
                  </a:solidFill>
                  <a:latin typeface="微软雅黑" pitchFamily="34" charset="-122"/>
                  <a:ea typeface="微软雅黑" pitchFamily="34" charset="-122"/>
                  <a:cs typeface="Calibri" charset="0"/>
                  <a:sym typeface="宋体" charset="0"/>
                </a:rPr>
                <a:t>20</a:t>
              </a:r>
              <a:r>
                <a:rPr lang="zh-CN" altLang="en-US" sz="1200" b="1" i="0" u="none" strike="noStrike" kern="1200" cap="none" spc="0" baseline="0" dirty="0">
                  <a:solidFill>
                    <a:srgbClr val="002060"/>
                  </a:solidFill>
                  <a:latin typeface="微软雅黑" pitchFamily="34" charset="-122"/>
                  <a:ea typeface="微软雅黑" pitchFamily="34" charset="-122"/>
                  <a:cs typeface="Calibri" charset="0"/>
                  <a:sym typeface="宋体" charset="0"/>
                </a:rPr>
                <a:t>年客户需求算法库</a:t>
              </a:r>
            </a:p>
          </p:txBody>
        </p:sp>
        <p:pic>
          <p:nvPicPr>
            <p:cNvPr id="11" name="图片" descr="303b31393938313039333bb4b4d0c2"/>
            <p:cNvPicPr>
              <a:picLocks noChangeAspect="1"/>
            </p:cNvPicPr>
            <p:nvPr/>
          </p:nvPicPr>
          <p:blipFill>
            <a:blip r:embed="rId4" cstate="print"/>
            <a:stretch>
              <a:fillRect/>
            </a:stretch>
          </p:blipFill>
          <p:spPr>
            <a:xfrm>
              <a:off x="7338695" y="1148080"/>
              <a:ext cx="509904" cy="703580"/>
            </a:xfrm>
            <a:prstGeom prst="rect">
              <a:avLst/>
            </a:prstGeom>
            <a:noFill/>
            <a:ln w="12700" cap="flat" cmpd="sng">
              <a:noFill/>
              <a:prstDash val="solid"/>
              <a:miter/>
            </a:ln>
          </p:spPr>
        </p:pic>
        <p:pic>
          <p:nvPicPr>
            <p:cNvPr id="12" name="图片" descr="303b343539303338353bb4b4d0c2"/>
            <p:cNvPicPr>
              <a:picLocks noChangeAspect="1"/>
            </p:cNvPicPr>
            <p:nvPr/>
          </p:nvPicPr>
          <p:blipFill>
            <a:blip r:embed="rId5" cstate="print"/>
            <a:stretch>
              <a:fillRect/>
            </a:stretch>
          </p:blipFill>
          <p:spPr>
            <a:xfrm>
              <a:off x="5228590" y="1203960"/>
              <a:ext cx="591820" cy="591820"/>
            </a:xfrm>
            <a:prstGeom prst="rect">
              <a:avLst/>
            </a:prstGeom>
            <a:noFill/>
            <a:ln w="12700" cap="flat" cmpd="sng">
              <a:noFill/>
              <a:prstDash val="solid"/>
              <a:miter/>
            </a:ln>
          </p:spPr>
        </p:pic>
        <p:pic>
          <p:nvPicPr>
            <p:cNvPr id="13" name="图片" descr="303b343539303338373bb6afc1a6"/>
            <p:cNvPicPr>
              <a:picLocks noChangeAspect="1"/>
            </p:cNvPicPr>
            <p:nvPr/>
          </p:nvPicPr>
          <p:blipFill>
            <a:blip r:embed="rId6" cstate="print"/>
            <a:stretch>
              <a:fillRect/>
            </a:stretch>
          </p:blipFill>
          <p:spPr>
            <a:xfrm>
              <a:off x="3147060" y="2712085"/>
              <a:ext cx="621029" cy="621029"/>
            </a:xfrm>
            <a:prstGeom prst="rect">
              <a:avLst/>
            </a:prstGeom>
            <a:noFill/>
            <a:ln w="12700" cap="flat" cmpd="sng">
              <a:noFill/>
              <a:prstDash val="solid"/>
              <a:miter/>
            </a:ln>
          </p:spPr>
        </p:pic>
        <p:pic>
          <p:nvPicPr>
            <p:cNvPr id="14" name="图片" descr="31393935333232303b343732313231393bcafdbeddbfe2"/>
            <p:cNvPicPr>
              <a:picLocks noChangeAspect="1"/>
            </p:cNvPicPr>
            <p:nvPr/>
          </p:nvPicPr>
          <p:blipFill>
            <a:blip r:embed="rId7" cstate="print"/>
            <a:stretch>
              <a:fillRect/>
            </a:stretch>
          </p:blipFill>
          <p:spPr>
            <a:xfrm>
              <a:off x="1093470" y="2759710"/>
              <a:ext cx="556895" cy="556895"/>
            </a:xfrm>
            <a:prstGeom prst="rect">
              <a:avLst/>
            </a:prstGeom>
            <a:noFill/>
            <a:ln w="12700" cap="flat" cmpd="sng">
              <a:noFill/>
              <a:prstDash val="solid"/>
              <a:miter/>
            </a:ln>
          </p:spPr>
        </p:pic>
        <p:pic>
          <p:nvPicPr>
            <p:cNvPr id="15" name="图片" descr="32313538393032393b32313538383638373bbcafb3c9b5e7c2b7"/>
            <p:cNvPicPr>
              <a:picLocks noChangeAspect="1"/>
            </p:cNvPicPr>
            <p:nvPr/>
          </p:nvPicPr>
          <p:blipFill>
            <a:blip r:embed="rId8" cstate="print"/>
            <a:stretch>
              <a:fillRect/>
            </a:stretch>
          </p:blipFill>
          <p:spPr>
            <a:xfrm>
              <a:off x="5264785" y="2801620"/>
              <a:ext cx="531493" cy="531494"/>
            </a:xfrm>
            <a:prstGeom prst="rect">
              <a:avLst/>
            </a:prstGeom>
            <a:noFill/>
            <a:ln w="12700" cap="flat" cmpd="sng">
              <a:noFill/>
              <a:prstDash val="solid"/>
              <a:miter/>
            </a:ln>
          </p:spPr>
        </p:pic>
        <p:pic>
          <p:nvPicPr>
            <p:cNvPr id="16" name="图片" descr="343435383231343b333638303337353bcafdbeddcfdf"/>
            <p:cNvPicPr>
              <a:picLocks noChangeAspect="1"/>
            </p:cNvPicPr>
            <p:nvPr/>
          </p:nvPicPr>
          <p:blipFill>
            <a:blip r:embed="rId9" cstate="print"/>
            <a:stretch>
              <a:fillRect/>
            </a:stretch>
          </p:blipFill>
          <p:spPr>
            <a:xfrm>
              <a:off x="7338695" y="2764790"/>
              <a:ext cx="551813" cy="551815"/>
            </a:xfrm>
            <a:prstGeom prst="rect">
              <a:avLst/>
            </a:prstGeom>
            <a:noFill/>
            <a:ln w="12700" cap="flat" cmpd="sng">
              <a:noFill/>
              <a:prstDash val="solid"/>
              <a:miter/>
            </a:ln>
          </p:spPr>
        </p:pic>
        <p:sp>
          <p:nvSpPr>
            <p:cNvPr id="17" name="矩形"/>
            <p:cNvSpPr>
              <a:spLocks/>
            </p:cNvSpPr>
            <p:nvPr/>
          </p:nvSpPr>
          <p:spPr>
            <a:xfrm>
              <a:off x="634365" y="1879600"/>
              <a:ext cx="1567180" cy="360044"/>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a:solidFill>
                    <a:schemeClr val="bg1"/>
                  </a:solidFill>
                  <a:latin typeface="微软雅黑" pitchFamily="34" charset="-122"/>
                  <a:ea typeface="微软雅黑" pitchFamily="34" charset="-122"/>
                  <a:cs typeface="Calibri" charset="0"/>
                  <a:sym typeface="宋体" charset="0"/>
                </a:rPr>
                <a:t>算法稳定</a:t>
              </a:r>
            </a:p>
          </p:txBody>
        </p:sp>
        <p:sp>
          <p:nvSpPr>
            <p:cNvPr id="18" name="矩形"/>
            <p:cNvSpPr>
              <a:spLocks/>
            </p:cNvSpPr>
            <p:nvPr/>
          </p:nvSpPr>
          <p:spPr>
            <a:xfrm>
              <a:off x="2671445" y="1878965"/>
              <a:ext cx="1567179" cy="360045"/>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a:solidFill>
                    <a:schemeClr val="bg1"/>
                  </a:solidFill>
                  <a:latin typeface="微软雅黑" pitchFamily="34" charset="-122"/>
                  <a:ea typeface="微软雅黑" pitchFamily="34" charset="-122"/>
                  <a:cs typeface="Calibri" charset="0"/>
                  <a:sym typeface="宋体" charset="0"/>
                </a:rPr>
                <a:t>算法库丰富</a:t>
              </a:r>
            </a:p>
          </p:txBody>
        </p:sp>
        <p:sp>
          <p:nvSpPr>
            <p:cNvPr id="19" name="矩形"/>
            <p:cNvSpPr>
              <a:spLocks/>
            </p:cNvSpPr>
            <p:nvPr/>
          </p:nvSpPr>
          <p:spPr>
            <a:xfrm>
              <a:off x="4678045" y="1879600"/>
              <a:ext cx="1567180" cy="360044"/>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a:solidFill>
                    <a:schemeClr val="bg1"/>
                  </a:solidFill>
                  <a:latin typeface="微软雅黑" pitchFamily="34" charset="-122"/>
                  <a:ea typeface="微软雅黑" pitchFamily="34" charset="-122"/>
                  <a:cs typeface="Calibri" charset="0"/>
                  <a:sym typeface="宋体" charset="0"/>
                </a:rPr>
                <a:t>创新先进轨迹算法</a:t>
              </a:r>
            </a:p>
          </p:txBody>
        </p:sp>
        <p:sp>
          <p:nvSpPr>
            <p:cNvPr id="20" name="矩形"/>
            <p:cNvSpPr>
              <a:spLocks/>
            </p:cNvSpPr>
            <p:nvPr/>
          </p:nvSpPr>
          <p:spPr>
            <a:xfrm>
              <a:off x="6758940" y="1875155"/>
              <a:ext cx="1670050" cy="360044"/>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a:solidFill>
                    <a:schemeClr val="bg1"/>
                  </a:solidFill>
                  <a:latin typeface="微软雅黑" pitchFamily="34" charset="-122"/>
                  <a:ea typeface="微软雅黑" pitchFamily="34" charset="-122"/>
                  <a:cs typeface="Calibri" charset="0"/>
                  <a:sym typeface="宋体" charset="0"/>
                </a:rPr>
                <a:t>创新结构机械设计算法</a:t>
              </a:r>
            </a:p>
          </p:txBody>
        </p:sp>
        <p:sp>
          <p:nvSpPr>
            <p:cNvPr id="21" name="矩形"/>
            <p:cNvSpPr>
              <a:spLocks/>
            </p:cNvSpPr>
            <p:nvPr/>
          </p:nvSpPr>
          <p:spPr>
            <a:xfrm>
              <a:off x="634365" y="3464559"/>
              <a:ext cx="1567180" cy="360044"/>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a:solidFill>
                    <a:schemeClr val="bg1"/>
                  </a:solidFill>
                  <a:latin typeface="微软雅黑" pitchFamily="34" charset="-122"/>
                  <a:ea typeface="微软雅黑" pitchFamily="34" charset="-122"/>
                  <a:cs typeface="Calibri" charset="0"/>
                  <a:sym typeface="宋体" charset="0"/>
                </a:rPr>
                <a:t>大数据图片存储库</a:t>
              </a:r>
            </a:p>
          </p:txBody>
        </p:sp>
        <p:sp>
          <p:nvSpPr>
            <p:cNvPr id="22" name="矩形"/>
            <p:cNvSpPr>
              <a:spLocks/>
            </p:cNvSpPr>
            <p:nvPr/>
          </p:nvSpPr>
          <p:spPr>
            <a:xfrm>
              <a:off x="2673350" y="3465195"/>
              <a:ext cx="1567179" cy="482861"/>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dirty="0">
                  <a:solidFill>
                    <a:schemeClr val="bg1"/>
                  </a:solidFill>
                  <a:latin typeface="微软雅黑" pitchFamily="34" charset="-122"/>
                  <a:ea typeface="微软雅黑" pitchFamily="34" charset="-122"/>
                  <a:cs typeface="Calibri" charset="0"/>
                  <a:sym typeface="宋体" charset="0"/>
                </a:rPr>
                <a:t>创新混合传感动力</a:t>
              </a:r>
              <a:endParaRPr lang="en-US" altLang="zh-CN" sz="1200" b="1" i="0" u="none" strike="noStrike" kern="1200" cap="none" spc="0" baseline="0" dirty="0">
                <a:solidFill>
                  <a:schemeClr val="bg1"/>
                </a:solidFill>
                <a:latin typeface="微软雅黑" pitchFamily="34" charset="-122"/>
                <a:ea typeface="微软雅黑" pitchFamily="34" charset="-122"/>
                <a:cs typeface="Calibri" charset="0"/>
                <a:sym typeface="宋体" charset="0"/>
              </a:endParaRPr>
            </a:p>
            <a:p>
              <a:pPr marL="0" indent="0" algn="ctr">
                <a:lnSpc>
                  <a:spcPct val="100000"/>
                </a:lnSpc>
                <a:spcBef>
                  <a:spcPts val="0"/>
                </a:spcBef>
                <a:spcAft>
                  <a:spcPts val="0"/>
                </a:spcAft>
                <a:buNone/>
              </a:pPr>
              <a:r>
                <a:rPr lang="zh-CN" altLang="en-US" sz="1200" b="1" i="0" u="none" strike="noStrike" kern="1200" cap="none" spc="0" baseline="0" dirty="0">
                  <a:solidFill>
                    <a:schemeClr val="bg1"/>
                  </a:solidFill>
                  <a:latin typeface="微软雅黑" pitchFamily="34" charset="-122"/>
                  <a:ea typeface="微软雅黑" pitchFamily="34" charset="-122"/>
                  <a:cs typeface="Calibri" charset="0"/>
                  <a:sym typeface="宋体" charset="0"/>
                </a:rPr>
                <a:t>系统算法</a:t>
              </a:r>
            </a:p>
          </p:txBody>
        </p:sp>
        <p:sp>
          <p:nvSpPr>
            <p:cNvPr id="23" name="矩形"/>
            <p:cNvSpPr>
              <a:spLocks/>
            </p:cNvSpPr>
            <p:nvPr/>
          </p:nvSpPr>
          <p:spPr>
            <a:xfrm>
              <a:off x="4740910" y="3465195"/>
              <a:ext cx="1567178" cy="461346"/>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00000"/>
                </a:lnSpc>
                <a:spcBef>
                  <a:spcPts val="0"/>
                </a:spcBef>
                <a:spcAft>
                  <a:spcPts val="0"/>
                </a:spcAft>
                <a:buNone/>
              </a:pPr>
              <a:r>
                <a:rPr lang="zh-CN" altLang="en-US" sz="1200" b="1" i="0" u="none" strike="noStrike" kern="1200" cap="none" spc="0" baseline="0" dirty="0">
                  <a:solidFill>
                    <a:schemeClr val="bg1"/>
                  </a:solidFill>
                  <a:latin typeface="微软雅黑" pitchFamily="34" charset="-122"/>
                  <a:ea typeface="微软雅黑" pitchFamily="34" charset="-122"/>
                  <a:cs typeface="Calibri" charset="0"/>
                  <a:sym typeface="宋体" charset="0"/>
                </a:rPr>
                <a:t>生产线的集成和</a:t>
              </a:r>
              <a:endParaRPr lang="en-US" altLang="zh-CN" sz="1200" b="1" i="0" u="none" strike="noStrike" kern="1200" cap="none" spc="0" baseline="0" dirty="0">
                <a:solidFill>
                  <a:schemeClr val="bg1"/>
                </a:solidFill>
                <a:latin typeface="微软雅黑" pitchFamily="34" charset="-122"/>
                <a:ea typeface="微软雅黑" pitchFamily="34" charset="-122"/>
                <a:cs typeface="Calibri" charset="0"/>
                <a:sym typeface="宋体" charset="0"/>
              </a:endParaRPr>
            </a:p>
            <a:p>
              <a:pPr marL="0" indent="0" algn="ctr">
                <a:lnSpc>
                  <a:spcPct val="100000"/>
                </a:lnSpc>
                <a:spcBef>
                  <a:spcPts val="0"/>
                </a:spcBef>
                <a:spcAft>
                  <a:spcPts val="0"/>
                </a:spcAft>
                <a:buNone/>
              </a:pPr>
              <a:r>
                <a:rPr lang="zh-CN" altLang="en-US" sz="1200" b="1" i="0" u="none" strike="noStrike" kern="1200" cap="none" spc="0" baseline="0" dirty="0">
                  <a:solidFill>
                    <a:schemeClr val="bg1"/>
                  </a:solidFill>
                  <a:latin typeface="微软雅黑" pitchFamily="34" charset="-122"/>
                  <a:ea typeface="微软雅黑" pitchFamily="34" charset="-122"/>
                  <a:cs typeface="Calibri" charset="0"/>
                  <a:sym typeface="宋体" charset="0"/>
                </a:rPr>
                <a:t>运行稳定</a:t>
              </a:r>
            </a:p>
          </p:txBody>
        </p:sp>
        <p:sp>
          <p:nvSpPr>
            <p:cNvPr id="24" name="矩形"/>
            <p:cNvSpPr>
              <a:spLocks/>
            </p:cNvSpPr>
            <p:nvPr/>
          </p:nvSpPr>
          <p:spPr>
            <a:xfrm>
              <a:off x="6758305" y="3469640"/>
              <a:ext cx="1671955" cy="354965"/>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10000"/>
                </a:lnSpc>
                <a:spcBef>
                  <a:spcPts val="0"/>
                </a:spcBef>
                <a:spcAft>
                  <a:spcPts val="0"/>
                </a:spcAft>
                <a:buNone/>
              </a:pPr>
              <a:r>
                <a:rPr lang="zh-CN" altLang="en-US" sz="1200" b="1" i="0" u="none" strike="noStrike" kern="1200" cap="none" spc="0" baseline="0" dirty="0">
                  <a:solidFill>
                    <a:schemeClr val="bg1"/>
                  </a:solidFill>
                  <a:latin typeface="微软雅黑" pitchFamily="34" charset="-122"/>
                  <a:ea typeface="微软雅黑" pitchFamily="34" charset="-122"/>
                  <a:cs typeface="Calibri" charset="0"/>
                  <a:sym typeface="宋体" charset="0"/>
                </a:rPr>
                <a:t>生产线的故障库</a:t>
              </a:r>
            </a:p>
          </p:txBody>
        </p:sp>
        <p:sp>
          <p:nvSpPr>
            <p:cNvPr id="25" name="矩形"/>
            <p:cNvSpPr>
              <a:spLocks/>
            </p:cNvSpPr>
            <p:nvPr/>
          </p:nvSpPr>
          <p:spPr>
            <a:xfrm>
              <a:off x="3908424" y="4315460"/>
              <a:ext cx="1671955" cy="354965"/>
            </a:xfrm>
            <a:prstGeom prst="rect">
              <a:avLst/>
            </a:prstGeom>
            <a:gradFill rotWithShape="1">
              <a:gsLst>
                <a:gs pos="0">
                  <a:srgbClr val="095A96">
                    <a:alpha val="100000"/>
                  </a:srgbClr>
                </a:gs>
                <a:gs pos="100000">
                  <a:srgbClr val="00A2A8">
                    <a:alpha val="100000"/>
                  </a:srgbClr>
                </a:gs>
              </a:gsLst>
              <a:lin ang="10800000" scaled="1"/>
            </a:gradFill>
            <a:ln w="12700" cap="flat" cmpd="sng">
              <a:noFill/>
              <a:prstDash val="solid"/>
              <a:round/>
            </a:ln>
          </p:spPr>
          <p:txBody>
            <a:bodyPr vert="horz" wrap="square" lIns="68580" tIns="34290" rIns="68580" bIns="34290" anchor="ctr" anchorCtr="0">
              <a:prstTxWarp prst="textNoShape">
                <a:avLst/>
              </a:prstTxWarp>
            </a:bodyPr>
            <a:lstStyle/>
            <a:p>
              <a:pPr marL="0" indent="0" algn="ctr">
                <a:lnSpc>
                  <a:spcPct val="110000"/>
                </a:lnSpc>
                <a:spcBef>
                  <a:spcPts val="0"/>
                </a:spcBef>
                <a:spcAft>
                  <a:spcPts val="0"/>
                </a:spcAft>
                <a:buNone/>
              </a:pPr>
              <a:r>
                <a:rPr lang="zh-CN" altLang="en-US" sz="1200" b="1" i="0" u="none" strike="noStrike" kern="1200" cap="none" spc="0" baseline="0" dirty="0" smtClean="0">
                  <a:solidFill>
                    <a:schemeClr val="bg1"/>
                  </a:solidFill>
                  <a:latin typeface="微软雅黑" pitchFamily="34" charset="-122"/>
                  <a:ea typeface="微软雅黑" pitchFamily="34" charset="-122"/>
                  <a:cs typeface="Calibri" charset="0"/>
                  <a:sym typeface="宋体" charset="0"/>
                </a:rPr>
                <a:t>价格优势</a:t>
              </a:r>
              <a:endParaRPr lang="zh-CN" altLang="en-US" sz="1200" b="1" i="0" u="none" strike="noStrike" kern="1200" cap="none" spc="0" baseline="0" dirty="0">
                <a:solidFill>
                  <a:schemeClr val="bg1"/>
                </a:solidFill>
                <a:latin typeface="微软雅黑" pitchFamily="34" charset="-122"/>
                <a:ea typeface="微软雅黑" pitchFamily="34" charset="-122"/>
                <a:cs typeface="Calibri" charset="0"/>
                <a:sym typeface="宋体" charset="0"/>
              </a:endParaRPr>
            </a:p>
          </p:txBody>
        </p:sp>
        <p:pic>
          <p:nvPicPr>
            <p:cNvPr id="26" name="图片" descr="303b32313535333438333bbcdbb8f1"/>
            <p:cNvPicPr>
              <a:picLocks noChangeAspect="1"/>
            </p:cNvPicPr>
            <p:nvPr/>
          </p:nvPicPr>
          <p:blipFill>
            <a:blip r:embed="rId10" cstate="print"/>
            <a:stretch>
              <a:fillRect/>
            </a:stretch>
          </p:blipFill>
          <p:spPr>
            <a:xfrm>
              <a:off x="3202305" y="4215130"/>
              <a:ext cx="555625" cy="555625"/>
            </a:xfrm>
            <a:prstGeom prst="rect">
              <a:avLst/>
            </a:prstGeom>
            <a:noFill/>
            <a:ln w="12700" cap="flat" cmpd="sng">
              <a:noFill/>
              <a:prstDash val="solid"/>
              <a:miter/>
            </a:ln>
          </p:spPr>
        </p:pic>
      </p:grpSp>
      <p:sp>
        <p:nvSpPr>
          <p:cNvPr id="27" name="灯片编号占位符 7"/>
          <p:cNvSpPr txBox="1">
            <a:spLocks/>
          </p:cNvSpPr>
          <p:nvPr/>
        </p:nvSpPr>
        <p:spPr>
          <a:xfrm>
            <a:off x="6457950" y="4767263"/>
            <a:ext cx="2057400" cy="273844"/>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AD2D6BD-DE1B-4B5F-8B41-2702339687B9}" type="slidenum">
              <a:rPr kumimoji="0" lang="en-US" altLang="zh-CN" sz="1400" b="0" i="0" u="none" strike="noStrike" kern="1200" cap="none" spc="0" normalizeH="0" baseline="0" noProof="0" smtClean="0">
                <a:ln>
                  <a:noFill/>
                </a:ln>
                <a:solidFill>
                  <a:schemeClr val="tx1"/>
                </a:solidFill>
                <a:effectLst/>
                <a:uLnTx/>
                <a:uFillTx/>
                <a:latin typeface="Calibri" charset="0"/>
                <a:ea typeface="宋体" charset="0"/>
                <a:cs typeface="Calibri" charset="0"/>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zh-CN" altLang="en-US" sz="1400" b="0" i="0" u="none" strike="noStrike" kern="1200" cap="none" spc="0" normalizeH="0" baseline="0" noProof="0" dirty="0">
              <a:ln>
                <a:noFill/>
              </a:ln>
              <a:solidFill>
                <a:schemeClr val="tx1"/>
              </a:solidFill>
              <a:effectLst/>
              <a:uLnTx/>
              <a:uFillTx/>
              <a:latin typeface="Calibri" charset="0"/>
              <a:ea typeface="宋体" charset="0"/>
              <a:cs typeface="Calibri" charset="0"/>
            </a:endParaRPr>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1963</TotalTime>
  <Words>1697</Words>
  <Application>Yozo_Office</Application>
  <PresentationFormat>全屏显示(16:9)</PresentationFormat>
  <Paragraphs>124</Paragraphs>
  <Slides>17</Slides>
  <Notes>2</Notes>
  <HiddenSlides>0</HiddenSlides>
  <MMClips>1</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ding ren</dc:creator>
  <cp:lastModifiedBy>QHTF</cp:lastModifiedBy>
  <cp:revision>836</cp:revision>
  <dcterms:created xsi:type="dcterms:W3CDTF">2018-11-03T01:10:00Z</dcterms:created>
  <dcterms:modified xsi:type="dcterms:W3CDTF">2022-10-10T12:22:08Z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EE4F68E2C6834535BAFEAFE178932D1A</vt:lpwstr>
  </property>
</Properties>
</file>