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2" r:id="rId3"/>
  </p:sldMasterIdLst>
  <p:notesMasterIdLst>
    <p:notesMasterId r:id="rId5"/>
  </p:notesMasterIdLst>
  <p:sldIdLst>
    <p:sldId id="258" r:id="rId4"/>
    <p:sldId id="5300817" r:id="rId6"/>
    <p:sldId id="2391" r:id="rId7"/>
    <p:sldId id="2412" r:id="rId8"/>
    <p:sldId id="277" r:id="rId9"/>
    <p:sldId id="304" r:id="rId10"/>
    <p:sldId id="2421" r:id="rId11"/>
    <p:sldId id="263" r:id="rId12"/>
    <p:sldId id="2393" r:id="rId13"/>
    <p:sldId id="2418" r:id="rId14"/>
    <p:sldId id="652" r:id="rId15"/>
    <p:sldId id="324" r:id="rId16"/>
    <p:sldId id="2404" r:id="rId17"/>
    <p:sldId id="2411" r:id="rId18"/>
    <p:sldId id="5300746" r:id="rId19"/>
    <p:sldId id="5300709" r:id="rId20"/>
    <p:sldId id="5300745" r:id="rId21"/>
    <p:sldId id="5300677" r:id="rId22"/>
    <p:sldId id="5300673" r:id="rId23"/>
    <p:sldId id="5300841" r:id="rId24"/>
    <p:sldId id="5300704" r:id="rId25"/>
    <p:sldId id="5300810" r:id="rId26"/>
    <p:sldId id="5300842" r:id="rId27"/>
    <p:sldId id="5300744"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1"/>
    <p:restoredTop sz="89744"/>
  </p:normalViewPr>
  <p:slideViewPr>
    <p:cSldViewPr snapToGrid="0">
      <p:cViewPr varScale="1">
        <p:scale>
          <a:sx n="96" d="100"/>
          <a:sy n="96" d="100"/>
        </p:scale>
        <p:origin x="9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B7675-430F-7F4D-8E93-CBFB10D41D66}"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69C64-4792-BE49-84AF-91CE86C373E6}"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9469C64-4792-BE49-84AF-91CE86C373E6}"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44947CC-0FDC-4083-947F-FAC7BA8D8C3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44947CC-0FDC-4083-947F-FAC7BA8D8C3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44947CC-0FDC-4083-947F-FAC7BA8D8C3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44947CC-0FDC-4083-947F-FAC7BA8D8C3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email"/>
          <a:stretch>
            <a:fillRect/>
          </a:stretch>
        </p:blipFill>
        <p:spPr>
          <a:xfrm>
            <a:off x="0" y="8808"/>
            <a:ext cx="12192000" cy="6860032"/>
          </a:xfrm>
          <a:prstGeom prst="rect">
            <a:avLst/>
          </a:prstGeom>
        </p:spPr>
      </p:pic>
      <p:sp>
        <p:nvSpPr>
          <p:cNvPr id="9" name="矩形 8"/>
          <p:cNvSpPr/>
          <p:nvPr userDrawn="1"/>
        </p:nvSpPr>
        <p:spPr>
          <a:xfrm>
            <a:off x="0" y="0"/>
            <a:ext cx="12192000" cy="6849192"/>
          </a:xfrm>
          <a:prstGeom prst="rect">
            <a:avLst/>
          </a:prstGeom>
          <a:solidFill>
            <a:srgbClr val="1040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dirty="0"/>
              <a:t>单击此处编辑母版标题样式</a:t>
            </a:r>
            <a:endParaRPr kumimoji="1" lang="zh-CN" altLang="en-US" dirty="0"/>
          </a:p>
        </p:txBody>
      </p:sp>
      <p:sp>
        <p:nvSpPr>
          <p:cNvPr id="11"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12" name="日期占位符 3"/>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13"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14" name="灯片编号占位符 5"/>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3000">
        <p14:prism isInverted="1" isContent="1"/>
      </p:transition>
    </mc:Choice>
    <mc:Fallback>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0F937DB-8CA9-104B-93E1-1C61616DEF0C}"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A3E51B1E-8FB7-EC46-9750-8B1821D21ED3}" type="slidenum">
              <a:rPr kumimoji="1" lang="zh-CN" altLang="en-US" smtClean="0"/>
            </a:fld>
            <a:endParaRPr kumimoji="1"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77CC543C-AC43-2F47-9B36-050F74A372F6}" type="datetimeFigureOut">
              <a:rPr kumimoji="1" lang="zh-CN" altLang="en-US" smtClean="0"/>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BE503F-7F37-274D-9EE8-4CDEC819726E}"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1.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5" Type="http://schemas.openxmlformats.org/officeDocument/2006/relationships/theme" Target="../theme/theme2.xml"/><Relationship Id="rId14" Type="http://schemas.openxmlformats.org/officeDocument/2006/relationships/image" Target="../media/image2.png"/><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14" cstate="email"/>
          <a:stretch>
            <a:fillRect/>
          </a:stretch>
        </p:blipFill>
        <p:spPr>
          <a:xfrm>
            <a:off x="0" y="0"/>
            <a:ext cx="12192000" cy="6860032"/>
          </a:xfrm>
          <a:prstGeom prst="rect">
            <a:avLst/>
          </a:prstGeom>
        </p:spPr>
      </p:pic>
      <p:sp>
        <p:nvSpPr>
          <p:cNvPr id="9" name="矩形 8"/>
          <p:cNvSpPr/>
          <p:nvPr userDrawn="1"/>
        </p:nvSpPr>
        <p:spPr>
          <a:xfrm>
            <a:off x="0" y="0"/>
            <a:ext cx="12192000" cy="6858000"/>
          </a:xfrm>
          <a:prstGeom prst="rect">
            <a:avLst/>
          </a:prstGeom>
          <a:solidFill>
            <a:srgbClr val="104058">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11"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1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CC543C-AC43-2F47-9B36-050F74A372F6}" type="datetimeFigureOut">
              <a:rPr kumimoji="1" lang="zh-CN" altLang="en-US" smtClean="0"/>
            </a:fld>
            <a:endParaRPr kumimoji="1" lang="zh-CN" altLang="en-US"/>
          </a:p>
        </p:txBody>
      </p:sp>
      <p:sp>
        <p:nvSpPr>
          <p:cNvPr id="13"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14"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BE503F-7F37-274D-9EE8-4CDEC819726E}"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dirty="0"/>
              <a:t>单击此处编辑母版文本样式</a:t>
            </a:r>
            <a:endParaRPr kumimoji="1" lang="zh-CN" altLang="en-US" dirty="0"/>
          </a:p>
          <a:p>
            <a:pPr lvl="1"/>
            <a:r>
              <a:rPr kumimoji="1" lang="zh-CN" altLang="en-US" dirty="0"/>
              <a:t>二级</a:t>
            </a:r>
            <a:endParaRPr kumimoji="1" lang="zh-CN" altLang="en-US" dirty="0"/>
          </a:p>
          <a:p>
            <a:pPr lvl="2"/>
            <a:r>
              <a:rPr kumimoji="1" lang="zh-CN" altLang="en-US" dirty="0"/>
              <a:t>三级</a:t>
            </a:r>
            <a:endParaRPr kumimoji="1" lang="zh-CN" altLang="en-US" dirty="0"/>
          </a:p>
          <a:p>
            <a:pPr lvl="3"/>
            <a:r>
              <a:rPr kumimoji="1" lang="zh-CN" altLang="en-US" dirty="0"/>
              <a:t>四级</a:t>
            </a:r>
            <a:endParaRPr kumimoji="1" lang="zh-CN" altLang="en-US" dirty="0"/>
          </a:p>
          <a:p>
            <a:pPr lvl="4"/>
            <a:r>
              <a:rPr kumimoji="1" lang="zh-CN" altLang="en-US" dirty="0"/>
              <a:t>五级</a:t>
            </a:r>
            <a:endParaRPr kumimoji="1"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937DB-8CA9-104B-93E1-1C61616DEF0C}"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51B1E-8FB7-EC46-9750-8B1821D21ED3}" type="slidenum">
              <a:rPr kumimoji="1" lang="zh-CN" altLang="en-US" smtClean="0"/>
            </a:fld>
            <a:endParaRPr kumimoji="1" lang="zh-CN" altLang="en-US"/>
          </a:p>
        </p:txBody>
      </p:sp>
      <p:sp>
        <p:nvSpPr>
          <p:cNvPr id="7" name="矩形 6"/>
          <p:cNvSpPr/>
          <p:nvPr userDrawn="1"/>
        </p:nvSpPr>
        <p:spPr>
          <a:xfrm>
            <a:off x="0" y="201309"/>
            <a:ext cx="438150" cy="287819"/>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472440" y="201309"/>
            <a:ext cx="48260" cy="287819"/>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554990" y="201309"/>
            <a:ext cx="48260" cy="287819"/>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userDrawn="1"/>
        </p:nvSpPr>
        <p:spPr>
          <a:xfrm>
            <a:off x="7908431" y="6591300"/>
            <a:ext cx="4285147" cy="246221"/>
          </a:xfrm>
          <a:prstGeom prst="rect">
            <a:avLst/>
          </a:prstGeom>
          <a:noFill/>
          <a:ln>
            <a:noFill/>
          </a:ln>
        </p:spPr>
        <p:txBody>
          <a:bodyPr wrap="none" rtlCol="0">
            <a:spAutoFit/>
          </a:bodyPr>
          <a:lstStyle/>
          <a:p>
            <a:r>
              <a:rPr kumimoji="1" lang="en-US" altLang="zh-CN"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a:t>
            </a:r>
            <a:r>
              <a:rPr kumimoji="1" lang="zh-CN" altLang="en-US"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工业互联网</a:t>
            </a:r>
            <a:r>
              <a:rPr kumimoji="1" lang="en-US" altLang="zh-CN"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a:t>
            </a:r>
            <a:r>
              <a:rPr kumimoji="1" lang="zh-CN" altLang="en-US"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安全生产</a:t>
            </a:r>
            <a:r>
              <a:rPr kumimoji="1" lang="en-US" altLang="zh-CN"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a:t>
            </a:r>
            <a:r>
              <a:rPr kumimoji="1" lang="zh-CN" altLang="en-US"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平台技术服务商    </a:t>
            </a:r>
            <a:r>
              <a:rPr kumimoji="1" lang="en-US" altLang="zh-CN"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&amp;-2022</a:t>
            </a:r>
            <a:r>
              <a:rPr kumimoji="1" lang="zh-CN" altLang="en-US"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     </a:t>
            </a:r>
            <a:r>
              <a:rPr kumimoji="1" lang="en-US" altLang="zh-CN"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rPr>
              <a:t>&amp;-VisualDATA</a:t>
            </a:r>
            <a:endParaRPr kumimoji="1" lang="zh-CN" altLang="en-US" sz="1000" b="0" cap="none" spc="0" dirty="0">
              <a:ln w="0"/>
              <a:solidFill>
                <a:schemeClr val="accent5">
                  <a:lumMod val="50000"/>
                </a:schemeClr>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p:txBody>
      </p:sp>
      <p:sp>
        <p:nvSpPr>
          <p:cNvPr id="11" name="矩形 10"/>
          <p:cNvSpPr/>
          <p:nvPr userDrawn="1"/>
        </p:nvSpPr>
        <p:spPr>
          <a:xfrm>
            <a:off x="0" y="6812280"/>
            <a:ext cx="12192000" cy="45720"/>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a:blip r:embed="rId14" cstate="email"/>
          <a:stretch>
            <a:fillRect/>
          </a:stretch>
        </p:blipFill>
        <p:spPr>
          <a:xfrm>
            <a:off x="10562535" y="159827"/>
            <a:ext cx="1568796" cy="26640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9" Type="http://schemas.openxmlformats.org/officeDocument/2006/relationships/image" Target="../media/image34.tiff"/><Relationship Id="rId8" Type="http://schemas.openxmlformats.org/officeDocument/2006/relationships/image" Target="../media/image33.png"/><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0" Type="http://schemas.openxmlformats.org/officeDocument/2006/relationships/slideLayout" Target="../slideLayouts/slideLayout15.xml"/><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hdphoto" Target="../media/image36.wdp"/><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png"/></Relationships>
</file>

<file path=ppt/slides/_rels/slide17.xml.rels><?xml version="1.0" encoding="UTF-8" standalone="yes"?>
<Relationships xmlns="http://schemas.openxmlformats.org/package/2006/relationships"><Relationship Id="rId9" Type="http://schemas.openxmlformats.org/officeDocument/2006/relationships/image" Target="../media/image49.png"/><Relationship Id="rId8" Type="http://schemas.openxmlformats.org/officeDocument/2006/relationships/image" Target="../media/image48.png"/><Relationship Id="rId7" Type="http://schemas.openxmlformats.org/officeDocument/2006/relationships/image" Target="../media/image47.png"/><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0" Type="http://schemas.openxmlformats.org/officeDocument/2006/relationships/slideLayout" Target="../slideLayouts/slideLayout15.xml"/><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1.xml.rels><?xml version="1.0" encoding="UTF-8" standalone="yes"?>
<Relationships xmlns="http://schemas.openxmlformats.org/package/2006/relationships"><Relationship Id="rId9" Type="http://schemas.openxmlformats.org/officeDocument/2006/relationships/image" Target="../media/image67.jpeg"/><Relationship Id="rId8" Type="http://schemas.openxmlformats.org/officeDocument/2006/relationships/image" Target="../media/image66.jpeg"/><Relationship Id="rId7" Type="http://schemas.openxmlformats.org/officeDocument/2006/relationships/image" Target="../media/image65.png"/><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3" Type="http://schemas.openxmlformats.org/officeDocument/2006/relationships/slideLayout" Target="../slideLayouts/slideLayout15.xml"/><Relationship Id="rId12" Type="http://schemas.openxmlformats.org/officeDocument/2006/relationships/image" Target="../media/image70.jpeg"/><Relationship Id="rId11" Type="http://schemas.openxmlformats.org/officeDocument/2006/relationships/image" Target="../media/image69.jpeg"/><Relationship Id="rId10" Type="http://schemas.openxmlformats.org/officeDocument/2006/relationships/image" Target="../media/image68.jpeg"/><Relationship Id="rId1"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image" Target="../media/image7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8.tiff"/><Relationship Id="rId4" Type="http://schemas.openxmlformats.org/officeDocument/2006/relationships/image" Target="../media/image7.tiff"/><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themeOverride" Target="../theme/themeOverride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5.xml"/><Relationship Id="rId6" Type="http://schemas.microsoft.com/office/2007/relationships/hdphoto" Target="../media/image20.wdp"/><Relationship Id="rId5" Type="http://schemas.openxmlformats.org/officeDocument/2006/relationships/image" Target="../media/image19.png"/><Relationship Id="rId4" Type="http://schemas.microsoft.com/office/2007/relationships/hdphoto" Target="../media/image18.wdp"/><Relationship Id="rId3" Type="http://schemas.openxmlformats.org/officeDocument/2006/relationships/image" Target="../media/image17.png"/><Relationship Id="rId2" Type="http://schemas.microsoft.com/office/2007/relationships/hdphoto" Target="../media/image16.wdp"/><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image" Target="../media/image25.png"/><Relationship Id="rId3" Type="http://schemas.openxmlformats.org/officeDocument/2006/relationships/image" Target="../media/image24.emf"/><Relationship Id="rId2" Type="http://schemas.microsoft.com/office/2007/relationships/hdphoto" Target="../media/image23.wdp"/><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317500" y="2086190"/>
            <a:ext cx="11557000" cy="2387600"/>
          </a:xfrm>
        </p:spPr>
        <p:txBody>
          <a:bodyPr>
            <a:normAutofit/>
          </a:bodyPr>
          <a:lstStyle/>
          <a:p>
            <a:pPr>
              <a:lnSpc>
                <a:spcPct val="150000"/>
              </a:lnSpc>
            </a:pPr>
            <a:r>
              <a:rPr kumimoji="1" lang="zh-CN" altLang="en-US" sz="5000" b="1" dirty="0">
                <a:solidFill>
                  <a:schemeClr val="bg1"/>
                </a:solidFill>
                <a:latin typeface="微软雅黑" panose="020B0503020204020204" pitchFamily="34" charset="-122"/>
                <a:ea typeface="微软雅黑" panose="020B0503020204020204" pitchFamily="34" charset="-122"/>
              </a:rPr>
              <a:t>安全生产一体化管控平台</a:t>
            </a:r>
            <a:br>
              <a:rPr kumimoji="1" lang="en-US" altLang="zh-CN" sz="5000" b="1" dirty="0">
                <a:solidFill>
                  <a:schemeClr val="bg1"/>
                </a:solidFill>
                <a:latin typeface="微软雅黑" panose="020B0503020204020204" pitchFamily="34" charset="-122"/>
                <a:ea typeface="微软雅黑" panose="020B0503020204020204" pitchFamily="34" charset="-122"/>
              </a:rPr>
            </a:br>
            <a:r>
              <a:rPr kumimoji="1" lang="zh-CN" altLang="en-US" sz="5000" b="1" dirty="0">
                <a:solidFill>
                  <a:schemeClr val="bg1"/>
                </a:solidFill>
                <a:latin typeface="微软雅黑" panose="020B0503020204020204" pitchFamily="34" charset="-122"/>
                <a:ea typeface="微软雅黑" panose="020B0503020204020204" pitchFamily="34" charset="-122"/>
              </a:rPr>
              <a:t>商业计划书</a:t>
            </a:r>
            <a:endParaRPr kumimoji="1" lang="zh-CN" altLang="en-US" sz="5000" b="1" dirty="0">
              <a:solidFill>
                <a:schemeClr val="bg1"/>
              </a:solidFill>
              <a:latin typeface="微软雅黑" panose="020B0503020204020204" pitchFamily="34" charset="-122"/>
              <a:ea typeface="微软雅黑" panose="020B0503020204020204" pitchFamily="34" charset="-122"/>
            </a:endParaRPr>
          </a:p>
        </p:txBody>
      </p:sp>
      <p:cxnSp>
        <p:nvCxnSpPr>
          <p:cNvPr id="4" name="原创设计师QQ69613753    _4"/>
          <p:cNvCxnSpPr/>
          <p:nvPr/>
        </p:nvCxnSpPr>
        <p:spPr>
          <a:xfrm>
            <a:off x="3396000" y="5045263"/>
            <a:ext cx="5400000" cy="0"/>
          </a:xfrm>
          <a:prstGeom prst="line">
            <a:avLst/>
          </a:prstGeom>
          <a:ln w="25400">
            <a:gradFill>
              <a:gsLst>
                <a:gs pos="71000">
                  <a:srgbClr val="B6C6DD"/>
                </a:gs>
                <a:gs pos="0">
                  <a:schemeClr val="bg1">
                    <a:alpha val="0"/>
                  </a:schemeClr>
                </a:gs>
                <a:gs pos="100000">
                  <a:srgbClr val="425C8F">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 name="副标题 2"/>
          <p:cNvSpPr txBox="1"/>
          <p:nvPr/>
        </p:nvSpPr>
        <p:spPr>
          <a:xfrm>
            <a:off x="4569644" y="5851527"/>
            <a:ext cx="4318000" cy="4487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1800" dirty="0">
                <a:solidFill>
                  <a:schemeClr val="bg1"/>
                </a:solidFill>
                <a:latin typeface="微软雅黑" panose="020B0503020204020204" pitchFamily="34" charset="-122"/>
                <a:ea typeface="微软雅黑" panose="020B0503020204020204" pitchFamily="34" charset="-122"/>
              </a:rPr>
              <a:t>北京视维数据科技有限公司</a:t>
            </a:r>
            <a:endParaRPr kumimoji="1" lang="zh-CN" altLang="en-US"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31339" y="148284"/>
            <a:ext cx="1611507" cy="461665"/>
          </a:xfrm>
          <a:prstGeom prst="rect">
            <a:avLst/>
          </a:prstGeom>
          <a:noFill/>
        </p:spPr>
        <p:txBody>
          <a:bodyPr wrap="square" rtlCol="0">
            <a:spAutoFit/>
          </a:bodyPr>
          <a:lstStyle/>
          <a:p>
            <a:pPr algn="ctr"/>
            <a:r>
              <a:rPr lang="zh-CN" altLang="en-US" sz="2400" dirty="0">
                <a:solidFill>
                  <a:srgbClr val="165878"/>
                </a:solidFill>
                <a:latin typeface="思源黑体 Normal" panose="020B0400000000000000" pitchFamily="34" charset="-122"/>
                <a:ea typeface="思源黑体 Normal" panose="020B0400000000000000" pitchFamily="34" charset="-122"/>
              </a:rPr>
              <a:t>企业画像</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sp>
        <p:nvSpPr>
          <p:cNvPr id="7" name="人"/>
          <p:cNvSpPr/>
          <p:nvPr/>
        </p:nvSpPr>
        <p:spPr bwMode="auto">
          <a:xfrm>
            <a:off x="5376309" y="3037411"/>
            <a:ext cx="1570704" cy="3231869"/>
          </a:xfrm>
          <a:custGeom>
            <a:avLst/>
            <a:gdLst/>
            <a:ahLst/>
            <a:cxnLst/>
            <a:rect l="0" t="0" r="r" b="b"/>
            <a:pathLst>
              <a:path w="1616075" h="3432175">
                <a:moveTo>
                  <a:pt x="838526" y="268288"/>
                </a:moveTo>
                <a:lnTo>
                  <a:pt x="846138" y="268288"/>
                </a:lnTo>
                <a:lnTo>
                  <a:pt x="854068" y="268288"/>
                </a:lnTo>
                <a:lnTo>
                  <a:pt x="862314" y="268605"/>
                </a:lnTo>
                <a:lnTo>
                  <a:pt x="869927" y="269240"/>
                </a:lnTo>
                <a:lnTo>
                  <a:pt x="877856" y="269874"/>
                </a:lnTo>
                <a:lnTo>
                  <a:pt x="885786" y="270826"/>
                </a:lnTo>
                <a:lnTo>
                  <a:pt x="893398" y="271777"/>
                </a:lnTo>
                <a:lnTo>
                  <a:pt x="901327" y="273363"/>
                </a:lnTo>
                <a:lnTo>
                  <a:pt x="909257" y="274632"/>
                </a:lnTo>
                <a:lnTo>
                  <a:pt x="917504" y="276535"/>
                </a:lnTo>
                <a:lnTo>
                  <a:pt x="925433" y="278438"/>
                </a:lnTo>
                <a:lnTo>
                  <a:pt x="933045" y="280658"/>
                </a:lnTo>
                <a:lnTo>
                  <a:pt x="940658" y="282878"/>
                </a:lnTo>
                <a:lnTo>
                  <a:pt x="948270" y="285416"/>
                </a:lnTo>
                <a:lnTo>
                  <a:pt x="955565" y="287953"/>
                </a:lnTo>
                <a:lnTo>
                  <a:pt x="962860" y="290808"/>
                </a:lnTo>
                <a:lnTo>
                  <a:pt x="970473" y="293662"/>
                </a:lnTo>
                <a:lnTo>
                  <a:pt x="977768" y="296834"/>
                </a:lnTo>
                <a:lnTo>
                  <a:pt x="984746" y="300323"/>
                </a:lnTo>
                <a:lnTo>
                  <a:pt x="991724" y="303812"/>
                </a:lnTo>
                <a:lnTo>
                  <a:pt x="998384" y="307618"/>
                </a:lnTo>
                <a:lnTo>
                  <a:pt x="1005045" y="311425"/>
                </a:lnTo>
                <a:lnTo>
                  <a:pt x="1018050" y="319671"/>
                </a:lnTo>
                <a:lnTo>
                  <a:pt x="1031054" y="328235"/>
                </a:lnTo>
                <a:lnTo>
                  <a:pt x="1043107" y="337433"/>
                </a:lnTo>
                <a:lnTo>
                  <a:pt x="1054525" y="347266"/>
                </a:lnTo>
                <a:lnTo>
                  <a:pt x="1065627" y="357733"/>
                </a:lnTo>
                <a:lnTo>
                  <a:pt x="1076411" y="368834"/>
                </a:lnTo>
                <a:lnTo>
                  <a:pt x="1086560" y="379935"/>
                </a:lnTo>
                <a:lnTo>
                  <a:pt x="1095759" y="391671"/>
                </a:lnTo>
                <a:lnTo>
                  <a:pt x="1104640" y="403724"/>
                </a:lnTo>
                <a:lnTo>
                  <a:pt x="1112886" y="416728"/>
                </a:lnTo>
                <a:lnTo>
                  <a:pt x="1120499" y="429733"/>
                </a:lnTo>
                <a:lnTo>
                  <a:pt x="1127477" y="443054"/>
                </a:lnTo>
                <a:lnTo>
                  <a:pt x="1134137" y="456376"/>
                </a:lnTo>
                <a:lnTo>
                  <a:pt x="1139847" y="470649"/>
                </a:lnTo>
                <a:lnTo>
                  <a:pt x="1144921" y="484922"/>
                </a:lnTo>
                <a:lnTo>
                  <a:pt x="1149362" y="499512"/>
                </a:lnTo>
                <a:lnTo>
                  <a:pt x="1152851" y="514102"/>
                </a:lnTo>
                <a:lnTo>
                  <a:pt x="1156023" y="529327"/>
                </a:lnTo>
                <a:lnTo>
                  <a:pt x="1158243" y="544552"/>
                </a:lnTo>
                <a:lnTo>
                  <a:pt x="1159512" y="559776"/>
                </a:lnTo>
                <a:lnTo>
                  <a:pt x="1160146" y="567388"/>
                </a:lnTo>
                <a:lnTo>
                  <a:pt x="1160463" y="575001"/>
                </a:lnTo>
                <a:lnTo>
                  <a:pt x="1160463" y="583247"/>
                </a:lnTo>
                <a:lnTo>
                  <a:pt x="1160463" y="590860"/>
                </a:lnTo>
                <a:lnTo>
                  <a:pt x="1160146" y="598789"/>
                </a:lnTo>
                <a:lnTo>
                  <a:pt x="1159512" y="606402"/>
                </a:lnTo>
                <a:lnTo>
                  <a:pt x="1158877" y="614331"/>
                </a:lnTo>
                <a:lnTo>
                  <a:pt x="1157926" y="622261"/>
                </a:lnTo>
                <a:lnTo>
                  <a:pt x="1156974" y="630190"/>
                </a:lnTo>
                <a:lnTo>
                  <a:pt x="1155388" y="638120"/>
                </a:lnTo>
                <a:lnTo>
                  <a:pt x="1154120" y="646049"/>
                </a:lnTo>
                <a:lnTo>
                  <a:pt x="1152217" y="653978"/>
                </a:lnTo>
                <a:lnTo>
                  <a:pt x="1150313" y="661908"/>
                </a:lnTo>
                <a:lnTo>
                  <a:pt x="1148093" y="669520"/>
                </a:lnTo>
                <a:lnTo>
                  <a:pt x="1145873" y="677133"/>
                </a:lnTo>
                <a:lnTo>
                  <a:pt x="1143336" y="684745"/>
                </a:lnTo>
                <a:lnTo>
                  <a:pt x="1140798" y="692674"/>
                </a:lnTo>
                <a:lnTo>
                  <a:pt x="1137943" y="699970"/>
                </a:lnTo>
                <a:lnTo>
                  <a:pt x="1135089" y="707265"/>
                </a:lnTo>
                <a:lnTo>
                  <a:pt x="1131917" y="714243"/>
                </a:lnTo>
                <a:lnTo>
                  <a:pt x="1128111" y="721221"/>
                </a:lnTo>
                <a:lnTo>
                  <a:pt x="1124622" y="728199"/>
                </a:lnTo>
                <a:lnTo>
                  <a:pt x="1121133" y="734859"/>
                </a:lnTo>
                <a:lnTo>
                  <a:pt x="1117327" y="741837"/>
                </a:lnTo>
                <a:lnTo>
                  <a:pt x="1109080" y="755159"/>
                </a:lnTo>
                <a:lnTo>
                  <a:pt x="1100516" y="767529"/>
                </a:lnTo>
                <a:lnTo>
                  <a:pt x="1091318" y="779582"/>
                </a:lnTo>
                <a:lnTo>
                  <a:pt x="1081485" y="791317"/>
                </a:lnTo>
                <a:lnTo>
                  <a:pt x="1070701" y="802419"/>
                </a:lnTo>
                <a:lnTo>
                  <a:pt x="1059917" y="813203"/>
                </a:lnTo>
                <a:lnTo>
                  <a:pt x="1048816" y="823035"/>
                </a:lnTo>
                <a:lnTo>
                  <a:pt x="1037080" y="832551"/>
                </a:lnTo>
                <a:lnTo>
                  <a:pt x="1025028" y="841114"/>
                </a:lnTo>
                <a:lnTo>
                  <a:pt x="1012023" y="849361"/>
                </a:lnTo>
                <a:lnTo>
                  <a:pt x="999019" y="857291"/>
                </a:lnTo>
                <a:lnTo>
                  <a:pt x="985697" y="864269"/>
                </a:lnTo>
                <a:lnTo>
                  <a:pt x="972376" y="870612"/>
                </a:lnTo>
                <a:lnTo>
                  <a:pt x="958103" y="876321"/>
                </a:lnTo>
                <a:lnTo>
                  <a:pt x="943830" y="881396"/>
                </a:lnTo>
                <a:lnTo>
                  <a:pt x="929239" y="885837"/>
                </a:lnTo>
                <a:lnTo>
                  <a:pt x="914649" y="889643"/>
                </a:lnTo>
                <a:lnTo>
                  <a:pt x="899424" y="892498"/>
                </a:lnTo>
                <a:lnTo>
                  <a:pt x="884200" y="894718"/>
                </a:lnTo>
                <a:lnTo>
                  <a:pt x="868975" y="896304"/>
                </a:lnTo>
                <a:lnTo>
                  <a:pt x="861363" y="896621"/>
                </a:lnTo>
                <a:lnTo>
                  <a:pt x="853433" y="896938"/>
                </a:lnTo>
                <a:lnTo>
                  <a:pt x="845504" y="896938"/>
                </a:lnTo>
                <a:lnTo>
                  <a:pt x="837891" y="896938"/>
                </a:lnTo>
                <a:lnTo>
                  <a:pt x="829962" y="896621"/>
                </a:lnTo>
                <a:lnTo>
                  <a:pt x="822350" y="895987"/>
                </a:lnTo>
                <a:lnTo>
                  <a:pt x="814420" y="895352"/>
                </a:lnTo>
                <a:lnTo>
                  <a:pt x="806491" y="894401"/>
                </a:lnTo>
                <a:lnTo>
                  <a:pt x="798244" y="893449"/>
                </a:lnTo>
                <a:lnTo>
                  <a:pt x="790632" y="892180"/>
                </a:lnTo>
                <a:lnTo>
                  <a:pt x="782702" y="890595"/>
                </a:lnTo>
                <a:lnTo>
                  <a:pt x="774773" y="888691"/>
                </a:lnTo>
                <a:lnTo>
                  <a:pt x="766843" y="886788"/>
                </a:lnTo>
                <a:lnTo>
                  <a:pt x="759231" y="884885"/>
                </a:lnTo>
                <a:lnTo>
                  <a:pt x="751619" y="882348"/>
                </a:lnTo>
                <a:lnTo>
                  <a:pt x="743689" y="880128"/>
                </a:lnTo>
                <a:lnTo>
                  <a:pt x="736077" y="877273"/>
                </a:lnTo>
                <a:lnTo>
                  <a:pt x="728782" y="874418"/>
                </a:lnTo>
                <a:lnTo>
                  <a:pt x="721487" y="871564"/>
                </a:lnTo>
                <a:lnTo>
                  <a:pt x="714509" y="868392"/>
                </a:lnTo>
                <a:lnTo>
                  <a:pt x="707531" y="864903"/>
                </a:lnTo>
                <a:lnTo>
                  <a:pt x="700553" y="861414"/>
                </a:lnTo>
                <a:lnTo>
                  <a:pt x="693892" y="857925"/>
                </a:lnTo>
                <a:lnTo>
                  <a:pt x="686914" y="853802"/>
                </a:lnTo>
                <a:lnTo>
                  <a:pt x="673592" y="845555"/>
                </a:lnTo>
                <a:lnTo>
                  <a:pt x="661222" y="836991"/>
                </a:lnTo>
                <a:lnTo>
                  <a:pt x="649170" y="827793"/>
                </a:lnTo>
                <a:lnTo>
                  <a:pt x="637434" y="817960"/>
                </a:lnTo>
                <a:lnTo>
                  <a:pt x="626333" y="807811"/>
                </a:lnTo>
                <a:lnTo>
                  <a:pt x="615549" y="796709"/>
                </a:lnTo>
                <a:lnTo>
                  <a:pt x="605716" y="785291"/>
                </a:lnTo>
                <a:lnTo>
                  <a:pt x="596201" y="773555"/>
                </a:lnTo>
                <a:lnTo>
                  <a:pt x="587637" y="761502"/>
                </a:lnTo>
                <a:lnTo>
                  <a:pt x="579390" y="748815"/>
                </a:lnTo>
                <a:lnTo>
                  <a:pt x="571461" y="735811"/>
                </a:lnTo>
                <a:lnTo>
                  <a:pt x="564483" y="722489"/>
                </a:lnTo>
                <a:lnTo>
                  <a:pt x="557822" y="708851"/>
                </a:lnTo>
                <a:lnTo>
                  <a:pt x="552113" y="694895"/>
                </a:lnTo>
                <a:lnTo>
                  <a:pt x="547355" y="680304"/>
                </a:lnTo>
                <a:lnTo>
                  <a:pt x="542914" y="666031"/>
                </a:lnTo>
                <a:lnTo>
                  <a:pt x="539108" y="651124"/>
                </a:lnTo>
                <a:lnTo>
                  <a:pt x="536254" y="636216"/>
                </a:lnTo>
                <a:lnTo>
                  <a:pt x="534033" y="620992"/>
                </a:lnTo>
                <a:lnTo>
                  <a:pt x="532447" y="605767"/>
                </a:lnTo>
                <a:lnTo>
                  <a:pt x="532130" y="597838"/>
                </a:lnTo>
                <a:lnTo>
                  <a:pt x="531813" y="590225"/>
                </a:lnTo>
                <a:lnTo>
                  <a:pt x="531813" y="582613"/>
                </a:lnTo>
                <a:lnTo>
                  <a:pt x="531813" y="574366"/>
                </a:lnTo>
                <a:lnTo>
                  <a:pt x="532130" y="566754"/>
                </a:lnTo>
                <a:lnTo>
                  <a:pt x="532765" y="558825"/>
                </a:lnTo>
                <a:lnTo>
                  <a:pt x="533399" y="550895"/>
                </a:lnTo>
                <a:lnTo>
                  <a:pt x="534351" y="542966"/>
                </a:lnTo>
                <a:lnTo>
                  <a:pt x="535302" y="535353"/>
                </a:lnTo>
                <a:lnTo>
                  <a:pt x="536571" y="527424"/>
                </a:lnTo>
                <a:lnTo>
                  <a:pt x="538157" y="519177"/>
                </a:lnTo>
                <a:lnTo>
                  <a:pt x="540060" y="511248"/>
                </a:lnTo>
                <a:lnTo>
                  <a:pt x="541963" y="503318"/>
                </a:lnTo>
                <a:lnTo>
                  <a:pt x="543866" y="495706"/>
                </a:lnTo>
                <a:lnTo>
                  <a:pt x="546403" y="488094"/>
                </a:lnTo>
                <a:lnTo>
                  <a:pt x="548624" y="480481"/>
                </a:lnTo>
                <a:lnTo>
                  <a:pt x="551478" y="473186"/>
                </a:lnTo>
                <a:lnTo>
                  <a:pt x="554333" y="465574"/>
                </a:lnTo>
                <a:lnTo>
                  <a:pt x="557187" y="458279"/>
                </a:lnTo>
                <a:lnTo>
                  <a:pt x="560359" y="450984"/>
                </a:lnTo>
                <a:lnTo>
                  <a:pt x="563848" y="444006"/>
                </a:lnTo>
                <a:lnTo>
                  <a:pt x="567337" y="437028"/>
                </a:lnTo>
                <a:lnTo>
                  <a:pt x="570826" y="430367"/>
                </a:lnTo>
                <a:lnTo>
                  <a:pt x="574632" y="423706"/>
                </a:lnTo>
                <a:lnTo>
                  <a:pt x="583196" y="410385"/>
                </a:lnTo>
                <a:lnTo>
                  <a:pt x="591760" y="397697"/>
                </a:lnTo>
                <a:lnTo>
                  <a:pt x="600958" y="385645"/>
                </a:lnTo>
                <a:lnTo>
                  <a:pt x="610791" y="374226"/>
                </a:lnTo>
                <a:lnTo>
                  <a:pt x="620941" y="363125"/>
                </a:lnTo>
                <a:lnTo>
                  <a:pt x="631725" y="352341"/>
                </a:lnTo>
                <a:lnTo>
                  <a:pt x="643460" y="342191"/>
                </a:lnTo>
                <a:lnTo>
                  <a:pt x="655196" y="332993"/>
                </a:lnTo>
                <a:lnTo>
                  <a:pt x="667249" y="324112"/>
                </a:lnTo>
                <a:lnTo>
                  <a:pt x="679936" y="315865"/>
                </a:lnTo>
                <a:lnTo>
                  <a:pt x="692940" y="308253"/>
                </a:lnTo>
                <a:lnTo>
                  <a:pt x="706262" y="300958"/>
                </a:lnTo>
                <a:lnTo>
                  <a:pt x="719901" y="294614"/>
                </a:lnTo>
                <a:lnTo>
                  <a:pt x="733857" y="288905"/>
                </a:lnTo>
                <a:lnTo>
                  <a:pt x="748447" y="283830"/>
                </a:lnTo>
                <a:lnTo>
                  <a:pt x="762720" y="279389"/>
                </a:lnTo>
                <a:lnTo>
                  <a:pt x="777627" y="275900"/>
                </a:lnTo>
                <a:lnTo>
                  <a:pt x="792535" y="272729"/>
                </a:lnTo>
                <a:lnTo>
                  <a:pt x="807759" y="270508"/>
                </a:lnTo>
                <a:lnTo>
                  <a:pt x="822984" y="269240"/>
                </a:lnTo>
                <a:lnTo>
                  <a:pt x="830914" y="268605"/>
                </a:lnTo>
                <a:lnTo>
                  <a:pt x="838526" y="268288"/>
                </a:lnTo>
                <a:close/>
                <a:moveTo>
                  <a:pt x="112735" y="0"/>
                </a:moveTo>
                <a:lnTo>
                  <a:pt x="118451" y="0"/>
                </a:lnTo>
                <a:lnTo>
                  <a:pt x="124167" y="635"/>
                </a:lnTo>
                <a:lnTo>
                  <a:pt x="129883" y="1270"/>
                </a:lnTo>
                <a:lnTo>
                  <a:pt x="135282" y="2223"/>
                </a:lnTo>
                <a:lnTo>
                  <a:pt x="140998" y="3175"/>
                </a:lnTo>
                <a:lnTo>
                  <a:pt x="146396" y="4763"/>
                </a:lnTo>
                <a:lnTo>
                  <a:pt x="151795" y="6350"/>
                </a:lnTo>
                <a:lnTo>
                  <a:pt x="156876" y="8573"/>
                </a:lnTo>
                <a:lnTo>
                  <a:pt x="161639" y="10478"/>
                </a:lnTo>
                <a:lnTo>
                  <a:pt x="166403" y="13018"/>
                </a:lnTo>
                <a:lnTo>
                  <a:pt x="171166" y="15558"/>
                </a:lnTo>
                <a:lnTo>
                  <a:pt x="175612" y="18733"/>
                </a:lnTo>
                <a:lnTo>
                  <a:pt x="180058" y="21590"/>
                </a:lnTo>
                <a:lnTo>
                  <a:pt x="184504" y="25083"/>
                </a:lnTo>
                <a:lnTo>
                  <a:pt x="188315" y="28575"/>
                </a:lnTo>
                <a:lnTo>
                  <a:pt x="192443" y="32385"/>
                </a:lnTo>
                <a:lnTo>
                  <a:pt x="196254" y="36195"/>
                </a:lnTo>
                <a:lnTo>
                  <a:pt x="199747" y="40323"/>
                </a:lnTo>
                <a:lnTo>
                  <a:pt x="203240" y="44450"/>
                </a:lnTo>
                <a:lnTo>
                  <a:pt x="206416" y="48895"/>
                </a:lnTo>
                <a:lnTo>
                  <a:pt x="209274" y="53340"/>
                </a:lnTo>
                <a:lnTo>
                  <a:pt x="211814" y="57785"/>
                </a:lnTo>
                <a:lnTo>
                  <a:pt x="214355" y="62548"/>
                </a:lnTo>
                <a:lnTo>
                  <a:pt x="216578" y="67628"/>
                </a:lnTo>
                <a:lnTo>
                  <a:pt x="218801" y="72708"/>
                </a:lnTo>
                <a:lnTo>
                  <a:pt x="220388" y="77788"/>
                </a:lnTo>
                <a:lnTo>
                  <a:pt x="221976" y="83185"/>
                </a:lnTo>
                <a:lnTo>
                  <a:pt x="223246" y="88583"/>
                </a:lnTo>
                <a:lnTo>
                  <a:pt x="224199" y="93980"/>
                </a:lnTo>
                <a:lnTo>
                  <a:pt x="225152" y="99695"/>
                </a:lnTo>
                <a:lnTo>
                  <a:pt x="225469" y="105093"/>
                </a:lnTo>
                <a:lnTo>
                  <a:pt x="225787" y="110808"/>
                </a:lnTo>
                <a:lnTo>
                  <a:pt x="225787" y="116523"/>
                </a:lnTo>
                <a:lnTo>
                  <a:pt x="224834" y="137160"/>
                </a:lnTo>
                <a:lnTo>
                  <a:pt x="224517" y="157480"/>
                </a:lnTo>
                <a:lnTo>
                  <a:pt x="224199" y="177483"/>
                </a:lnTo>
                <a:lnTo>
                  <a:pt x="223882" y="197168"/>
                </a:lnTo>
                <a:lnTo>
                  <a:pt x="224199" y="222250"/>
                </a:lnTo>
                <a:lnTo>
                  <a:pt x="224834" y="246380"/>
                </a:lnTo>
                <a:lnTo>
                  <a:pt x="225469" y="270510"/>
                </a:lnTo>
                <a:lnTo>
                  <a:pt x="226740" y="293688"/>
                </a:lnTo>
                <a:lnTo>
                  <a:pt x="228010" y="316548"/>
                </a:lnTo>
                <a:lnTo>
                  <a:pt x="229598" y="338773"/>
                </a:lnTo>
                <a:lnTo>
                  <a:pt x="231821" y="360680"/>
                </a:lnTo>
                <a:lnTo>
                  <a:pt x="234044" y="381953"/>
                </a:lnTo>
                <a:lnTo>
                  <a:pt x="236584" y="402590"/>
                </a:lnTo>
                <a:lnTo>
                  <a:pt x="239442" y="423228"/>
                </a:lnTo>
                <a:lnTo>
                  <a:pt x="242300" y="442913"/>
                </a:lnTo>
                <a:lnTo>
                  <a:pt x="245476" y="461963"/>
                </a:lnTo>
                <a:lnTo>
                  <a:pt x="249287" y="481330"/>
                </a:lnTo>
                <a:lnTo>
                  <a:pt x="253097" y="499428"/>
                </a:lnTo>
                <a:lnTo>
                  <a:pt x="256908" y="517525"/>
                </a:lnTo>
                <a:lnTo>
                  <a:pt x="261036" y="534988"/>
                </a:lnTo>
                <a:lnTo>
                  <a:pt x="265482" y="552133"/>
                </a:lnTo>
                <a:lnTo>
                  <a:pt x="269928" y="568643"/>
                </a:lnTo>
                <a:lnTo>
                  <a:pt x="274692" y="585153"/>
                </a:lnTo>
                <a:lnTo>
                  <a:pt x="279455" y="600710"/>
                </a:lnTo>
                <a:lnTo>
                  <a:pt x="284536" y="615950"/>
                </a:lnTo>
                <a:lnTo>
                  <a:pt x="289617" y="630873"/>
                </a:lnTo>
                <a:lnTo>
                  <a:pt x="295016" y="645478"/>
                </a:lnTo>
                <a:lnTo>
                  <a:pt x="300414" y="659448"/>
                </a:lnTo>
                <a:lnTo>
                  <a:pt x="306448" y="673100"/>
                </a:lnTo>
                <a:lnTo>
                  <a:pt x="312164" y="686435"/>
                </a:lnTo>
                <a:lnTo>
                  <a:pt x="317880" y="699770"/>
                </a:lnTo>
                <a:lnTo>
                  <a:pt x="323596" y="712153"/>
                </a:lnTo>
                <a:lnTo>
                  <a:pt x="329630" y="724218"/>
                </a:lnTo>
                <a:lnTo>
                  <a:pt x="335664" y="735965"/>
                </a:lnTo>
                <a:lnTo>
                  <a:pt x="342015" y="747713"/>
                </a:lnTo>
                <a:lnTo>
                  <a:pt x="348049" y="758825"/>
                </a:lnTo>
                <a:lnTo>
                  <a:pt x="354400" y="769620"/>
                </a:lnTo>
                <a:lnTo>
                  <a:pt x="361069" y="779780"/>
                </a:lnTo>
                <a:lnTo>
                  <a:pt x="367420" y="789940"/>
                </a:lnTo>
                <a:lnTo>
                  <a:pt x="373771" y="799783"/>
                </a:lnTo>
                <a:lnTo>
                  <a:pt x="380440" y="809308"/>
                </a:lnTo>
                <a:lnTo>
                  <a:pt x="386791" y="818515"/>
                </a:lnTo>
                <a:lnTo>
                  <a:pt x="393460" y="827405"/>
                </a:lnTo>
                <a:lnTo>
                  <a:pt x="400129" y="835978"/>
                </a:lnTo>
                <a:lnTo>
                  <a:pt x="413149" y="852170"/>
                </a:lnTo>
                <a:lnTo>
                  <a:pt x="426486" y="867410"/>
                </a:lnTo>
                <a:lnTo>
                  <a:pt x="439824" y="881380"/>
                </a:lnTo>
                <a:lnTo>
                  <a:pt x="452527" y="894398"/>
                </a:lnTo>
                <a:lnTo>
                  <a:pt x="465547" y="906145"/>
                </a:lnTo>
                <a:lnTo>
                  <a:pt x="478249" y="917575"/>
                </a:lnTo>
                <a:lnTo>
                  <a:pt x="490634" y="927418"/>
                </a:lnTo>
                <a:lnTo>
                  <a:pt x="502701" y="936625"/>
                </a:lnTo>
                <a:lnTo>
                  <a:pt x="514134" y="945198"/>
                </a:lnTo>
                <a:lnTo>
                  <a:pt x="525566" y="952500"/>
                </a:lnTo>
                <a:lnTo>
                  <a:pt x="536363" y="959485"/>
                </a:lnTo>
                <a:lnTo>
                  <a:pt x="546525" y="965518"/>
                </a:lnTo>
                <a:lnTo>
                  <a:pt x="556052" y="970915"/>
                </a:lnTo>
                <a:lnTo>
                  <a:pt x="564944" y="975678"/>
                </a:lnTo>
                <a:lnTo>
                  <a:pt x="572883" y="979805"/>
                </a:lnTo>
                <a:lnTo>
                  <a:pt x="580504" y="982980"/>
                </a:lnTo>
                <a:lnTo>
                  <a:pt x="592572" y="988060"/>
                </a:lnTo>
                <a:lnTo>
                  <a:pt x="600828" y="991235"/>
                </a:lnTo>
                <a:lnTo>
                  <a:pt x="1116867" y="991235"/>
                </a:lnTo>
                <a:lnTo>
                  <a:pt x="1124171" y="991553"/>
                </a:lnTo>
                <a:lnTo>
                  <a:pt x="1131793" y="992188"/>
                </a:lnTo>
                <a:lnTo>
                  <a:pt x="1133063" y="992188"/>
                </a:lnTo>
                <a:lnTo>
                  <a:pt x="1144813" y="992505"/>
                </a:lnTo>
                <a:lnTo>
                  <a:pt x="1158150" y="993458"/>
                </a:lnTo>
                <a:lnTo>
                  <a:pt x="1165137" y="994093"/>
                </a:lnTo>
                <a:lnTo>
                  <a:pt x="1172758" y="995045"/>
                </a:lnTo>
                <a:lnTo>
                  <a:pt x="1180697" y="996315"/>
                </a:lnTo>
                <a:lnTo>
                  <a:pt x="1189271" y="997903"/>
                </a:lnTo>
                <a:lnTo>
                  <a:pt x="1197846" y="999808"/>
                </a:lnTo>
                <a:lnTo>
                  <a:pt x="1206737" y="1002030"/>
                </a:lnTo>
                <a:lnTo>
                  <a:pt x="1215629" y="1004570"/>
                </a:lnTo>
                <a:lnTo>
                  <a:pt x="1225156" y="1007428"/>
                </a:lnTo>
                <a:lnTo>
                  <a:pt x="1234683" y="1010603"/>
                </a:lnTo>
                <a:lnTo>
                  <a:pt x="1244845" y="1014413"/>
                </a:lnTo>
                <a:lnTo>
                  <a:pt x="1255007" y="1018223"/>
                </a:lnTo>
                <a:lnTo>
                  <a:pt x="1265169" y="1022985"/>
                </a:lnTo>
                <a:lnTo>
                  <a:pt x="1275331" y="1028383"/>
                </a:lnTo>
                <a:lnTo>
                  <a:pt x="1285810" y="1033780"/>
                </a:lnTo>
                <a:lnTo>
                  <a:pt x="1296290" y="1039813"/>
                </a:lnTo>
                <a:lnTo>
                  <a:pt x="1307405" y="1046163"/>
                </a:lnTo>
                <a:lnTo>
                  <a:pt x="1317884" y="1053465"/>
                </a:lnTo>
                <a:lnTo>
                  <a:pt x="1328681" y="1061085"/>
                </a:lnTo>
                <a:lnTo>
                  <a:pt x="1339478" y="1069023"/>
                </a:lnTo>
                <a:lnTo>
                  <a:pt x="1349958" y="1077913"/>
                </a:lnTo>
                <a:lnTo>
                  <a:pt x="1361073" y="1087438"/>
                </a:lnTo>
                <a:lnTo>
                  <a:pt x="1371552" y="1097280"/>
                </a:lnTo>
                <a:lnTo>
                  <a:pt x="1382349" y="1107440"/>
                </a:lnTo>
                <a:lnTo>
                  <a:pt x="1392829" y="1118553"/>
                </a:lnTo>
                <a:lnTo>
                  <a:pt x="1402991" y="1129983"/>
                </a:lnTo>
                <a:lnTo>
                  <a:pt x="1413470" y="1142683"/>
                </a:lnTo>
                <a:lnTo>
                  <a:pt x="1423632" y="1155383"/>
                </a:lnTo>
                <a:lnTo>
                  <a:pt x="1433477" y="1169035"/>
                </a:lnTo>
                <a:lnTo>
                  <a:pt x="1443321" y="1183005"/>
                </a:lnTo>
                <a:lnTo>
                  <a:pt x="1452848" y="1198245"/>
                </a:lnTo>
                <a:lnTo>
                  <a:pt x="1462375" y="1213485"/>
                </a:lnTo>
                <a:lnTo>
                  <a:pt x="1471584" y="1229678"/>
                </a:lnTo>
                <a:lnTo>
                  <a:pt x="1480476" y="1246505"/>
                </a:lnTo>
                <a:lnTo>
                  <a:pt x="1489368" y="1263968"/>
                </a:lnTo>
                <a:lnTo>
                  <a:pt x="1497942" y="1282065"/>
                </a:lnTo>
                <a:lnTo>
                  <a:pt x="1506199" y="1301115"/>
                </a:lnTo>
                <a:lnTo>
                  <a:pt x="1514455" y="1320483"/>
                </a:lnTo>
                <a:lnTo>
                  <a:pt x="1522712" y="1340485"/>
                </a:lnTo>
                <a:lnTo>
                  <a:pt x="1530016" y="1361758"/>
                </a:lnTo>
                <a:lnTo>
                  <a:pt x="1537637" y="1383665"/>
                </a:lnTo>
                <a:lnTo>
                  <a:pt x="1544624" y="1406208"/>
                </a:lnTo>
                <a:lnTo>
                  <a:pt x="1551292" y="1429703"/>
                </a:lnTo>
                <a:lnTo>
                  <a:pt x="1557961" y="1453833"/>
                </a:lnTo>
                <a:lnTo>
                  <a:pt x="1563995" y="1479233"/>
                </a:lnTo>
                <a:lnTo>
                  <a:pt x="1570029" y="1504950"/>
                </a:lnTo>
                <a:lnTo>
                  <a:pt x="1575745" y="1531938"/>
                </a:lnTo>
                <a:lnTo>
                  <a:pt x="1581143" y="1559560"/>
                </a:lnTo>
                <a:lnTo>
                  <a:pt x="1586224" y="1588453"/>
                </a:lnTo>
                <a:lnTo>
                  <a:pt x="1590670" y="1617980"/>
                </a:lnTo>
                <a:lnTo>
                  <a:pt x="1594799" y="1648778"/>
                </a:lnTo>
                <a:lnTo>
                  <a:pt x="1598927" y="1680210"/>
                </a:lnTo>
                <a:lnTo>
                  <a:pt x="1602420" y="1712595"/>
                </a:lnTo>
                <a:lnTo>
                  <a:pt x="1605596" y="1746250"/>
                </a:lnTo>
                <a:lnTo>
                  <a:pt x="1608136" y="1780858"/>
                </a:lnTo>
                <a:lnTo>
                  <a:pt x="1610677" y="1816418"/>
                </a:lnTo>
                <a:lnTo>
                  <a:pt x="1612582" y="1853248"/>
                </a:lnTo>
                <a:lnTo>
                  <a:pt x="1614170" y="1890713"/>
                </a:lnTo>
                <a:lnTo>
                  <a:pt x="1615123" y="1929448"/>
                </a:lnTo>
                <a:lnTo>
                  <a:pt x="1616075" y="1969453"/>
                </a:lnTo>
                <a:lnTo>
                  <a:pt x="1616075" y="2010410"/>
                </a:lnTo>
                <a:lnTo>
                  <a:pt x="1616075" y="2045653"/>
                </a:lnTo>
                <a:lnTo>
                  <a:pt x="1615440" y="2081848"/>
                </a:lnTo>
                <a:lnTo>
                  <a:pt x="1614805" y="2118360"/>
                </a:lnTo>
                <a:lnTo>
                  <a:pt x="1613535" y="2156460"/>
                </a:lnTo>
                <a:lnTo>
                  <a:pt x="1613217" y="2161858"/>
                </a:lnTo>
                <a:lnTo>
                  <a:pt x="1612582" y="2167573"/>
                </a:lnTo>
                <a:lnTo>
                  <a:pt x="1611947" y="2172970"/>
                </a:lnTo>
                <a:lnTo>
                  <a:pt x="1610677" y="2178050"/>
                </a:lnTo>
                <a:lnTo>
                  <a:pt x="1609406" y="2183448"/>
                </a:lnTo>
                <a:lnTo>
                  <a:pt x="1607819" y="2188845"/>
                </a:lnTo>
                <a:lnTo>
                  <a:pt x="1605913" y="2193925"/>
                </a:lnTo>
                <a:lnTo>
                  <a:pt x="1603690" y="2198688"/>
                </a:lnTo>
                <a:lnTo>
                  <a:pt x="1601467" y="2203450"/>
                </a:lnTo>
                <a:lnTo>
                  <a:pt x="1598927" y="2208213"/>
                </a:lnTo>
                <a:lnTo>
                  <a:pt x="1596069" y="2212658"/>
                </a:lnTo>
                <a:lnTo>
                  <a:pt x="1593211" y="2217103"/>
                </a:lnTo>
                <a:lnTo>
                  <a:pt x="1590035" y="2221230"/>
                </a:lnTo>
                <a:lnTo>
                  <a:pt x="1586859" y="2225358"/>
                </a:lnTo>
                <a:lnTo>
                  <a:pt x="1583366" y="2229168"/>
                </a:lnTo>
                <a:lnTo>
                  <a:pt x="1579556" y="2232978"/>
                </a:lnTo>
                <a:lnTo>
                  <a:pt x="1575745" y="2236470"/>
                </a:lnTo>
                <a:lnTo>
                  <a:pt x="1571299" y="2239645"/>
                </a:lnTo>
                <a:lnTo>
                  <a:pt x="1567171" y="2243138"/>
                </a:lnTo>
                <a:lnTo>
                  <a:pt x="1563042" y="2246313"/>
                </a:lnTo>
                <a:lnTo>
                  <a:pt x="1558596" y="2248853"/>
                </a:lnTo>
                <a:lnTo>
                  <a:pt x="1553833" y="2251393"/>
                </a:lnTo>
                <a:lnTo>
                  <a:pt x="1549070" y="2253933"/>
                </a:lnTo>
                <a:lnTo>
                  <a:pt x="1544306" y="2256155"/>
                </a:lnTo>
                <a:lnTo>
                  <a:pt x="1539543" y="2258060"/>
                </a:lnTo>
                <a:lnTo>
                  <a:pt x="1534462" y="2259648"/>
                </a:lnTo>
                <a:lnTo>
                  <a:pt x="1529063" y="2260918"/>
                </a:lnTo>
                <a:lnTo>
                  <a:pt x="1523982" y="2262188"/>
                </a:lnTo>
                <a:lnTo>
                  <a:pt x="1518584" y="2263140"/>
                </a:lnTo>
                <a:lnTo>
                  <a:pt x="1512867" y="2263775"/>
                </a:lnTo>
                <a:lnTo>
                  <a:pt x="1507469" y="2264093"/>
                </a:lnTo>
                <a:lnTo>
                  <a:pt x="1501753" y="2264410"/>
                </a:lnTo>
                <a:lnTo>
                  <a:pt x="1497942" y="2264410"/>
                </a:lnTo>
                <a:lnTo>
                  <a:pt x="1492226" y="2264093"/>
                </a:lnTo>
                <a:lnTo>
                  <a:pt x="1486510" y="2263458"/>
                </a:lnTo>
                <a:lnTo>
                  <a:pt x="1480794" y="2262505"/>
                </a:lnTo>
                <a:lnTo>
                  <a:pt x="1475395" y="2261235"/>
                </a:lnTo>
                <a:lnTo>
                  <a:pt x="1470314" y="2259648"/>
                </a:lnTo>
                <a:lnTo>
                  <a:pt x="1464915" y="2258060"/>
                </a:lnTo>
                <a:lnTo>
                  <a:pt x="1459517" y="2256155"/>
                </a:lnTo>
                <a:lnTo>
                  <a:pt x="1454436" y="2253933"/>
                </a:lnTo>
                <a:lnTo>
                  <a:pt x="1449672" y="2251710"/>
                </a:lnTo>
                <a:lnTo>
                  <a:pt x="1444909" y="2248853"/>
                </a:lnTo>
                <a:lnTo>
                  <a:pt x="1440463" y="2246313"/>
                </a:lnTo>
                <a:lnTo>
                  <a:pt x="1436017" y="2243138"/>
                </a:lnTo>
                <a:lnTo>
                  <a:pt x="1431889" y="2239645"/>
                </a:lnTo>
                <a:lnTo>
                  <a:pt x="1427761" y="2236153"/>
                </a:lnTo>
                <a:lnTo>
                  <a:pt x="1423632" y="2232343"/>
                </a:lnTo>
                <a:lnTo>
                  <a:pt x="1420139" y="2228533"/>
                </a:lnTo>
                <a:lnTo>
                  <a:pt x="1416328" y="2224723"/>
                </a:lnTo>
                <a:lnTo>
                  <a:pt x="1413153" y="2220595"/>
                </a:lnTo>
                <a:lnTo>
                  <a:pt x="1409977" y="2216150"/>
                </a:lnTo>
                <a:lnTo>
                  <a:pt x="1407119" y="2211705"/>
                </a:lnTo>
                <a:lnTo>
                  <a:pt x="1403944" y="2206943"/>
                </a:lnTo>
                <a:lnTo>
                  <a:pt x="1401403" y="2202498"/>
                </a:lnTo>
                <a:lnTo>
                  <a:pt x="1399180" y="2197418"/>
                </a:lnTo>
                <a:lnTo>
                  <a:pt x="1396957" y="2192338"/>
                </a:lnTo>
                <a:lnTo>
                  <a:pt x="1395369" y="2187258"/>
                </a:lnTo>
                <a:lnTo>
                  <a:pt x="1393782" y="2181860"/>
                </a:lnTo>
                <a:lnTo>
                  <a:pt x="1392511" y="2176463"/>
                </a:lnTo>
                <a:lnTo>
                  <a:pt x="1391241" y="2171065"/>
                </a:lnTo>
                <a:lnTo>
                  <a:pt x="1390606" y="2165668"/>
                </a:lnTo>
                <a:lnTo>
                  <a:pt x="1389971" y="2159953"/>
                </a:lnTo>
                <a:lnTo>
                  <a:pt x="1389971" y="2154238"/>
                </a:lnTo>
                <a:lnTo>
                  <a:pt x="1389971" y="2148523"/>
                </a:lnTo>
                <a:lnTo>
                  <a:pt x="1390923" y="2112645"/>
                </a:lnTo>
                <a:lnTo>
                  <a:pt x="1391876" y="2077720"/>
                </a:lnTo>
                <a:lnTo>
                  <a:pt x="1392194" y="2043748"/>
                </a:lnTo>
                <a:lnTo>
                  <a:pt x="1392194" y="2010410"/>
                </a:lnTo>
                <a:lnTo>
                  <a:pt x="1392194" y="1981518"/>
                </a:lnTo>
                <a:lnTo>
                  <a:pt x="1391876" y="1952943"/>
                </a:lnTo>
                <a:lnTo>
                  <a:pt x="1391241" y="1925638"/>
                </a:lnTo>
                <a:lnTo>
                  <a:pt x="1390606" y="1898333"/>
                </a:lnTo>
                <a:lnTo>
                  <a:pt x="1389336" y="1872298"/>
                </a:lnTo>
                <a:lnTo>
                  <a:pt x="1388065" y="1846263"/>
                </a:lnTo>
                <a:lnTo>
                  <a:pt x="1386795" y="1821498"/>
                </a:lnTo>
                <a:lnTo>
                  <a:pt x="1384890" y="1797050"/>
                </a:lnTo>
                <a:lnTo>
                  <a:pt x="1383302" y="1773555"/>
                </a:lnTo>
                <a:lnTo>
                  <a:pt x="1381079" y="1750378"/>
                </a:lnTo>
                <a:lnTo>
                  <a:pt x="1378856" y="1727835"/>
                </a:lnTo>
                <a:lnTo>
                  <a:pt x="1376316" y="1706245"/>
                </a:lnTo>
                <a:lnTo>
                  <a:pt x="1373775" y="1684655"/>
                </a:lnTo>
                <a:lnTo>
                  <a:pt x="1371235" y="1664335"/>
                </a:lnTo>
                <a:lnTo>
                  <a:pt x="1368059" y="1644333"/>
                </a:lnTo>
                <a:lnTo>
                  <a:pt x="1365201" y="1624965"/>
                </a:lnTo>
                <a:lnTo>
                  <a:pt x="1362025" y="1606233"/>
                </a:lnTo>
                <a:lnTo>
                  <a:pt x="1358532" y="1587818"/>
                </a:lnTo>
                <a:lnTo>
                  <a:pt x="1355039" y="1570038"/>
                </a:lnTo>
                <a:lnTo>
                  <a:pt x="1351228" y="1552893"/>
                </a:lnTo>
                <a:lnTo>
                  <a:pt x="1347417" y="1536700"/>
                </a:lnTo>
                <a:lnTo>
                  <a:pt x="1343607" y="1520190"/>
                </a:lnTo>
                <a:lnTo>
                  <a:pt x="1339796" y="1504950"/>
                </a:lnTo>
                <a:lnTo>
                  <a:pt x="1335668" y="1490028"/>
                </a:lnTo>
                <a:lnTo>
                  <a:pt x="1331539" y="1475740"/>
                </a:lnTo>
                <a:lnTo>
                  <a:pt x="1327411" y="1461770"/>
                </a:lnTo>
                <a:lnTo>
                  <a:pt x="1322965" y="1448435"/>
                </a:lnTo>
                <a:lnTo>
                  <a:pt x="1318837" y="1435418"/>
                </a:lnTo>
                <a:lnTo>
                  <a:pt x="1314391" y="1423353"/>
                </a:lnTo>
                <a:lnTo>
                  <a:pt x="1309945" y="1411288"/>
                </a:lnTo>
                <a:lnTo>
                  <a:pt x="1305182" y="1399858"/>
                </a:lnTo>
                <a:lnTo>
                  <a:pt x="1300736" y="1389063"/>
                </a:lnTo>
                <a:lnTo>
                  <a:pt x="1295655" y="1377950"/>
                </a:lnTo>
                <a:lnTo>
                  <a:pt x="1290891" y="1367790"/>
                </a:lnTo>
                <a:lnTo>
                  <a:pt x="1285810" y="1357630"/>
                </a:lnTo>
                <a:lnTo>
                  <a:pt x="1281047" y="1348105"/>
                </a:lnTo>
                <a:lnTo>
                  <a:pt x="1276283" y="1338898"/>
                </a:lnTo>
                <a:lnTo>
                  <a:pt x="1271520" y="1330643"/>
                </a:lnTo>
                <a:lnTo>
                  <a:pt x="1266439" y="1322388"/>
                </a:lnTo>
                <a:lnTo>
                  <a:pt x="1261676" y="1314768"/>
                </a:lnTo>
                <a:lnTo>
                  <a:pt x="1257230" y="1307465"/>
                </a:lnTo>
                <a:lnTo>
                  <a:pt x="1252466" y="1300798"/>
                </a:lnTo>
                <a:lnTo>
                  <a:pt x="1243257" y="1287780"/>
                </a:lnTo>
                <a:lnTo>
                  <a:pt x="1233730" y="1276668"/>
                </a:lnTo>
                <a:lnTo>
                  <a:pt x="1224838" y="1266825"/>
                </a:lnTo>
                <a:lnTo>
                  <a:pt x="1224838" y="1791018"/>
                </a:lnTo>
                <a:lnTo>
                  <a:pt x="1224838" y="2056130"/>
                </a:lnTo>
                <a:lnTo>
                  <a:pt x="1224838" y="3259138"/>
                </a:lnTo>
                <a:lnTo>
                  <a:pt x="1224521" y="3268028"/>
                </a:lnTo>
                <a:lnTo>
                  <a:pt x="1223886" y="3276918"/>
                </a:lnTo>
                <a:lnTo>
                  <a:pt x="1222933" y="3285490"/>
                </a:lnTo>
                <a:lnTo>
                  <a:pt x="1221345" y="3294063"/>
                </a:lnTo>
                <a:lnTo>
                  <a:pt x="1219440" y="3302635"/>
                </a:lnTo>
                <a:lnTo>
                  <a:pt x="1217217" y="3310573"/>
                </a:lnTo>
                <a:lnTo>
                  <a:pt x="1214359" y="3318828"/>
                </a:lnTo>
                <a:lnTo>
                  <a:pt x="1211501" y="3326448"/>
                </a:lnTo>
                <a:lnTo>
                  <a:pt x="1208008" y="3334068"/>
                </a:lnTo>
                <a:lnTo>
                  <a:pt x="1204197" y="3341370"/>
                </a:lnTo>
                <a:lnTo>
                  <a:pt x="1200068" y="3348990"/>
                </a:lnTo>
                <a:lnTo>
                  <a:pt x="1195623" y="3355975"/>
                </a:lnTo>
                <a:lnTo>
                  <a:pt x="1190859" y="3362643"/>
                </a:lnTo>
                <a:lnTo>
                  <a:pt x="1185461" y="3369310"/>
                </a:lnTo>
                <a:lnTo>
                  <a:pt x="1179744" y="3375343"/>
                </a:lnTo>
                <a:lnTo>
                  <a:pt x="1174346" y="3381375"/>
                </a:lnTo>
                <a:lnTo>
                  <a:pt x="1168312" y="3387090"/>
                </a:lnTo>
                <a:lnTo>
                  <a:pt x="1161961" y="3392488"/>
                </a:lnTo>
                <a:lnTo>
                  <a:pt x="1155610" y="3397568"/>
                </a:lnTo>
                <a:lnTo>
                  <a:pt x="1148623" y="3402648"/>
                </a:lnTo>
                <a:lnTo>
                  <a:pt x="1141637" y="3407410"/>
                </a:lnTo>
                <a:lnTo>
                  <a:pt x="1134651" y="3411538"/>
                </a:lnTo>
                <a:lnTo>
                  <a:pt x="1126712" y="3415348"/>
                </a:lnTo>
                <a:lnTo>
                  <a:pt x="1119090" y="3418523"/>
                </a:lnTo>
                <a:lnTo>
                  <a:pt x="1111469" y="3421698"/>
                </a:lnTo>
                <a:lnTo>
                  <a:pt x="1103529" y="3424555"/>
                </a:lnTo>
                <a:lnTo>
                  <a:pt x="1095273" y="3426778"/>
                </a:lnTo>
                <a:lnTo>
                  <a:pt x="1087016" y="3428683"/>
                </a:lnTo>
                <a:lnTo>
                  <a:pt x="1078442" y="3430270"/>
                </a:lnTo>
                <a:lnTo>
                  <a:pt x="1069550" y="3431223"/>
                </a:lnTo>
                <a:lnTo>
                  <a:pt x="1060659" y="3431858"/>
                </a:lnTo>
                <a:lnTo>
                  <a:pt x="1052084" y="3432175"/>
                </a:lnTo>
                <a:lnTo>
                  <a:pt x="1043193" y="3431858"/>
                </a:lnTo>
                <a:lnTo>
                  <a:pt x="1034301" y="3431223"/>
                </a:lnTo>
                <a:lnTo>
                  <a:pt x="1025727" y="3430270"/>
                </a:lnTo>
                <a:lnTo>
                  <a:pt x="1016835" y="3428683"/>
                </a:lnTo>
                <a:lnTo>
                  <a:pt x="1008578" y="3426778"/>
                </a:lnTo>
                <a:lnTo>
                  <a:pt x="1000322" y="3424555"/>
                </a:lnTo>
                <a:lnTo>
                  <a:pt x="992383" y="3421698"/>
                </a:lnTo>
                <a:lnTo>
                  <a:pt x="984761" y="3418523"/>
                </a:lnTo>
                <a:lnTo>
                  <a:pt x="977140" y="3415348"/>
                </a:lnTo>
                <a:lnTo>
                  <a:pt x="969518" y="3411538"/>
                </a:lnTo>
                <a:lnTo>
                  <a:pt x="962214" y="3407410"/>
                </a:lnTo>
                <a:lnTo>
                  <a:pt x="955228" y="3402648"/>
                </a:lnTo>
                <a:lnTo>
                  <a:pt x="948242" y="3397568"/>
                </a:lnTo>
                <a:lnTo>
                  <a:pt x="941890" y="3392488"/>
                </a:lnTo>
                <a:lnTo>
                  <a:pt x="935539" y="3387090"/>
                </a:lnTo>
                <a:lnTo>
                  <a:pt x="929823" y="3381375"/>
                </a:lnTo>
                <a:lnTo>
                  <a:pt x="924107" y="3375343"/>
                </a:lnTo>
                <a:lnTo>
                  <a:pt x="918708" y="3369310"/>
                </a:lnTo>
                <a:lnTo>
                  <a:pt x="913627" y="3362643"/>
                </a:lnTo>
                <a:lnTo>
                  <a:pt x="908229" y="3355975"/>
                </a:lnTo>
                <a:lnTo>
                  <a:pt x="903783" y="3348990"/>
                </a:lnTo>
                <a:lnTo>
                  <a:pt x="899654" y="3341370"/>
                </a:lnTo>
                <a:lnTo>
                  <a:pt x="895844" y="3334068"/>
                </a:lnTo>
                <a:lnTo>
                  <a:pt x="892350" y="3326448"/>
                </a:lnTo>
                <a:lnTo>
                  <a:pt x="889492" y="3318828"/>
                </a:lnTo>
                <a:lnTo>
                  <a:pt x="886634" y="3310573"/>
                </a:lnTo>
                <a:lnTo>
                  <a:pt x="884411" y="3302635"/>
                </a:lnTo>
                <a:lnTo>
                  <a:pt x="882506" y="3294063"/>
                </a:lnTo>
                <a:lnTo>
                  <a:pt x="880918" y="3285490"/>
                </a:lnTo>
                <a:lnTo>
                  <a:pt x="879966" y="3276918"/>
                </a:lnTo>
                <a:lnTo>
                  <a:pt x="879330" y="3268028"/>
                </a:lnTo>
                <a:lnTo>
                  <a:pt x="879013" y="3259138"/>
                </a:lnTo>
                <a:lnTo>
                  <a:pt x="879013" y="2164080"/>
                </a:lnTo>
                <a:lnTo>
                  <a:pt x="814230" y="2164080"/>
                </a:lnTo>
                <a:lnTo>
                  <a:pt x="814230" y="3259138"/>
                </a:lnTo>
                <a:lnTo>
                  <a:pt x="813913" y="3268028"/>
                </a:lnTo>
                <a:lnTo>
                  <a:pt x="813277" y="3276918"/>
                </a:lnTo>
                <a:lnTo>
                  <a:pt x="812325" y="3285490"/>
                </a:lnTo>
                <a:lnTo>
                  <a:pt x="810737" y="3294063"/>
                </a:lnTo>
                <a:lnTo>
                  <a:pt x="808832" y="3302635"/>
                </a:lnTo>
                <a:lnTo>
                  <a:pt x="806291" y="3310573"/>
                </a:lnTo>
                <a:lnTo>
                  <a:pt x="803751" y="3318828"/>
                </a:lnTo>
                <a:lnTo>
                  <a:pt x="800575" y="3326448"/>
                </a:lnTo>
                <a:lnTo>
                  <a:pt x="796764" y="3334068"/>
                </a:lnTo>
                <a:lnTo>
                  <a:pt x="792953" y="3341370"/>
                </a:lnTo>
                <a:lnTo>
                  <a:pt x="788825" y="3348990"/>
                </a:lnTo>
                <a:lnTo>
                  <a:pt x="784379" y="3355975"/>
                </a:lnTo>
                <a:lnTo>
                  <a:pt x="779616" y="3362643"/>
                </a:lnTo>
                <a:lnTo>
                  <a:pt x="774535" y="3369310"/>
                </a:lnTo>
                <a:lnTo>
                  <a:pt x="769136" y="3375343"/>
                </a:lnTo>
                <a:lnTo>
                  <a:pt x="763420" y="3381375"/>
                </a:lnTo>
                <a:lnTo>
                  <a:pt x="757386" y="3387090"/>
                </a:lnTo>
                <a:lnTo>
                  <a:pt x="751353" y="3392488"/>
                </a:lnTo>
                <a:lnTo>
                  <a:pt x="744366" y="3397568"/>
                </a:lnTo>
                <a:lnTo>
                  <a:pt x="737698" y="3402648"/>
                </a:lnTo>
                <a:lnTo>
                  <a:pt x="730711" y="3407410"/>
                </a:lnTo>
                <a:lnTo>
                  <a:pt x="723407" y="3411538"/>
                </a:lnTo>
                <a:lnTo>
                  <a:pt x="716103" y="3415348"/>
                </a:lnTo>
                <a:lnTo>
                  <a:pt x="708482" y="3418523"/>
                </a:lnTo>
                <a:lnTo>
                  <a:pt x="700543" y="3421698"/>
                </a:lnTo>
                <a:lnTo>
                  <a:pt x="692604" y="3424555"/>
                </a:lnTo>
                <a:lnTo>
                  <a:pt x="684347" y="3426778"/>
                </a:lnTo>
                <a:lnTo>
                  <a:pt x="675773" y="3428683"/>
                </a:lnTo>
                <a:lnTo>
                  <a:pt x="667516" y="3430270"/>
                </a:lnTo>
                <a:lnTo>
                  <a:pt x="658942" y="3431223"/>
                </a:lnTo>
                <a:lnTo>
                  <a:pt x="650050" y="3431858"/>
                </a:lnTo>
                <a:lnTo>
                  <a:pt x="641159" y="3432175"/>
                </a:lnTo>
                <a:lnTo>
                  <a:pt x="631949" y="3431858"/>
                </a:lnTo>
                <a:lnTo>
                  <a:pt x="623375" y="3431223"/>
                </a:lnTo>
                <a:lnTo>
                  <a:pt x="614801" y="3430270"/>
                </a:lnTo>
                <a:lnTo>
                  <a:pt x="606227" y="3428683"/>
                </a:lnTo>
                <a:lnTo>
                  <a:pt x="597970" y="3426778"/>
                </a:lnTo>
                <a:lnTo>
                  <a:pt x="589714" y="3424555"/>
                </a:lnTo>
                <a:lnTo>
                  <a:pt x="581774" y="3421698"/>
                </a:lnTo>
                <a:lnTo>
                  <a:pt x="573518" y="3418523"/>
                </a:lnTo>
                <a:lnTo>
                  <a:pt x="565896" y="3415348"/>
                </a:lnTo>
                <a:lnTo>
                  <a:pt x="558592" y="3411538"/>
                </a:lnTo>
                <a:lnTo>
                  <a:pt x="551288" y="3407410"/>
                </a:lnTo>
                <a:lnTo>
                  <a:pt x="544302" y="3402648"/>
                </a:lnTo>
                <a:lnTo>
                  <a:pt x="537633" y="3397568"/>
                </a:lnTo>
                <a:lnTo>
                  <a:pt x="531282" y="3392488"/>
                </a:lnTo>
                <a:lnTo>
                  <a:pt x="524931" y="3387090"/>
                </a:lnTo>
                <a:lnTo>
                  <a:pt x="518580" y="3381375"/>
                </a:lnTo>
                <a:lnTo>
                  <a:pt x="512863" y="3375343"/>
                </a:lnTo>
                <a:lnTo>
                  <a:pt x="507465" y="3369310"/>
                </a:lnTo>
                <a:lnTo>
                  <a:pt x="502384" y="3362643"/>
                </a:lnTo>
                <a:lnTo>
                  <a:pt x="497620" y="3355975"/>
                </a:lnTo>
                <a:lnTo>
                  <a:pt x="493175" y="3348990"/>
                </a:lnTo>
                <a:lnTo>
                  <a:pt x="489046" y="3341370"/>
                </a:lnTo>
                <a:lnTo>
                  <a:pt x="485235" y="3334068"/>
                </a:lnTo>
                <a:lnTo>
                  <a:pt x="481742" y="3326448"/>
                </a:lnTo>
                <a:lnTo>
                  <a:pt x="478567" y="3318828"/>
                </a:lnTo>
                <a:lnTo>
                  <a:pt x="476026" y="3310573"/>
                </a:lnTo>
                <a:lnTo>
                  <a:pt x="473803" y="3302635"/>
                </a:lnTo>
                <a:lnTo>
                  <a:pt x="471898" y="3294063"/>
                </a:lnTo>
                <a:lnTo>
                  <a:pt x="470310" y="3285490"/>
                </a:lnTo>
                <a:lnTo>
                  <a:pt x="468722" y="3276918"/>
                </a:lnTo>
                <a:lnTo>
                  <a:pt x="468087" y="3268028"/>
                </a:lnTo>
                <a:lnTo>
                  <a:pt x="468087" y="3259138"/>
                </a:lnTo>
                <a:lnTo>
                  <a:pt x="468087" y="2056130"/>
                </a:lnTo>
                <a:lnTo>
                  <a:pt x="468087" y="1791018"/>
                </a:lnTo>
                <a:lnTo>
                  <a:pt x="468087" y="1177290"/>
                </a:lnTo>
                <a:lnTo>
                  <a:pt x="457290" y="1171893"/>
                </a:lnTo>
                <a:lnTo>
                  <a:pt x="446493" y="1166178"/>
                </a:lnTo>
                <a:lnTo>
                  <a:pt x="435061" y="1159828"/>
                </a:lnTo>
                <a:lnTo>
                  <a:pt x="423311" y="1152843"/>
                </a:lnTo>
                <a:lnTo>
                  <a:pt x="410926" y="1145223"/>
                </a:lnTo>
                <a:lnTo>
                  <a:pt x="398223" y="1136968"/>
                </a:lnTo>
                <a:lnTo>
                  <a:pt x="385521" y="1128078"/>
                </a:lnTo>
                <a:lnTo>
                  <a:pt x="372501" y="1118553"/>
                </a:lnTo>
                <a:lnTo>
                  <a:pt x="359163" y="1108710"/>
                </a:lnTo>
                <a:lnTo>
                  <a:pt x="345190" y="1097915"/>
                </a:lnTo>
                <a:lnTo>
                  <a:pt x="331535" y="1086485"/>
                </a:lnTo>
                <a:lnTo>
                  <a:pt x="317563" y="1074103"/>
                </a:lnTo>
                <a:lnTo>
                  <a:pt x="303590" y="1061085"/>
                </a:lnTo>
                <a:lnTo>
                  <a:pt x="289299" y="1047750"/>
                </a:lnTo>
                <a:lnTo>
                  <a:pt x="275009" y="1033145"/>
                </a:lnTo>
                <a:lnTo>
                  <a:pt x="261036" y="1017588"/>
                </a:lnTo>
                <a:lnTo>
                  <a:pt x="248016" y="1003618"/>
                </a:lnTo>
                <a:lnTo>
                  <a:pt x="235314" y="988695"/>
                </a:lnTo>
                <a:lnTo>
                  <a:pt x="222929" y="973138"/>
                </a:lnTo>
                <a:lnTo>
                  <a:pt x="210544" y="956628"/>
                </a:lnTo>
                <a:lnTo>
                  <a:pt x="198477" y="939800"/>
                </a:lnTo>
                <a:lnTo>
                  <a:pt x="186092" y="922338"/>
                </a:lnTo>
                <a:lnTo>
                  <a:pt x="174342" y="903923"/>
                </a:lnTo>
                <a:lnTo>
                  <a:pt x="162592" y="884873"/>
                </a:lnTo>
                <a:lnTo>
                  <a:pt x="151160" y="865188"/>
                </a:lnTo>
                <a:lnTo>
                  <a:pt x="140045" y="844550"/>
                </a:lnTo>
                <a:lnTo>
                  <a:pt x="128930" y="823595"/>
                </a:lnTo>
                <a:lnTo>
                  <a:pt x="118451" y="801688"/>
                </a:lnTo>
                <a:lnTo>
                  <a:pt x="107971" y="779145"/>
                </a:lnTo>
                <a:lnTo>
                  <a:pt x="98127" y="755968"/>
                </a:lnTo>
                <a:lnTo>
                  <a:pt x="88600" y="731520"/>
                </a:lnTo>
                <a:lnTo>
                  <a:pt x="79073" y="706755"/>
                </a:lnTo>
                <a:lnTo>
                  <a:pt x="70181" y="681038"/>
                </a:lnTo>
                <a:lnTo>
                  <a:pt x="61925" y="654685"/>
                </a:lnTo>
                <a:lnTo>
                  <a:pt x="53986" y="627063"/>
                </a:lnTo>
                <a:lnTo>
                  <a:pt x="46364" y="599440"/>
                </a:lnTo>
                <a:lnTo>
                  <a:pt x="39378" y="570230"/>
                </a:lnTo>
                <a:lnTo>
                  <a:pt x="33027" y="540703"/>
                </a:lnTo>
                <a:lnTo>
                  <a:pt x="26675" y="510223"/>
                </a:lnTo>
                <a:lnTo>
                  <a:pt x="21277" y="479108"/>
                </a:lnTo>
                <a:lnTo>
                  <a:pt x="16513" y="446723"/>
                </a:lnTo>
                <a:lnTo>
                  <a:pt x="12067" y="413385"/>
                </a:lnTo>
                <a:lnTo>
                  <a:pt x="8574" y="379730"/>
                </a:lnTo>
                <a:lnTo>
                  <a:pt x="5399" y="344805"/>
                </a:lnTo>
                <a:lnTo>
                  <a:pt x="3176" y="309563"/>
                </a:lnTo>
                <a:lnTo>
                  <a:pt x="1588" y="273050"/>
                </a:lnTo>
                <a:lnTo>
                  <a:pt x="318" y="235268"/>
                </a:lnTo>
                <a:lnTo>
                  <a:pt x="0" y="197168"/>
                </a:lnTo>
                <a:lnTo>
                  <a:pt x="318" y="175260"/>
                </a:lnTo>
                <a:lnTo>
                  <a:pt x="635" y="153035"/>
                </a:lnTo>
                <a:lnTo>
                  <a:pt x="1270" y="130175"/>
                </a:lnTo>
                <a:lnTo>
                  <a:pt x="1905" y="107315"/>
                </a:lnTo>
                <a:lnTo>
                  <a:pt x="2541" y="101600"/>
                </a:lnTo>
                <a:lnTo>
                  <a:pt x="3176" y="95885"/>
                </a:lnTo>
                <a:lnTo>
                  <a:pt x="4128" y="90488"/>
                </a:lnTo>
                <a:lnTo>
                  <a:pt x="5081" y="85090"/>
                </a:lnTo>
                <a:lnTo>
                  <a:pt x="6669" y="79375"/>
                </a:lnTo>
                <a:lnTo>
                  <a:pt x="8257" y="73978"/>
                </a:lnTo>
                <a:lnTo>
                  <a:pt x="10480" y="68898"/>
                </a:lnTo>
                <a:lnTo>
                  <a:pt x="12703" y="64135"/>
                </a:lnTo>
                <a:lnTo>
                  <a:pt x="14926" y="59373"/>
                </a:lnTo>
                <a:lnTo>
                  <a:pt x="17784" y="54610"/>
                </a:lnTo>
                <a:lnTo>
                  <a:pt x="20642" y="49848"/>
                </a:lnTo>
                <a:lnTo>
                  <a:pt x="23500" y="45720"/>
                </a:lnTo>
                <a:lnTo>
                  <a:pt x="26993" y="41275"/>
                </a:lnTo>
                <a:lnTo>
                  <a:pt x="30804" y="37465"/>
                </a:lnTo>
                <a:lnTo>
                  <a:pt x="34297" y="33338"/>
                </a:lnTo>
                <a:lnTo>
                  <a:pt x="38108" y="29845"/>
                </a:lnTo>
                <a:lnTo>
                  <a:pt x="42236" y="25718"/>
                </a:lnTo>
                <a:lnTo>
                  <a:pt x="46364" y="22543"/>
                </a:lnTo>
                <a:lnTo>
                  <a:pt x="50810" y="19368"/>
                </a:lnTo>
                <a:lnTo>
                  <a:pt x="55256" y="16510"/>
                </a:lnTo>
                <a:lnTo>
                  <a:pt x="59702" y="13653"/>
                </a:lnTo>
                <a:lnTo>
                  <a:pt x="64465" y="11430"/>
                </a:lnTo>
                <a:lnTo>
                  <a:pt x="69546" y="9208"/>
                </a:lnTo>
                <a:lnTo>
                  <a:pt x="74627" y="6985"/>
                </a:lnTo>
                <a:lnTo>
                  <a:pt x="79708" y="5398"/>
                </a:lnTo>
                <a:lnTo>
                  <a:pt x="85107" y="3810"/>
                </a:lnTo>
                <a:lnTo>
                  <a:pt x="90505" y="2540"/>
                </a:lnTo>
                <a:lnTo>
                  <a:pt x="95904" y="1588"/>
                </a:lnTo>
                <a:lnTo>
                  <a:pt x="101620" y="635"/>
                </a:lnTo>
                <a:lnTo>
                  <a:pt x="107019" y="318"/>
                </a:lnTo>
                <a:lnTo>
                  <a:pt x="112735"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975">
              <a:solidFill>
                <a:srgbClr val="FFFFFF"/>
              </a:solidFill>
            </a:endParaRPr>
          </a:p>
        </p:txBody>
      </p:sp>
      <p:sp>
        <p:nvSpPr>
          <p:cNvPr id="8" name="人"/>
          <p:cNvSpPr/>
          <p:nvPr/>
        </p:nvSpPr>
        <p:spPr bwMode="auto">
          <a:xfrm>
            <a:off x="7385190" y="3197487"/>
            <a:ext cx="1425037" cy="3013094"/>
          </a:xfrm>
          <a:custGeom>
            <a:avLst/>
            <a:gdLst/>
            <a:ahLst/>
            <a:cxnLst/>
            <a:rect l="0" t="0" r="r" b="b"/>
            <a:pathLst>
              <a:path w="1558925" h="3292476">
                <a:moveTo>
                  <a:pt x="1055688" y="141288"/>
                </a:moveTo>
                <a:lnTo>
                  <a:pt x="1078548" y="151445"/>
                </a:lnTo>
                <a:lnTo>
                  <a:pt x="1100773" y="161919"/>
                </a:lnTo>
                <a:lnTo>
                  <a:pt x="1122363" y="172076"/>
                </a:lnTo>
                <a:lnTo>
                  <a:pt x="1143635" y="182551"/>
                </a:lnTo>
                <a:lnTo>
                  <a:pt x="1163955" y="192708"/>
                </a:lnTo>
                <a:lnTo>
                  <a:pt x="1183958" y="202864"/>
                </a:lnTo>
                <a:lnTo>
                  <a:pt x="1203008" y="213021"/>
                </a:lnTo>
                <a:lnTo>
                  <a:pt x="1221740" y="223178"/>
                </a:lnTo>
                <a:lnTo>
                  <a:pt x="1240155" y="233335"/>
                </a:lnTo>
                <a:lnTo>
                  <a:pt x="1257300" y="243175"/>
                </a:lnTo>
                <a:lnTo>
                  <a:pt x="1274128" y="253014"/>
                </a:lnTo>
                <a:lnTo>
                  <a:pt x="1290955" y="263171"/>
                </a:lnTo>
                <a:lnTo>
                  <a:pt x="1306513" y="272693"/>
                </a:lnTo>
                <a:lnTo>
                  <a:pt x="1322070" y="282850"/>
                </a:lnTo>
                <a:lnTo>
                  <a:pt x="1336675" y="292690"/>
                </a:lnTo>
                <a:lnTo>
                  <a:pt x="1350963" y="302212"/>
                </a:lnTo>
                <a:lnTo>
                  <a:pt x="1365250" y="312686"/>
                </a:lnTo>
                <a:lnTo>
                  <a:pt x="1378903" y="322843"/>
                </a:lnTo>
                <a:lnTo>
                  <a:pt x="1392238" y="333000"/>
                </a:lnTo>
                <a:lnTo>
                  <a:pt x="1405255" y="343157"/>
                </a:lnTo>
                <a:lnTo>
                  <a:pt x="1417003" y="353631"/>
                </a:lnTo>
                <a:lnTo>
                  <a:pt x="1429068" y="363788"/>
                </a:lnTo>
                <a:lnTo>
                  <a:pt x="1440498" y="373945"/>
                </a:lnTo>
                <a:lnTo>
                  <a:pt x="1450975" y="384737"/>
                </a:lnTo>
                <a:lnTo>
                  <a:pt x="1461453" y="395211"/>
                </a:lnTo>
                <a:lnTo>
                  <a:pt x="1471295" y="406003"/>
                </a:lnTo>
                <a:lnTo>
                  <a:pt x="1480503" y="416477"/>
                </a:lnTo>
                <a:lnTo>
                  <a:pt x="1489393" y="427587"/>
                </a:lnTo>
                <a:lnTo>
                  <a:pt x="1497965" y="438696"/>
                </a:lnTo>
                <a:lnTo>
                  <a:pt x="1505903" y="449805"/>
                </a:lnTo>
                <a:lnTo>
                  <a:pt x="1513523" y="461231"/>
                </a:lnTo>
                <a:lnTo>
                  <a:pt x="1520508" y="472658"/>
                </a:lnTo>
                <a:lnTo>
                  <a:pt x="1524635" y="480276"/>
                </a:lnTo>
                <a:lnTo>
                  <a:pt x="1529080" y="488528"/>
                </a:lnTo>
                <a:lnTo>
                  <a:pt x="1533208" y="496463"/>
                </a:lnTo>
                <a:lnTo>
                  <a:pt x="1536700" y="504398"/>
                </a:lnTo>
                <a:lnTo>
                  <a:pt x="1540193" y="512651"/>
                </a:lnTo>
                <a:lnTo>
                  <a:pt x="1543368" y="520903"/>
                </a:lnTo>
                <a:lnTo>
                  <a:pt x="1545908" y="529156"/>
                </a:lnTo>
                <a:lnTo>
                  <a:pt x="1548765" y="537726"/>
                </a:lnTo>
                <a:lnTo>
                  <a:pt x="1550988" y="546296"/>
                </a:lnTo>
                <a:lnTo>
                  <a:pt x="1552893" y="554866"/>
                </a:lnTo>
                <a:lnTo>
                  <a:pt x="1554798" y="563436"/>
                </a:lnTo>
                <a:lnTo>
                  <a:pt x="1556385" y="572005"/>
                </a:lnTo>
                <a:lnTo>
                  <a:pt x="1557338" y="580575"/>
                </a:lnTo>
                <a:lnTo>
                  <a:pt x="1558290" y="589780"/>
                </a:lnTo>
                <a:lnTo>
                  <a:pt x="1558608" y="598350"/>
                </a:lnTo>
                <a:lnTo>
                  <a:pt x="1558925" y="606920"/>
                </a:lnTo>
                <a:lnTo>
                  <a:pt x="1558608" y="615172"/>
                </a:lnTo>
                <a:lnTo>
                  <a:pt x="1558290" y="623425"/>
                </a:lnTo>
                <a:lnTo>
                  <a:pt x="1557655" y="631995"/>
                </a:lnTo>
                <a:lnTo>
                  <a:pt x="1556703" y="639930"/>
                </a:lnTo>
                <a:lnTo>
                  <a:pt x="1555433" y="647865"/>
                </a:lnTo>
                <a:lnTo>
                  <a:pt x="1553528" y="655800"/>
                </a:lnTo>
                <a:lnTo>
                  <a:pt x="1551940" y="663418"/>
                </a:lnTo>
                <a:lnTo>
                  <a:pt x="1550035" y="671036"/>
                </a:lnTo>
                <a:lnTo>
                  <a:pt x="1547813" y="678653"/>
                </a:lnTo>
                <a:lnTo>
                  <a:pt x="1545273" y="685954"/>
                </a:lnTo>
                <a:lnTo>
                  <a:pt x="1542733" y="693254"/>
                </a:lnTo>
                <a:lnTo>
                  <a:pt x="1539558" y="700554"/>
                </a:lnTo>
                <a:lnTo>
                  <a:pt x="1536700" y="707537"/>
                </a:lnTo>
                <a:lnTo>
                  <a:pt x="1533525" y="714203"/>
                </a:lnTo>
                <a:lnTo>
                  <a:pt x="1530033" y="720868"/>
                </a:lnTo>
                <a:lnTo>
                  <a:pt x="1526540" y="727533"/>
                </a:lnTo>
                <a:lnTo>
                  <a:pt x="1518920" y="739912"/>
                </a:lnTo>
                <a:lnTo>
                  <a:pt x="1510665" y="751974"/>
                </a:lnTo>
                <a:lnTo>
                  <a:pt x="1502410" y="763083"/>
                </a:lnTo>
                <a:lnTo>
                  <a:pt x="1493838" y="774192"/>
                </a:lnTo>
                <a:lnTo>
                  <a:pt x="1484948" y="784031"/>
                </a:lnTo>
                <a:lnTo>
                  <a:pt x="1475105" y="793871"/>
                </a:lnTo>
                <a:lnTo>
                  <a:pt x="1465898" y="803393"/>
                </a:lnTo>
                <a:lnTo>
                  <a:pt x="1456055" y="811963"/>
                </a:lnTo>
                <a:lnTo>
                  <a:pt x="1445895" y="820533"/>
                </a:lnTo>
                <a:lnTo>
                  <a:pt x="1436053" y="828468"/>
                </a:lnTo>
                <a:lnTo>
                  <a:pt x="1425893" y="836086"/>
                </a:lnTo>
                <a:lnTo>
                  <a:pt x="1415415" y="843703"/>
                </a:lnTo>
                <a:lnTo>
                  <a:pt x="1404938" y="850686"/>
                </a:lnTo>
                <a:lnTo>
                  <a:pt x="1394143" y="857669"/>
                </a:lnTo>
                <a:lnTo>
                  <a:pt x="1383665" y="864335"/>
                </a:lnTo>
                <a:lnTo>
                  <a:pt x="1372870" y="870683"/>
                </a:lnTo>
                <a:lnTo>
                  <a:pt x="1362075" y="877031"/>
                </a:lnTo>
                <a:lnTo>
                  <a:pt x="1351280" y="882744"/>
                </a:lnTo>
                <a:lnTo>
                  <a:pt x="1329690" y="893853"/>
                </a:lnTo>
                <a:lnTo>
                  <a:pt x="1307783" y="904328"/>
                </a:lnTo>
                <a:lnTo>
                  <a:pt x="1286193" y="913850"/>
                </a:lnTo>
                <a:lnTo>
                  <a:pt x="1267143" y="921785"/>
                </a:lnTo>
                <a:lnTo>
                  <a:pt x="1248410" y="929085"/>
                </a:lnTo>
                <a:lnTo>
                  <a:pt x="1229678" y="936068"/>
                </a:lnTo>
                <a:lnTo>
                  <a:pt x="1211580" y="942733"/>
                </a:lnTo>
                <a:lnTo>
                  <a:pt x="1194118" y="948764"/>
                </a:lnTo>
                <a:lnTo>
                  <a:pt x="1177290" y="954160"/>
                </a:lnTo>
                <a:lnTo>
                  <a:pt x="1161098" y="959238"/>
                </a:lnTo>
                <a:lnTo>
                  <a:pt x="1145540" y="963682"/>
                </a:lnTo>
                <a:lnTo>
                  <a:pt x="1145540" y="1585477"/>
                </a:lnTo>
                <a:lnTo>
                  <a:pt x="1145540" y="1860666"/>
                </a:lnTo>
                <a:lnTo>
                  <a:pt x="1145540" y="3112508"/>
                </a:lnTo>
                <a:lnTo>
                  <a:pt x="1145223" y="3121713"/>
                </a:lnTo>
                <a:lnTo>
                  <a:pt x="1144588" y="3130917"/>
                </a:lnTo>
                <a:lnTo>
                  <a:pt x="1143635" y="3139805"/>
                </a:lnTo>
                <a:lnTo>
                  <a:pt x="1142048" y="3148692"/>
                </a:lnTo>
                <a:lnTo>
                  <a:pt x="1140143" y="3157262"/>
                </a:lnTo>
                <a:lnTo>
                  <a:pt x="1137603" y="3166149"/>
                </a:lnTo>
                <a:lnTo>
                  <a:pt x="1134745" y="3174402"/>
                </a:lnTo>
                <a:lnTo>
                  <a:pt x="1131253" y="3182654"/>
                </a:lnTo>
                <a:lnTo>
                  <a:pt x="1128078" y="3190589"/>
                </a:lnTo>
                <a:lnTo>
                  <a:pt x="1123950" y="3198207"/>
                </a:lnTo>
                <a:lnTo>
                  <a:pt x="1119823" y="3205825"/>
                </a:lnTo>
                <a:lnTo>
                  <a:pt x="1114743" y="3213125"/>
                </a:lnTo>
                <a:lnTo>
                  <a:pt x="1109663" y="3220108"/>
                </a:lnTo>
                <a:lnTo>
                  <a:pt x="1104583" y="3226773"/>
                </a:lnTo>
                <a:lnTo>
                  <a:pt x="1098868" y="3233439"/>
                </a:lnTo>
                <a:lnTo>
                  <a:pt x="1092835" y="3239787"/>
                </a:lnTo>
                <a:lnTo>
                  <a:pt x="1086803" y="3245818"/>
                </a:lnTo>
                <a:lnTo>
                  <a:pt x="1080135" y="3251531"/>
                </a:lnTo>
                <a:lnTo>
                  <a:pt x="1073150" y="3256609"/>
                </a:lnTo>
                <a:lnTo>
                  <a:pt x="1066165" y="3261688"/>
                </a:lnTo>
                <a:lnTo>
                  <a:pt x="1058863" y="3266449"/>
                </a:lnTo>
                <a:lnTo>
                  <a:pt x="1051560" y="3270575"/>
                </a:lnTo>
                <a:lnTo>
                  <a:pt x="1043623" y="3274701"/>
                </a:lnTo>
                <a:lnTo>
                  <a:pt x="1035685" y="3278193"/>
                </a:lnTo>
                <a:lnTo>
                  <a:pt x="1027748" y="3281684"/>
                </a:lnTo>
                <a:lnTo>
                  <a:pt x="1019175" y="3284224"/>
                </a:lnTo>
                <a:lnTo>
                  <a:pt x="1010920" y="3287080"/>
                </a:lnTo>
                <a:lnTo>
                  <a:pt x="1002030" y="3288985"/>
                </a:lnTo>
                <a:lnTo>
                  <a:pt x="993140" y="3290254"/>
                </a:lnTo>
                <a:lnTo>
                  <a:pt x="984250" y="3291524"/>
                </a:lnTo>
                <a:lnTo>
                  <a:pt x="975043" y="3292159"/>
                </a:lnTo>
                <a:lnTo>
                  <a:pt x="965518" y="3292476"/>
                </a:lnTo>
                <a:lnTo>
                  <a:pt x="956310" y="3292159"/>
                </a:lnTo>
                <a:lnTo>
                  <a:pt x="947420" y="3291524"/>
                </a:lnTo>
                <a:lnTo>
                  <a:pt x="938213" y="3290254"/>
                </a:lnTo>
                <a:lnTo>
                  <a:pt x="929323" y="3288985"/>
                </a:lnTo>
                <a:lnTo>
                  <a:pt x="920750" y="3287080"/>
                </a:lnTo>
                <a:lnTo>
                  <a:pt x="912178" y="3284224"/>
                </a:lnTo>
                <a:lnTo>
                  <a:pt x="903923" y="3281684"/>
                </a:lnTo>
                <a:lnTo>
                  <a:pt x="895985" y="3278193"/>
                </a:lnTo>
                <a:lnTo>
                  <a:pt x="887730" y="3274701"/>
                </a:lnTo>
                <a:lnTo>
                  <a:pt x="879793" y="3270575"/>
                </a:lnTo>
                <a:lnTo>
                  <a:pt x="872173" y="3266449"/>
                </a:lnTo>
                <a:lnTo>
                  <a:pt x="865188" y="3261688"/>
                </a:lnTo>
                <a:lnTo>
                  <a:pt x="857885" y="3256609"/>
                </a:lnTo>
                <a:lnTo>
                  <a:pt x="851218" y="3251531"/>
                </a:lnTo>
                <a:lnTo>
                  <a:pt x="844550" y="3245818"/>
                </a:lnTo>
                <a:lnTo>
                  <a:pt x="838518" y="3239787"/>
                </a:lnTo>
                <a:lnTo>
                  <a:pt x="832485" y="3233439"/>
                </a:lnTo>
                <a:lnTo>
                  <a:pt x="826770" y="3226773"/>
                </a:lnTo>
                <a:lnTo>
                  <a:pt x="821373" y="3220108"/>
                </a:lnTo>
                <a:lnTo>
                  <a:pt x="816293" y="3213125"/>
                </a:lnTo>
                <a:lnTo>
                  <a:pt x="811848" y="3205825"/>
                </a:lnTo>
                <a:lnTo>
                  <a:pt x="807403" y="3198207"/>
                </a:lnTo>
                <a:lnTo>
                  <a:pt x="803593" y="3190589"/>
                </a:lnTo>
                <a:lnTo>
                  <a:pt x="799783" y="3182654"/>
                </a:lnTo>
                <a:lnTo>
                  <a:pt x="796925" y="3174402"/>
                </a:lnTo>
                <a:lnTo>
                  <a:pt x="793750" y="3166149"/>
                </a:lnTo>
                <a:lnTo>
                  <a:pt x="791528" y="3157262"/>
                </a:lnTo>
                <a:lnTo>
                  <a:pt x="789623" y="3148692"/>
                </a:lnTo>
                <a:lnTo>
                  <a:pt x="787718" y="3139805"/>
                </a:lnTo>
                <a:lnTo>
                  <a:pt x="786765" y="3130917"/>
                </a:lnTo>
                <a:lnTo>
                  <a:pt x="785813" y="3121713"/>
                </a:lnTo>
                <a:lnTo>
                  <a:pt x="785813" y="3112508"/>
                </a:lnTo>
                <a:lnTo>
                  <a:pt x="785813" y="1973345"/>
                </a:lnTo>
                <a:lnTo>
                  <a:pt x="718503" y="1973345"/>
                </a:lnTo>
                <a:lnTo>
                  <a:pt x="718503" y="3112508"/>
                </a:lnTo>
                <a:lnTo>
                  <a:pt x="718185" y="3121713"/>
                </a:lnTo>
                <a:lnTo>
                  <a:pt x="717550" y="3130917"/>
                </a:lnTo>
                <a:lnTo>
                  <a:pt x="715963" y="3139805"/>
                </a:lnTo>
                <a:lnTo>
                  <a:pt x="714693" y="3148692"/>
                </a:lnTo>
                <a:lnTo>
                  <a:pt x="712788" y="3157262"/>
                </a:lnTo>
                <a:lnTo>
                  <a:pt x="710248" y="3166149"/>
                </a:lnTo>
                <a:lnTo>
                  <a:pt x="707390" y="3174402"/>
                </a:lnTo>
                <a:lnTo>
                  <a:pt x="704215" y="3182654"/>
                </a:lnTo>
                <a:lnTo>
                  <a:pt x="700405" y="3190589"/>
                </a:lnTo>
                <a:lnTo>
                  <a:pt x="696595" y="3198207"/>
                </a:lnTo>
                <a:lnTo>
                  <a:pt x="692150" y="3205825"/>
                </a:lnTo>
                <a:lnTo>
                  <a:pt x="687388" y="3213125"/>
                </a:lnTo>
                <a:lnTo>
                  <a:pt x="682625" y="3220108"/>
                </a:lnTo>
                <a:lnTo>
                  <a:pt x="677228" y="3226773"/>
                </a:lnTo>
                <a:lnTo>
                  <a:pt x="671513" y="3233439"/>
                </a:lnTo>
                <a:lnTo>
                  <a:pt x="665480" y="3239787"/>
                </a:lnTo>
                <a:lnTo>
                  <a:pt x="659448" y="3245818"/>
                </a:lnTo>
                <a:lnTo>
                  <a:pt x="652780" y="3251531"/>
                </a:lnTo>
                <a:lnTo>
                  <a:pt x="646113" y="3256609"/>
                </a:lnTo>
                <a:lnTo>
                  <a:pt x="639128" y="3261688"/>
                </a:lnTo>
                <a:lnTo>
                  <a:pt x="631825" y="3266449"/>
                </a:lnTo>
                <a:lnTo>
                  <a:pt x="624205" y="3270575"/>
                </a:lnTo>
                <a:lnTo>
                  <a:pt x="616585" y="3274701"/>
                </a:lnTo>
                <a:lnTo>
                  <a:pt x="608330" y="3278193"/>
                </a:lnTo>
                <a:lnTo>
                  <a:pt x="600075" y="3281684"/>
                </a:lnTo>
                <a:lnTo>
                  <a:pt x="591820" y="3284224"/>
                </a:lnTo>
                <a:lnTo>
                  <a:pt x="583248" y="3287080"/>
                </a:lnTo>
                <a:lnTo>
                  <a:pt x="574675" y="3288985"/>
                </a:lnTo>
                <a:lnTo>
                  <a:pt x="565468" y="3290254"/>
                </a:lnTo>
                <a:lnTo>
                  <a:pt x="556578" y="3291524"/>
                </a:lnTo>
                <a:lnTo>
                  <a:pt x="547688" y="3292159"/>
                </a:lnTo>
                <a:lnTo>
                  <a:pt x="538480" y="3292476"/>
                </a:lnTo>
                <a:lnTo>
                  <a:pt x="528955" y="3292159"/>
                </a:lnTo>
                <a:lnTo>
                  <a:pt x="520065" y="3291524"/>
                </a:lnTo>
                <a:lnTo>
                  <a:pt x="510858" y="3290254"/>
                </a:lnTo>
                <a:lnTo>
                  <a:pt x="502285" y="3288985"/>
                </a:lnTo>
                <a:lnTo>
                  <a:pt x="493395" y="3287080"/>
                </a:lnTo>
                <a:lnTo>
                  <a:pt x="484823" y="3284224"/>
                </a:lnTo>
                <a:lnTo>
                  <a:pt x="476568" y="3281684"/>
                </a:lnTo>
                <a:lnTo>
                  <a:pt x="468313" y="3278193"/>
                </a:lnTo>
                <a:lnTo>
                  <a:pt x="460375" y="3274701"/>
                </a:lnTo>
                <a:lnTo>
                  <a:pt x="452755" y="3270575"/>
                </a:lnTo>
                <a:lnTo>
                  <a:pt x="445135" y="3266449"/>
                </a:lnTo>
                <a:lnTo>
                  <a:pt x="437833" y="3261688"/>
                </a:lnTo>
                <a:lnTo>
                  <a:pt x="430848" y="3256609"/>
                </a:lnTo>
                <a:lnTo>
                  <a:pt x="423863" y="3251531"/>
                </a:lnTo>
                <a:lnTo>
                  <a:pt x="417513" y="3245818"/>
                </a:lnTo>
                <a:lnTo>
                  <a:pt x="411163" y="3239787"/>
                </a:lnTo>
                <a:lnTo>
                  <a:pt x="405130" y="3233439"/>
                </a:lnTo>
                <a:lnTo>
                  <a:pt x="399415" y="3226773"/>
                </a:lnTo>
                <a:lnTo>
                  <a:pt x="394018" y="3220108"/>
                </a:lnTo>
                <a:lnTo>
                  <a:pt x="389255" y="3213125"/>
                </a:lnTo>
                <a:lnTo>
                  <a:pt x="384493" y="3205825"/>
                </a:lnTo>
                <a:lnTo>
                  <a:pt x="380365" y="3198207"/>
                </a:lnTo>
                <a:lnTo>
                  <a:pt x="376238" y="3190589"/>
                </a:lnTo>
                <a:lnTo>
                  <a:pt x="372428" y="3182654"/>
                </a:lnTo>
                <a:lnTo>
                  <a:pt x="369253" y="3174402"/>
                </a:lnTo>
                <a:lnTo>
                  <a:pt x="366713" y="3166149"/>
                </a:lnTo>
                <a:lnTo>
                  <a:pt x="363855" y="3157262"/>
                </a:lnTo>
                <a:lnTo>
                  <a:pt x="361950" y="3148692"/>
                </a:lnTo>
                <a:lnTo>
                  <a:pt x="360680" y="3139805"/>
                </a:lnTo>
                <a:lnTo>
                  <a:pt x="359410" y="3130917"/>
                </a:lnTo>
                <a:lnTo>
                  <a:pt x="358775" y="3121713"/>
                </a:lnTo>
                <a:lnTo>
                  <a:pt x="358140" y="3112508"/>
                </a:lnTo>
                <a:lnTo>
                  <a:pt x="358140" y="1860666"/>
                </a:lnTo>
                <a:lnTo>
                  <a:pt x="358140" y="1585477"/>
                </a:lnTo>
                <a:lnTo>
                  <a:pt x="358140" y="1022084"/>
                </a:lnTo>
                <a:lnTo>
                  <a:pt x="353060" y="1026845"/>
                </a:lnTo>
                <a:lnTo>
                  <a:pt x="347345" y="1031924"/>
                </a:lnTo>
                <a:lnTo>
                  <a:pt x="341948" y="1037637"/>
                </a:lnTo>
                <a:lnTo>
                  <a:pt x="336233" y="1043351"/>
                </a:lnTo>
                <a:lnTo>
                  <a:pt x="330518" y="1050016"/>
                </a:lnTo>
                <a:lnTo>
                  <a:pt x="324803" y="1057316"/>
                </a:lnTo>
                <a:lnTo>
                  <a:pt x="319088" y="1065251"/>
                </a:lnTo>
                <a:lnTo>
                  <a:pt x="313373" y="1073821"/>
                </a:lnTo>
                <a:lnTo>
                  <a:pt x="307658" y="1082709"/>
                </a:lnTo>
                <a:lnTo>
                  <a:pt x="302260" y="1092548"/>
                </a:lnTo>
                <a:lnTo>
                  <a:pt x="296545" y="1103340"/>
                </a:lnTo>
                <a:lnTo>
                  <a:pt x="290830" y="1115084"/>
                </a:lnTo>
                <a:lnTo>
                  <a:pt x="285433" y="1127145"/>
                </a:lnTo>
                <a:lnTo>
                  <a:pt x="280353" y="1140476"/>
                </a:lnTo>
                <a:lnTo>
                  <a:pt x="274955" y="1154759"/>
                </a:lnTo>
                <a:lnTo>
                  <a:pt x="269875" y="1169677"/>
                </a:lnTo>
                <a:lnTo>
                  <a:pt x="266065" y="1182691"/>
                </a:lnTo>
                <a:lnTo>
                  <a:pt x="261938" y="1196339"/>
                </a:lnTo>
                <a:lnTo>
                  <a:pt x="258128" y="1210305"/>
                </a:lnTo>
                <a:lnTo>
                  <a:pt x="254953" y="1225223"/>
                </a:lnTo>
                <a:lnTo>
                  <a:pt x="251778" y="1240776"/>
                </a:lnTo>
                <a:lnTo>
                  <a:pt x="248603" y="1256646"/>
                </a:lnTo>
                <a:lnTo>
                  <a:pt x="246063" y="1273786"/>
                </a:lnTo>
                <a:lnTo>
                  <a:pt x="243205" y="1291243"/>
                </a:lnTo>
                <a:lnTo>
                  <a:pt x="240983" y="1309970"/>
                </a:lnTo>
                <a:lnTo>
                  <a:pt x="239078" y="1329014"/>
                </a:lnTo>
                <a:lnTo>
                  <a:pt x="237490" y="1348693"/>
                </a:lnTo>
                <a:lnTo>
                  <a:pt x="235585" y="1369325"/>
                </a:lnTo>
                <a:lnTo>
                  <a:pt x="234633" y="1390591"/>
                </a:lnTo>
                <a:lnTo>
                  <a:pt x="233680" y="1412809"/>
                </a:lnTo>
                <a:lnTo>
                  <a:pt x="233045" y="1435979"/>
                </a:lnTo>
                <a:lnTo>
                  <a:pt x="233045" y="1459467"/>
                </a:lnTo>
                <a:lnTo>
                  <a:pt x="233363" y="1488351"/>
                </a:lnTo>
                <a:lnTo>
                  <a:pt x="233998" y="1517870"/>
                </a:lnTo>
                <a:lnTo>
                  <a:pt x="235268" y="1548658"/>
                </a:lnTo>
                <a:lnTo>
                  <a:pt x="237173" y="1580716"/>
                </a:lnTo>
                <a:lnTo>
                  <a:pt x="239395" y="1614043"/>
                </a:lnTo>
                <a:lnTo>
                  <a:pt x="242253" y="1648005"/>
                </a:lnTo>
                <a:lnTo>
                  <a:pt x="246063" y="1683555"/>
                </a:lnTo>
                <a:lnTo>
                  <a:pt x="250190" y="1720374"/>
                </a:lnTo>
                <a:lnTo>
                  <a:pt x="254953" y="1758145"/>
                </a:lnTo>
                <a:lnTo>
                  <a:pt x="260668" y="1797185"/>
                </a:lnTo>
                <a:lnTo>
                  <a:pt x="266700" y="1837496"/>
                </a:lnTo>
                <a:lnTo>
                  <a:pt x="273685" y="1879076"/>
                </a:lnTo>
                <a:lnTo>
                  <a:pt x="281305" y="1921925"/>
                </a:lnTo>
                <a:lnTo>
                  <a:pt x="289243" y="1966044"/>
                </a:lnTo>
                <a:lnTo>
                  <a:pt x="298450" y="2011433"/>
                </a:lnTo>
                <a:lnTo>
                  <a:pt x="307975" y="2058409"/>
                </a:lnTo>
                <a:lnTo>
                  <a:pt x="309245" y="2064440"/>
                </a:lnTo>
                <a:lnTo>
                  <a:pt x="310198" y="2070153"/>
                </a:lnTo>
                <a:lnTo>
                  <a:pt x="310515" y="2076184"/>
                </a:lnTo>
                <a:lnTo>
                  <a:pt x="310833" y="2081579"/>
                </a:lnTo>
                <a:lnTo>
                  <a:pt x="310833" y="2087610"/>
                </a:lnTo>
                <a:lnTo>
                  <a:pt x="310515" y="2093323"/>
                </a:lnTo>
                <a:lnTo>
                  <a:pt x="309880" y="2099037"/>
                </a:lnTo>
                <a:lnTo>
                  <a:pt x="308928" y="2104750"/>
                </a:lnTo>
                <a:lnTo>
                  <a:pt x="307340" y="2110146"/>
                </a:lnTo>
                <a:lnTo>
                  <a:pt x="306070" y="2115542"/>
                </a:lnTo>
                <a:lnTo>
                  <a:pt x="304483" y="2120938"/>
                </a:lnTo>
                <a:lnTo>
                  <a:pt x="302578" y="2126333"/>
                </a:lnTo>
                <a:lnTo>
                  <a:pt x="300038" y="2131412"/>
                </a:lnTo>
                <a:lnTo>
                  <a:pt x="297815" y="2136490"/>
                </a:lnTo>
                <a:lnTo>
                  <a:pt x="295275" y="2141251"/>
                </a:lnTo>
                <a:lnTo>
                  <a:pt x="292100" y="2146013"/>
                </a:lnTo>
                <a:lnTo>
                  <a:pt x="288925" y="2150774"/>
                </a:lnTo>
                <a:lnTo>
                  <a:pt x="285433" y="2155217"/>
                </a:lnTo>
                <a:lnTo>
                  <a:pt x="281940" y="2159344"/>
                </a:lnTo>
                <a:lnTo>
                  <a:pt x="278130" y="2163470"/>
                </a:lnTo>
                <a:lnTo>
                  <a:pt x="274320" y="2167279"/>
                </a:lnTo>
                <a:lnTo>
                  <a:pt x="269875" y="2171405"/>
                </a:lnTo>
                <a:lnTo>
                  <a:pt x="265748" y="2174579"/>
                </a:lnTo>
                <a:lnTo>
                  <a:pt x="261303" y="2178388"/>
                </a:lnTo>
                <a:lnTo>
                  <a:pt x="256223" y="2181244"/>
                </a:lnTo>
                <a:lnTo>
                  <a:pt x="251778" y="2184418"/>
                </a:lnTo>
                <a:lnTo>
                  <a:pt x="246380" y="2186958"/>
                </a:lnTo>
                <a:lnTo>
                  <a:pt x="241300" y="2189180"/>
                </a:lnTo>
                <a:lnTo>
                  <a:pt x="235585" y="2191719"/>
                </a:lnTo>
                <a:lnTo>
                  <a:pt x="230505" y="2193623"/>
                </a:lnTo>
                <a:lnTo>
                  <a:pt x="224473" y="2195210"/>
                </a:lnTo>
                <a:lnTo>
                  <a:pt x="218758" y="2196480"/>
                </a:lnTo>
                <a:lnTo>
                  <a:pt x="212408" y="2198067"/>
                </a:lnTo>
                <a:lnTo>
                  <a:pt x="206375" y="2198702"/>
                </a:lnTo>
                <a:lnTo>
                  <a:pt x="200025" y="2199336"/>
                </a:lnTo>
                <a:lnTo>
                  <a:pt x="194310" y="2199336"/>
                </a:lnTo>
                <a:lnTo>
                  <a:pt x="189230" y="2199336"/>
                </a:lnTo>
                <a:lnTo>
                  <a:pt x="184150" y="2199019"/>
                </a:lnTo>
                <a:lnTo>
                  <a:pt x="179070" y="2198384"/>
                </a:lnTo>
                <a:lnTo>
                  <a:pt x="174308" y="2197749"/>
                </a:lnTo>
                <a:lnTo>
                  <a:pt x="169545" y="2196480"/>
                </a:lnTo>
                <a:lnTo>
                  <a:pt x="164465" y="2195210"/>
                </a:lnTo>
                <a:lnTo>
                  <a:pt x="160020" y="2193941"/>
                </a:lnTo>
                <a:lnTo>
                  <a:pt x="155258" y="2192671"/>
                </a:lnTo>
                <a:lnTo>
                  <a:pt x="151130" y="2191084"/>
                </a:lnTo>
                <a:lnTo>
                  <a:pt x="146368" y="2188862"/>
                </a:lnTo>
                <a:lnTo>
                  <a:pt x="141923" y="2186958"/>
                </a:lnTo>
                <a:lnTo>
                  <a:pt x="137795" y="2184736"/>
                </a:lnTo>
                <a:lnTo>
                  <a:pt x="133350" y="2181879"/>
                </a:lnTo>
                <a:lnTo>
                  <a:pt x="129223" y="2179340"/>
                </a:lnTo>
                <a:lnTo>
                  <a:pt x="125413" y="2176801"/>
                </a:lnTo>
                <a:lnTo>
                  <a:pt x="121603" y="2173627"/>
                </a:lnTo>
                <a:lnTo>
                  <a:pt x="117793" y="2170770"/>
                </a:lnTo>
                <a:lnTo>
                  <a:pt x="113983" y="2167279"/>
                </a:lnTo>
                <a:lnTo>
                  <a:pt x="110808" y="2164105"/>
                </a:lnTo>
                <a:lnTo>
                  <a:pt x="107315" y="2160296"/>
                </a:lnTo>
                <a:lnTo>
                  <a:pt x="104140" y="2156804"/>
                </a:lnTo>
                <a:lnTo>
                  <a:pt x="101283" y="2152678"/>
                </a:lnTo>
                <a:lnTo>
                  <a:pt x="98425" y="2148869"/>
                </a:lnTo>
                <a:lnTo>
                  <a:pt x="95568" y="2144743"/>
                </a:lnTo>
                <a:lnTo>
                  <a:pt x="93028" y="2140617"/>
                </a:lnTo>
                <a:lnTo>
                  <a:pt x="90805" y="2136173"/>
                </a:lnTo>
                <a:lnTo>
                  <a:pt x="88583" y="2131412"/>
                </a:lnTo>
                <a:lnTo>
                  <a:pt x="86678" y="2126968"/>
                </a:lnTo>
                <a:lnTo>
                  <a:pt x="84455" y="2122207"/>
                </a:lnTo>
                <a:lnTo>
                  <a:pt x="83185" y="2117129"/>
                </a:lnTo>
                <a:lnTo>
                  <a:pt x="81598" y="2112368"/>
                </a:lnTo>
                <a:lnTo>
                  <a:pt x="80645" y="2107289"/>
                </a:lnTo>
                <a:lnTo>
                  <a:pt x="70168" y="2058091"/>
                </a:lnTo>
                <a:lnTo>
                  <a:pt x="60643" y="2010163"/>
                </a:lnTo>
                <a:lnTo>
                  <a:pt x="52070" y="1963822"/>
                </a:lnTo>
                <a:lnTo>
                  <a:pt x="44133" y="1918116"/>
                </a:lnTo>
                <a:lnTo>
                  <a:pt x="36830" y="1873997"/>
                </a:lnTo>
                <a:lnTo>
                  <a:pt x="30163" y="1830830"/>
                </a:lnTo>
                <a:lnTo>
                  <a:pt x="24130" y="1788933"/>
                </a:lnTo>
                <a:lnTo>
                  <a:pt x="19050" y="1747988"/>
                </a:lnTo>
                <a:lnTo>
                  <a:pt x="14288" y="1708630"/>
                </a:lnTo>
                <a:lnTo>
                  <a:pt x="10478" y="1669589"/>
                </a:lnTo>
                <a:lnTo>
                  <a:pt x="7303" y="1632135"/>
                </a:lnTo>
                <a:lnTo>
                  <a:pt x="4763" y="1595634"/>
                </a:lnTo>
                <a:lnTo>
                  <a:pt x="2858" y="1560084"/>
                </a:lnTo>
                <a:lnTo>
                  <a:pt x="1270" y="1525487"/>
                </a:lnTo>
                <a:lnTo>
                  <a:pt x="318" y="1491843"/>
                </a:lnTo>
                <a:lnTo>
                  <a:pt x="0" y="1459467"/>
                </a:lnTo>
                <a:lnTo>
                  <a:pt x="0" y="1439153"/>
                </a:lnTo>
                <a:lnTo>
                  <a:pt x="318" y="1418840"/>
                </a:lnTo>
                <a:lnTo>
                  <a:pt x="1270" y="1399161"/>
                </a:lnTo>
                <a:lnTo>
                  <a:pt x="1905" y="1380116"/>
                </a:lnTo>
                <a:lnTo>
                  <a:pt x="2858" y="1360755"/>
                </a:lnTo>
                <a:lnTo>
                  <a:pt x="4128" y="1342028"/>
                </a:lnTo>
                <a:lnTo>
                  <a:pt x="5398" y="1323936"/>
                </a:lnTo>
                <a:lnTo>
                  <a:pt x="6985" y="1305844"/>
                </a:lnTo>
                <a:lnTo>
                  <a:pt x="9208" y="1288704"/>
                </a:lnTo>
                <a:lnTo>
                  <a:pt x="11113" y="1271247"/>
                </a:lnTo>
                <a:lnTo>
                  <a:pt x="13335" y="1254424"/>
                </a:lnTo>
                <a:lnTo>
                  <a:pt x="15875" y="1237919"/>
                </a:lnTo>
                <a:lnTo>
                  <a:pt x="18415" y="1221414"/>
                </a:lnTo>
                <a:lnTo>
                  <a:pt x="21273" y="1205861"/>
                </a:lnTo>
                <a:lnTo>
                  <a:pt x="24448" y="1190309"/>
                </a:lnTo>
                <a:lnTo>
                  <a:pt x="27623" y="1175073"/>
                </a:lnTo>
                <a:lnTo>
                  <a:pt x="31115" y="1160155"/>
                </a:lnTo>
                <a:lnTo>
                  <a:pt x="34608" y="1145555"/>
                </a:lnTo>
                <a:lnTo>
                  <a:pt x="38418" y="1131272"/>
                </a:lnTo>
                <a:lnTo>
                  <a:pt x="42228" y="1117306"/>
                </a:lnTo>
                <a:lnTo>
                  <a:pt x="46355" y="1103657"/>
                </a:lnTo>
                <a:lnTo>
                  <a:pt x="50483" y="1090326"/>
                </a:lnTo>
                <a:lnTo>
                  <a:pt x="55245" y="1077313"/>
                </a:lnTo>
                <a:lnTo>
                  <a:pt x="59690" y="1064617"/>
                </a:lnTo>
                <a:lnTo>
                  <a:pt x="64453" y="1052238"/>
                </a:lnTo>
                <a:lnTo>
                  <a:pt x="69533" y="1039859"/>
                </a:lnTo>
                <a:lnTo>
                  <a:pt x="74613" y="1027798"/>
                </a:lnTo>
                <a:lnTo>
                  <a:pt x="80010" y="1016689"/>
                </a:lnTo>
                <a:lnTo>
                  <a:pt x="85090" y="1004945"/>
                </a:lnTo>
                <a:lnTo>
                  <a:pt x="90805" y="994153"/>
                </a:lnTo>
                <a:lnTo>
                  <a:pt x="96520" y="983044"/>
                </a:lnTo>
                <a:lnTo>
                  <a:pt x="102553" y="972887"/>
                </a:lnTo>
                <a:lnTo>
                  <a:pt x="108585" y="962413"/>
                </a:lnTo>
                <a:lnTo>
                  <a:pt x="114300" y="952573"/>
                </a:lnTo>
                <a:lnTo>
                  <a:pt x="120650" y="942416"/>
                </a:lnTo>
                <a:lnTo>
                  <a:pt x="127000" y="933211"/>
                </a:lnTo>
                <a:lnTo>
                  <a:pt x="133668" y="924324"/>
                </a:lnTo>
                <a:lnTo>
                  <a:pt x="140335" y="915119"/>
                </a:lnTo>
                <a:lnTo>
                  <a:pt x="147003" y="906549"/>
                </a:lnTo>
                <a:lnTo>
                  <a:pt x="153988" y="898297"/>
                </a:lnTo>
                <a:lnTo>
                  <a:pt x="160973" y="890362"/>
                </a:lnTo>
                <a:lnTo>
                  <a:pt x="167958" y="882744"/>
                </a:lnTo>
                <a:lnTo>
                  <a:pt x="175260" y="875126"/>
                </a:lnTo>
                <a:lnTo>
                  <a:pt x="182245" y="867826"/>
                </a:lnTo>
                <a:lnTo>
                  <a:pt x="189548" y="860843"/>
                </a:lnTo>
                <a:lnTo>
                  <a:pt x="196850" y="854178"/>
                </a:lnTo>
                <a:lnTo>
                  <a:pt x="204153" y="847830"/>
                </a:lnTo>
                <a:lnTo>
                  <a:pt x="211773" y="841482"/>
                </a:lnTo>
                <a:lnTo>
                  <a:pt x="219075" y="835451"/>
                </a:lnTo>
                <a:lnTo>
                  <a:pt x="226695" y="829738"/>
                </a:lnTo>
                <a:lnTo>
                  <a:pt x="233998" y="824342"/>
                </a:lnTo>
                <a:lnTo>
                  <a:pt x="241618" y="819263"/>
                </a:lnTo>
                <a:lnTo>
                  <a:pt x="249238" y="814185"/>
                </a:lnTo>
                <a:lnTo>
                  <a:pt x="256540" y="809741"/>
                </a:lnTo>
                <a:lnTo>
                  <a:pt x="271463" y="800536"/>
                </a:lnTo>
                <a:lnTo>
                  <a:pt x="286385" y="792919"/>
                </a:lnTo>
                <a:lnTo>
                  <a:pt x="301625" y="785936"/>
                </a:lnTo>
                <a:lnTo>
                  <a:pt x="315913" y="779905"/>
                </a:lnTo>
                <a:lnTo>
                  <a:pt x="330200" y="774827"/>
                </a:lnTo>
                <a:lnTo>
                  <a:pt x="339408" y="771653"/>
                </a:lnTo>
                <a:lnTo>
                  <a:pt x="348298" y="768796"/>
                </a:lnTo>
                <a:lnTo>
                  <a:pt x="357188" y="766574"/>
                </a:lnTo>
                <a:lnTo>
                  <a:pt x="366078" y="764035"/>
                </a:lnTo>
                <a:lnTo>
                  <a:pt x="374650" y="762131"/>
                </a:lnTo>
                <a:lnTo>
                  <a:pt x="382905" y="760544"/>
                </a:lnTo>
                <a:lnTo>
                  <a:pt x="398463" y="757687"/>
                </a:lnTo>
                <a:lnTo>
                  <a:pt x="413385" y="755782"/>
                </a:lnTo>
                <a:lnTo>
                  <a:pt x="427038" y="754830"/>
                </a:lnTo>
                <a:lnTo>
                  <a:pt x="439420" y="754195"/>
                </a:lnTo>
                <a:lnTo>
                  <a:pt x="450215" y="753878"/>
                </a:lnTo>
                <a:lnTo>
                  <a:pt x="456883" y="753878"/>
                </a:lnTo>
                <a:lnTo>
                  <a:pt x="463868" y="753243"/>
                </a:lnTo>
                <a:lnTo>
                  <a:pt x="470853" y="752926"/>
                </a:lnTo>
                <a:lnTo>
                  <a:pt x="1032828" y="752926"/>
                </a:lnTo>
                <a:lnTo>
                  <a:pt x="1039178" y="751339"/>
                </a:lnTo>
                <a:lnTo>
                  <a:pt x="1052513" y="747847"/>
                </a:lnTo>
                <a:lnTo>
                  <a:pt x="1068388" y="743404"/>
                </a:lnTo>
                <a:lnTo>
                  <a:pt x="1086168" y="738643"/>
                </a:lnTo>
                <a:lnTo>
                  <a:pt x="1105218" y="732612"/>
                </a:lnTo>
                <a:lnTo>
                  <a:pt x="1125855" y="726264"/>
                </a:lnTo>
                <a:lnTo>
                  <a:pt x="1147128" y="718646"/>
                </a:lnTo>
                <a:lnTo>
                  <a:pt x="1168718" y="710711"/>
                </a:lnTo>
                <a:lnTo>
                  <a:pt x="1190308" y="701506"/>
                </a:lnTo>
                <a:lnTo>
                  <a:pt x="1211898" y="692302"/>
                </a:lnTo>
                <a:lnTo>
                  <a:pt x="1222058" y="687223"/>
                </a:lnTo>
                <a:lnTo>
                  <a:pt x="1232535" y="682462"/>
                </a:lnTo>
                <a:lnTo>
                  <a:pt x="1242060" y="677066"/>
                </a:lnTo>
                <a:lnTo>
                  <a:pt x="1251585" y="671670"/>
                </a:lnTo>
                <a:lnTo>
                  <a:pt x="1261110" y="666592"/>
                </a:lnTo>
                <a:lnTo>
                  <a:pt x="1269683" y="661196"/>
                </a:lnTo>
                <a:lnTo>
                  <a:pt x="1280478" y="653896"/>
                </a:lnTo>
                <a:lnTo>
                  <a:pt x="1290638" y="646913"/>
                </a:lnTo>
                <a:lnTo>
                  <a:pt x="1299210" y="639930"/>
                </a:lnTo>
                <a:lnTo>
                  <a:pt x="1306513" y="633264"/>
                </a:lnTo>
                <a:lnTo>
                  <a:pt x="1312863" y="627234"/>
                </a:lnTo>
                <a:lnTo>
                  <a:pt x="1317625" y="621520"/>
                </a:lnTo>
                <a:lnTo>
                  <a:pt x="1321435" y="617077"/>
                </a:lnTo>
                <a:lnTo>
                  <a:pt x="1323340" y="612951"/>
                </a:lnTo>
                <a:lnTo>
                  <a:pt x="1324928" y="610094"/>
                </a:lnTo>
                <a:lnTo>
                  <a:pt x="1325880" y="608190"/>
                </a:lnTo>
                <a:lnTo>
                  <a:pt x="1325880" y="606920"/>
                </a:lnTo>
                <a:lnTo>
                  <a:pt x="1325880" y="605650"/>
                </a:lnTo>
                <a:lnTo>
                  <a:pt x="1324928" y="602794"/>
                </a:lnTo>
                <a:lnTo>
                  <a:pt x="1324293" y="600254"/>
                </a:lnTo>
                <a:lnTo>
                  <a:pt x="1323023" y="597398"/>
                </a:lnTo>
                <a:lnTo>
                  <a:pt x="1321435" y="593589"/>
                </a:lnTo>
                <a:lnTo>
                  <a:pt x="1319213" y="589463"/>
                </a:lnTo>
                <a:lnTo>
                  <a:pt x="1315720" y="584384"/>
                </a:lnTo>
                <a:lnTo>
                  <a:pt x="1312228" y="578354"/>
                </a:lnTo>
                <a:lnTo>
                  <a:pt x="1307148" y="572005"/>
                </a:lnTo>
                <a:lnTo>
                  <a:pt x="1301433" y="565340"/>
                </a:lnTo>
                <a:lnTo>
                  <a:pt x="1294448" y="557722"/>
                </a:lnTo>
                <a:lnTo>
                  <a:pt x="1286828" y="549787"/>
                </a:lnTo>
                <a:lnTo>
                  <a:pt x="1278255" y="541535"/>
                </a:lnTo>
                <a:lnTo>
                  <a:pt x="1268413" y="532647"/>
                </a:lnTo>
                <a:lnTo>
                  <a:pt x="1253808" y="520269"/>
                </a:lnTo>
                <a:lnTo>
                  <a:pt x="1237298" y="507572"/>
                </a:lnTo>
                <a:lnTo>
                  <a:pt x="1218883" y="493924"/>
                </a:lnTo>
                <a:lnTo>
                  <a:pt x="1198563" y="480276"/>
                </a:lnTo>
                <a:lnTo>
                  <a:pt x="1176020" y="465675"/>
                </a:lnTo>
                <a:lnTo>
                  <a:pt x="1151573" y="451074"/>
                </a:lnTo>
                <a:lnTo>
                  <a:pt x="1125220" y="435522"/>
                </a:lnTo>
                <a:lnTo>
                  <a:pt x="1096328" y="419969"/>
                </a:lnTo>
                <a:lnTo>
                  <a:pt x="1097915" y="414256"/>
                </a:lnTo>
                <a:lnTo>
                  <a:pt x="1099185" y="408860"/>
                </a:lnTo>
                <a:lnTo>
                  <a:pt x="1101090" y="400290"/>
                </a:lnTo>
                <a:lnTo>
                  <a:pt x="1102678" y="391720"/>
                </a:lnTo>
                <a:lnTo>
                  <a:pt x="1104583" y="382833"/>
                </a:lnTo>
                <a:lnTo>
                  <a:pt x="1105535" y="373945"/>
                </a:lnTo>
                <a:lnTo>
                  <a:pt x="1106488" y="365375"/>
                </a:lnTo>
                <a:lnTo>
                  <a:pt x="1107440" y="356805"/>
                </a:lnTo>
                <a:lnTo>
                  <a:pt x="1108075" y="348236"/>
                </a:lnTo>
                <a:lnTo>
                  <a:pt x="1108393" y="339666"/>
                </a:lnTo>
                <a:lnTo>
                  <a:pt x="1108710" y="330778"/>
                </a:lnTo>
                <a:lnTo>
                  <a:pt x="1108710" y="322208"/>
                </a:lnTo>
                <a:lnTo>
                  <a:pt x="1108393" y="313639"/>
                </a:lnTo>
                <a:lnTo>
                  <a:pt x="1107758" y="305069"/>
                </a:lnTo>
                <a:lnTo>
                  <a:pt x="1107440" y="296499"/>
                </a:lnTo>
                <a:lnTo>
                  <a:pt x="1106488" y="287611"/>
                </a:lnTo>
                <a:lnTo>
                  <a:pt x="1105535" y="279041"/>
                </a:lnTo>
                <a:lnTo>
                  <a:pt x="1104265" y="270472"/>
                </a:lnTo>
                <a:lnTo>
                  <a:pt x="1102360" y="262219"/>
                </a:lnTo>
                <a:lnTo>
                  <a:pt x="1100773" y="253649"/>
                </a:lnTo>
                <a:lnTo>
                  <a:pt x="1098868" y="245079"/>
                </a:lnTo>
                <a:lnTo>
                  <a:pt x="1096963" y="236827"/>
                </a:lnTo>
                <a:lnTo>
                  <a:pt x="1094423" y="228574"/>
                </a:lnTo>
                <a:lnTo>
                  <a:pt x="1091883" y="220322"/>
                </a:lnTo>
                <a:lnTo>
                  <a:pt x="1089343" y="212069"/>
                </a:lnTo>
                <a:lnTo>
                  <a:pt x="1086168" y="204134"/>
                </a:lnTo>
                <a:lnTo>
                  <a:pt x="1083310" y="195564"/>
                </a:lnTo>
                <a:lnTo>
                  <a:pt x="1079818" y="187629"/>
                </a:lnTo>
                <a:lnTo>
                  <a:pt x="1076325" y="179694"/>
                </a:lnTo>
                <a:lnTo>
                  <a:pt x="1072515" y="171759"/>
                </a:lnTo>
                <a:lnTo>
                  <a:pt x="1068705" y="164141"/>
                </a:lnTo>
                <a:lnTo>
                  <a:pt x="1064578" y="156523"/>
                </a:lnTo>
                <a:lnTo>
                  <a:pt x="1059815" y="148588"/>
                </a:lnTo>
                <a:lnTo>
                  <a:pt x="1055688" y="141288"/>
                </a:lnTo>
                <a:close/>
                <a:moveTo>
                  <a:pt x="743895" y="0"/>
                </a:moveTo>
                <a:lnTo>
                  <a:pt x="752158" y="0"/>
                </a:lnTo>
                <a:lnTo>
                  <a:pt x="760421" y="0"/>
                </a:lnTo>
                <a:lnTo>
                  <a:pt x="768366" y="318"/>
                </a:lnTo>
                <a:lnTo>
                  <a:pt x="776629" y="636"/>
                </a:lnTo>
                <a:lnTo>
                  <a:pt x="784892" y="1589"/>
                </a:lnTo>
                <a:lnTo>
                  <a:pt x="792837" y="2543"/>
                </a:lnTo>
                <a:lnTo>
                  <a:pt x="801100" y="3814"/>
                </a:lnTo>
                <a:lnTo>
                  <a:pt x="809681" y="5085"/>
                </a:lnTo>
                <a:lnTo>
                  <a:pt x="817944" y="6674"/>
                </a:lnTo>
                <a:lnTo>
                  <a:pt x="826207" y="8263"/>
                </a:lnTo>
                <a:lnTo>
                  <a:pt x="840191" y="12077"/>
                </a:lnTo>
                <a:lnTo>
                  <a:pt x="853857" y="16208"/>
                </a:lnTo>
                <a:lnTo>
                  <a:pt x="867204" y="20975"/>
                </a:lnTo>
                <a:lnTo>
                  <a:pt x="880235" y="26378"/>
                </a:lnTo>
                <a:lnTo>
                  <a:pt x="892947" y="31781"/>
                </a:lnTo>
                <a:lnTo>
                  <a:pt x="905341" y="38137"/>
                </a:lnTo>
                <a:lnTo>
                  <a:pt x="917736" y="44811"/>
                </a:lnTo>
                <a:lnTo>
                  <a:pt x="929177" y="52121"/>
                </a:lnTo>
                <a:lnTo>
                  <a:pt x="940618" y="59748"/>
                </a:lnTo>
                <a:lnTo>
                  <a:pt x="951424" y="68011"/>
                </a:lnTo>
                <a:lnTo>
                  <a:pt x="962229" y="76592"/>
                </a:lnTo>
                <a:lnTo>
                  <a:pt x="972399" y="85490"/>
                </a:lnTo>
                <a:lnTo>
                  <a:pt x="982251" y="94707"/>
                </a:lnTo>
                <a:lnTo>
                  <a:pt x="991785" y="104559"/>
                </a:lnTo>
                <a:lnTo>
                  <a:pt x="1000684" y="114729"/>
                </a:lnTo>
                <a:lnTo>
                  <a:pt x="1008947" y="125216"/>
                </a:lnTo>
                <a:lnTo>
                  <a:pt x="1014667" y="132208"/>
                </a:lnTo>
                <a:lnTo>
                  <a:pt x="1020070" y="139518"/>
                </a:lnTo>
                <a:lnTo>
                  <a:pt x="1025155" y="147145"/>
                </a:lnTo>
                <a:lnTo>
                  <a:pt x="1029604" y="154455"/>
                </a:lnTo>
                <a:lnTo>
                  <a:pt x="1034371" y="162400"/>
                </a:lnTo>
                <a:lnTo>
                  <a:pt x="1039139" y="170027"/>
                </a:lnTo>
                <a:lnTo>
                  <a:pt x="1043270" y="177973"/>
                </a:lnTo>
                <a:lnTo>
                  <a:pt x="1047402" y="185918"/>
                </a:lnTo>
                <a:lnTo>
                  <a:pt x="1050897" y="194181"/>
                </a:lnTo>
                <a:lnTo>
                  <a:pt x="1054711" y="202444"/>
                </a:lnTo>
                <a:lnTo>
                  <a:pt x="1057889" y="211025"/>
                </a:lnTo>
                <a:lnTo>
                  <a:pt x="1061067" y="219288"/>
                </a:lnTo>
                <a:lnTo>
                  <a:pt x="1063928" y="227868"/>
                </a:lnTo>
                <a:lnTo>
                  <a:pt x="1066470" y="236449"/>
                </a:lnTo>
                <a:lnTo>
                  <a:pt x="1069013" y="245030"/>
                </a:lnTo>
                <a:lnTo>
                  <a:pt x="1071237" y="254247"/>
                </a:lnTo>
                <a:lnTo>
                  <a:pt x="1072826" y="263145"/>
                </a:lnTo>
                <a:lnTo>
                  <a:pt x="1074733" y="271726"/>
                </a:lnTo>
                <a:lnTo>
                  <a:pt x="1076322" y="280942"/>
                </a:lnTo>
                <a:lnTo>
                  <a:pt x="1077276" y="290159"/>
                </a:lnTo>
                <a:lnTo>
                  <a:pt x="1078229" y="299057"/>
                </a:lnTo>
                <a:lnTo>
                  <a:pt x="1078865" y="308274"/>
                </a:lnTo>
                <a:lnTo>
                  <a:pt x="1079182" y="317808"/>
                </a:lnTo>
                <a:lnTo>
                  <a:pt x="1079500" y="327025"/>
                </a:lnTo>
                <a:lnTo>
                  <a:pt x="1079182" y="336241"/>
                </a:lnTo>
                <a:lnTo>
                  <a:pt x="1078865" y="345457"/>
                </a:lnTo>
                <a:lnTo>
                  <a:pt x="1078229" y="354992"/>
                </a:lnTo>
                <a:lnTo>
                  <a:pt x="1077593" y="364208"/>
                </a:lnTo>
                <a:lnTo>
                  <a:pt x="1076322" y="373742"/>
                </a:lnTo>
                <a:lnTo>
                  <a:pt x="1074733" y="383277"/>
                </a:lnTo>
                <a:lnTo>
                  <a:pt x="1072826" y="392493"/>
                </a:lnTo>
                <a:lnTo>
                  <a:pt x="1070919" y="402027"/>
                </a:lnTo>
                <a:lnTo>
                  <a:pt x="1069966" y="405841"/>
                </a:lnTo>
                <a:lnTo>
                  <a:pt x="1068059" y="414104"/>
                </a:lnTo>
                <a:lnTo>
                  <a:pt x="1065517" y="422049"/>
                </a:lnTo>
                <a:lnTo>
                  <a:pt x="1062974" y="429994"/>
                </a:lnTo>
                <a:lnTo>
                  <a:pt x="1060432" y="437622"/>
                </a:lnTo>
                <a:lnTo>
                  <a:pt x="1057571" y="445249"/>
                </a:lnTo>
                <a:lnTo>
                  <a:pt x="1054711" y="453194"/>
                </a:lnTo>
                <a:lnTo>
                  <a:pt x="1051215" y="460822"/>
                </a:lnTo>
                <a:lnTo>
                  <a:pt x="1048037" y="468131"/>
                </a:lnTo>
                <a:lnTo>
                  <a:pt x="1044224" y="475441"/>
                </a:lnTo>
                <a:lnTo>
                  <a:pt x="1040728" y="482433"/>
                </a:lnTo>
                <a:lnTo>
                  <a:pt x="1032782" y="496416"/>
                </a:lnTo>
                <a:lnTo>
                  <a:pt x="1024519" y="510082"/>
                </a:lnTo>
                <a:lnTo>
                  <a:pt x="1014985" y="522794"/>
                </a:lnTo>
                <a:lnTo>
                  <a:pt x="1005451" y="535189"/>
                </a:lnTo>
                <a:lnTo>
                  <a:pt x="994963" y="547266"/>
                </a:lnTo>
                <a:lnTo>
                  <a:pt x="984476" y="558389"/>
                </a:lnTo>
                <a:lnTo>
                  <a:pt x="973035" y="569512"/>
                </a:lnTo>
                <a:lnTo>
                  <a:pt x="961276" y="579682"/>
                </a:lnTo>
                <a:lnTo>
                  <a:pt x="949199" y="589534"/>
                </a:lnTo>
                <a:lnTo>
                  <a:pt x="936169" y="598433"/>
                </a:lnTo>
                <a:lnTo>
                  <a:pt x="923139" y="607013"/>
                </a:lnTo>
                <a:lnTo>
                  <a:pt x="909473" y="614959"/>
                </a:lnTo>
                <a:lnTo>
                  <a:pt x="896125" y="621950"/>
                </a:lnTo>
                <a:lnTo>
                  <a:pt x="881824" y="628624"/>
                </a:lnTo>
                <a:lnTo>
                  <a:pt x="867204" y="634663"/>
                </a:lnTo>
                <a:lnTo>
                  <a:pt x="852585" y="639748"/>
                </a:lnTo>
                <a:lnTo>
                  <a:pt x="837331" y="644197"/>
                </a:lnTo>
                <a:lnTo>
                  <a:pt x="822076" y="648011"/>
                </a:lnTo>
                <a:lnTo>
                  <a:pt x="806503" y="650871"/>
                </a:lnTo>
                <a:lnTo>
                  <a:pt x="790931" y="653413"/>
                </a:lnTo>
                <a:lnTo>
                  <a:pt x="775040" y="655002"/>
                </a:lnTo>
                <a:lnTo>
                  <a:pt x="758832" y="655638"/>
                </a:lnTo>
                <a:lnTo>
                  <a:pt x="750887" y="655638"/>
                </a:lnTo>
                <a:lnTo>
                  <a:pt x="742624" y="655638"/>
                </a:lnTo>
                <a:lnTo>
                  <a:pt x="734679" y="655320"/>
                </a:lnTo>
                <a:lnTo>
                  <a:pt x="726415" y="654685"/>
                </a:lnTo>
                <a:lnTo>
                  <a:pt x="718470" y="654049"/>
                </a:lnTo>
                <a:lnTo>
                  <a:pt x="710207" y="653096"/>
                </a:lnTo>
                <a:lnTo>
                  <a:pt x="702262" y="651507"/>
                </a:lnTo>
                <a:lnTo>
                  <a:pt x="693681" y="650235"/>
                </a:lnTo>
                <a:lnTo>
                  <a:pt x="685418" y="648964"/>
                </a:lnTo>
                <a:lnTo>
                  <a:pt x="677473" y="647057"/>
                </a:lnTo>
                <a:lnTo>
                  <a:pt x="669210" y="644833"/>
                </a:lnTo>
                <a:lnTo>
                  <a:pt x="661265" y="642608"/>
                </a:lnTo>
                <a:lnTo>
                  <a:pt x="653002" y="640383"/>
                </a:lnTo>
                <a:lnTo>
                  <a:pt x="645374" y="637523"/>
                </a:lnTo>
                <a:lnTo>
                  <a:pt x="637111" y="634981"/>
                </a:lnTo>
                <a:lnTo>
                  <a:pt x="629484" y="632120"/>
                </a:lnTo>
                <a:lnTo>
                  <a:pt x="621857" y="628942"/>
                </a:lnTo>
                <a:lnTo>
                  <a:pt x="614547" y="625764"/>
                </a:lnTo>
                <a:lnTo>
                  <a:pt x="607237" y="621950"/>
                </a:lnTo>
                <a:lnTo>
                  <a:pt x="599928" y="618455"/>
                </a:lnTo>
                <a:lnTo>
                  <a:pt x="592618" y="614641"/>
                </a:lnTo>
                <a:lnTo>
                  <a:pt x="585627" y="610827"/>
                </a:lnTo>
                <a:lnTo>
                  <a:pt x="571961" y="601929"/>
                </a:lnTo>
                <a:lnTo>
                  <a:pt x="559248" y="593030"/>
                </a:lnTo>
                <a:lnTo>
                  <a:pt x="546536" y="583496"/>
                </a:lnTo>
                <a:lnTo>
                  <a:pt x="534142" y="573008"/>
                </a:lnTo>
                <a:lnTo>
                  <a:pt x="522383" y="562202"/>
                </a:lnTo>
                <a:lnTo>
                  <a:pt x="511577" y="550761"/>
                </a:lnTo>
                <a:lnTo>
                  <a:pt x="501407" y="539320"/>
                </a:lnTo>
                <a:lnTo>
                  <a:pt x="491238" y="526926"/>
                </a:lnTo>
                <a:lnTo>
                  <a:pt x="482021" y="513896"/>
                </a:lnTo>
                <a:lnTo>
                  <a:pt x="473440" y="500866"/>
                </a:lnTo>
                <a:lnTo>
                  <a:pt x="465495" y="487200"/>
                </a:lnTo>
                <a:lnTo>
                  <a:pt x="457868" y="473216"/>
                </a:lnTo>
                <a:lnTo>
                  <a:pt x="451512" y="458915"/>
                </a:lnTo>
                <a:lnTo>
                  <a:pt x="445473" y="444614"/>
                </a:lnTo>
                <a:lnTo>
                  <a:pt x="440070" y="429677"/>
                </a:lnTo>
                <a:lnTo>
                  <a:pt x="435621" y="414422"/>
                </a:lnTo>
                <a:lnTo>
                  <a:pt x="431807" y="399167"/>
                </a:lnTo>
                <a:lnTo>
                  <a:pt x="428629" y="383594"/>
                </a:lnTo>
                <a:lnTo>
                  <a:pt x="426405" y="367704"/>
                </a:lnTo>
                <a:lnTo>
                  <a:pt x="424816" y="351496"/>
                </a:lnTo>
                <a:lnTo>
                  <a:pt x="424498" y="343551"/>
                </a:lnTo>
                <a:lnTo>
                  <a:pt x="424180" y="335605"/>
                </a:lnTo>
                <a:lnTo>
                  <a:pt x="423862" y="327342"/>
                </a:lnTo>
                <a:lnTo>
                  <a:pt x="424180" y="319397"/>
                </a:lnTo>
                <a:lnTo>
                  <a:pt x="424498" y="311134"/>
                </a:lnTo>
                <a:lnTo>
                  <a:pt x="424816" y="303189"/>
                </a:lnTo>
                <a:lnTo>
                  <a:pt x="425769" y="294608"/>
                </a:lnTo>
                <a:lnTo>
                  <a:pt x="426405" y="286345"/>
                </a:lnTo>
                <a:lnTo>
                  <a:pt x="427676" y="278082"/>
                </a:lnTo>
                <a:lnTo>
                  <a:pt x="428947" y="269819"/>
                </a:lnTo>
                <a:lnTo>
                  <a:pt x="430854" y="261874"/>
                </a:lnTo>
                <a:lnTo>
                  <a:pt x="432443" y="253611"/>
                </a:lnTo>
                <a:lnTo>
                  <a:pt x="434350" y="245030"/>
                </a:lnTo>
                <a:lnTo>
                  <a:pt x="436892" y="237085"/>
                </a:lnTo>
                <a:lnTo>
                  <a:pt x="439117" y="229140"/>
                </a:lnTo>
                <a:lnTo>
                  <a:pt x="441659" y="221194"/>
                </a:lnTo>
                <a:lnTo>
                  <a:pt x="444520" y="213249"/>
                </a:lnTo>
                <a:lnTo>
                  <a:pt x="447380" y="205622"/>
                </a:lnTo>
                <a:lnTo>
                  <a:pt x="450558" y="197994"/>
                </a:lnTo>
                <a:lnTo>
                  <a:pt x="454054" y="190685"/>
                </a:lnTo>
                <a:lnTo>
                  <a:pt x="457232" y="183375"/>
                </a:lnTo>
                <a:lnTo>
                  <a:pt x="461046" y="176066"/>
                </a:lnTo>
                <a:lnTo>
                  <a:pt x="464859" y="169074"/>
                </a:lnTo>
                <a:lnTo>
                  <a:pt x="468991" y="161764"/>
                </a:lnTo>
                <a:lnTo>
                  <a:pt x="477254" y="148099"/>
                </a:lnTo>
                <a:lnTo>
                  <a:pt x="486470" y="135068"/>
                </a:lnTo>
                <a:lnTo>
                  <a:pt x="496322" y="122356"/>
                </a:lnTo>
                <a:lnTo>
                  <a:pt x="506492" y="109962"/>
                </a:lnTo>
                <a:lnTo>
                  <a:pt x="517298" y="98521"/>
                </a:lnTo>
                <a:lnTo>
                  <a:pt x="528421" y="87397"/>
                </a:lnTo>
                <a:lnTo>
                  <a:pt x="540498" y="77227"/>
                </a:lnTo>
                <a:lnTo>
                  <a:pt x="552892" y="67058"/>
                </a:lnTo>
                <a:lnTo>
                  <a:pt x="565287" y="57841"/>
                </a:lnTo>
                <a:lnTo>
                  <a:pt x="578635" y="49578"/>
                </a:lnTo>
                <a:lnTo>
                  <a:pt x="591983" y="41633"/>
                </a:lnTo>
                <a:lnTo>
                  <a:pt x="605966" y="34006"/>
                </a:lnTo>
                <a:lnTo>
                  <a:pt x="620268" y="27332"/>
                </a:lnTo>
                <a:lnTo>
                  <a:pt x="634887" y="21293"/>
                </a:lnTo>
                <a:lnTo>
                  <a:pt x="649824" y="16208"/>
                </a:lnTo>
                <a:lnTo>
                  <a:pt x="664761" y="11759"/>
                </a:lnTo>
                <a:lnTo>
                  <a:pt x="680651" y="7627"/>
                </a:lnTo>
                <a:lnTo>
                  <a:pt x="696224" y="4767"/>
                </a:lnTo>
                <a:lnTo>
                  <a:pt x="711796" y="2225"/>
                </a:lnTo>
                <a:lnTo>
                  <a:pt x="727687" y="636"/>
                </a:lnTo>
                <a:lnTo>
                  <a:pt x="735632" y="318"/>
                </a:lnTo>
                <a:lnTo>
                  <a:pt x="743895" y="0"/>
                </a:lnTo>
                <a:close/>
              </a:path>
            </a:pathLst>
          </a:custGeom>
          <a:solidFill>
            <a:schemeClr val="accent3"/>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975">
              <a:solidFill>
                <a:srgbClr val="FFFFFF"/>
              </a:solidFill>
            </a:endParaRPr>
          </a:p>
        </p:txBody>
      </p:sp>
      <p:grpSp>
        <p:nvGrpSpPr>
          <p:cNvPr id="9" name="组合 8"/>
          <p:cNvGrpSpPr/>
          <p:nvPr/>
        </p:nvGrpSpPr>
        <p:grpSpPr>
          <a:xfrm>
            <a:off x="5169564" y="1107490"/>
            <a:ext cx="1887883" cy="1744643"/>
            <a:chOff x="715334" y="792916"/>
            <a:chExt cx="1526095" cy="1263345"/>
          </a:xfrm>
        </p:grpSpPr>
        <p:sp>
          <p:nvSpPr>
            <p:cNvPr id="10" name="圆角矩形标注"/>
            <p:cNvSpPr/>
            <p:nvPr/>
          </p:nvSpPr>
          <p:spPr>
            <a:xfrm>
              <a:off x="715334" y="792916"/>
              <a:ext cx="1526095" cy="1263345"/>
            </a:xfrm>
            <a:prstGeom prst="wedgeRoundRectCallout">
              <a:avLst>
                <a:gd name="adj1" fmla="val -20458"/>
                <a:gd name="adj2" fmla="val 81030"/>
                <a:gd name="adj3" fmla="val 16667"/>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75">
                <a:solidFill>
                  <a:schemeClr val="bg1">
                    <a:lumMod val="50000"/>
                  </a:schemeClr>
                </a:solidFill>
              </a:endParaRPr>
            </a:p>
          </p:txBody>
        </p:sp>
        <p:sp>
          <p:nvSpPr>
            <p:cNvPr id="11" name="文本框 10"/>
            <p:cNvSpPr txBox="1"/>
            <p:nvPr/>
          </p:nvSpPr>
          <p:spPr>
            <a:xfrm flipH="1">
              <a:off x="795140" y="910989"/>
              <a:ext cx="1339416" cy="18154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企业主</a:t>
              </a:r>
              <a:endPar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2" name="组合 11"/>
          <p:cNvGrpSpPr/>
          <p:nvPr/>
        </p:nvGrpSpPr>
        <p:grpSpPr>
          <a:xfrm>
            <a:off x="7329189" y="1107491"/>
            <a:ext cx="1887883" cy="1744643"/>
            <a:chOff x="4834390" y="792916"/>
            <a:chExt cx="1526095" cy="1263345"/>
          </a:xfrm>
          <a:solidFill>
            <a:schemeClr val="bg1"/>
          </a:solidFill>
        </p:grpSpPr>
        <p:sp>
          <p:nvSpPr>
            <p:cNvPr id="13" name="圆角矩形标注"/>
            <p:cNvSpPr/>
            <p:nvPr/>
          </p:nvSpPr>
          <p:spPr>
            <a:xfrm>
              <a:off x="4834390" y="792916"/>
              <a:ext cx="1526095" cy="1263345"/>
            </a:xfrm>
            <a:prstGeom prst="wedgeRoundRectCallout">
              <a:avLst>
                <a:gd name="adj1" fmla="val -5290"/>
                <a:gd name="adj2" fmla="val 72792"/>
                <a:gd name="adj3" fmla="val 16667"/>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75">
                <a:solidFill>
                  <a:schemeClr val="bg1">
                    <a:lumMod val="50000"/>
                  </a:schemeClr>
                </a:solidFill>
              </a:endParaRPr>
            </a:p>
          </p:txBody>
        </p:sp>
        <p:sp>
          <p:nvSpPr>
            <p:cNvPr id="14" name="文本框 13"/>
            <p:cNvSpPr txBox="1"/>
            <p:nvPr/>
          </p:nvSpPr>
          <p:spPr>
            <a:xfrm flipH="1">
              <a:off x="4927729" y="910989"/>
              <a:ext cx="1339416" cy="181546"/>
            </a:xfrm>
            <a:prstGeom prst="rect">
              <a:avLst/>
            </a:prstGeom>
            <a:grpFill/>
            <a:ln w="9525">
              <a:noFill/>
              <a:miter/>
            </a:ln>
            <a:effectLst>
              <a:outerShdw sx="999" sy="999" algn="ctr" rotWithShape="0">
                <a:srgbClr val="000000"/>
              </a:outerShdw>
            </a:effectLst>
          </p:spPr>
          <p:txBody>
            <a:bodyPr wrap="square" anchor="t">
              <a:spAutoFit/>
            </a:bodyPr>
            <a:lstStyle/>
            <a:p>
              <a:pPr lvl="0"/>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安全生产监督管理部</a:t>
              </a:r>
              <a:endPar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15" name="文本框 14"/>
          <p:cNvSpPr txBox="1"/>
          <p:nvPr/>
        </p:nvSpPr>
        <p:spPr>
          <a:xfrm flipH="1">
            <a:off x="5268289" y="1487438"/>
            <a:ext cx="1656948" cy="1014573"/>
          </a:xfrm>
          <a:prstGeom prst="rect">
            <a:avLst/>
          </a:prstGeom>
          <a:noFill/>
          <a:ln w="9525">
            <a:noFill/>
            <a:miter/>
          </a:ln>
          <a:effectLst>
            <a:outerShdw sx="999" sy="999" algn="ctr" rotWithShape="0">
              <a:srgbClr val="000000"/>
            </a:outerShdw>
          </a:effectLst>
        </p:spPr>
        <p:txBody>
          <a:bodyPr wrap="square" anchor="t">
            <a:spAutoFit/>
          </a:bodyPr>
          <a:lstStyle/>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规章制度制定人</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执行检查监督人</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预案教培计划制定人</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安全生产事故责任人</a:t>
            </a:r>
            <a:endPar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 name="文本框 15"/>
          <p:cNvSpPr txBox="1"/>
          <p:nvPr/>
        </p:nvSpPr>
        <p:spPr>
          <a:xfrm flipH="1">
            <a:off x="7446316" y="1487437"/>
            <a:ext cx="1656948" cy="1014573"/>
          </a:xfrm>
          <a:prstGeom prst="rect">
            <a:avLst/>
          </a:prstGeom>
          <a:noFill/>
          <a:ln w="9525">
            <a:noFill/>
            <a:miter/>
          </a:ln>
          <a:effectLst>
            <a:outerShdw sx="999" sy="999" algn="ctr" rotWithShape="0">
              <a:srgbClr val="000000"/>
            </a:outerShdw>
          </a:effectLst>
        </p:spPr>
        <p:txBody>
          <a:bodyPr wrap="square" anchor="t">
            <a:spAutoFit/>
          </a:bodyPr>
          <a:lstStyle/>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日常安全生产监督执行人</a:t>
            </a:r>
            <a:r>
              <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部门</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事件处理者</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生产作业过程的监督者</a:t>
            </a:r>
            <a:endPar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cxnSp>
        <p:nvCxnSpPr>
          <p:cNvPr id="17" name="直接连接符 3"/>
          <p:cNvCxnSpPr/>
          <p:nvPr/>
        </p:nvCxnSpPr>
        <p:spPr>
          <a:xfrm>
            <a:off x="927100" y="2840388"/>
            <a:ext cx="2808312"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直接连接符 4"/>
          <p:cNvCxnSpPr/>
          <p:nvPr/>
        </p:nvCxnSpPr>
        <p:spPr>
          <a:xfrm>
            <a:off x="1005096" y="6092048"/>
            <a:ext cx="2808312"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9"/>
          <p:cNvSpPr txBox="1"/>
          <p:nvPr/>
        </p:nvSpPr>
        <p:spPr>
          <a:xfrm>
            <a:off x="348916" y="3011795"/>
            <a:ext cx="3882967" cy="3014351"/>
          </a:xfrm>
          <a:prstGeom prst="rect">
            <a:avLst/>
          </a:prstGeom>
          <a:noFill/>
        </p:spPr>
        <p:txBody>
          <a:bodyPr wrap="square" lIns="0" tIns="0" rIns="0" bIns="0" rtlCol="0">
            <a:spAutoFit/>
          </a:bodyPr>
          <a:lstStyle/>
          <a:p>
            <a:pPr algn="just">
              <a:lnSpc>
                <a:spcPct val="150000"/>
              </a:lnSpc>
            </a:pP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为何用</a:t>
            </a:r>
            <a:r>
              <a:rPr lang="zh-CN" altLang="en-US" sz="1200" dirty="0">
                <a:solidFill>
                  <a:schemeClr val="accent5">
                    <a:lumMod val="50000"/>
                  </a:schemeClr>
                </a:solidFill>
                <a:latin typeface="微软雅黑" panose="020B0503020204020204" pitchFamily="34" charset="-122"/>
                <a:ea typeface="微软雅黑" panose="020B0503020204020204" pitchFamily="34" charset="-122"/>
              </a:rPr>
              <a:t>：工业企业生产环境的复杂性、多变性、突发性等特点，当下时期就业人员的安全意识薄弱也是造成生产过程伤亡事件频发的主要原因；</a:t>
            </a:r>
            <a:endParaRPr lang="en-US" altLang="zh-CN" sz="1200" dirty="0">
              <a:solidFill>
                <a:schemeClr val="accent5">
                  <a:lumMod val="50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监督者</a:t>
            </a:r>
            <a:r>
              <a:rPr lang="zh-CN" altLang="en-US" sz="1200" dirty="0">
                <a:solidFill>
                  <a:schemeClr val="accent5">
                    <a:lumMod val="50000"/>
                  </a:schemeClr>
                </a:solidFill>
                <a:latin typeface="微软雅黑" panose="020B0503020204020204" pitchFamily="34" charset="-122"/>
                <a:ea typeface="微软雅黑" panose="020B0503020204020204" pitchFamily="34" charset="-122"/>
              </a:rPr>
              <a:t>：国务院安全生产委员会，应急管理部针对工业企业生产安全监管政策不断出台，明确了人是生产过程中的重要安全保护对象，明确了工业互联网</a:t>
            </a:r>
            <a:r>
              <a:rPr lang="en-US" altLang="zh-CN" sz="1200" dirty="0">
                <a:solidFill>
                  <a:schemeClr val="accent5">
                    <a:lumMod val="50000"/>
                  </a:schemeClr>
                </a:solidFill>
                <a:latin typeface="微软雅黑" panose="020B0503020204020204" pitchFamily="34" charset="-122"/>
                <a:ea typeface="微软雅黑" panose="020B0503020204020204" pitchFamily="34" charset="-122"/>
              </a:rPr>
              <a:t>+</a:t>
            </a:r>
            <a:r>
              <a:rPr lang="zh-CN" altLang="en-US" sz="1200" dirty="0">
                <a:solidFill>
                  <a:schemeClr val="accent5">
                    <a:lumMod val="50000"/>
                  </a:schemeClr>
                </a:solidFill>
                <a:latin typeface="微软雅黑" panose="020B0503020204020204" pitchFamily="34" charset="-122"/>
                <a:ea typeface="微软雅黑" panose="020B0503020204020204" pitchFamily="34" charset="-122"/>
              </a:rPr>
              <a:t>安全生产平台的建设形态“边云协同”；</a:t>
            </a:r>
            <a:endParaRPr lang="en-US" altLang="zh-CN" sz="1200" dirty="0">
              <a:solidFill>
                <a:schemeClr val="accent5">
                  <a:lumMod val="50000"/>
                </a:schemeClr>
              </a:solidFill>
              <a:latin typeface="微软雅黑" panose="020B0503020204020204" pitchFamily="34" charset="-122"/>
              <a:ea typeface="微软雅黑" panose="020B0503020204020204" pitchFamily="34" charset="-122"/>
            </a:endParaRPr>
          </a:p>
          <a:p>
            <a:pPr algn="just">
              <a:lnSpc>
                <a:spcPct val="150000"/>
              </a:lnSpc>
            </a:pPr>
            <a:r>
              <a:rPr lang="zh-CN" altLang="en-US" sz="1200" b="1" dirty="0">
                <a:solidFill>
                  <a:schemeClr val="accent5">
                    <a:lumMod val="50000"/>
                  </a:schemeClr>
                </a:solidFill>
                <a:latin typeface="微软雅黑" panose="020B0503020204020204" pitchFamily="34" charset="-122"/>
                <a:ea typeface="微软雅黑" panose="020B0503020204020204" pitchFamily="34" charset="-122"/>
              </a:rPr>
              <a:t>使用者</a:t>
            </a:r>
            <a:r>
              <a:rPr lang="zh-CN" altLang="en-US" sz="1200" dirty="0">
                <a:solidFill>
                  <a:schemeClr val="accent5">
                    <a:lumMod val="50000"/>
                  </a:schemeClr>
                </a:solidFill>
                <a:latin typeface="微软雅黑" panose="020B0503020204020204" pitchFamily="34" charset="-122"/>
                <a:ea typeface="微软雅黑" panose="020B0503020204020204" pitchFamily="34" charset="-122"/>
              </a:rPr>
              <a:t>：降低智能化的门槛，让智能化技术成为安全生产更加精准有效的预警</a:t>
            </a:r>
            <a:r>
              <a:rPr lang="en-US" altLang="zh-CN" sz="1200" dirty="0">
                <a:solidFill>
                  <a:schemeClr val="accent5">
                    <a:lumMod val="50000"/>
                  </a:schemeClr>
                </a:solidFill>
                <a:latin typeface="微软雅黑" panose="020B0503020204020204" pitchFamily="34" charset="-122"/>
                <a:ea typeface="微软雅黑" panose="020B0503020204020204" pitchFamily="34" charset="-122"/>
              </a:rPr>
              <a:t>/</a:t>
            </a:r>
            <a:r>
              <a:rPr lang="zh-CN" altLang="en-US" sz="1200" dirty="0">
                <a:solidFill>
                  <a:schemeClr val="accent5">
                    <a:lumMod val="50000"/>
                  </a:schemeClr>
                </a:solidFill>
                <a:latin typeface="微软雅黑" panose="020B0503020204020204" pitchFamily="34" charset="-122"/>
                <a:ea typeface="微软雅黑" panose="020B0503020204020204" pitchFamily="34" charset="-122"/>
              </a:rPr>
              <a:t>告警工具，通过大数据建立危险隐患模型，用工具配合制度，规范作业人员行为，提升安全预警安全意识，降低安全生产事故；</a:t>
            </a:r>
            <a:endParaRPr lang="en-US" altLang="zh-CN" sz="1200" dirty="0">
              <a:solidFill>
                <a:schemeClr val="accent5">
                  <a:lumMod val="50000"/>
                </a:schemeClr>
              </a:solidFill>
              <a:latin typeface="微软雅黑" panose="020B0503020204020204" pitchFamily="34" charset="-122"/>
              <a:ea typeface="微软雅黑" panose="020B0503020204020204" pitchFamily="34" charset="-122"/>
            </a:endParaRPr>
          </a:p>
        </p:txBody>
      </p:sp>
      <p:sp>
        <p:nvSpPr>
          <p:cNvPr id="21" name="Freeform 5"/>
          <p:cNvSpPr/>
          <p:nvPr/>
        </p:nvSpPr>
        <p:spPr bwMode="auto">
          <a:xfrm>
            <a:off x="4235058" y="1657962"/>
            <a:ext cx="931331" cy="3822203"/>
          </a:xfrm>
          <a:custGeom>
            <a:avLst/>
            <a:gdLst/>
            <a:ahLst/>
            <a:cxnLst/>
            <a:rect l="l" t="t" r="r" b="b"/>
            <a:pathLst>
              <a:path w="931331" h="3822203">
                <a:moveTo>
                  <a:pt x="931331" y="0"/>
                </a:moveTo>
                <a:lnTo>
                  <a:pt x="931331" y="43438"/>
                </a:lnTo>
                <a:lnTo>
                  <a:pt x="929692" y="43241"/>
                </a:lnTo>
                <a:cubicBezTo>
                  <a:pt x="720560" y="43241"/>
                  <a:pt x="548753" y="233651"/>
                  <a:pt x="531759" y="477070"/>
                </a:cubicBezTo>
                <a:cubicBezTo>
                  <a:pt x="531001" y="481589"/>
                  <a:pt x="530505" y="486178"/>
                  <a:pt x="530592" y="490864"/>
                </a:cubicBezTo>
                <a:lnTo>
                  <a:pt x="527965" y="521911"/>
                </a:lnTo>
                <a:cubicBezTo>
                  <a:pt x="527965" y="524355"/>
                  <a:pt x="527981" y="526795"/>
                  <a:pt x="528584" y="529223"/>
                </a:cubicBezTo>
                <a:cubicBezTo>
                  <a:pt x="525896" y="549213"/>
                  <a:pt x="525319" y="570030"/>
                  <a:pt x="525319" y="591585"/>
                </a:cubicBezTo>
                <a:lnTo>
                  <a:pt x="525319" y="1420695"/>
                </a:lnTo>
                <a:cubicBezTo>
                  <a:pt x="525319" y="1644311"/>
                  <a:pt x="418363" y="1909396"/>
                  <a:pt x="152419" y="1909396"/>
                </a:cubicBezTo>
                <a:lnTo>
                  <a:pt x="152419" y="1917007"/>
                </a:lnTo>
                <a:cubicBezTo>
                  <a:pt x="411268" y="1917007"/>
                  <a:pt x="525319" y="2180779"/>
                  <a:pt x="525319" y="2401508"/>
                </a:cubicBezTo>
                <a:lnTo>
                  <a:pt x="525319" y="3229831"/>
                </a:lnTo>
                <a:lnTo>
                  <a:pt x="528395" y="3285086"/>
                </a:lnTo>
                <a:lnTo>
                  <a:pt x="527965" y="3290166"/>
                </a:lnTo>
                <a:cubicBezTo>
                  <a:pt x="527965" y="3298449"/>
                  <a:pt x="528142" y="3306682"/>
                  <a:pt x="530049" y="3314794"/>
                </a:cubicBezTo>
                <a:cubicBezTo>
                  <a:pt x="529872" y="3323297"/>
                  <a:pt x="530775" y="3331587"/>
                  <a:pt x="532157" y="3339708"/>
                </a:cubicBezTo>
                <a:cubicBezTo>
                  <a:pt x="550979" y="3580884"/>
                  <a:pt x="721914" y="3768836"/>
                  <a:pt x="929692" y="3768836"/>
                </a:cubicBezTo>
                <a:cubicBezTo>
                  <a:pt x="930239" y="3768836"/>
                  <a:pt x="930786" y="3768835"/>
                  <a:pt x="931331" y="3768639"/>
                </a:cubicBezTo>
                <a:lnTo>
                  <a:pt x="931331" y="3822203"/>
                </a:lnTo>
                <a:cubicBezTo>
                  <a:pt x="739757" y="3822203"/>
                  <a:pt x="598112" y="3773911"/>
                  <a:pt x="507975" y="3678638"/>
                </a:cubicBezTo>
                <a:cubicBezTo>
                  <a:pt x="417575" y="3582577"/>
                  <a:pt x="372901" y="3410141"/>
                  <a:pt x="372901" y="3162642"/>
                </a:cubicBezTo>
                <a:lnTo>
                  <a:pt x="372901" y="2435365"/>
                </a:lnTo>
                <a:cubicBezTo>
                  <a:pt x="372901" y="2299674"/>
                  <a:pt x="350301" y="2189965"/>
                  <a:pt x="304838" y="2105453"/>
                </a:cubicBezTo>
                <a:cubicBezTo>
                  <a:pt x="260163" y="2021204"/>
                  <a:pt x="158200" y="1972649"/>
                  <a:pt x="0" y="1961888"/>
                </a:cubicBezTo>
                <a:lnTo>
                  <a:pt x="0" y="1860316"/>
                </a:lnTo>
                <a:cubicBezTo>
                  <a:pt x="146638" y="1837744"/>
                  <a:pt x="245710" y="1792339"/>
                  <a:pt x="296166" y="1724624"/>
                </a:cubicBezTo>
                <a:cubicBezTo>
                  <a:pt x="347410" y="1657434"/>
                  <a:pt x="372901" y="1544052"/>
                  <a:pt x="372901" y="1386838"/>
                </a:cubicBezTo>
                <a:lnTo>
                  <a:pt x="372901" y="659562"/>
                </a:lnTo>
                <a:cubicBezTo>
                  <a:pt x="372901" y="411275"/>
                  <a:pt x="417575" y="239626"/>
                  <a:pt x="507975" y="143566"/>
                </a:cubicBezTo>
                <a:cubicBezTo>
                  <a:pt x="598112" y="47505"/>
                  <a:pt x="739757" y="0"/>
                  <a:pt x="931331" y="0"/>
                </a:cubicBezTo>
                <a:close/>
              </a:path>
            </a:pathLst>
          </a:custGeom>
          <a:solidFill>
            <a:schemeClr val="accent5"/>
          </a:solidFill>
          <a:ln>
            <a:noFill/>
          </a:ln>
        </p:spPr>
        <p:txBody>
          <a:bodyPr vert="horz" wrap="square" lIns="91440" tIns="45720" rIns="91440" bIns="45720" numCol="1" anchor="t" anchorCtr="0" compatLnSpc="1"/>
          <a:lstStyle/>
          <a:p>
            <a:endParaRPr lang="zh-CN" altLang="en-US" dirty="0">
              <a:ea typeface="微软雅黑" panose="020B0503020204020204" pitchFamily="34" charset="-122"/>
            </a:endParaRPr>
          </a:p>
        </p:txBody>
      </p:sp>
      <p:sp>
        <p:nvSpPr>
          <p:cNvPr id="22" name="同心圆 21"/>
          <p:cNvSpPr/>
          <p:nvPr/>
        </p:nvSpPr>
        <p:spPr>
          <a:xfrm>
            <a:off x="1673421" y="1473784"/>
            <a:ext cx="1197175" cy="1197175"/>
          </a:xfrm>
          <a:prstGeom prst="donut">
            <a:avLst>
              <a:gd name="adj" fmla="val 487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3" name="人"/>
          <p:cNvSpPr/>
          <p:nvPr/>
        </p:nvSpPr>
        <p:spPr bwMode="auto">
          <a:xfrm>
            <a:off x="9538796" y="3197486"/>
            <a:ext cx="1425037" cy="3013094"/>
          </a:xfrm>
          <a:custGeom>
            <a:avLst/>
            <a:gdLst/>
            <a:ahLst/>
            <a:cxnLst/>
            <a:rect l="0" t="0" r="r" b="b"/>
            <a:pathLst>
              <a:path w="1558925" h="3292476">
                <a:moveTo>
                  <a:pt x="1055688" y="141288"/>
                </a:moveTo>
                <a:lnTo>
                  <a:pt x="1078548" y="151445"/>
                </a:lnTo>
                <a:lnTo>
                  <a:pt x="1100773" y="161919"/>
                </a:lnTo>
                <a:lnTo>
                  <a:pt x="1122363" y="172076"/>
                </a:lnTo>
                <a:lnTo>
                  <a:pt x="1143635" y="182551"/>
                </a:lnTo>
                <a:lnTo>
                  <a:pt x="1163955" y="192708"/>
                </a:lnTo>
                <a:lnTo>
                  <a:pt x="1183958" y="202864"/>
                </a:lnTo>
                <a:lnTo>
                  <a:pt x="1203008" y="213021"/>
                </a:lnTo>
                <a:lnTo>
                  <a:pt x="1221740" y="223178"/>
                </a:lnTo>
                <a:lnTo>
                  <a:pt x="1240155" y="233335"/>
                </a:lnTo>
                <a:lnTo>
                  <a:pt x="1257300" y="243175"/>
                </a:lnTo>
                <a:lnTo>
                  <a:pt x="1274128" y="253014"/>
                </a:lnTo>
                <a:lnTo>
                  <a:pt x="1290955" y="263171"/>
                </a:lnTo>
                <a:lnTo>
                  <a:pt x="1306513" y="272693"/>
                </a:lnTo>
                <a:lnTo>
                  <a:pt x="1322070" y="282850"/>
                </a:lnTo>
                <a:lnTo>
                  <a:pt x="1336675" y="292690"/>
                </a:lnTo>
                <a:lnTo>
                  <a:pt x="1350963" y="302212"/>
                </a:lnTo>
                <a:lnTo>
                  <a:pt x="1365250" y="312686"/>
                </a:lnTo>
                <a:lnTo>
                  <a:pt x="1378903" y="322843"/>
                </a:lnTo>
                <a:lnTo>
                  <a:pt x="1392238" y="333000"/>
                </a:lnTo>
                <a:lnTo>
                  <a:pt x="1405255" y="343157"/>
                </a:lnTo>
                <a:lnTo>
                  <a:pt x="1417003" y="353631"/>
                </a:lnTo>
                <a:lnTo>
                  <a:pt x="1429068" y="363788"/>
                </a:lnTo>
                <a:lnTo>
                  <a:pt x="1440498" y="373945"/>
                </a:lnTo>
                <a:lnTo>
                  <a:pt x="1450975" y="384737"/>
                </a:lnTo>
                <a:lnTo>
                  <a:pt x="1461453" y="395211"/>
                </a:lnTo>
                <a:lnTo>
                  <a:pt x="1471295" y="406003"/>
                </a:lnTo>
                <a:lnTo>
                  <a:pt x="1480503" y="416477"/>
                </a:lnTo>
                <a:lnTo>
                  <a:pt x="1489393" y="427587"/>
                </a:lnTo>
                <a:lnTo>
                  <a:pt x="1497965" y="438696"/>
                </a:lnTo>
                <a:lnTo>
                  <a:pt x="1505903" y="449805"/>
                </a:lnTo>
                <a:lnTo>
                  <a:pt x="1513523" y="461231"/>
                </a:lnTo>
                <a:lnTo>
                  <a:pt x="1520508" y="472658"/>
                </a:lnTo>
                <a:lnTo>
                  <a:pt x="1524635" y="480276"/>
                </a:lnTo>
                <a:lnTo>
                  <a:pt x="1529080" y="488528"/>
                </a:lnTo>
                <a:lnTo>
                  <a:pt x="1533208" y="496463"/>
                </a:lnTo>
                <a:lnTo>
                  <a:pt x="1536700" y="504398"/>
                </a:lnTo>
                <a:lnTo>
                  <a:pt x="1540193" y="512651"/>
                </a:lnTo>
                <a:lnTo>
                  <a:pt x="1543368" y="520903"/>
                </a:lnTo>
                <a:lnTo>
                  <a:pt x="1545908" y="529156"/>
                </a:lnTo>
                <a:lnTo>
                  <a:pt x="1548765" y="537726"/>
                </a:lnTo>
                <a:lnTo>
                  <a:pt x="1550988" y="546296"/>
                </a:lnTo>
                <a:lnTo>
                  <a:pt x="1552893" y="554866"/>
                </a:lnTo>
                <a:lnTo>
                  <a:pt x="1554798" y="563436"/>
                </a:lnTo>
                <a:lnTo>
                  <a:pt x="1556385" y="572005"/>
                </a:lnTo>
                <a:lnTo>
                  <a:pt x="1557338" y="580575"/>
                </a:lnTo>
                <a:lnTo>
                  <a:pt x="1558290" y="589780"/>
                </a:lnTo>
                <a:lnTo>
                  <a:pt x="1558608" y="598350"/>
                </a:lnTo>
                <a:lnTo>
                  <a:pt x="1558925" y="606920"/>
                </a:lnTo>
                <a:lnTo>
                  <a:pt x="1558608" y="615172"/>
                </a:lnTo>
                <a:lnTo>
                  <a:pt x="1558290" y="623425"/>
                </a:lnTo>
                <a:lnTo>
                  <a:pt x="1557655" y="631995"/>
                </a:lnTo>
                <a:lnTo>
                  <a:pt x="1556703" y="639930"/>
                </a:lnTo>
                <a:lnTo>
                  <a:pt x="1555433" y="647865"/>
                </a:lnTo>
                <a:lnTo>
                  <a:pt x="1553528" y="655800"/>
                </a:lnTo>
                <a:lnTo>
                  <a:pt x="1551940" y="663418"/>
                </a:lnTo>
                <a:lnTo>
                  <a:pt x="1550035" y="671036"/>
                </a:lnTo>
                <a:lnTo>
                  <a:pt x="1547813" y="678653"/>
                </a:lnTo>
                <a:lnTo>
                  <a:pt x="1545273" y="685954"/>
                </a:lnTo>
                <a:lnTo>
                  <a:pt x="1542733" y="693254"/>
                </a:lnTo>
                <a:lnTo>
                  <a:pt x="1539558" y="700554"/>
                </a:lnTo>
                <a:lnTo>
                  <a:pt x="1536700" y="707537"/>
                </a:lnTo>
                <a:lnTo>
                  <a:pt x="1533525" y="714203"/>
                </a:lnTo>
                <a:lnTo>
                  <a:pt x="1530033" y="720868"/>
                </a:lnTo>
                <a:lnTo>
                  <a:pt x="1526540" y="727533"/>
                </a:lnTo>
                <a:lnTo>
                  <a:pt x="1518920" y="739912"/>
                </a:lnTo>
                <a:lnTo>
                  <a:pt x="1510665" y="751974"/>
                </a:lnTo>
                <a:lnTo>
                  <a:pt x="1502410" y="763083"/>
                </a:lnTo>
                <a:lnTo>
                  <a:pt x="1493838" y="774192"/>
                </a:lnTo>
                <a:lnTo>
                  <a:pt x="1484948" y="784031"/>
                </a:lnTo>
                <a:lnTo>
                  <a:pt x="1475105" y="793871"/>
                </a:lnTo>
                <a:lnTo>
                  <a:pt x="1465898" y="803393"/>
                </a:lnTo>
                <a:lnTo>
                  <a:pt x="1456055" y="811963"/>
                </a:lnTo>
                <a:lnTo>
                  <a:pt x="1445895" y="820533"/>
                </a:lnTo>
                <a:lnTo>
                  <a:pt x="1436053" y="828468"/>
                </a:lnTo>
                <a:lnTo>
                  <a:pt x="1425893" y="836086"/>
                </a:lnTo>
                <a:lnTo>
                  <a:pt x="1415415" y="843703"/>
                </a:lnTo>
                <a:lnTo>
                  <a:pt x="1404938" y="850686"/>
                </a:lnTo>
                <a:lnTo>
                  <a:pt x="1394143" y="857669"/>
                </a:lnTo>
                <a:lnTo>
                  <a:pt x="1383665" y="864335"/>
                </a:lnTo>
                <a:lnTo>
                  <a:pt x="1372870" y="870683"/>
                </a:lnTo>
                <a:lnTo>
                  <a:pt x="1362075" y="877031"/>
                </a:lnTo>
                <a:lnTo>
                  <a:pt x="1351280" y="882744"/>
                </a:lnTo>
                <a:lnTo>
                  <a:pt x="1329690" y="893853"/>
                </a:lnTo>
                <a:lnTo>
                  <a:pt x="1307783" y="904328"/>
                </a:lnTo>
                <a:lnTo>
                  <a:pt x="1286193" y="913850"/>
                </a:lnTo>
                <a:lnTo>
                  <a:pt x="1267143" y="921785"/>
                </a:lnTo>
                <a:lnTo>
                  <a:pt x="1248410" y="929085"/>
                </a:lnTo>
                <a:lnTo>
                  <a:pt x="1229678" y="936068"/>
                </a:lnTo>
                <a:lnTo>
                  <a:pt x="1211580" y="942733"/>
                </a:lnTo>
                <a:lnTo>
                  <a:pt x="1194118" y="948764"/>
                </a:lnTo>
                <a:lnTo>
                  <a:pt x="1177290" y="954160"/>
                </a:lnTo>
                <a:lnTo>
                  <a:pt x="1161098" y="959238"/>
                </a:lnTo>
                <a:lnTo>
                  <a:pt x="1145540" y="963682"/>
                </a:lnTo>
                <a:lnTo>
                  <a:pt x="1145540" y="1585477"/>
                </a:lnTo>
                <a:lnTo>
                  <a:pt x="1145540" y="1860666"/>
                </a:lnTo>
                <a:lnTo>
                  <a:pt x="1145540" y="3112508"/>
                </a:lnTo>
                <a:lnTo>
                  <a:pt x="1145223" y="3121713"/>
                </a:lnTo>
                <a:lnTo>
                  <a:pt x="1144588" y="3130917"/>
                </a:lnTo>
                <a:lnTo>
                  <a:pt x="1143635" y="3139805"/>
                </a:lnTo>
                <a:lnTo>
                  <a:pt x="1142048" y="3148692"/>
                </a:lnTo>
                <a:lnTo>
                  <a:pt x="1140143" y="3157262"/>
                </a:lnTo>
                <a:lnTo>
                  <a:pt x="1137603" y="3166149"/>
                </a:lnTo>
                <a:lnTo>
                  <a:pt x="1134745" y="3174402"/>
                </a:lnTo>
                <a:lnTo>
                  <a:pt x="1131253" y="3182654"/>
                </a:lnTo>
                <a:lnTo>
                  <a:pt x="1128078" y="3190589"/>
                </a:lnTo>
                <a:lnTo>
                  <a:pt x="1123950" y="3198207"/>
                </a:lnTo>
                <a:lnTo>
                  <a:pt x="1119823" y="3205825"/>
                </a:lnTo>
                <a:lnTo>
                  <a:pt x="1114743" y="3213125"/>
                </a:lnTo>
                <a:lnTo>
                  <a:pt x="1109663" y="3220108"/>
                </a:lnTo>
                <a:lnTo>
                  <a:pt x="1104583" y="3226773"/>
                </a:lnTo>
                <a:lnTo>
                  <a:pt x="1098868" y="3233439"/>
                </a:lnTo>
                <a:lnTo>
                  <a:pt x="1092835" y="3239787"/>
                </a:lnTo>
                <a:lnTo>
                  <a:pt x="1086803" y="3245818"/>
                </a:lnTo>
                <a:lnTo>
                  <a:pt x="1080135" y="3251531"/>
                </a:lnTo>
                <a:lnTo>
                  <a:pt x="1073150" y="3256609"/>
                </a:lnTo>
                <a:lnTo>
                  <a:pt x="1066165" y="3261688"/>
                </a:lnTo>
                <a:lnTo>
                  <a:pt x="1058863" y="3266449"/>
                </a:lnTo>
                <a:lnTo>
                  <a:pt x="1051560" y="3270575"/>
                </a:lnTo>
                <a:lnTo>
                  <a:pt x="1043623" y="3274701"/>
                </a:lnTo>
                <a:lnTo>
                  <a:pt x="1035685" y="3278193"/>
                </a:lnTo>
                <a:lnTo>
                  <a:pt x="1027748" y="3281684"/>
                </a:lnTo>
                <a:lnTo>
                  <a:pt x="1019175" y="3284224"/>
                </a:lnTo>
                <a:lnTo>
                  <a:pt x="1010920" y="3287080"/>
                </a:lnTo>
                <a:lnTo>
                  <a:pt x="1002030" y="3288985"/>
                </a:lnTo>
                <a:lnTo>
                  <a:pt x="993140" y="3290254"/>
                </a:lnTo>
                <a:lnTo>
                  <a:pt x="984250" y="3291524"/>
                </a:lnTo>
                <a:lnTo>
                  <a:pt x="975043" y="3292159"/>
                </a:lnTo>
                <a:lnTo>
                  <a:pt x="965518" y="3292476"/>
                </a:lnTo>
                <a:lnTo>
                  <a:pt x="956310" y="3292159"/>
                </a:lnTo>
                <a:lnTo>
                  <a:pt x="947420" y="3291524"/>
                </a:lnTo>
                <a:lnTo>
                  <a:pt x="938213" y="3290254"/>
                </a:lnTo>
                <a:lnTo>
                  <a:pt x="929323" y="3288985"/>
                </a:lnTo>
                <a:lnTo>
                  <a:pt x="920750" y="3287080"/>
                </a:lnTo>
                <a:lnTo>
                  <a:pt x="912178" y="3284224"/>
                </a:lnTo>
                <a:lnTo>
                  <a:pt x="903923" y="3281684"/>
                </a:lnTo>
                <a:lnTo>
                  <a:pt x="895985" y="3278193"/>
                </a:lnTo>
                <a:lnTo>
                  <a:pt x="887730" y="3274701"/>
                </a:lnTo>
                <a:lnTo>
                  <a:pt x="879793" y="3270575"/>
                </a:lnTo>
                <a:lnTo>
                  <a:pt x="872173" y="3266449"/>
                </a:lnTo>
                <a:lnTo>
                  <a:pt x="865188" y="3261688"/>
                </a:lnTo>
                <a:lnTo>
                  <a:pt x="857885" y="3256609"/>
                </a:lnTo>
                <a:lnTo>
                  <a:pt x="851218" y="3251531"/>
                </a:lnTo>
                <a:lnTo>
                  <a:pt x="844550" y="3245818"/>
                </a:lnTo>
                <a:lnTo>
                  <a:pt x="838518" y="3239787"/>
                </a:lnTo>
                <a:lnTo>
                  <a:pt x="832485" y="3233439"/>
                </a:lnTo>
                <a:lnTo>
                  <a:pt x="826770" y="3226773"/>
                </a:lnTo>
                <a:lnTo>
                  <a:pt x="821373" y="3220108"/>
                </a:lnTo>
                <a:lnTo>
                  <a:pt x="816293" y="3213125"/>
                </a:lnTo>
                <a:lnTo>
                  <a:pt x="811848" y="3205825"/>
                </a:lnTo>
                <a:lnTo>
                  <a:pt x="807403" y="3198207"/>
                </a:lnTo>
                <a:lnTo>
                  <a:pt x="803593" y="3190589"/>
                </a:lnTo>
                <a:lnTo>
                  <a:pt x="799783" y="3182654"/>
                </a:lnTo>
                <a:lnTo>
                  <a:pt x="796925" y="3174402"/>
                </a:lnTo>
                <a:lnTo>
                  <a:pt x="793750" y="3166149"/>
                </a:lnTo>
                <a:lnTo>
                  <a:pt x="791528" y="3157262"/>
                </a:lnTo>
                <a:lnTo>
                  <a:pt x="789623" y="3148692"/>
                </a:lnTo>
                <a:lnTo>
                  <a:pt x="787718" y="3139805"/>
                </a:lnTo>
                <a:lnTo>
                  <a:pt x="786765" y="3130917"/>
                </a:lnTo>
                <a:lnTo>
                  <a:pt x="785813" y="3121713"/>
                </a:lnTo>
                <a:lnTo>
                  <a:pt x="785813" y="3112508"/>
                </a:lnTo>
                <a:lnTo>
                  <a:pt x="785813" y="1973345"/>
                </a:lnTo>
                <a:lnTo>
                  <a:pt x="718503" y="1973345"/>
                </a:lnTo>
                <a:lnTo>
                  <a:pt x="718503" y="3112508"/>
                </a:lnTo>
                <a:lnTo>
                  <a:pt x="718185" y="3121713"/>
                </a:lnTo>
                <a:lnTo>
                  <a:pt x="717550" y="3130917"/>
                </a:lnTo>
                <a:lnTo>
                  <a:pt x="715963" y="3139805"/>
                </a:lnTo>
                <a:lnTo>
                  <a:pt x="714693" y="3148692"/>
                </a:lnTo>
                <a:lnTo>
                  <a:pt x="712788" y="3157262"/>
                </a:lnTo>
                <a:lnTo>
                  <a:pt x="710248" y="3166149"/>
                </a:lnTo>
                <a:lnTo>
                  <a:pt x="707390" y="3174402"/>
                </a:lnTo>
                <a:lnTo>
                  <a:pt x="704215" y="3182654"/>
                </a:lnTo>
                <a:lnTo>
                  <a:pt x="700405" y="3190589"/>
                </a:lnTo>
                <a:lnTo>
                  <a:pt x="696595" y="3198207"/>
                </a:lnTo>
                <a:lnTo>
                  <a:pt x="692150" y="3205825"/>
                </a:lnTo>
                <a:lnTo>
                  <a:pt x="687388" y="3213125"/>
                </a:lnTo>
                <a:lnTo>
                  <a:pt x="682625" y="3220108"/>
                </a:lnTo>
                <a:lnTo>
                  <a:pt x="677228" y="3226773"/>
                </a:lnTo>
                <a:lnTo>
                  <a:pt x="671513" y="3233439"/>
                </a:lnTo>
                <a:lnTo>
                  <a:pt x="665480" y="3239787"/>
                </a:lnTo>
                <a:lnTo>
                  <a:pt x="659448" y="3245818"/>
                </a:lnTo>
                <a:lnTo>
                  <a:pt x="652780" y="3251531"/>
                </a:lnTo>
                <a:lnTo>
                  <a:pt x="646113" y="3256609"/>
                </a:lnTo>
                <a:lnTo>
                  <a:pt x="639128" y="3261688"/>
                </a:lnTo>
                <a:lnTo>
                  <a:pt x="631825" y="3266449"/>
                </a:lnTo>
                <a:lnTo>
                  <a:pt x="624205" y="3270575"/>
                </a:lnTo>
                <a:lnTo>
                  <a:pt x="616585" y="3274701"/>
                </a:lnTo>
                <a:lnTo>
                  <a:pt x="608330" y="3278193"/>
                </a:lnTo>
                <a:lnTo>
                  <a:pt x="600075" y="3281684"/>
                </a:lnTo>
                <a:lnTo>
                  <a:pt x="591820" y="3284224"/>
                </a:lnTo>
                <a:lnTo>
                  <a:pt x="583248" y="3287080"/>
                </a:lnTo>
                <a:lnTo>
                  <a:pt x="574675" y="3288985"/>
                </a:lnTo>
                <a:lnTo>
                  <a:pt x="565468" y="3290254"/>
                </a:lnTo>
                <a:lnTo>
                  <a:pt x="556578" y="3291524"/>
                </a:lnTo>
                <a:lnTo>
                  <a:pt x="547688" y="3292159"/>
                </a:lnTo>
                <a:lnTo>
                  <a:pt x="538480" y="3292476"/>
                </a:lnTo>
                <a:lnTo>
                  <a:pt x="528955" y="3292159"/>
                </a:lnTo>
                <a:lnTo>
                  <a:pt x="520065" y="3291524"/>
                </a:lnTo>
                <a:lnTo>
                  <a:pt x="510858" y="3290254"/>
                </a:lnTo>
                <a:lnTo>
                  <a:pt x="502285" y="3288985"/>
                </a:lnTo>
                <a:lnTo>
                  <a:pt x="493395" y="3287080"/>
                </a:lnTo>
                <a:lnTo>
                  <a:pt x="484823" y="3284224"/>
                </a:lnTo>
                <a:lnTo>
                  <a:pt x="476568" y="3281684"/>
                </a:lnTo>
                <a:lnTo>
                  <a:pt x="468313" y="3278193"/>
                </a:lnTo>
                <a:lnTo>
                  <a:pt x="460375" y="3274701"/>
                </a:lnTo>
                <a:lnTo>
                  <a:pt x="452755" y="3270575"/>
                </a:lnTo>
                <a:lnTo>
                  <a:pt x="445135" y="3266449"/>
                </a:lnTo>
                <a:lnTo>
                  <a:pt x="437833" y="3261688"/>
                </a:lnTo>
                <a:lnTo>
                  <a:pt x="430848" y="3256609"/>
                </a:lnTo>
                <a:lnTo>
                  <a:pt x="423863" y="3251531"/>
                </a:lnTo>
                <a:lnTo>
                  <a:pt x="417513" y="3245818"/>
                </a:lnTo>
                <a:lnTo>
                  <a:pt x="411163" y="3239787"/>
                </a:lnTo>
                <a:lnTo>
                  <a:pt x="405130" y="3233439"/>
                </a:lnTo>
                <a:lnTo>
                  <a:pt x="399415" y="3226773"/>
                </a:lnTo>
                <a:lnTo>
                  <a:pt x="394018" y="3220108"/>
                </a:lnTo>
                <a:lnTo>
                  <a:pt x="389255" y="3213125"/>
                </a:lnTo>
                <a:lnTo>
                  <a:pt x="384493" y="3205825"/>
                </a:lnTo>
                <a:lnTo>
                  <a:pt x="380365" y="3198207"/>
                </a:lnTo>
                <a:lnTo>
                  <a:pt x="376238" y="3190589"/>
                </a:lnTo>
                <a:lnTo>
                  <a:pt x="372428" y="3182654"/>
                </a:lnTo>
                <a:lnTo>
                  <a:pt x="369253" y="3174402"/>
                </a:lnTo>
                <a:lnTo>
                  <a:pt x="366713" y="3166149"/>
                </a:lnTo>
                <a:lnTo>
                  <a:pt x="363855" y="3157262"/>
                </a:lnTo>
                <a:lnTo>
                  <a:pt x="361950" y="3148692"/>
                </a:lnTo>
                <a:lnTo>
                  <a:pt x="360680" y="3139805"/>
                </a:lnTo>
                <a:lnTo>
                  <a:pt x="359410" y="3130917"/>
                </a:lnTo>
                <a:lnTo>
                  <a:pt x="358775" y="3121713"/>
                </a:lnTo>
                <a:lnTo>
                  <a:pt x="358140" y="3112508"/>
                </a:lnTo>
                <a:lnTo>
                  <a:pt x="358140" y="1860666"/>
                </a:lnTo>
                <a:lnTo>
                  <a:pt x="358140" y="1585477"/>
                </a:lnTo>
                <a:lnTo>
                  <a:pt x="358140" y="1022084"/>
                </a:lnTo>
                <a:lnTo>
                  <a:pt x="353060" y="1026845"/>
                </a:lnTo>
                <a:lnTo>
                  <a:pt x="347345" y="1031924"/>
                </a:lnTo>
                <a:lnTo>
                  <a:pt x="341948" y="1037637"/>
                </a:lnTo>
                <a:lnTo>
                  <a:pt x="336233" y="1043351"/>
                </a:lnTo>
                <a:lnTo>
                  <a:pt x="330518" y="1050016"/>
                </a:lnTo>
                <a:lnTo>
                  <a:pt x="324803" y="1057316"/>
                </a:lnTo>
                <a:lnTo>
                  <a:pt x="319088" y="1065251"/>
                </a:lnTo>
                <a:lnTo>
                  <a:pt x="313373" y="1073821"/>
                </a:lnTo>
                <a:lnTo>
                  <a:pt x="307658" y="1082709"/>
                </a:lnTo>
                <a:lnTo>
                  <a:pt x="302260" y="1092548"/>
                </a:lnTo>
                <a:lnTo>
                  <a:pt x="296545" y="1103340"/>
                </a:lnTo>
                <a:lnTo>
                  <a:pt x="290830" y="1115084"/>
                </a:lnTo>
                <a:lnTo>
                  <a:pt x="285433" y="1127145"/>
                </a:lnTo>
                <a:lnTo>
                  <a:pt x="280353" y="1140476"/>
                </a:lnTo>
                <a:lnTo>
                  <a:pt x="274955" y="1154759"/>
                </a:lnTo>
                <a:lnTo>
                  <a:pt x="269875" y="1169677"/>
                </a:lnTo>
                <a:lnTo>
                  <a:pt x="266065" y="1182691"/>
                </a:lnTo>
                <a:lnTo>
                  <a:pt x="261938" y="1196339"/>
                </a:lnTo>
                <a:lnTo>
                  <a:pt x="258128" y="1210305"/>
                </a:lnTo>
                <a:lnTo>
                  <a:pt x="254953" y="1225223"/>
                </a:lnTo>
                <a:lnTo>
                  <a:pt x="251778" y="1240776"/>
                </a:lnTo>
                <a:lnTo>
                  <a:pt x="248603" y="1256646"/>
                </a:lnTo>
                <a:lnTo>
                  <a:pt x="246063" y="1273786"/>
                </a:lnTo>
                <a:lnTo>
                  <a:pt x="243205" y="1291243"/>
                </a:lnTo>
                <a:lnTo>
                  <a:pt x="240983" y="1309970"/>
                </a:lnTo>
                <a:lnTo>
                  <a:pt x="239078" y="1329014"/>
                </a:lnTo>
                <a:lnTo>
                  <a:pt x="237490" y="1348693"/>
                </a:lnTo>
                <a:lnTo>
                  <a:pt x="235585" y="1369325"/>
                </a:lnTo>
                <a:lnTo>
                  <a:pt x="234633" y="1390591"/>
                </a:lnTo>
                <a:lnTo>
                  <a:pt x="233680" y="1412809"/>
                </a:lnTo>
                <a:lnTo>
                  <a:pt x="233045" y="1435979"/>
                </a:lnTo>
                <a:lnTo>
                  <a:pt x="233045" y="1459467"/>
                </a:lnTo>
                <a:lnTo>
                  <a:pt x="233363" y="1488351"/>
                </a:lnTo>
                <a:lnTo>
                  <a:pt x="233998" y="1517870"/>
                </a:lnTo>
                <a:lnTo>
                  <a:pt x="235268" y="1548658"/>
                </a:lnTo>
                <a:lnTo>
                  <a:pt x="237173" y="1580716"/>
                </a:lnTo>
                <a:lnTo>
                  <a:pt x="239395" y="1614043"/>
                </a:lnTo>
                <a:lnTo>
                  <a:pt x="242253" y="1648005"/>
                </a:lnTo>
                <a:lnTo>
                  <a:pt x="246063" y="1683555"/>
                </a:lnTo>
                <a:lnTo>
                  <a:pt x="250190" y="1720374"/>
                </a:lnTo>
                <a:lnTo>
                  <a:pt x="254953" y="1758145"/>
                </a:lnTo>
                <a:lnTo>
                  <a:pt x="260668" y="1797185"/>
                </a:lnTo>
                <a:lnTo>
                  <a:pt x="266700" y="1837496"/>
                </a:lnTo>
                <a:lnTo>
                  <a:pt x="273685" y="1879076"/>
                </a:lnTo>
                <a:lnTo>
                  <a:pt x="281305" y="1921925"/>
                </a:lnTo>
                <a:lnTo>
                  <a:pt x="289243" y="1966044"/>
                </a:lnTo>
                <a:lnTo>
                  <a:pt x="298450" y="2011433"/>
                </a:lnTo>
                <a:lnTo>
                  <a:pt x="307975" y="2058409"/>
                </a:lnTo>
                <a:lnTo>
                  <a:pt x="309245" y="2064440"/>
                </a:lnTo>
                <a:lnTo>
                  <a:pt x="310198" y="2070153"/>
                </a:lnTo>
                <a:lnTo>
                  <a:pt x="310515" y="2076184"/>
                </a:lnTo>
                <a:lnTo>
                  <a:pt x="310833" y="2081579"/>
                </a:lnTo>
                <a:lnTo>
                  <a:pt x="310833" y="2087610"/>
                </a:lnTo>
                <a:lnTo>
                  <a:pt x="310515" y="2093323"/>
                </a:lnTo>
                <a:lnTo>
                  <a:pt x="309880" y="2099037"/>
                </a:lnTo>
                <a:lnTo>
                  <a:pt x="308928" y="2104750"/>
                </a:lnTo>
                <a:lnTo>
                  <a:pt x="307340" y="2110146"/>
                </a:lnTo>
                <a:lnTo>
                  <a:pt x="306070" y="2115542"/>
                </a:lnTo>
                <a:lnTo>
                  <a:pt x="304483" y="2120938"/>
                </a:lnTo>
                <a:lnTo>
                  <a:pt x="302578" y="2126333"/>
                </a:lnTo>
                <a:lnTo>
                  <a:pt x="300038" y="2131412"/>
                </a:lnTo>
                <a:lnTo>
                  <a:pt x="297815" y="2136490"/>
                </a:lnTo>
                <a:lnTo>
                  <a:pt x="295275" y="2141251"/>
                </a:lnTo>
                <a:lnTo>
                  <a:pt x="292100" y="2146013"/>
                </a:lnTo>
                <a:lnTo>
                  <a:pt x="288925" y="2150774"/>
                </a:lnTo>
                <a:lnTo>
                  <a:pt x="285433" y="2155217"/>
                </a:lnTo>
                <a:lnTo>
                  <a:pt x="281940" y="2159344"/>
                </a:lnTo>
                <a:lnTo>
                  <a:pt x="278130" y="2163470"/>
                </a:lnTo>
                <a:lnTo>
                  <a:pt x="274320" y="2167279"/>
                </a:lnTo>
                <a:lnTo>
                  <a:pt x="269875" y="2171405"/>
                </a:lnTo>
                <a:lnTo>
                  <a:pt x="265748" y="2174579"/>
                </a:lnTo>
                <a:lnTo>
                  <a:pt x="261303" y="2178388"/>
                </a:lnTo>
                <a:lnTo>
                  <a:pt x="256223" y="2181244"/>
                </a:lnTo>
                <a:lnTo>
                  <a:pt x="251778" y="2184418"/>
                </a:lnTo>
                <a:lnTo>
                  <a:pt x="246380" y="2186958"/>
                </a:lnTo>
                <a:lnTo>
                  <a:pt x="241300" y="2189180"/>
                </a:lnTo>
                <a:lnTo>
                  <a:pt x="235585" y="2191719"/>
                </a:lnTo>
                <a:lnTo>
                  <a:pt x="230505" y="2193623"/>
                </a:lnTo>
                <a:lnTo>
                  <a:pt x="224473" y="2195210"/>
                </a:lnTo>
                <a:lnTo>
                  <a:pt x="218758" y="2196480"/>
                </a:lnTo>
                <a:lnTo>
                  <a:pt x="212408" y="2198067"/>
                </a:lnTo>
                <a:lnTo>
                  <a:pt x="206375" y="2198702"/>
                </a:lnTo>
                <a:lnTo>
                  <a:pt x="200025" y="2199336"/>
                </a:lnTo>
                <a:lnTo>
                  <a:pt x="194310" y="2199336"/>
                </a:lnTo>
                <a:lnTo>
                  <a:pt x="189230" y="2199336"/>
                </a:lnTo>
                <a:lnTo>
                  <a:pt x="184150" y="2199019"/>
                </a:lnTo>
                <a:lnTo>
                  <a:pt x="179070" y="2198384"/>
                </a:lnTo>
                <a:lnTo>
                  <a:pt x="174308" y="2197749"/>
                </a:lnTo>
                <a:lnTo>
                  <a:pt x="169545" y="2196480"/>
                </a:lnTo>
                <a:lnTo>
                  <a:pt x="164465" y="2195210"/>
                </a:lnTo>
                <a:lnTo>
                  <a:pt x="160020" y="2193941"/>
                </a:lnTo>
                <a:lnTo>
                  <a:pt x="155258" y="2192671"/>
                </a:lnTo>
                <a:lnTo>
                  <a:pt x="151130" y="2191084"/>
                </a:lnTo>
                <a:lnTo>
                  <a:pt x="146368" y="2188862"/>
                </a:lnTo>
                <a:lnTo>
                  <a:pt x="141923" y="2186958"/>
                </a:lnTo>
                <a:lnTo>
                  <a:pt x="137795" y="2184736"/>
                </a:lnTo>
                <a:lnTo>
                  <a:pt x="133350" y="2181879"/>
                </a:lnTo>
                <a:lnTo>
                  <a:pt x="129223" y="2179340"/>
                </a:lnTo>
                <a:lnTo>
                  <a:pt x="125413" y="2176801"/>
                </a:lnTo>
                <a:lnTo>
                  <a:pt x="121603" y="2173627"/>
                </a:lnTo>
                <a:lnTo>
                  <a:pt x="117793" y="2170770"/>
                </a:lnTo>
                <a:lnTo>
                  <a:pt x="113983" y="2167279"/>
                </a:lnTo>
                <a:lnTo>
                  <a:pt x="110808" y="2164105"/>
                </a:lnTo>
                <a:lnTo>
                  <a:pt x="107315" y="2160296"/>
                </a:lnTo>
                <a:lnTo>
                  <a:pt x="104140" y="2156804"/>
                </a:lnTo>
                <a:lnTo>
                  <a:pt x="101283" y="2152678"/>
                </a:lnTo>
                <a:lnTo>
                  <a:pt x="98425" y="2148869"/>
                </a:lnTo>
                <a:lnTo>
                  <a:pt x="95568" y="2144743"/>
                </a:lnTo>
                <a:lnTo>
                  <a:pt x="93028" y="2140617"/>
                </a:lnTo>
                <a:lnTo>
                  <a:pt x="90805" y="2136173"/>
                </a:lnTo>
                <a:lnTo>
                  <a:pt x="88583" y="2131412"/>
                </a:lnTo>
                <a:lnTo>
                  <a:pt x="86678" y="2126968"/>
                </a:lnTo>
                <a:lnTo>
                  <a:pt x="84455" y="2122207"/>
                </a:lnTo>
                <a:lnTo>
                  <a:pt x="83185" y="2117129"/>
                </a:lnTo>
                <a:lnTo>
                  <a:pt x="81598" y="2112368"/>
                </a:lnTo>
                <a:lnTo>
                  <a:pt x="80645" y="2107289"/>
                </a:lnTo>
                <a:lnTo>
                  <a:pt x="70168" y="2058091"/>
                </a:lnTo>
                <a:lnTo>
                  <a:pt x="60643" y="2010163"/>
                </a:lnTo>
                <a:lnTo>
                  <a:pt x="52070" y="1963822"/>
                </a:lnTo>
                <a:lnTo>
                  <a:pt x="44133" y="1918116"/>
                </a:lnTo>
                <a:lnTo>
                  <a:pt x="36830" y="1873997"/>
                </a:lnTo>
                <a:lnTo>
                  <a:pt x="30163" y="1830830"/>
                </a:lnTo>
                <a:lnTo>
                  <a:pt x="24130" y="1788933"/>
                </a:lnTo>
                <a:lnTo>
                  <a:pt x="19050" y="1747988"/>
                </a:lnTo>
                <a:lnTo>
                  <a:pt x="14288" y="1708630"/>
                </a:lnTo>
                <a:lnTo>
                  <a:pt x="10478" y="1669589"/>
                </a:lnTo>
                <a:lnTo>
                  <a:pt x="7303" y="1632135"/>
                </a:lnTo>
                <a:lnTo>
                  <a:pt x="4763" y="1595634"/>
                </a:lnTo>
                <a:lnTo>
                  <a:pt x="2858" y="1560084"/>
                </a:lnTo>
                <a:lnTo>
                  <a:pt x="1270" y="1525487"/>
                </a:lnTo>
                <a:lnTo>
                  <a:pt x="318" y="1491843"/>
                </a:lnTo>
                <a:lnTo>
                  <a:pt x="0" y="1459467"/>
                </a:lnTo>
                <a:lnTo>
                  <a:pt x="0" y="1439153"/>
                </a:lnTo>
                <a:lnTo>
                  <a:pt x="318" y="1418840"/>
                </a:lnTo>
                <a:lnTo>
                  <a:pt x="1270" y="1399161"/>
                </a:lnTo>
                <a:lnTo>
                  <a:pt x="1905" y="1380116"/>
                </a:lnTo>
                <a:lnTo>
                  <a:pt x="2858" y="1360755"/>
                </a:lnTo>
                <a:lnTo>
                  <a:pt x="4128" y="1342028"/>
                </a:lnTo>
                <a:lnTo>
                  <a:pt x="5398" y="1323936"/>
                </a:lnTo>
                <a:lnTo>
                  <a:pt x="6985" y="1305844"/>
                </a:lnTo>
                <a:lnTo>
                  <a:pt x="9208" y="1288704"/>
                </a:lnTo>
                <a:lnTo>
                  <a:pt x="11113" y="1271247"/>
                </a:lnTo>
                <a:lnTo>
                  <a:pt x="13335" y="1254424"/>
                </a:lnTo>
                <a:lnTo>
                  <a:pt x="15875" y="1237919"/>
                </a:lnTo>
                <a:lnTo>
                  <a:pt x="18415" y="1221414"/>
                </a:lnTo>
                <a:lnTo>
                  <a:pt x="21273" y="1205861"/>
                </a:lnTo>
                <a:lnTo>
                  <a:pt x="24448" y="1190309"/>
                </a:lnTo>
                <a:lnTo>
                  <a:pt x="27623" y="1175073"/>
                </a:lnTo>
                <a:lnTo>
                  <a:pt x="31115" y="1160155"/>
                </a:lnTo>
                <a:lnTo>
                  <a:pt x="34608" y="1145555"/>
                </a:lnTo>
                <a:lnTo>
                  <a:pt x="38418" y="1131272"/>
                </a:lnTo>
                <a:lnTo>
                  <a:pt x="42228" y="1117306"/>
                </a:lnTo>
                <a:lnTo>
                  <a:pt x="46355" y="1103657"/>
                </a:lnTo>
                <a:lnTo>
                  <a:pt x="50483" y="1090326"/>
                </a:lnTo>
                <a:lnTo>
                  <a:pt x="55245" y="1077313"/>
                </a:lnTo>
                <a:lnTo>
                  <a:pt x="59690" y="1064617"/>
                </a:lnTo>
                <a:lnTo>
                  <a:pt x="64453" y="1052238"/>
                </a:lnTo>
                <a:lnTo>
                  <a:pt x="69533" y="1039859"/>
                </a:lnTo>
                <a:lnTo>
                  <a:pt x="74613" y="1027798"/>
                </a:lnTo>
                <a:lnTo>
                  <a:pt x="80010" y="1016689"/>
                </a:lnTo>
                <a:lnTo>
                  <a:pt x="85090" y="1004945"/>
                </a:lnTo>
                <a:lnTo>
                  <a:pt x="90805" y="994153"/>
                </a:lnTo>
                <a:lnTo>
                  <a:pt x="96520" y="983044"/>
                </a:lnTo>
                <a:lnTo>
                  <a:pt x="102553" y="972887"/>
                </a:lnTo>
                <a:lnTo>
                  <a:pt x="108585" y="962413"/>
                </a:lnTo>
                <a:lnTo>
                  <a:pt x="114300" y="952573"/>
                </a:lnTo>
                <a:lnTo>
                  <a:pt x="120650" y="942416"/>
                </a:lnTo>
                <a:lnTo>
                  <a:pt x="127000" y="933211"/>
                </a:lnTo>
                <a:lnTo>
                  <a:pt x="133668" y="924324"/>
                </a:lnTo>
                <a:lnTo>
                  <a:pt x="140335" y="915119"/>
                </a:lnTo>
                <a:lnTo>
                  <a:pt x="147003" y="906549"/>
                </a:lnTo>
                <a:lnTo>
                  <a:pt x="153988" y="898297"/>
                </a:lnTo>
                <a:lnTo>
                  <a:pt x="160973" y="890362"/>
                </a:lnTo>
                <a:lnTo>
                  <a:pt x="167958" y="882744"/>
                </a:lnTo>
                <a:lnTo>
                  <a:pt x="175260" y="875126"/>
                </a:lnTo>
                <a:lnTo>
                  <a:pt x="182245" y="867826"/>
                </a:lnTo>
                <a:lnTo>
                  <a:pt x="189548" y="860843"/>
                </a:lnTo>
                <a:lnTo>
                  <a:pt x="196850" y="854178"/>
                </a:lnTo>
                <a:lnTo>
                  <a:pt x="204153" y="847830"/>
                </a:lnTo>
                <a:lnTo>
                  <a:pt x="211773" y="841482"/>
                </a:lnTo>
                <a:lnTo>
                  <a:pt x="219075" y="835451"/>
                </a:lnTo>
                <a:lnTo>
                  <a:pt x="226695" y="829738"/>
                </a:lnTo>
                <a:lnTo>
                  <a:pt x="233998" y="824342"/>
                </a:lnTo>
                <a:lnTo>
                  <a:pt x="241618" y="819263"/>
                </a:lnTo>
                <a:lnTo>
                  <a:pt x="249238" y="814185"/>
                </a:lnTo>
                <a:lnTo>
                  <a:pt x="256540" y="809741"/>
                </a:lnTo>
                <a:lnTo>
                  <a:pt x="271463" y="800536"/>
                </a:lnTo>
                <a:lnTo>
                  <a:pt x="286385" y="792919"/>
                </a:lnTo>
                <a:lnTo>
                  <a:pt x="301625" y="785936"/>
                </a:lnTo>
                <a:lnTo>
                  <a:pt x="315913" y="779905"/>
                </a:lnTo>
                <a:lnTo>
                  <a:pt x="330200" y="774827"/>
                </a:lnTo>
                <a:lnTo>
                  <a:pt x="339408" y="771653"/>
                </a:lnTo>
                <a:lnTo>
                  <a:pt x="348298" y="768796"/>
                </a:lnTo>
                <a:lnTo>
                  <a:pt x="357188" y="766574"/>
                </a:lnTo>
                <a:lnTo>
                  <a:pt x="366078" y="764035"/>
                </a:lnTo>
                <a:lnTo>
                  <a:pt x="374650" y="762131"/>
                </a:lnTo>
                <a:lnTo>
                  <a:pt x="382905" y="760544"/>
                </a:lnTo>
                <a:lnTo>
                  <a:pt x="398463" y="757687"/>
                </a:lnTo>
                <a:lnTo>
                  <a:pt x="413385" y="755782"/>
                </a:lnTo>
                <a:lnTo>
                  <a:pt x="427038" y="754830"/>
                </a:lnTo>
                <a:lnTo>
                  <a:pt x="439420" y="754195"/>
                </a:lnTo>
                <a:lnTo>
                  <a:pt x="450215" y="753878"/>
                </a:lnTo>
                <a:lnTo>
                  <a:pt x="456883" y="753878"/>
                </a:lnTo>
                <a:lnTo>
                  <a:pt x="463868" y="753243"/>
                </a:lnTo>
                <a:lnTo>
                  <a:pt x="470853" y="752926"/>
                </a:lnTo>
                <a:lnTo>
                  <a:pt x="1032828" y="752926"/>
                </a:lnTo>
                <a:lnTo>
                  <a:pt x="1039178" y="751339"/>
                </a:lnTo>
                <a:lnTo>
                  <a:pt x="1052513" y="747847"/>
                </a:lnTo>
                <a:lnTo>
                  <a:pt x="1068388" y="743404"/>
                </a:lnTo>
                <a:lnTo>
                  <a:pt x="1086168" y="738643"/>
                </a:lnTo>
                <a:lnTo>
                  <a:pt x="1105218" y="732612"/>
                </a:lnTo>
                <a:lnTo>
                  <a:pt x="1125855" y="726264"/>
                </a:lnTo>
                <a:lnTo>
                  <a:pt x="1147128" y="718646"/>
                </a:lnTo>
                <a:lnTo>
                  <a:pt x="1168718" y="710711"/>
                </a:lnTo>
                <a:lnTo>
                  <a:pt x="1190308" y="701506"/>
                </a:lnTo>
                <a:lnTo>
                  <a:pt x="1211898" y="692302"/>
                </a:lnTo>
                <a:lnTo>
                  <a:pt x="1222058" y="687223"/>
                </a:lnTo>
                <a:lnTo>
                  <a:pt x="1232535" y="682462"/>
                </a:lnTo>
                <a:lnTo>
                  <a:pt x="1242060" y="677066"/>
                </a:lnTo>
                <a:lnTo>
                  <a:pt x="1251585" y="671670"/>
                </a:lnTo>
                <a:lnTo>
                  <a:pt x="1261110" y="666592"/>
                </a:lnTo>
                <a:lnTo>
                  <a:pt x="1269683" y="661196"/>
                </a:lnTo>
                <a:lnTo>
                  <a:pt x="1280478" y="653896"/>
                </a:lnTo>
                <a:lnTo>
                  <a:pt x="1290638" y="646913"/>
                </a:lnTo>
                <a:lnTo>
                  <a:pt x="1299210" y="639930"/>
                </a:lnTo>
                <a:lnTo>
                  <a:pt x="1306513" y="633264"/>
                </a:lnTo>
                <a:lnTo>
                  <a:pt x="1312863" y="627234"/>
                </a:lnTo>
                <a:lnTo>
                  <a:pt x="1317625" y="621520"/>
                </a:lnTo>
                <a:lnTo>
                  <a:pt x="1321435" y="617077"/>
                </a:lnTo>
                <a:lnTo>
                  <a:pt x="1323340" y="612951"/>
                </a:lnTo>
                <a:lnTo>
                  <a:pt x="1324928" y="610094"/>
                </a:lnTo>
                <a:lnTo>
                  <a:pt x="1325880" y="608190"/>
                </a:lnTo>
                <a:lnTo>
                  <a:pt x="1325880" y="606920"/>
                </a:lnTo>
                <a:lnTo>
                  <a:pt x="1325880" y="605650"/>
                </a:lnTo>
                <a:lnTo>
                  <a:pt x="1324928" y="602794"/>
                </a:lnTo>
                <a:lnTo>
                  <a:pt x="1324293" y="600254"/>
                </a:lnTo>
                <a:lnTo>
                  <a:pt x="1323023" y="597398"/>
                </a:lnTo>
                <a:lnTo>
                  <a:pt x="1321435" y="593589"/>
                </a:lnTo>
                <a:lnTo>
                  <a:pt x="1319213" y="589463"/>
                </a:lnTo>
                <a:lnTo>
                  <a:pt x="1315720" y="584384"/>
                </a:lnTo>
                <a:lnTo>
                  <a:pt x="1312228" y="578354"/>
                </a:lnTo>
                <a:lnTo>
                  <a:pt x="1307148" y="572005"/>
                </a:lnTo>
                <a:lnTo>
                  <a:pt x="1301433" y="565340"/>
                </a:lnTo>
                <a:lnTo>
                  <a:pt x="1294448" y="557722"/>
                </a:lnTo>
                <a:lnTo>
                  <a:pt x="1286828" y="549787"/>
                </a:lnTo>
                <a:lnTo>
                  <a:pt x="1278255" y="541535"/>
                </a:lnTo>
                <a:lnTo>
                  <a:pt x="1268413" y="532647"/>
                </a:lnTo>
                <a:lnTo>
                  <a:pt x="1253808" y="520269"/>
                </a:lnTo>
                <a:lnTo>
                  <a:pt x="1237298" y="507572"/>
                </a:lnTo>
                <a:lnTo>
                  <a:pt x="1218883" y="493924"/>
                </a:lnTo>
                <a:lnTo>
                  <a:pt x="1198563" y="480276"/>
                </a:lnTo>
                <a:lnTo>
                  <a:pt x="1176020" y="465675"/>
                </a:lnTo>
                <a:lnTo>
                  <a:pt x="1151573" y="451074"/>
                </a:lnTo>
                <a:lnTo>
                  <a:pt x="1125220" y="435522"/>
                </a:lnTo>
                <a:lnTo>
                  <a:pt x="1096328" y="419969"/>
                </a:lnTo>
                <a:lnTo>
                  <a:pt x="1097915" y="414256"/>
                </a:lnTo>
                <a:lnTo>
                  <a:pt x="1099185" y="408860"/>
                </a:lnTo>
                <a:lnTo>
                  <a:pt x="1101090" y="400290"/>
                </a:lnTo>
                <a:lnTo>
                  <a:pt x="1102678" y="391720"/>
                </a:lnTo>
                <a:lnTo>
                  <a:pt x="1104583" y="382833"/>
                </a:lnTo>
                <a:lnTo>
                  <a:pt x="1105535" y="373945"/>
                </a:lnTo>
                <a:lnTo>
                  <a:pt x="1106488" y="365375"/>
                </a:lnTo>
                <a:lnTo>
                  <a:pt x="1107440" y="356805"/>
                </a:lnTo>
                <a:lnTo>
                  <a:pt x="1108075" y="348236"/>
                </a:lnTo>
                <a:lnTo>
                  <a:pt x="1108393" y="339666"/>
                </a:lnTo>
                <a:lnTo>
                  <a:pt x="1108710" y="330778"/>
                </a:lnTo>
                <a:lnTo>
                  <a:pt x="1108710" y="322208"/>
                </a:lnTo>
                <a:lnTo>
                  <a:pt x="1108393" y="313639"/>
                </a:lnTo>
                <a:lnTo>
                  <a:pt x="1107758" y="305069"/>
                </a:lnTo>
                <a:lnTo>
                  <a:pt x="1107440" y="296499"/>
                </a:lnTo>
                <a:lnTo>
                  <a:pt x="1106488" y="287611"/>
                </a:lnTo>
                <a:lnTo>
                  <a:pt x="1105535" y="279041"/>
                </a:lnTo>
                <a:lnTo>
                  <a:pt x="1104265" y="270472"/>
                </a:lnTo>
                <a:lnTo>
                  <a:pt x="1102360" y="262219"/>
                </a:lnTo>
                <a:lnTo>
                  <a:pt x="1100773" y="253649"/>
                </a:lnTo>
                <a:lnTo>
                  <a:pt x="1098868" y="245079"/>
                </a:lnTo>
                <a:lnTo>
                  <a:pt x="1096963" y="236827"/>
                </a:lnTo>
                <a:lnTo>
                  <a:pt x="1094423" y="228574"/>
                </a:lnTo>
                <a:lnTo>
                  <a:pt x="1091883" y="220322"/>
                </a:lnTo>
                <a:lnTo>
                  <a:pt x="1089343" y="212069"/>
                </a:lnTo>
                <a:lnTo>
                  <a:pt x="1086168" y="204134"/>
                </a:lnTo>
                <a:lnTo>
                  <a:pt x="1083310" y="195564"/>
                </a:lnTo>
                <a:lnTo>
                  <a:pt x="1079818" y="187629"/>
                </a:lnTo>
                <a:lnTo>
                  <a:pt x="1076325" y="179694"/>
                </a:lnTo>
                <a:lnTo>
                  <a:pt x="1072515" y="171759"/>
                </a:lnTo>
                <a:lnTo>
                  <a:pt x="1068705" y="164141"/>
                </a:lnTo>
                <a:lnTo>
                  <a:pt x="1064578" y="156523"/>
                </a:lnTo>
                <a:lnTo>
                  <a:pt x="1059815" y="148588"/>
                </a:lnTo>
                <a:lnTo>
                  <a:pt x="1055688" y="141288"/>
                </a:lnTo>
                <a:close/>
                <a:moveTo>
                  <a:pt x="743895" y="0"/>
                </a:moveTo>
                <a:lnTo>
                  <a:pt x="752158" y="0"/>
                </a:lnTo>
                <a:lnTo>
                  <a:pt x="760421" y="0"/>
                </a:lnTo>
                <a:lnTo>
                  <a:pt x="768366" y="318"/>
                </a:lnTo>
                <a:lnTo>
                  <a:pt x="776629" y="636"/>
                </a:lnTo>
                <a:lnTo>
                  <a:pt x="784892" y="1589"/>
                </a:lnTo>
                <a:lnTo>
                  <a:pt x="792837" y="2543"/>
                </a:lnTo>
                <a:lnTo>
                  <a:pt x="801100" y="3814"/>
                </a:lnTo>
                <a:lnTo>
                  <a:pt x="809681" y="5085"/>
                </a:lnTo>
                <a:lnTo>
                  <a:pt x="817944" y="6674"/>
                </a:lnTo>
                <a:lnTo>
                  <a:pt x="826207" y="8263"/>
                </a:lnTo>
                <a:lnTo>
                  <a:pt x="840191" y="12077"/>
                </a:lnTo>
                <a:lnTo>
                  <a:pt x="853857" y="16208"/>
                </a:lnTo>
                <a:lnTo>
                  <a:pt x="867204" y="20975"/>
                </a:lnTo>
                <a:lnTo>
                  <a:pt x="880235" y="26378"/>
                </a:lnTo>
                <a:lnTo>
                  <a:pt x="892947" y="31781"/>
                </a:lnTo>
                <a:lnTo>
                  <a:pt x="905341" y="38137"/>
                </a:lnTo>
                <a:lnTo>
                  <a:pt x="917736" y="44811"/>
                </a:lnTo>
                <a:lnTo>
                  <a:pt x="929177" y="52121"/>
                </a:lnTo>
                <a:lnTo>
                  <a:pt x="940618" y="59748"/>
                </a:lnTo>
                <a:lnTo>
                  <a:pt x="951424" y="68011"/>
                </a:lnTo>
                <a:lnTo>
                  <a:pt x="962229" y="76592"/>
                </a:lnTo>
                <a:lnTo>
                  <a:pt x="972399" y="85490"/>
                </a:lnTo>
                <a:lnTo>
                  <a:pt x="982251" y="94707"/>
                </a:lnTo>
                <a:lnTo>
                  <a:pt x="991785" y="104559"/>
                </a:lnTo>
                <a:lnTo>
                  <a:pt x="1000684" y="114729"/>
                </a:lnTo>
                <a:lnTo>
                  <a:pt x="1008947" y="125216"/>
                </a:lnTo>
                <a:lnTo>
                  <a:pt x="1014667" y="132208"/>
                </a:lnTo>
                <a:lnTo>
                  <a:pt x="1020070" y="139518"/>
                </a:lnTo>
                <a:lnTo>
                  <a:pt x="1025155" y="147145"/>
                </a:lnTo>
                <a:lnTo>
                  <a:pt x="1029604" y="154455"/>
                </a:lnTo>
                <a:lnTo>
                  <a:pt x="1034371" y="162400"/>
                </a:lnTo>
                <a:lnTo>
                  <a:pt x="1039139" y="170027"/>
                </a:lnTo>
                <a:lnTo>
                  <a:pt x="1043270" y="177973"/>
                </a:lnTo>
                <a:lnTo>
                  <a:pt x="1047402" y="185918"/>
                </a:lnTo>
                <a:lnTo>
                  <a:pt x="1050897" y="194181"/>
                </a:lnTo>
                <a:lnTo>
                  <a:pt x="1054711" y="202444"/>
                </a:lnTo>
                <a:lnTo>
                  <a:pt x="1057889" y="211025"/>
                </a:lnTo>
                <a:lnTo>
                  <a:pt x="1061067" y="219288"/>
                </a:lnTo>
                <a:lnTo>
                  <a:pt x="1063928" y="227868"/>
                </a:lnTo>
                <a:lnTo>
                  <a:pt x="1066470" y="236449"/>
                </a:lnTo>
                <a:lnTo>
                  <a:pt x="1069013" y="245030"/>
                </a:lnTo>
                <a:lnTo>
                  <a:pt x="1071237" y="254247"/>
                </a:lnTo>
                <a:lnTo>
                  <a:pt x="1072826" y="263145"/>
                </a:lnTo>
                <a:lnTo>
                  <a:pt x="1074733" y="271726"/>
                </a:lnTo>
                <a:lnTo>
                  <a:pt x="1076322" y="280942"/>
                </a:lnTo>
                <a:lnTo>
                  <a:pt x="1077276" y="290159"/>
                </a:lnTo>
                <a:lnTo>
                  <a:pt x="1078229" y="299057"/>
                </a:lnTo>
                <a:lnTo>
                  <a:pt x="1078865" y="308274"/>
                </a:lnTo>
                <a:lnTo>
                  <a:pt x="1079182" y="317808"/>
                </a:lnTo>
                <a:lnTo>
                  <a:pt x="1079500" y="327025"/>
                </a:lnTo>
                <a:lnTo>
                  <a:pt x="1079182" y="336241"/>
                </a:lnTo>
                <a:lnTo>
                  <a:pt x="1078865" y="345457"/>
                </a:lnTo>
                <a:lnTo>
                  <a:pt x="1078229" y="354992"/>
                </a:lnTo>
                <a:lnTo>
                  <a:pt x="1077593" y="364208"/>
                </a:lnTo>
                <a:lnTo>
                  <a:pt x="1076322" y="373742"/>
                </a:lnTo>
                <a:lnTo>
                  <a:pt x="1074733" y="383277"/>
                </a:lnTo>
                <a:lnTo>
                  <a:pt x="1072826" y="392493"/>
                </a:lnTo>
                <a:lnTo>
                  <a:pt x="1070919" y="402027"/>
                </a:lnTo>
                <a:lnTo>
                  <a:pt x="1069966" y="405841"/>
                </a:lnTo>
                <a:lnTo>
                  <a:pt x="1068059" y="414104"/>
                </a:lnTo>
                <a:lnTo>
                  <a:pt x="1065517" y="422049"/>
                </a:lnTo>
                <a:lnTo>
                  <a:pt x="1062974" y="429994"/>
                </a:lnTo>
                <a:lnTo>
                  <a:pt x="1060432" y="437622"/>
                </a:lnTo>
                <a:lnTo>
                  <a:pt x="1057571" y="445249"/>
                </a:lnTo>
                <a:lnTo>
                  <a:pt x="1054711" y="453194"/>
                </a:lnTo>
                <a:lnTo>
                  <a:pt x="1051215" y="460822"/>
                </a:lnTo>
                <a:lnTo>
                  <a:pt x="1048037" y="468131"/>
                </a:lnTo>
                <a:lnTo>
                  <a:pt x="1044224" y="475441"/>
                </a:lnTo>
                <a:lnTo>
                  <a:pt x="1040728" y="482433"/>
                </a:lnTo>
                <a:lnTo>
                  <a:pt x="1032782" y="496416"/>
                </a:lnTo>
                <a:lnTo>
                  <a:pt x="1024519" y="510082"/>
                </a:lnTo>
                <a:lnTo>
                  <a:pt x="1014985" y="522794"/>
                </a:lnTo>
                <a:lnTo>
                  <a:pt x="1005451" y="535189"/>
                </a:lnTo>
                <a:lnTo>
                  <a:pt x="994963" y="547266"/>
                </a:lnTo>
                <a:lnTo>
                  <a:pt x="984476" y="558389"/>
                </a:lnTo>
                <a:lnTo>
                  <a:pt x="973035" y="569512"/>
                </a:lnTo>
                <a:lnTo>
                  <a:pt x="961276" y="579682"/>
                </a:lnTo>
                <a:lnTo>
                  <a:pt x="949199" y="589534"/>
                </a:lnTo>
                <a:lnTo>
                  <a:pt x="936169" y="598433"/>
                </a:lnTo>
                <a:lnTo>
                  <a:pt x="923139" y="607013"/>
                </a:lnTo>
                <a:lnTo>
                  <a:pt x="909473" y="614959"/>
                </a:lnTo>
                <a:lnTo>
                  <a:pt x="896125" y="621950"/>
                </a:lnTo>
                <a:lnTo>
                  <a:pt x="881824" y="628624"/>
                </a:lnTo>
                <a:lnTo>
                  <a:pt x="867204" y="634663"/>
                </a:lnTo>
                <a:lnTo>
                  <a:pt x="852585" y="639748"/>
                </a:lnTo>
                <a:lnTo>
                  <a:pt x="837331" y="644197"/>
                </a:lnTo>
                <a:lnTo>
                  <a:pt x="822076" y="648011"/>
                </a:lnTo>
                <a:lnTo>
                  <a:pt x="806503" y="650871"/>
                </a:lnTo>
                <a:lnTo>
                  <a:pt x="790931" y="653413"/>
                </a:lnTo>
                <a:lnTo>
                  <a:pt x="775040" y="655002"/>
                </a:lnTo>
                <a:lnTo>
                  <a:pt x="758832" y="655638"/>
                </a:lnTo>
                <a:lnTo>
                  <a:pt x="750887" y="655638"/>
                </a:lnTo>
                <a:lnTo>
                  <a:pt x="742624" y="655638"/>
                </a:lnTo>
                <a:lnTo>
                  <a:pt x="734679" y="655320"/>
                </a:lnTo>
                <a:lnTo>
                  <a:pt x="726415" y="654685"/>
                </a:lnTo>
                <a:lnTo>
                  <a:pt x="718470" y="654049"/>
                </a:lnTo>
                <a:lnTo>
                  <a:pt x="710207" y="653096"/>
                </a:lnTo>
                <a:lnTo>
                  <a:pt x="702262" y="651507"/>
                </a:lnTo>
                <a:lnTo>
                  <a:pt x="693681" y="650235"/>
                </a:lnTo>
                <a:lnTo>
                  <a:pt x="685418" y="648964"/>
                </a:lnTo>
                <a:lnTo>
                  <a:pt x="677473" y="647057"/>
                </a:lnTo>
                <a:lnTo>
                  <a:pt x="669210" y="644833"/>
                </a:lnTo>
                <a:lnTo>
                  <a:pt x="661265" y="642608"/>
                </a:lnTo>
                <a:lnTo>
                  <a:pt x="653002" y="640383"/>
                </a:lnTo>
                <a:lnTo>
                  <a:pt x="645374" y="637523"/>
                </a:lnTo>
                <a:lnTo>
                  <a:pt x="637111" y="634981"/>
                </a:lnTo>
                <a:lnTo>
                  <a:pt x="629484" y="632120"/>
                </a:lnTo>
                <a:lnTo>
                  <a:pt x="621857" y="628942"/>
                </a:lnTo>
                <a:lnTo>
                  <a:pt x="614547" y="625764"/>
                </a:lnTo>
                <a:lnTo>
                  <a:pt x="607237" y="621950"/>
                </a:lnTo>
                <a:lnTo>
                  <a:pt x="599928" y="618455"/>
                </a:lnTo>
                <a:lnTo>
                  <a:pt x="592618" y="614641"/>
                </a:lnTo>
                <a:lnTo>
                  <a:pt x="585627" y="610827"/>
                </a:lnTo>
                <a:lnTo>
                  <a:pt x="571961" y="601929"/>
                </a:lnTo>
                <a:lnTo>
                  <a:pt x="559248" y="593030"/>
                </a:lnTo>
                <a:lnTo>
                  <a:pt x="546536" y="583496"/>
                </a:lnTo>
                <a:lnTo>
                  <a:pt x="534142" y="573008"/>
                </a:lnTo>
                <a:lnTo>
                  <a:pt x="522383" y="562202"/>
                </a:lnTo>
                <a:lnTo>
                  <a:pt x="511577" y="550761"/>
                </a:lnTo>
                <a:lnTo>
                  <a:pt x="501407" y="539320"/>
                </a:lnTo>
                <a:lnTo>
                  <a:pt x="491238" y="526926"/>
                </a:lnTo>
                <a:lnTo>
                  <a:pt x="482021" y="513896"/>
                </a:lnTo>
                <a:lnTo>
                  <a:pt x="473440" y="500866"/>
                </a:lnTo>
                <a:lnTo>
                  <a:pt x="465495" y="487200"/>
                </a:lnTo>
                <a:lnTo>
                  <a:pt x="457868" y="473216"/>
                </a:lnTo>
                <a:lnTo>
                  <a:pt x="451512" y="458915"/>
                </a:lnTo>
                <a:lnTo>
                  <a:pt x="445473" y="444614"/>
                </a:lnTo>
                <a:lnTo>
                  <a:pt x="440070" y="429677"/>
                </a:lnTo>
                <a:lnTo>
                  <a:pt x="435621" y="414422"/>
                </a:lnTo>
                <a:lnTo>
                  <a:pt x="431807" y="399167"/>
                </a:lnTo>
                <a:lnTo>
                  <a:pt x="428629" y="383594"/>
                </a:lnTo>
                <a:lnTo>
                  <a:pt x="426405" y="367704"/>
                </a:lnTo>
                <a:lnTo>
                  <a:pt x="424816" y="351496"/>
                </a:lnTo>
                <a:lnTo>
                  <a:pt x="424498" y="343551"/>
                </a:lnTo>
                <a:lnTo>
                  <a:pt x="424180" y="335605"/>
                </a:lnTo>
                <a:lnTo>
                  <a:pt x="423862" y="327342"/>
                </a:lnTo>
                <a:lnTo>
                  <a:pt x="424180" y="319397"/>
                </a:lnTo>
                <a:lnTo>
                  <a:pt x="424498" y="311134"/>
                </a:lnTo>
                <a:lnTo>
                  <a:pt x="424816" y="303189"/>
                </a:lnTo>
                <a:lnTo>
                  <a:pt x="425769" y="294608"/>
                </a:lnTo>
                <a:lnTo>
                  <a:pt x="426405" y="286345"/>
                </a:lnTo>
                <a:lnTo>
                  <a:pt x="427676" y="278082"/>
                </a:lnTo>
                <a:lnTo>
                  <a:pt x="428947" y="269819"/>
                </a:lnTo>
                <a:lnTo>
                  <a:pt x="430854" y="261874"/>
                </a:lnTo>
                <a:lnTo>
                  <a:pt x="432443" y="253611"/>
                </a:lnTo>
                <a:lnTo>
                  <a:pt x="434350" y="245030"/>
                </a:lnTo>
                <a:lnTo>
                  <a:pt x="436892" y="237085"/>
                </a:lnTo>
                <a:lnTo>
                  <a:pt x="439117" y="229140"/>
                </a:lnTo>
                <a:lnTo>
                  <a:pt x="441659" y="221194"/>
                </a:lnTo>
                <a:lnTo>
                  <a:pt x="444520" y="213249"/>
                </a:lnTo>
                <a:lnTo>
                  <a:pt x="447380" y="205622"/>
                </a:lnTo>
                <a:lnTo>
                  <a:pt x="450558" y="197994"/>
                </a:lnTo>
                <a:lnTo>
                  <a:pt x="454054" y="190685"/>
                </a:lnTo>
                <a:lnTo>
                  <a:pt x="457232" y="183375"/>
                </a:lnTo>
                <a:lnTo>
                  <a:pt x="461046" y="176066"/>
                </a:lnTo>
                <a:lnTo>
                  <a:pt x="464859" y="169074"/>
                </a:lnTo>
                <a:lnTo>
                  <a:pt x="468991" y="161764"/>
                </a:lnTo>
                <a:lnTo>
                  <a:pt x="477254" y="148099"/>
                </a:lnTo>
                <a:lnTo>
                  <a:pt x="486470" y="135068"/>
                </a:lnTo>
                <a:lnTo>
                  <a:pt x="496322" y="122356"/>
                </a:lnTo>
                <a:lnTo>
                  <a:pt x="506492" y="109962"/>
                </a:lnTo>
                <a:lnTo>
                  <a:pt x="517298" y="98521"/>
                </a:lnTo>
                <a:lnTo>
                  <a:pt x="528421" y="87397"/>
                </a:lnTo>
                <a:lnTo>
                  <a:pt x="540498" y="77227"/>
                </a:lnTo>
                <a:lnTo>
                  <a:pt x="552892" y="67058"/>
                </a:lnTo>
                <a:lnTo>
                  <a:pt x="565287" y="57841"/>
                </a:lnTo>
                <a:lnTo>
                  <a:pt x="578635" y="49578"/>
                </a:lnTo>
                <a:lnTo>
                  <a:pt x="591983" y="41633"/>
                </a:lnTo>
                <a:lnTo>
                  <a:pt x="605966" y="34006"/>
                </a:lnTo>
                <a:lnTo>
                  <a:pt x="620268" y="27332"/>
                </a:lnTo>
                <a:lnTo>
                  <a:pt x="634887" y="21293"/>
                </a:lnTo>
                <a:lnTo>
                  <a:pt x="649824" y="16208"/>
                </a:lnTo>
                <a:lnTo>
                  <a:pt x="664761" y="11759"/>
                </a:lnTo>
                <a:lnTo>
                  <a:pt x="680651" y="7627"/>
                </a:lnTo>
                <a:lnTo>
                  <a:pt x="696224" y="4767"/>
                </a:lnTo>
                <a:lnTo>
                  <a:pt x="711796" y="2225"/>
                </a:lnTo>
                <a:lnTo>
                  <a:pt x="727687" y="636"/>
                </a:lnTo>
                <a:lnTo>
                  <a:pt x="735632" y="318"/>
                </a:lnTo>
                <a:lnTo>
                  <a:pt x="743895" y="0"/>
                </a:lnTo>
                <a:close/>
              </a:path>
            </a:pathLst>
          </a:custGeom>
          <a:solidFill>
            <a:schemeClr val="accent3"/>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975">
              <a:solidFill>
                <a:srgbClr val="FFFFFF"/>
              </a:solidFill>
            </a:endParaRPr>
          </a:p>
        </p:txBody>
      </p:sp>
      <p:grpSp>
        <p:nvGrpSpPr>
          <p:cNvPr id="24" name="组合 23"/>
          <p:cNvGrpSpPr/>
          <p:nvPr/>
        </p:nvGrpSpPr>
        <p:grpSpPr>
          <a:xfrm>
            <a:off x="9482795" y="1107490"/>
            <a:ext cx="1887883" cy="1744643"/>
            <a:chOff x="4834390" y="792916"/>
            <a:chExt cx="1526095" cy="1263345"/>
          </a:xfrm>
          <a:solidFill>
            <a:schemeClr val="bg1"/>
          </a:solidFill>
        </p:grpSpPr>
        <p:sp>
          <p:nvSpPr>
            <p:cNvPr id="25" name="圆角矩形标注"/>
            <p:cNvSpPr/>
            <p:nvPr/>
          </p:nvSpPr>
          <p:spPr>
            <a:xfrm>
              <a:off x="4834390" y="792916"/>
              <a:ext cx="1526095" cy="1263345"/>
            </a:xfrm>
            <a:prstGeom prst="wedgeRoundRectCallout">
              <a:avLst>
                <a:gd name="adj1" fmla="val -5290"/>
                <a:gd name="adj2" fmla="val 72792"/>
                <a:gd name="adj3" fmla="val 16667"/>
              </a:avLst>
            </a:prstGeom>
            <a:gr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75">
                <a:solidFill>
                  <a:schemeClr val="bg1">
                    <a:lumMod val="50000"/>
                  </a:schemeClr>
                </a:solidFill>
              </a:endParaRPr>
            </a:p>
          </p:txBody>
        </p:sp>
        <p:sp>
          <p:nvSpPr>
            <p:cNvPr id="26" name="文本框 25"/>
            <p:cNvSpPr txBox="1"/>
            <p:nvPr/>
          </p:nvSpPr>
          <p:spPr>
            <a:xfrm flipH="1">
              <a:off x="4927729" y="910989"/>
              <a:ext cx="1339416" cy="181546"/>
            </a:xfrm>
            <a:prstGeom prst="rect">
              <a:avLst/>
            </a:prstGeom>
            <a:grpFill/>
            <a:ln w="9525">
              <a:noFill/>
              <a:miter/>
            </a:ln>
            <a:effectLst>
              <a:outerShdw sx="999" sy="999" algn="ctr" rotWithShape="0">
                <a:srgbClr val="000000"/>
              </a:outerShdw>
            </a:effectLst>
          </p:spPr>
          <p:txBody>
            <a:bodyPr wrap="square" anchor="t">
              <a:spAutoFit/>
            </a:bodyPr>
            <a:lstStyle/>
            <a:p>
              <a:pPr lvl="0"/>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各生产经营部门的安全员</a:t>
              </a:r>
              <a:endPar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27" name="文本框 26"/>
          <p:cNvSpPr txBox="1"/>
          <p:nvPr/>
        </p:nvSpPr>
        <p:spPr>
          <a:xfrm flipH="1">
            <a:off x="9599922" y="1487436"/>
            <a:ext cx="1656948" cy="1014573"/>
          </a:xfrm>
          <a:prstGeom prst="rect">
            <a:avLst/>
          </a:prstGeom>
          <a:noFill/>
          <a:ln w="9525">
            <a:noFill/>
            <a:miter/>
          </a:ln>
          <a:effectLst>
            <a:outerShdw sx="999" sy="999" algn="ctr" rotWithShape="0">
              <a:srgbClr val="000000"/>
            </a:outerShdw>
          </a:effectLst>
        </p:spPr>
        <p:txBody>
          <a:bodyPr wrap="square" anchor="t">
            <a:spAutoFit/>
          </a:bodyPr>
          <a:lstStyle/>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分布在每个生产经营部门的专职</a:t>
            </a:r>
            <a:r>
              <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a:t>
            </a: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兼职安全人员</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marL="171450" lvl="0" indent="-171450">
              <a:lnSpc>
                <a:spcPct val="150000"/>
              </a:lnSpc>
              <a:buFont typeface="Arial" panose="020B0604020202020204" pitchFamily="34" charset="0"/>
              <a:buChar char="•"/>
            </a:pPr>
            <a:r>
              <a:rPr lang="zh-CN" altLang="en-US"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安全宣传员</a:t>
            </a:r>
            <a:endParaRPr lang="en-US" altLang="zh-CN" sz="103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8" name="TextBox 5"/>
          <p:cNvSpPr txBox="1"/>
          <p:nvPr/>
        </p:nvSpPr>
        <p:spPr>
          <a:xfrm>
            <a:off x="1161144" y="1867286"/>
            <a:ext cx="2520280" cy="369332"/>
          </a:xfrm>
          <a:prstGeom prst="rect">
            <a:avLst/>
          </a:prstGeom>
          <a:noFill/>
        </p:spPr>
        <p:txBody>
          <a:bodyPr wrap="square" lIns="0" tIns="0" rIns="0" bIns="0" rtlCol="0">
            <a:spAutoFit/>
          </a:bodyPr>
          <a:lstStyle/>
          <a:p>
            <a:pPr algn="dist"/>
            <a:r>
              <a:rPr lang="zh-CN" altLang="en-US" sz="2400" b="1" dirty="0">
                <a:solidFill>
                  <a:schemeClr val="accent5">
                    <a:lumMod val="50000"/>
                  </a:schemeClr>
                </a:solidFill>
                <a:latin typeface="微软雅黑" panose="020B0503020204020204" pitchFamily="34" charset="-122"/>
                <a:ea typeface="微软雅黑" panose="020B0503020204020204" pitchFamily="34" charset="-122"/>
              </a:rPr>
              <a:t>工业企业</a:t>
            </a:r>
            <a:endParaRPr lang="zh-CN" altLang="en-US" sz="2400" b="1" dirty="0">
              <a:solidFill>
                <a:schemeClr val="accent5">
                  <a:lumMod val="50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6429" y="1240971"/>
            <a:ext cx="4718896" cy="4899276"/>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200000"/>
              </a:lnSpc>
              <a:buFont typeface="Wingdings" panose="05000000000000000000" pitchFamily="2" charset="2"/>
              <a:buChar char="u"/>
            </a:pPr>
            <a:r>
              <a:rPr lang="zh-CN" altLang="en-US" sz="1400" dirty="0">
                <a:solidFill>
                  <a:schemeClr val="bg1"/>
                </a:solidFill>
                <a:latin typeface="Arial" panose="020B0604020202020204" pitchFamily="34" charset="0"/>
                <a:cs typeface="Arial" panose="020B0604020202020204" pitchFamily="34" charset="0"/>
              </a:rPr>
              <a:t>多种安全隐患算法，对工业现场中易发生的安全隐患进行智能识别，隐患预知率提升</a:t>
            </a:r>
            <a:endParaRPr lang="en-US" altLang="zh-CN" sz="1400" dirty="0">
              <a:solidFill>
                <a:schemeClr val="bg1"/>
              </a:solidFill>
              <a:latin typeface="Arial" panose="020B0604020202020204" pitchFamily="34" charset="0"/>
              <a:cs typeface="Arial" panose="020B0604020202020204" pitchFamily="34" charset="0"/>
            </a:endParaRPr>
          </a:p>
          <a:p>
            <a:pPr marL="285750" indent="-285750">
              <a:lnSpc>
                <a:spcPct val="200000"/>
              </a:lnSpc>
              <a:buFont typeface="Wingdings" panose="05000000000000000000" pitchFamily="2" charset="2"/>
              <a:buChar char="u"/>
            </a:pPr>
            <a:r>
              <a:rPr lang="zh-CN" altLang="en-US" sz="1400" dirty="0">
                <a:solidFill>
                  <a:schemeClr val="bg1"/>
                </a:solidFill>
                <a:latin typeface="Arial" panose="020B0604020202020204" pitchFamily="34" charset="0"/>
                <a:cs typeface="Arial" panose="020B0604020202020204" pitchFamily="34" charset="0"/>
              </a:rPr>
              <a:t>前置边缘终端，融合多类采集设备，通过算法模型判断现场安全隐患、事故类型</a:t>
            </a:r>
            <a:endParaRPr lang="en-US" altLang="zh-CN" sz="1400" dirty="0">
              <a:solidFill>
                <a:schemeClr val="bg1"/>
              </a:solidFill>
              <a:latin typeface="Arial" panose="020B0604020202020204" pitchFamily="34" charset="0"/>
              <a:cs typeface="Arial" panose="020B0604020202020204" pitchFamily="34" charset="0"/>
            </a:endParaRPr>
          </a:p>
          <a:p>
            <a:pPr marL="285750" indent="-285750">
              <a:lnSpc>
                <a:spcPct val="200000"/>
              </a:lnSpc>
              <a:buFont typeface="Wingdings" panose="05000000000000000000" pitchFamily="2" charset="2"/>
              <a:buChar char="u"/>
            </a:pPr>
            <a:r>
              <a:rPr lang="zh-CN" altLang="en-US" sz="1400" dirty="0">
                <a:solidFill>
                  <a:schemeClr val="bg1"/>
                </a:solidFill>
                <a:latin typeface="Arial" panose="020B0604020202020204" pitchFamily="34" charset="0"/>
                <a:cs typeface="Arial" panose="020B0604020202020204" pitchFamily="34" charset="0"/>
              </a:rPr>
              <a:t>云</a:t>
            </a:r>
            <a:r>
              <a:rPr lang="en-US" altLang="zh-CN" sz="1400" dirty="0">
                <a:solidFill>
                  <a:schemeClr val="bg1"/>
                </a:solidFill>
                <a:latin typeface="Arial" panose="020B0604020202020204" pitchFamily="34" charset="0"/>
                <a:cs typeface="Arial" panose="020B0604020202020204" pitchFamily="34" charset="0"/>
              </a:rPr>
              <a:t>+</a:t>
            </a:r>
            <a:r>
              <a:rPr lang="zh-CN" altLang="en-US" sz="1400" dirty="0">
                <a:solidFill>
                  <a:schemeClr val="bg1"/>
                </a:solidFill>
                <a:latin typeface="Arial" panose="020B0604020202020204" pitchFamily="34" charset="0"/>
                <a:cs typeface="Arial" panose="020B0604020202020204" pitchFamily="34" charset="0"/>
              </a:rPr>
              <a:t>端双预警机制，灵活告警引擎配置，事件分类、事故分级，多告警通道，通信告警模式，前置智能终端告警</a:t>
            </a:r>
            <a:endParaRPr lang="en-US" altLang="zh-CN" sz="1400" dirty="0">
              <a:solidFill>
                <a:schemeClr val="bg1"/>
              </a:solidFill>
              <a:latin typeface="Arial" panose="020B0604020202020204" pitchFamily="34" charset="0"/>
              <a:cs typeface="Arial" panose="020B0604020202020204" pitchFamily="34" charset="0"/>
            </a:endParaRPr>
          </a:p>
          <a:p>
            <a:pPr marL="285750" indent="-285750">
              <a:lnSpc>
                <a:spcPct val="200000"/>
              </a:lnSpc>
              <a:buFont typeface="Wingdings" panose="05000000000000000000" pitchFamily="2" charset="2"/>
              <a:buChar char="u"/>
            </a:pPr>
            <a:r>
              <a:rPr lang="zh-CN" altLang="zh-CN" sz="1400" dirty="0">
                <a:solidFill>
                  <a:schemeClr val="bg1"/>
                </a:solidFill>
              </a:rPr>
              <a:t>将安全</a:t>
            </a:r>
            <a:r>
              <a:rPr lang="zh-CN" altLang="en-US" sz="1400" dirty="0">
                <a:solidFill>
                  <a:schemeClr val="bg1"/>
                </a:solidFill>
              </a:rPr>
              <a:t>生产管理</a:t>
            </a:r>
            <a:r>
              <a:rPr lang="zh-CN" altLang="zh-CN" sz="1400" dirty="0">
                <a:solidFill>
                  <a:schemeClr val="bg1"/>
                </a:solidFill>
              </a:rPr>
              <a:t>工作真正从</a:t>
            </a:r>
            <a:r>
              <a:rPr lang="zh-CN" altLang="en-US" sz="1400" dirty="0">
                <a:solidFill>
                  <a:schemeClr val="bg1"/>
                </a:solidFill>
              </a:rPr>
              <a:t>“</a:t>
            </a:r>
            <a:r>
              <a:rPr lang="zh-CN" altLang="zh-CN" sz="1400" dirty="0">
                <a:solidFill>
                  <a:schemeClr val="bg1"/>
                </a:solidFill>
              </a:rPr>
              <a:t>事后分析</a:t>
            </a:r>
            <a:r>
              <a:rPr lang="zh-CN" altLang="en-US" sz="1400" dirty="0">
                <a:solidFill>
                  <a:schemeClr val="bg1"/>
                </a:solidFill>
              </a:rPr>
              <a:t>”</a:t>
            </a:r>
            <a:r>
              <a:rPr lang="zh-CN" altLang="zh-CN" sz="1400" dirty="0">
                <a:solidFill>
                  <a:schemeClr val="bg1"/>
                </a:solidFill>
              </a:rPr>
              <a:t>转移到</a:t>
            </a:r>
            <a:r>
              <a:rPr lang="zh-CN" altLang="en-US" sz="1400" dirty="0">
                <a:solidFill>
                  <a:schemeClr val="bg1"/>
                </a:solidFill>
              </a:rPr>
              <a:t>“事前预防、</a:t>
            </a:r>
            <a:r>
              <a:rPr lang="zh-CN" altLang="zh-CN" sz="1400" dirty="0">
                <a:solidFill>
                  <a:schemeClr val="bg1"/>
                </a:solidFill>
              </a:rPr>
              <a:t>过程监督</a:t>
            </a:r>
            <a:r>
              <a:rPr lang="zh-CN" altLang="en-US" sz="1400" dirty="0">
                <a:solidFill>
                  <a:schemeClr val="bg1"/>
                </a:solidFill>
              </a:rPr>
              <a:t>”</a:t>
            </a:r>
            <a:r>
              <a:rPr lang="zh-CN" altLang="zh-CN" sz="1400" dirty="0">
                <a:solidFill>
                  <a:schemeClr val="bg1"/>
                </a:solidFill>
              </a:rPr>
              <a:t>，实现安全管理关口前移</a:t>
            </a:r>
            <a:r>
              <a:rPr lang="zh-CN" altLang="en-US" sz="1400" dirty="0">
                <a:solidFill>
                  <a:schemeClr val="bg1"/>
                </a:solidFill>
              </a:rPr>
              <a:t>。</a:t>
            </a:r>
            <a:endParaRPr lang="zh-CN" altLang="en-US" sz="1400" dirty="0">
              <a:solidFill>
                <a:schemeClr val="bg1"/>
              </a:solidFill>
              <a:latin typeface="Arial" panose="020B0604020202020204" pitchFamily="34" charset="0"/>
              <a:cs typeface="Arial" panose="020B0604020202020204" pitchFamily="34" charset="0"/>
            </a:endParaRPr>
          </a:p>
          <a:p>
            <a:pPr marL="285750" indent="-285750">
              <a:lnSpc>
                <a:spcPct val="200000"/>
              </a:lnSpc>
              <a:buFont typeface="Wingdings" panose="05000000000000000000" pitchFamily="2" charset="2"/>
              <a:buChar char="u"/>
            </a:pPr>
            <a:r>
              <a:rPr lang="zh-CN" altLang="en-US" sz="1400" dirty="0">
                <a:solidFill>
                  <a:schemeClr val="bg1"/>
                </a:solidFill>
              </a:rPr>
              <a:t>事前预防（预警）、事中处理（指导）、事后复盘（取证），做到全程可溯，还可作为培训实践教材。</a:t>
            </a:r>
            <a:endParaRPr lang="zh-CN" altLang="en-US" sz="1400" dirty="0">
              <a:solidFill>
                <a:schemeClr val="bg1"/>
              </a:solidFill>
            </a:endParaRPr>
          </a:p>
        </p:txBody>
      </p:sp>
      <p:sp>
        <p:nvSpPr>
          <p:cNvPr id="5" name="矩形 4"/>
          <p:cNvSpPr/>
          <p:nvPr/>
        </p:nvSpPr>
        <p:spPr>
          <a:xfrm>
            <a:off x="5757446" y="1257814"/>
            <a:ext cx="677108" cy="4899275"/>
          </a:xfrm>
          <a:prstGeom prst="rect">
            <a:avLst/>
          </a:prstGeom>
        </p:spPr>
        <p:txBody>
          <a:bodyPr vert="eaVert" wrap="square">
            <a:spAutoFit/>
          </a:bodyPr>
          <a:lstStyle/>
          <a:p>
            <a:r>
              <a:rPr lang="zh-CN" altLang="en-US" sz="1600" dirty="0"/>
              <a:t>符合安全生产三要素的数据管理，建立导致安全隐患的行为模型库，不断沉淀安全行为数据</a:t>
            </a:r>
            <a:endParaRPr lang="zh-CN" altLang="en-US" sz="1600" dirty="0">
              <a:solidFill>
                <a:srgbClr val="818588"/>
              </a:solidFill>
              <a:latin typeface="Arial" panose="020B0604020202020204" pitchFamily="34" charset="0"/>
              <a:cs typeface="Arial" panose="020B0604020202020204" pitchFamily="34" charset="0"/>
            </a:endParaRPr>
          </a:p>
        </p:txBody>
      </p:sp>
      <p:sp>
        <p:nvSpPr>
          <p:cNvPr id="6" name="矩形 5"/>
          <p:cNvSpPr/>
          <p:nvPr/>
        </p:nvSpPr>
        <p:spPr>
          <a:xfrm>
            <a:off x="6881845" y="1240968"/>
            <a:ext cx="2175976" cy="2378707"/>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9201280" y="1240968"/>
            <a:ext cx="2175976" cy="2378707"/>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877468" y="3761538"/>
            <a:ext cx="2175976" cy="2378707"/>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07340" y="3761537"/>
            <a:ext cx="2175976" cy="2378707"/>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6885213" y="3619675"/>
            <a:ext cx="4490358" cy="141864"/>
          </a:xfrm>
          <a:prstGeom prst="rect">
            <a:avLst/>
          </a:prstGeom>
          <a:ln>
            <a:noFill/>
          </a:ln>
          <a:effectLst>
            <a:outerShdw blurRad="406400" sx="102000" sy="102000" algn="ctr" rotWithShape="0">
              <a:srgbClr val="165878">
                <a:alpha val="40000"/>
              </a:srgbClr>
            </a:out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1" name="矩形 10"/>
          <p:cNvSpPr/>
          <p:nvPr/>
        </p:nvSpPr>
        <p:spPr>
          <a:xfrm>
            <a:off x="9057821" y="1240969"/>
            <a:ext cx="145143" cy="4899276"/>
          </a:xfrm>
          <a:prstGeom prst="rect">
            <a:avLst/>
          </a:prstGeom>
          <a:ln>
            <a:noFill/>
          </a:ln>
          <a:effectLst>
            <a:outerShdw blurRad="406400" sx="102000" sy="102000" algn="ctr" rotWithShape="0">
              <a:srgbClr val="165878">
                <a:alpha val="40000"/>
              </a:srgbClr>
            </a:outerShdw>
          </a:effectLst>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zh-CN" altLang="en-US" dirty="0">
              <a:solidFill>
                <a:schemeClr val="lt1"/>
              </a:solidFill>
            </a:endParaRPr>
          </a:p>
        </p:txBody>
      </p:sp>
      <p:sp>
        <p:nvSpPr>
          <p:cNvPr id="19" name="文本框 18"/>
          <p:cNvSpPr txBox="1"/>
          <p:nvPr/>
        </p:nvSpPr>
        <p:spPr>
          <a:xfrm>
            <a:off x="7003884" y="1905433"/>
            <a:ext cx="2058314" cy="1077218"/>
          </a:xfrm>
          <a:prstGeom prst="rect">
            <a:avLst/>
          </a:prstGeom>
          <a:noFill/>
        </p:spPr>
        <p:txBody>
          <a:bodyPr wrap="square" rtlCol="0">
            <a:spAutoFit/>
          </a:bodyPr>
          <a:lstStyle/>
          <a:p>
            <a:r>
              <a:rPr lang="zh-CN" altLang="en-US" sz="3200" spc="300" dirty="0">
                <a:solidFill>
                  <a:schemeClr val="bg1"/>
                </a:solidFill>
                <a:latin typeface="Impact" panose="020B0806030902050204" pitchFamily="34" charset="0"/>
                <a:ea typeface="思源黑体 Normal" panose="020B0400000000000000" pitchFamily="34" charset="-122"/>
              </a:rPr>
              <a:t>安全隐患快速发现</a:t>
            </a:r>
            <a:endParaRPr lang="zh-CN" altLang="en-US" sz="3200" spc="300" dirty="0">
              <a:solidFill>
                <a:schemeClr val="bg1"/>
              </a:solidFill>
              <a:latin typeface="Impact" panose="020B0806030902050204" pitchFamily="34" charset="0"/>
              <a:ea typeface="思源黑体 Normal" panose="020B0400000000000000" pitchFamily="34" charset="-122"/>
            </a:endParaRPr>
          </a:p>
        </p:txBody>
      </p:sp>
      <p:sp>
        <p:nvSpPr>
          <p:cNvPr id="20" name="文本框 19"/>
          <p:cNvSpPr txBox="1"/>
          <p:nvPr/>
        </p:nvSpPr>
        <p:spPr>
          <a:xfrm>
            <a:off x="9284147" y="1905433"/>
            <a:ext cx="2058314" cy="1077218"/>
          </a:xfrm>
          <a:prstGeom prst="rect">
            <a:avLst/>
          </a:prstGeom>
          <a:noFill/>
        </p:spPr>
        <p:txBody>
          <a:bodyPr wrap="square" rtlCol="0">
            <a:spAutoFit/>
          </a:bodyPr>
          <a:lstStyle/>
          <a:p>
            <a:r>
              <a:rPr lang="zh-CN" altLang="en-US" sz="3200" spc="300" dirty="0">
                <a:solidFill>
                  <a:schemeClr val="bg1"/>
                </a:solidFill>
                <a:latin typeface="Impact" panose="020B0806030902050204" pitchFamily="34" charset="0"/>
                <a:ea typeface="思源黑体 Normal" panose="020B0400000000000000" pitchFamily="34" charset="-122"/>
              </a:rPr>
              <a:t>管理前移</a:t>
            </a:r>
            <a:endParaRPr lang="en-US" altLang="zh-CN" sz="3200" spc="300" dirty="0">
              <a:solidFill>
                <a:schemeClr val="bg1"/>
              </a:solidFill>
              <a:latin typeface="Impact" panose="020B0806030902050204" pitchFamily="34" charset="0"/>
              <a:ea typeface="思源黑体 Normal" panose="020B0400000000000000" pitchFamily="34" charset="-122"/>
            </a:endParaRPr>
          </a:p>
          <a:p>
            <a:r>
              <a:rPr lang="zh-CN" altLang="en-US" sz="3200" spc="300" dirty="0">
                <a:solidFill>
                  <a:schemeClr val="bg1"/>
                </a:solidFill>
                <a:latin typeface="Impact" panose="020B0806030902050204" pitchFamily="34" charset="0"/>
                <a:ea typeface="思源黑体 Normal" panose="020B0400000000000000" pitchFamily="34" charset="-122"/>
              </a:rPr>
              <a:t>实时预警</a:t>
            </a:r>
            <a:endParaRPr lang="zh-CN" altLang="en-US" sz="3200" spc="300" dirty="0">
              <a:solidFill>
                <a:schemeClr val="bg1"/>
              </a:solidFill>
              <a:latin typeface="Impact" panose="020B0806030902050204" pitchFamily="34" charset="0"/>
              <a:ea typeface="思源黑体 Normal" panose="020B0400000000000000" pitchFamily="34" charset="-122"/>
            </a:endParaRPr>
          </a:p>
        </p:txBody>
      </p:sp>
      <p:sp>
        <p:nvSpPr>
          <p:cNvPr id="21" name="文本框 20"/>
          <p:cNvSpPr txBox="1"/>
          <p:nvPr/>
        </p:nvSpPr>
        <p:spPr>
          <a:xfrm>
            <a:off x="9325002" y="4398563"/>
            <a:ext cx="2058314" cy="1077218"/>
          </a:xfrm>
          <a:prstGeom prst="rect">
            <a:avLst/>
          </a:prstGeom>
          <a:noFill/>
        </p:spPr>
        <p:txBody>
          <a:bodyPr wrap="square" rtlCol="0">
            <a:spAutoFit/>
          </a:bodyPr>
          <a:lstStyle/>
          <a:p>
            <a:r>
              <a:rPr lang="zh-CN" altLang="en-US" sz="3200" spc="300" dirty="0">
                <a:solidFill>
                  <a:schemeClr val="bg1"/>
                </a:solidFill>
                <a:latin typeface="Impact" panose="020B0806030902050204" pitchFamily="34" charset="0"/>
                <a:ea typeface="思源黑体 Normal" panose="020B0400000000000000" pitchFamily="34" charset="-122"/>
              </a:rPr>
              <a:t>过程可溯模型沉淀</a:t>
            </a:r>
            <a:endParaRPr lang="zh-CN" altLang="en-US" sz="3200" spc="300" dirty="0">
              <a:solidFill>
                <a:schemeClr val="bg1"/>
              </a:solidFill>
              <a:latin typeface="Impact" panose="020B0806030902050204" pitchFamily="34" charset="0"/>
              <a:ea typeface="思源黑体 Normal" panose="020B0400000000000000" pitchFamily="34" charset="-122"/>
            </a:endParaRPr>
          </a:p>
        </p:txBody>
      </p:sp>
      <p:sp>
        <p:nvSpPr>
          <p:cNvPr id="22" name="文本框 21"/>
          <p:cNvSpPr txBox="1"/>
          <p:nvPr/>
        </p:nvSpPr>
        <p:spPr>
          <a:xfrm>
            <a:off x="7003884" y="4398563"/>
            <a:ext cx="2058314" cy="1077218"/>
          </a:xfrm>
          <a:prstGeom prst="rect">
            <a:avLst/>
          </a:prstGeom>
          <a:noFill/>
        </p:spPr>
        <p:txBody>
          <a:bodyPr wrap="square" rtlCol="0">
            <a:spAutoFit/>
          </a:bodyPr>
          <a:lstStyle/>
          <a:p>
            <a:r>
              <a:rPr lang="zh-CN" altLang="en-US" sz="3200" spc="300" dirty="0">
                <a:solidFill>
                  <a:schemeClr val="bg1"/>
                </a:solidFill>
                <a:latin typeface="Impact" panose="020B0806030902050204" pitchFamily="34" charset="0"/>
                <a:ea typeface="思源黑体 Normal" panose="020B0400000000000000" pitchFamily="34" charset="-122"/>
              </a:rPr>
              <a:t>云边机制精炼算法</a:t>
            </a:r>
            <a:endParaRPr lang="zh-CN" altLang="en-US" sz="3200" spc="300" dirty="0">
              <a:solidFill>
                <a:schemeClr val="bg1"/>
              </a:solidFill>
              <a:latin typeface="Impact" panose="020B0806030902050204" pitchFamily="34" charset="0"/>
              <a:ea typeface="思源黑体 Normal" panose="020B0400000000000000" pitchFamily="34" charset="-122"/>
            </a:endParaRPr>
          </a:p>
        </p:txBody>
      </p:sp>
      <p:grpSp>
        <p:nvGrpSpPr>
          <p:cNvPr id="23" name="组合 22"/>
          <p:cNvGrpSpPr/>
          <p:nvPr/>
        </p:nvGrpSpPr>
        <p:grpSpPr>
          <a:xfrm>
            <a:off x="11584909" y="6362149"/>
            <a:ext cx="239628" cy="236667"/>
            <a:chOff x="11760566" y="135731"/>
            <a:chExt cx="239628" cy="236667"/>
          </a:xfrm>
        </p:grpSpPr>
        <p:sp>
          <p:nvSpPr>
            <p:cNvPr id="24" name="椭圆 23"/>
            <p:cNvSpPr/>
            <p:nvPr/>
          </p:nvSpPr>
          <p:spPr>
            <a:xfrm>
              <a:off x="11964194" y="135731"/>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1862380" y="135731"/>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1760566" y="135731"/>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1964194" y="236064"/>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62380" y="236064"/>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1760566" y="236064"/>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1964194" y="336398"/>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1862380" y="336398"/>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1760566" y="336398"/>
              <a:ext cx="36000" cy="36000"/>
            </a:xfrm>
            <a:prstGeom prst="ellipse">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531339" y="148284"/>
            <a:ext cx="1611507" cy="461665"/>
          </a:xfrm>
          <a:prstGeom prst="rect">
            <a:avLst/>
          </a:prstGeom>
          <a:noFill/>
        </p:spPr>
        <p:txBody>
          <a:bodyPr wrap="square" rtlCol="0">
            <a:spAutoFit/>
          </a:bodyPr>
          <a:lstStyle/>
          <a:p>
            <a:pPr algn="ctr"/>
            <a:r>
              <a:rPr lang="zh-CN" altLang="en-US" sz="2400" dirty="0">
                <a:solidFill>
                  <a:srgbClr val="165878"/>
                </a:solidFill>
                <a:latin typeface="思源黑体 Normal" panose="020B0400000000000000" pitchFamily="34" charset="-122"/>
                <a:ea typeface="思源黑体 Normal" panose="020B0400000000000000" pitchFamily="34" charset="-122"/>
              </a:rPr>
              <a:t>应用价值</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4424581" y="1900651"/>
            <a:ext cx="4530068" cy="597858"/>
            <a:chOff x="7497232" y="1822124"/>
            <a:chExt cx="4804803" cy="889000"/>
          </a:xfrm>
        </p:grpSpPr>
        <p:sp>
          <p:nvSpPr>
            <p:cNvPr id="34" name="任意多边形 76"/>
            <p:cNvSpPr/>
            <p:nvPr/>
          </p:nvSpPr>
          <p:spPr>
            <a:xfrm flipH="1">
              <a:off x="7497232" y="1822124"/>
              <a:ext cx="4694768" cy="889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26" name="文本框 25"/>
            <p:cNvSpPr txBox="1"/>
            <p:nvPr/>
          </p:nvSpPr>
          <p:spPr>
            <a:xfrm>
              <a:off x="8638337" y="1928411"/>
              <a:ext cx="930368" cy="686484"/>
            </a:xfrm>
            <a:prstGeom prst="rect">
              <a:avLst/>
            </a:prstGeom>
            <a:noFill/>
          </p:spPr>
          <p:txBody>
            <a:bodyPr wrap="square" rtlCol="0">
              <a:spAutoFit/>
            </a:bodyPr>
            <a:lstStyle/>
            <a:p>
              <a:pPr algn="ctr"/>
              <a:r>
                <a:rPr lang="en-US" altLang="zh-CN" sz="2400" dirty="0">
                  <a:solidFill>
                    <a:schemeClr val="bg1"/>
                  </a:solidFill>
                  <a:cs typeface="+mn-ea"/>
                  <a:sym typeface="+mn-lt"/>
                </a:rPr>
                <a:t>SaaS</a:t>
              </a:r>
              <a:endParaRPr lang="zh-CN" altLang="en-US" sz="2400" dirty="0">
                <a:solidFill>
                  <a:schemeClr val="bg1"/>
                </a:solidFill>
                <a:cs typeface="+mn-ea"/>
                <a:sym typeface="+mn-lt"/>
              </a:endParaRPr>
            </a:p>
          </p:txBody>
        </p:sp>
        <p:sp>
          <p:nvSpPr>
            <p:cNvPr id="33" name="文本框 32"/>
            <p:cNvSpPr txBox="1"/>
            <p:nvPr/>
          </p:nvSpPr>
          <p:spPr>
            <a:xfrm>
              <a:off x="9636054" y="1957216"/>
              <a:ext cx="2665981" cy="549188"/>
            </a:xfrm>
            <a:prstGeom prst="rect">
              <a:avLst/>
            </a:prstGeom>
            <a:noFill/>
          </p:spPr>
          <p:txBody>
            <a:bodyPr wrap="square" rtlCol="0">
              <a:spAutoFit/>
            </a:bodyPr>
            <a:lstStyle/>
            <a:p>
              <a:pPr algn="ctr"/>
              <a:r>
                <a:rPr lang="en-US" altLang="zh-CN" dirty="0">
                  <a:solidFill>
                    <a:schemeClr val="bg1"/>
                  </a:solidFill>
                  <a:cs typeface="+mn-ea"/>
                  <a:sym typeface="+mn-lt"/>
                </a:rPr>
                <a:t>PaaS</a:t>
              </a:r>
              <a:r>
                <a:rPr lang="zh-CN" altLang="en-US" dirty="0">
                  <a:solidFill>
                    <a:schemeClr val="bg1"/>
                  </a:solidFill>
                  <a:cs typeface="+mn-ea"/>
                  <a:sym typeface="+mn-lt"/>
                </a:rPr>
                <a:t>到</a:t>
              </a:r>
              <a:r>
                <a:rPr lang="en-US" altLang="zh-CN" dirty="0">
                  <a:solidFill>
                    <a:schemeClr val="bg1"/>
                  </a:solidFill>
                  <a:cs typeface="+mn-ea"/>
                  <a:sym typeface="+mn-lt"/>
                </a:rPr>
                <a:t>SaaS</a:t>
              </a:r>
              <a:r>
                <a:rPr lang="zh-CN" altLang="en-US" dirty="0">
                  <a:solidFill>
                    <a:schemeClr val="bg1"/>
                  </a:solidFill>
                  <a:cs typeface="+mn-ea"/>
                  <a:sym typeface="+mn-lt"/>
                </a:rPr>
                <a:t>应用升级</a:t>
              </a:r>
              <a:endParaRPr lang="en-US" altLang="zh-CN" dirty="0">
                <a:solidFill>
                  <a:schemeClr val="bg1"/>
                </a:solidFill>
                <a:cs typeface="+mn-ea"/>
                <a:sym typeface="+mn-lt"/>
              </a:endParaRPr>
            </a:p>
          </p:txBody>
        </p:sp>
      </p:grpSp>
      <p:grpSp>
        <p:nvGrpSpPr>
          <p:cNvPr id="38" name="组合 37"/>
          <p:cNvGrpSpPr/>
          <p:nvPr/>
        </p:nvGrpSpPr>
        <p:grpSpPr>
          <a:xfrm>
            <a:off x="4024231" y="2784459"/>
            <a:ext cx="4426321" cy="597858"/>
            <a:chOff x="6901924" y="2798351"/>
            <a:chExt cx="5290076" cy="889000"/>
          </a:xfrm>
        </p:grpSpPr>
        <p:sp>
          <p:nvSpPr>
            <p:cNvPr id="43" name="任意多边形 82"/>
            <p:cNvSpPr/>
            <p:nvPr/>
          </p:nvSpPr>
          <p:spPr>
            <a:xfrm flipH="1">
              <a:off x="6901924" y="2798351"/>
              <a:ext cx="5290076" cy="889000"/>
            </a:xfrm>
            <a:prstGeom prst="homePlat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40" name="文本框 39"/>
            <p:cNvSpPr txBox="1"/>
            <p:nvPr/>
          </p:nvSpPr>
          <p:spPr>
            <a:xfrm>
              <a:off x="8028758" y="2912439"/>
              <a:ext cx="1357153" cy="686484"/>
            </a:xfrm>
            <a:prstGeom prst="rect">
              <a:avLst/>
            </a:prstGeom>
            <a:noFill/>
          </p:spPr>
          <p:txBody>
            <a:bodyPr wrap="square" rtlCol="0">
              <a:spAutoFit/>
            </a:bodyPr>
            <a:lstStyle/>
            <a:p>
              <a:pPr algn="ctr"/>
              <a:r>
                <a:rPr lang="zh-CN" altLang="en-US" sz="2400" dirty="0">
                  <a:solidFill>
                    <a:schemeClr val="bg1"/>
                  </a:solidFill>
                  <a:cs typeface="+mn-ea"/>
                  <a:sym typeface="+mn-lt"/>
                </a:rPr>
                <a:t>双轨制</a:t>
              </a:r>
              <a:endParaRPr lang="zh-CN" altLang="en-US" sz="2400" dirty="0">
                <a:solidFill>
                  <a:schemeClr val="bg1"/>
                </a:solidFill>
                <a:cs typeface="+mn-ea"/>
                <a:sym typeface="+mn-lt"/>
              </a:endParaRPr>
            </a:p>
          </p:txBody>
        </p:sp>
        <p:sp>
          <p:nvSpPr>
            <p:cNvPr id="42" name="文本框 41"/>
            <p:cNvSpPr txBox="1"/>
            <p:nvPr/>
          </p:nvSpPr>
          <p:spPr>
            <a:xfrm>
              <a:off x="9525088" y="2968257"/>
              <a:ext cx="2511147" cy="549187"/>
            </a:xfrm>
            <a:prstGeom prst="rect">
              <a:avLst/>
            </a:prstGeom>
            <a:noFill/>
          </p:spPr>
          <p:txBody>
            <a:bodyPr wrap="square" rtlCol="0">
              <a:spAutoFit/>
            </a:bodyPr>
            <a:lstStyle/>
            <a:p>
              <a:pPr algn="ctr"/>
              <a:r>
                <a:rPr lang="zh-CN" altLang="en-US" dirty="0">
                  <a:solidFill>
                    <a:schemeClr val="bg1"/>
                  </a:solidFill>
                  <a:cs typeface="+mn-ea"/>
                  <a:sym typeface="+mn-lt"/>
                </a:rPr>
                <a:t>内需与监管双通道</a:t>
              </a:r>
              <a:endParaRPr lang="en-US" altLang="zh-CN" dirty="0">
                <a:solidFill>
                  <a:schemeClr val="bg1"/>
                </a:solidFill>
                <a:cs typeface="+mn-ea"/>
                <a:sym typeface="+mn-lt"/>
              </a:endParaRPr>
            </a:p>
          </p:txBody>
        </p:sp>
      </p:grpSp>
      <p:grpSp>
        <p:nvGrpSpPr>
          <p:cNvPr id="45" name="组合 44"/>
          <p:cNvGrpSpPr/>
          <p:nvPr/>
        </p:nvGrpSpPr>
        <p:grpSpPr>
          <a:xfrm>
            <a:off x="3632018" y="3668265"/>
            <a:ext cx="4342020" cy="597857"/>
            <a:chOff x="6318710" y="3774578"/>
            <a:chExt cx="5873290" cy="889000"/>
          </a:xfrm>
        </p:grpSpPr>
        <p:sp>
          <p:nvSpPr>
            <p:cNvPr id="49" name="任意多边形 88"/>
            <p:cNvSpPr/>
            <p:nvPr/>
          </p:nvSpPr>
          <p:spPr>
            <a:xfrm flipH="1">
              <a:off x="6318710" y="3774578"/>
              <a:ext cx="5873290" cy="889000"/>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47" name="文本框 46"/>
            <p:cNvSpPr txBox="1"/>
            <p:nvPr/>
          </p:nvSpPr>
          <p:spPr>
            <a:xfrm>
              <a:off x="7390778" y="3875835"/>
              <a:ext cx="1536031" cy="686485"/>
            </a:xfrm>
            <a:prstGeom prst="rect">
              <a:avLst/>
            </a:prstGeom>
            <a:noFill/>
          </p:spPr>
          <p:txBody>
            <a:bodyPr wrap="square" rtlCol="0">
              <a:spAutoFit/>
            </a:bodyPr>
            <a:lstStyle>
              <a:defPPr>
                <a:defRPr lang="zh-CN"/>
              </a:defPPr>
              <a:lvl1pPr algn="ctr">
                <a:defRPr sz="2400">
                  <a:solidFill>
                    <a:schemeClr val="bg1"/>
                  </a:solidFill>
                  <a:cs typeface="+mn-ea"/>
                </a:defRPr>
              </a:lvl1pPr>
            </a:lstStyle>
            <a:p>
              <a:r>
                <a:rPr lang="zh-CN" altLang="en-US" dirty="0">
                  <a:sym typeface="+mn-lt"/>
                </a:rPr>
                <a:t>低代码</a:t>
              </a:r>
              <a:endParaRPr lang="zh-CN" altLang="en-US" dirty="0">
                <a:sym typeface="+mn-lt"/>
              </a:endParaRPr>
            </a:p>
          </p:txBody>
        </p:sp>
        <p:sp>
          <p:nvSpPr>
            <p:cNvPr id="48" name="文本框 47"/>
            <p:cNvSpPr txBox="1"/>
            <p:nvPr/>
          </p:nvSpPr>
          <p:spPr>
            <a:xfrm>
              <a:off x="9089529" y="3921600"/>
              <a:ext cx="3060180" cy="594955"/>
            </a:xfrm>
            <a:prstGeom prst="rect">
              <a:avLst/>
            </a:prstGeom>
            <a:noFill/>
          </p:spPr>
          <p:txBody>
            <a:bodyPr wrap="square" rtlCol="0">
              <a:spAutoFit/>
            </a:bodyPr>
            <a:lstStyle/>
            <a:p>
              <a:pPr algn="ctr"/>
              <a:r>
                <a:rPr lang="zh-CN" altLang="en-US" sz="2000" dirty="0">
                  <a:solidFill>
                    <a:schemeClr val="bg1"/>
                  </a:solidFill>
                  <a:cs typeface="+mn-ea"/>
                  <a:sym typeface="+mn-lt"/>
                </a:rPr>
                <a:t>标准应用快速交付</a:t>
              </a:r>
              <a:endParaRPr lang="en-US" altLang="zh-CN" sz="2000" dirty="0">
                <a:solidFill>
                  <a:schemeClr val="bg1"/>
                </a:solidFill>
                <a:cs typeface="+mn-ea"/>
                <a:sym typeface="+mn-lt"/>
              </a:endParaRPr>
            </a:p>
          </p:txBody>
        </p:sp>
      </p:grpSp>
      <p:grpSp>
        <p:nvGrpSpPr>
          <p:cNvPr id="51" name="组合 50"/>
          <p:cNvGrpSpPr/>
          <p:nvPr/>
        </p:nvGrpSpPr>
        <p:grpSpPr>
          <a:xfrm>
            <a:off x="3239806" y="4552079"/>
            <a:ext cx="4342036" cy="597860"/>
            <a:chOff x="5735502" y="4750804"/>
            <a:chExt cx="6456498" cy="889001"/>
          </a:xfrm>
        </p:grpSpPr>
        <p:grpSp>
          <p:nvGrpSpPr>
            <p:cNvPr id="52" name="组合 51"/>
            <p:cNvGrpSpPr/>
            <p:nvPr/>
          </p:nvGrpSpPr>
          <p:grpSpPr>
            <a:xfrm>
              <a:off x="5735502" y="4750804"/>
              <a:ext cx="6456498" cy="889001"/>
              <a:chOff x="-23068497" y="-6290256"/>
              <a:chExt cx="6456498" cy="889001"/>
            </a:xfrm>
          </p:grpSpPr>
          <p:sp>
            <p:nvSpPr>
              <p:cNvPr id="55" name="任意多边形 94"/>
              <p:cNvSpPr/>
              <p:nvPr/>
            </p:nvSpPr>
            <p:spPr>
              <a:xfrm flipH="1">
                <a:off x="-23068497" y="-6290256"/>
                <a:ext cx="6456498" cy="889001"/>
              </a:xfrm>
              <a:prstGeom prst="homePlate">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56" name="任意多边形 95"/>
              <p:cNvSpPr/>
              <p:nvPr/>
            </p:nvSpPr>
            <p:spPr>
              <a:xfrm>
                <a:off x="-22347387" y="-6290256"/>
                <a:ext cx="2081239" cy="889001"/>
              </a:xfrm>
              <a:custGeom>
                <a:avLst/>
                <a:gdLst>
                  <a:gd name="connsiteX0" fmla="*/ 530793 w 2081239"/>
                  <a:gd name="connsiteY0" fmla="*/ 0 h 889001"/>
                  <a:gd name="connsiteX1" fmla="*/ 2081239 w 2081239"/>
                  <a:gd name="connsiteY1" fmla="*/ 0 h 889001"/>
                  <a:gd name="connsiteX2" fmla="*/ 1550446 w 2081239"/>
                  <a:gd name="connsiteY2" fmla="*/ 889001 h 889001"/>
                  <a:gd name="connsiteX3" fmla="*/ 0 w 2081239"/>
                  <a:gd name="connsiteY3" fmla="*/ 889001 h 889001"/>
                </a:gdLst>
                <a:ahLst/>
                <a:cxnLst>
                  <a:cxn ang="0">
                    <a:pos x="connsiteX0" y="connsiteY0"/>
                  </a:cxn>
                  <a:cxn ang="0">
                    <a:pos x="connsiteX1" y="connsiteY1"/>
                  </a:cxn>
                  <a:cxn ang="0">
                    <a:pos x="connsiteX2" y="connsiteY2"/>
                  </a:cxn>
                  <a:cxn ang="0">
                    <a:pos x="connsiteX3" y="connsiteY3"/>
                  </a:cxn>
                </a:cxnLst>
                <a:rect l="l" t="t" r="r" b="b"/>
                <a:pathLst>
                  <a:path w="2081239" h="889001">
                    <a:moveTo>
                      <a:pt x="530793" y="0"/>
                    </a:moveTo>
                    <a:lnTo>
                      <a:pt x="2081239" y="0"/>
                    </a:lnTo>
                    <a:lnTo>
                      <a:pt x="1550446" y="889001"/>
                    </a:lnTo>
                    <a:lnTo>
                      <a:pt x="0" y="889001"/>
                    </a:lnTo>
                    <a:close/>
                  </a:path>
                </a:pathLst>
              </a:cu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cs typeface="+mn-ea"/>
                  <a:sym typeface="+mn-lt"/>
                </a:endParaRPr>
              </a:p>
            </p:txBody>
          </p:sp>
        </p:grpSp>
        <p:sp>
          <p:nvSpPr>
            <p:cNvPr id="53" name="文本框 52"/>
            <p:cNvSpPr txBox="1"/>
            <p:nvPr/>
          </p:nvSpPr>
          <p:spPr>
            <a:xfrm>
              <a:off x="6889842" y="4862849"/>
              <a:ext cx="1258245" cy="686483"/>
            </a:xfrm>
            <a:prstGeom prst="rect">
              <a:avLst/>
            </a:prstGeom>
            <a:noFill/>
          </p:spPr>
          <p:txBody>
            <a:bodyPr wrap="square" rtlCol="0">
              <a:spAutoFit/>
            </a:bodyPr>
            <a:lstStyle>
              <a:defPPr>
                <a:defRPr lang="zh-CN"/>
              </a:defPPr>
              <a:lvl1pPr algn="ctr">
                <a:defRPr sz="2400">
                  <a:solidFill>
                    <a:schemeClr val="bg1"/>
                  </a:solidFill>
                  <a:cs typeface="+mn-ea"/>
                </a:defRPr>
              </a:lvl1pPr>
            </a:lstStyle>
            <a:p>
              <a:r>
                <a:rPr lang="zh-CN" altLang="en-US" dirty="0">
                  <a:sym typeface="+mn-lt"/>
                </a:rPr>
                <a:t>平台</a:t>
              </a:r>
              <a:endParaRPr lang="zh-CN" altLang="en-US" dirty="0">
                <a:sym typeface="+mn-lt"/>
              </a:endParaRPr>
            </a:p>
          </p:txBody>
        </p:sp>
        <p:sp>
          <p:nvSpPr>
            <p:cNvPr id="54" name="文本框 53"/>
            <p:cNvSpPr txBox="1"/>
            <p:nvPr/>
          </p:nvSpPr>
          <p:spPr>
            <a:xfrm>
              <a:off x="8878220" y="4894084"/>
              <a:ext cx="3313780" cy="594952"/>
            </a:xfrm>
            <a:prstGeom prst="rect">
              <a:avLst/>
            </a:prstGeom>
            <a:noFill/>
          </p:spPr>
          <p:txBody>
            <a:bodyPr wrap="square" rtlCol="0">
              <a:spAutoFit/>
            </a:bodyPr>
            <a:lstStyle/>
            <a:p>
              <a:r>
                <a:rPr lang="en-US" altLang="zh-CN" sz="2000" dirty="0" err="1">
                  <a:solidFill>
                    <a:schemeClr val="bg1"/>
                  </a:solidFill>
                  <a:cs typeface="+mn-ea"/>
                  <a:sym typeface="+mn-lt"/>
                </a:rPr>
                <a:t>aPaaS</a:t>
              </a:r>
              <a:r>
                <a:rPr lang="zh-CN" altLang="en-US" sz="2000" dirty="0">
                  <a:solidFill>
                    <a:schemeClr val="bg1"/>
                  </a:solidFill>
                  <a:cs typeface="+mn-ea"/>
                  <a:sym typeface="+mn-lt"/>
                </a:rPr>
                <a:t>底座平台</a:t>
              </a:r>
              <a:endParaRPr lang="en-US" altLang="zh-CN" sz="2000" dirty="0">
                <a:solidFill>
                  <a:schemeClr val="bg1"/>
                </a:solidFill>
                <a:cs typeface="+mn-ea"/>
                <a:sym typeface="+mn-lt"/>
              </a:endParaRPr>
            </a:p>
          </p:txBody>
        </p:sp>
      </p:grpSp>
      <p:cxnSp>
        <p:nvCxnSpPr>
          <p:cNvPr id="57" name="直接连接符 48"/>
          <p:cNvCxnSpPr/>
          <p:nvPr/>
        </p:nvCxnSpPr>
        <p:spPr>
          <a:xfrm>
            <a:off x="4862287" y="1346890"/>
            <a:ext cx="2409081" cy="0"/>
          </a:xfrm>
          <a:prstGeom prst="line">
            <a:avLst/>
          </a:prstGeom>
          <a:ln>
            <a:solidFill>
              <a:srgbClr val="262626"/>
            </a:solidFill>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9205964" y="1684135"/>
            <a:ext cx="2619014" cy="920216"/>
            <a:chOff x="1898647" y="3551017"/>
            <a:chExt cx="2262339" cy="920216"/>
          </a:xfrm>
        </p:grpSpPr>
        <p:sp>
          <p:nvSpPr>
            <p:cNvPr id="59" name="文本框 58"/>
            <p:cNvSpPr txBox="1"/>
            <p:nvPr/>
          </p:nvSpPr>
          <p:spPr>
            <a:xfrm>
              <a:off x="1898648" y="3551017"/>
              <a:ext cx="2262338" cy="369332"/>
            </a:xfrm>
            <a:prstGeom prst="rect">
              <a:avLst/>
            </a:prstGeom>
            <a:noFill/>
          </p:spPr>
          <p:txBody>
            <a:bodyPr wrap="square" rtlCol="0">
              <a:spAutoFit/>
            </a:bodyPr>
            <a:lstStyle/>
            <a:p>
              <a:r>
                <a:rPr lang="zh-CN" altLang="en-US" dirty="0"/>
                <a:t>安全生产</a:t>
              </a:r>
              <a:r>
                <a:rPr lang="en-US" altLang="zh-CN" dirty="0"/>
                <a:t>SaaS</a:t>
              </a:r>
              <a:endParaRPr lang="zh-CN" altLang="en-US" dirty="0"/>
            </a:p>
          </p:txBody>
        </p:sp>
        <p:sp>
          <p:nvSpPr>
            <p:cNvPr id="60" name="文本框 59"/>
            <p:cNvSpPr txBox="1"/>
            <p:nvPr/>
          </p:nvSpPr>
          <p:spPr>
            <a:xfrm>
              <a:off x="1898647" y="3933842"/>
              <a:ext cx="2101133" cy="537391"/>
            </a:xfrm>
            <a:prstGeom prst="rect">
              <a:avLst/>
            </a:prstGeom>
            <a:noFill/>
          </p:spPr>
          <p:txBody>
            <a:bodyPr wrap="square" rtlCol="0">
              <a:spAutoFit/>
            </a:bodyPr>
            <a:lstStyle/>
            <a:p>
              <a:pPr>
                <a:lnSpc>
                  <a:spcPct val="125000"/>
                </a:lnSpc>
              </a:pPr>
              <a:r>
                <a:rPr lang="zh-CN" altLang="en-US" sz="1200" dirty="0"/>
                <a:t>工业企业数字化和监管数字化的云服务平台</a:t>
              </a:r>
              <a:endParaRPr lang="zh-CN" altLang="en-US" sz="1200" dirty="0"/>
            </a:p>
          </p:txBody>
        </p:sp>
      </p:grpSp>
      <p:grpSp>
        <p:nvGrpSpPr>
          <p:cNvPr id="64" name="组合 63"/>
          <p:cNvGrpSpPr/>
          <p:nvPr/>
        </p:nvGrpSpPr>
        <p:grpSpPr>
          <a:xfrm>
            <a:off x="8591278" y="3583233"/>
            <a:ext cx="2690942" cy="1381881"/>
            <a:chOff x="1898647" y="3551017"/>
            <a:chExt cx="2262339" cy="1381881"/>
          </a:xfrm>
        </p:grpSpPr>
        <p:sp>
          <p:nvSpPr>
            <p:cNvPr id="65" name="文本框 64"/>
            <p:cNvSpPr txBox="1"/>
            <p:nvPr/>
          </p:nvSpPr>
          <p:spPr>
            <a:xfrm>
              <a:off x="1898648" y="3551017"/>
              <a:ext cx="2262338" cy="369332"/>
            </a:xfrm>
            <a:prstGeom prst="rect">
              <a:avLst/>
            </a:prstGeom>
            <a:noFill/>
          </p:spPr>
          <p:txBody>
            <a:bodyPr wrap="square" rtlCol="0">
              <a:spAutoFit/>
            </a:bodyPr>
            <a:lstStyle/>
            <a:p>
              <a:r>
                <a:rPr lang="zh-CN" altLang="en-US" dirty="0"/>
                <a:t>应用交付</a:t>
              </a:r>
              <a:endParaRPr lang="zh-CN" altLang="en-US" dirty="0"/>
            </a:p>
          </p:txBody>
        </p:sp>
        <p:sp>
          <p:nvSpPr>
            <p:cNvPr id="66" name="文本框 65"/>
            <p:cNvSpPr txBox="1"/>
            <p:nvPr/>
          </p:nvSpPr>
          <p:spPr>
            <a:xfrm>
              <a:off x="1898647" y="3933842"/>
              <a:ext cx="2101133" cy="999056"/>
            </a:xfrm>
            <a:prstGeom prst="rect">
              <a:avLst/>
            </a:prstGeom>
            <a:noFill/>
          </p:spPr>
          <p:txBody>
            <a:bodyPr wrap="square" rtlCol="0">
              <a:spAutoFit/>
            </a:bodyPr>
            <a:lstStyle/>
            <a:p>
              <a:pPr>
                <a:lnSpc>
                  <a:spcPct val="125000"/>
                </a:lnSpc>
              </a:pPr>
              <a:r>
                <a:rPr lang="zh-CN" altLang="en-US" sz="1200" dirty="0"/>
                <a:t>形成向行业纵深的交付型壁垒，对生产过程、隐患预警等应用类功能的标准化，实现高效可交付的行业平台。</a:t>
              </a:r>
              <a:endParaRPr lang="zh-CN" altLang="en-US" sz="1200" dirty="0"/>
            </a:p>
          </p:txBody>
        </p:sp>
      </p:grpSp>
      <p:cxnSp>
        <p:nvCxnSpPr>
          <p:cNvPr id="70" name="直接连接符 61"/>
          <p:cNvCxnSpPr/>
          <p:nvPr/>
        </p:nvCxnSpPr>
        <p:spPr>
          <a:xfrm>
            <a:off x="9142464" y="1671136"/>
            <a:ext cx="0" cy="10400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直接连接符 63"/>
          <p:cNvCxnSpPr/>
          <p:nvPr/>
        </p:nvCxnSpPr>
        <p:spPr>
          <a:xfrm>
            <a:off x="8562250" y="3523585"/>
            <a:ext cx="0" cy="1040013"/>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8" name="组合 77"/>
          <p:cNvGrpSpPr/>
          <p:nvPr/>
        </p:nvGrpSpPr>
        <p:grpSpPr>
          <a:xfrm>
            <a:off x="909772" y="4373955"/>
            <a:ext cx="2262339" cy="1612713"/>
            <a:chOff x="1898647" y="3551017"/>
            <a:chExt cx="2262339" cy="1612713"/>
          </a:xfrm>
        </p:grpSpPr>
        <p:sp>
          <p:nvSpPr>
            <p:cNvPr id="79" name="文本框 78"/>
            <p:cNvSpPr txBox="1"/>
            <p:nvPr/>
          </p:nvSpPr>
          <p:spPr>
            <a:xfrm>
              <a:off x="1898648" y="3551017"/>
              <a:ext cx="2262338" cy="369332"/>
            </a:xfrm>
            <a:prstGeom prst="rect">
              <a:avLst/>
            </a:prstGeom>
            <a:noFill/>
          </p:spPr>
          <p:txBody>
            <a:bodyPr wrap="square" rtlCol="0">
              <a:spAutoFit/>
            </a:bodyPr>
            <a:lstStyle/>
            <a:p>
              <a:r>
                <a:rPr lang="en-US" altLang="zh-CN" dirty="0"/>
                <a:t>AIoT</a:t>
              </a:r>
              <a:endParaRPr lang="zh-CN" altLang="en-US" dirty="0"/>
            </a:p>
          </p:txBody>
        </p:sp>
        <p:sp>
          <p:nvSpPr>
            <p:cNvPr id="80" name="文本框 79"/>
            <p:cNvSpPr txBox="1"/>
            <p:nvPr/>
          </p:nvSpPr>
          <p:spPr>
            <a:xfrm>
              <a:off x="1898647" y="3933842"/>
              <a:ext cx="2101133" cy="1229888"/>
            </a:xfrm>
            <a:prstGeom prst="rect">
              <a:avLst/>
            </a:prstGeom>
            <a:noFill/>
          </p:spPr>
          <p:txBody>
            <a:bodyPr wrap="square" rtlCol="0">
              <a:spAutoFit/>
            </a:bodyPr>
            <a:lstStyle/>
            <a:p>
              <a:pPr>
                <a:lnSpc>
                  <a:spcPct val="125000"/>
                </a:lnSpc>
              </a:pPr>
              <a:r>
                <a:rPr lang="zh-CN" altLang="en-US" sz="1200" dirty="0"/>
                <a:t>以</a:t>
              </a:r>
              <a:r>
                <a:rPr lang="en-US" altLang="zh-CN" sz="1200" dirty="0"/>
                <a:t>AIoT</a:t>
              </a:r>
              <a:r>
                <a:rPr lang="zh-CN" altLang="en-US" sz="1200" dirty="0"/>
                <a:t>技术平台为底座，形成面向工业数字化、监管智能化的双重数据湖。</a:t>
              </a:r>
              <a:r>
                <a:rPr lang="en-US" altLang="zh-CN" sz="1200" dirty="0"/>
                <a:t>AIoT</a:t>
              </a:r>
              <a:r>
                <a:rPr lang="zh-CN" altLang="en-US" sz="1200" dirty="0"/>
                <a:t>是企业数字化平台和监管平台的共性基础。</a:t>
              </a:r>
              <a:endParaRPr lang="zh-CN" altLang="en-US" sz="1200" dirty="0"/>
            </a:p>
          </p:txBody>
        </p:sp>
      </p:grpSp>
      <p:cxnSp>
        <p:nvCxnSpPr>
          <p:cNvPr id="81" name="直接连接符 64"/>
          <p:cNvCxnSpPr/>
          <p:nvPr/>
        </p:nvCxnSpPr>
        <p:spPr>
          <a:xfrm>
            <a:off x="851775" y="4314306"/>
            <a:ext cx="0" cy="104001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1494048" y="2498509"/>
            <a:ext cx="2262339" cy="1612713"/>
            <a:chOff x="1898647" y="3551017"/>
            <a:chExt cx="2262339" cy="1612713"/>
          </a:xfrm>
        </p:grpSpPr>
        <p:sp>
          <p:nvSpPr>
            <p:cNvPr id="83" name="文本框 82"/>
            <p:cNvSpPr txBox="1"/>
            <p:nvPr/>
          </p:nvSpPr>
          <p:spPr>
            <a:xfrm>
              <a:off x="1898648" y="3551017"/>
              <a:ext cx="2262338" cy="369332"/>
            </a:xfrm>
            <a:prstGeom prst="rect">
              <a:avLst/>
            </a:prstGeom>
            <a:noFill/>
          </p:spPr>
          <p:txBody>
            <a:bodyPr wrap="square" rtlCol="0">
              <a:spAutoFit/>
            </a:bodyPr>
            <a:lstStyle/>
            <a:p>
              <a:r>
                <a:rPr lang="zh-CN" altLang="en-US" dirty="0"/>
                <a:t>双轨制</a:t>
              </a:r>
              <a:endParaRPr lang="zh-CN" altLang="en-US" dirty="0"/>
            </a:p>
          </p:txBody>
        </p:sp>
        <p:sp>
          <p:nvSpPr>
            <p:cNvPr id="84" name="文本框 83"/>
            <p:cNvSpPr txBox="1"/>
            <p:nvPr/>
          </p:nvSpPr>
          <p:spPr>
            <a:xfrm>
              <a:off x="1898647" y="3933842"/>
              <a:ext cx="2101133" cy="1229888"/>
            </a:xfrm>
            <a:prstGeom prst="rect">
              <a:avLst/>
            </a:prstGeom>
            <a:noFill/>
          </p:spPr>
          <p:txBody>
            <a:bodyPr wrap="square" rtlCol="0">
              <a:spAutoFit/>
            </a:bodyPr>
            <a:lstStyle/>
            <a:p>
              <a:pPr>
                <a:lnSpc>
                  <a:spcPct val="125000"/>
                </a:lnSpc>
              </a:pPr>
              <a:r>
                <a:rPr lang="zh-CN" altLang="en-US" sz="1200" dirty="0"/>
                <a:t>多组织多架构，区域监管诉求与行业内需双轨并行，满足应急管理的安全监管需求的同时满足企业生产生产数字化的行业需求</a:t>
              </a:r>
              <a:endParaRPr lang="zh-CN" altLang="en-US" sz="1200" dirty="0"/>
            </a:p>
          </p:txBody>
        </p:sp>
      </p:grpSp>
      <p:cxnSp>
        <p:nvCxnSpPr>
          <p:cNvPr id="85" name="直接连接符 62"/>
          <p:cNvCxnSpPr/>
          <p:nvPr/>
        </p:nvCxnSpPr>
        <p:spPr>
          <a:xfrm>
            <a:off x="1450506" y="2485510"/>
            <a:ext cx="0" cy="1040013"/>
          </a:xfrm>
          <a:prstGeom prst="line">
            <a:avLst/>
          </a:prstGeom>
          <a:ln w="12700">
            <a:solidFill>
              <a:srgbClr val="262626"/>
            </a:solidFill>
          </a:ln>
        </p:spPr>
        <p:style>
          <a:lnRef idx="1">
            <a:schemeClr val="accent1"/>
          </a:lnRef>
          <a:fillRef idx="0">
            <a:schemeClr val="accent1"/>
          </a:fillRef>
          <a:effectRef idx="0">
            <a:schemeClr val="accent1"/>
          </a:effectRef>
          <a:fontRef idx="minor">
            <a:schemeClr val="tx1"/>
          </a:fontRef>
        </p:style>
      </p:cxnSp>
      <p:sp>
        <p:nvSpPr>
          <p:cNvPr id="86" name="任意多边形 95"/>
          <p:cNvSpPr/>
          <p:nvPr/>
        </p:nvSpPr>
        <p:spPr>
          <a:xfrm>
            <a:off x="4280790" y="3678057"/>
            <a:ext cx="1399646" cy="597860"/>
          </a:xfrm>
          <a:custGeom>
            <a:avLst/>
            <a:gdLst>
              <a:gd name="connsiteX0" fmla="*/ 530793 w 2081239"/>
              <a:gd name="connsiteY0" fmla="*/ 0 h 889001"/>
              <a:gd name="connsiteX1" fmla="*/ 2081239 w 2081239"/>
              <a:gd name="connsiteY1" fmla="*/ 0 h 889001"/>
              <a:gd name="connsiteX2" fmla="*/ 1550446 w 2081239"/>
              <a:gd name="connsiteY2" fmla="*/ 889001 h 889001"/>
              <a:gd name="connsiteX3" fmla="*/ 0 w 2081239"/>
              <a:gd name="connsiteY3" fmla="*/ 889001 h 889001"/>
            </a:gdLst>
            <a:ahLst/>
            <a:cxnLst>
              <a:cxn ang="0">
                <a:pos x="connsiteX0" y="connsiteY0"/>
              </a:cxn>
              <a:cxn ang="0">
                <a:pos x="connsiteX1" y="connsiteY1"/>
              </a:cxn>
              <a:cxn ang="0">
                <a:pos x="connsiteX2" y="connsiteY2"/>
              </a:cxn>
              <a:cxn ang="0">
                <a:pos x="connsiteX3" y="connsiteY3"/>
              </a:cxn>
            </a:cxnLst>
            <a:rect l="l" t="t" r="r" b="b"/>
            <a:pathLst>
              <a:path w="2081239" h="889001">
                <a:moveTo>
                  <a:pt x="530793" y="0"/>
                </a:moveTo>
                <a:lnTo>
                  <a:pt x="2081239" y="0"/>
                </a:lnTo>
                <a:lnTo>
                  <a:pt x="1550446" y="889001"/>
                </a:lnTo>
                <a:lnTo>
                  <a:pt x="0" y="889001"/>
                </a:lnTo>
                <a:close/>
              </a:path>
            </a:pathLst>
          </a:cu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sp>
        <p:nvSpPr>
          <p:cNvPr id="87" name="任意多边形 95"/>
          <p:cNvSpPr/>
          <p:nvPr/>
        </p:nvSpPr>
        <p:spPr>
          <a:xfrm>
            <a:off x="4837745" y="2768514"/>
            <a:ext cx="1399646" cy="597860"/>
          </a:xfrm>
          <a:custGeom>
            <a:avLst/>
            <a:gdLst>
              <a:gd name="connsiteX0" fmla="*/ 530793 w 2081239"/>
              <a:gd name="connsiteY0" fmla="*/ 0 h 889001"/>
              <a:gd name="connsiteX1" fmla="*/ 2081239 w 2081239"/>
              <a:gd name="connsiteY1" fmla="*/ 0 h 889001"/>
              <a:gd name="connsiteX2" fmla="*/ 1550446 w 2081239"/>
              <a:gd name="connsiteY2" fmla="*/ 889001 h 889001"/>
              <a:gd name="connsiteX3" fmla="*/ 0 w 2081239"/>
              <a:gd name="connsiteY3" fmla="*/ 889001 h 889001"/>
            </a:gdLst>
            <a:ahLst/>
            <a:cxnLst>
              <a:cxn ang="0">
                <a:pos x="connsiteX0" y="connsiteY0"/>
              </a:cxn>
              <a:cxn ang="0">
                <a:pos x="connsiteX1" y="connsiteY1"/>
              </a:cxn>
              <a:cxn ang="0">
                <a:pos x="connsiteX2" y="connsiteY2"/>
              </a:cxn>
              <a:cxn ang="0">
                <a:pos x="connsiteX3" y="connsiteY3"/>
              </a:cxn>
            </a:cxnLst>
            <a:rect l="l" t="t" r="r" b="b"/>
            <a:pathLst>
              <a:path w="2081239" h="889001">
                <a:moveTo>
                  <a:pt x="530793" y="0"/>
                </a:moveTo>
                <a:lnTo>
                  <a:pt x="2081239" y="0"/>
                </a:lnTo>
                <a:lnTo>
                  <a:pt x="1550446" y="889001"/>
                </a:lnTo>
                <a:lnTo>
                  <a:pt x="0" y="889001"/>
                </a:lnTo>
                <a:close/>
              </a:path>
            </a:pathLst>
          </a:cu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dirty="0">
              <a:cs typeface="+mn-ea"/>
              <a:sym typeface="+mn-lt"/>
            </a:endParaRPr>
          </a:p>
        </p:txBody>
      </p:sp>
      <p:sp>
        <p:nvSpPr>
          <p:cNvPr id="88" name="任意多边形 95"/>
          <p:cNvSpPr/>
          <p:nvPr/>
        </p:nvSpPr>
        <p:spPr>
          <a:xfrm>
            <a:off x="5317180" y="1894492"/>
            <a:ext cx="1399646" cy="597860"/>
          </a:xfrm>
          <a:custGeom>
            <a:avLst/>
            <a:gdLst>
              <a:gd name="connsiteX0" fmla="*/ 530793 w 2081239"/>
              <a:gd name="connsiteY0" fmla="*/ 0 h 889001"/>
              <a:gd name="connsiteX1" fmla="*/ 2081239 w 2081239"/>
              <a:gd name="connsiteY1" fmla="*/ 0 h 889001"/>
              <a:gd name="connsiteX2" fmla="*/ 1550446 w 2081239"/>
              <a:gd name="connsiteY2" fmla="*/ 889001 h 889001"/>
              <a:gd name="connsiteX3" fmla="*/ 0 w 2081239"/>
              <a:gd name="connsiteY3" fmla="*/ 889001 h 889001"/>
            </a:gdLst>
            <a:ahLst/>
            <a:cxnLst>
              <a:cxn ang="0">
                <a:pos x="connsiteX0" y="connsiteY0"/>
              </a:cxn>
              <a:cxn ang="0">
                <a:pos x="connsiteX1" y="connsiteY1"/>
              </a:cxn>
              <a:cxn ang="0">
                <a:pos x="connsiteX2" y="connsiteY2"/>
              </a:cxn>
              <a:cxn ang="0">
                <a:pos x="connsiteX3" y="connsiteY3"/>
              </a:cxn>
            </a:cxnLst>
            <a:rect l="l" t="t" r="r" b="b"/>
            <a:pathLst>
              <a:path w="2081239" h="889001">
                <a:moveTo>
                  <a:pt x="530793" y="0"/>
                </a:moveTo>
                <a:lnTo>
                  <a:pt x="2081239" y="0"/>
                </a:lnTo>
                <a:lnTo>
                  <a:pt x="1550446" y="889001"/>
                </a:lnTo>
                <a:lnTo>
                  <a:pt x="0" y="889001"/>
                </a:lnTo>
                <a:close/>
              </a:path>
            </a:pathLst>
          </a:cu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cs typeface="+mn-ea"/>
              <a:sym typeface="+mn-lt"/>
            </a:endParaRPr>
          </a:p>
        </p:txBody>
      </p:sp>
      <p:sp>
        <p:nvSpPr>
          <p:cNvPr id="2" name="文本框 1"/>
          <p:cNvSpPr txBox="1"/>
          <p:nvPr/>
        </p:nvSpPr>
        <p:spPr>
          <a:xfrm>
            <a:off x="531339" y="148284"/>
            <a:ext cx="1611507" cy="461665"/>
          </a:xfrm>
          <a:prstGeom prst="rect">
            <a:avLst/>
          </a:prstGeom>
          <a:noFill/>
        </p:spPr>
        <p:txBody>
          <a:bodyPr wrap="square" rtlCol="0">
            <a:spAutoFit/>
          </a:bodyPr>
          <a:lstStyle/>
          <a:p>
            <a:pPr algn="ctr"/>
            <a:r>
              <a:rPr lang="zh-CN" altLang="en-US" sz="2400" dirty="0">
                <a:solidFill>
                  <a:srgbClr val="165878"/>
                </a:solidFill>
                <a:latin typeface="思源黑体 Normal" panose="020B0400000000000000" pitchFamily="34" charset="-122"/>
                <a:ea typeface="思源黑体 Normal" panose="020B0400000000000000" pitchFamily="34" charset="-122"/>
              </a:rPr>
              <a:t>商业模式</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533"/>
          <p:cNvSpPr/>
          <p:nvPr/>
        </p:nvSpPr>
        <p:spPr>
          <a:xfrm>
            <a:off x="342368" y="3608788"/>
            <a:ext cx="2941577" cy="1"/>
          </a:xfrm>
          <a:prstGeom prst="line">
            <a:avLst/>
          </a:prstGeom>
          <a:solidFill>
            <a:schemeClr val="accent1"/>
          </a:solidFill>
          <a:ln w="12700">
            <a:solidFill>
              <a:srgbClr val="A6A6A6"/>
            </a:solidFill>
          </a:ln>
        </p:spPr>
        <p:txBody>
          <a:bodyPr lIns="60959" rIns="60959"/>
          <a:lstStyle/>
          <a:p>
            <a:endParaRPr sz="2400" dirty="0"/>
          </a:p>
        </p:txBody>
      </p:sp>
      <p:sp>
        <p:nvSpPr>
          <p:cNvPr id="104" name="Shape 534"/>
          <p:cNvSpPr/>
          <p:nvPr/>
        </p:nvSpPr>
        <p:spPr>
          <a:xfrm>
            <a:off x="8536419" y="4546932"/>
            <a:ext cx="3414688" cy="1"/>
          </a:xfrm>
          <a:prstGeom prst="line">
            <a:avLst/>
          </a:prstGeom>
          <a:solidFill>
            <a:schemeClr val="accent1"/>
          </a:solidFill>
          <a:ln w="12700">
            <a:solidFill>
              <a:srgbClr val="A6A6A6"/>
            </a:solidFill>
          </a:ln>
        </p:spPr>
        <p:txBody>
          <a:bodyPr lIns="60959" rIns="60959"/>
          <a:lstStyle/>
          <a:p>
            <a:endParaRPr sz="2400"/>
          </a:p>
        </p:txBody>
      </p:sp>
      <p:sp>
        <p:nvSpPr>
          <p:cNvPr id="106" name="Shape 536"/>
          <p:cNvSpPr/>
          <p:nvPr/>
        </p:nvSpPr>
        <p:spPr>
          <a:xfrm>
            <a:off x="8208984" y="6559648"/>
            <a:ext cx="3414688" cy="1"/>
          </a:xfrm>
          <a:prstGeom prst="line">
            <a:avLst/>
          </a:prstGeom>
          <a:solidFill>
            <a:schemeClr val="accent1"/>
          </a:solidFill>
          <a:ln w="12700">
            <a:solidFill>
              <a:srgbClr val="A6A6A6"/>
            </a:solidFill>
          </a:ln>
        </p:spPr>
        <p:txBody>
          <a:bodyPr lIns="60959" rIns="60959"/>
          <a:lstStyle/>
          <a:p>
            <a:endParaRPr sz="2400"/>
          </a:p>
        </p:txBody>
      </p:sp>
      <p:sp>
        <p:nvSpPr>
          <p:cNvPr id="109" name="Shape 539"/>
          <p:cNvSpPr/>
          <p:nvPr/>
        </p:nvSpPr>
        <p:spPr>
          <a:xfrm>
            <a:off x="3452393" y="2341522"/>
            <a:ext cx="1697959" cy="2414588"/>
          </a:xfrm>
          <a:custGeom>
            <a:avLst/>
            <a:gdLst/>
            <a:ahLst/>
            <a:cxnLst>
              <a:cxn ang="0">
                <a:pos x="wd2" y="hd2"/>
              </a:cxn>
              <a:cxn ang="5400000">
                <a:pos x="wd2" y="hd2"/>
              </a:cxn>
              <a:cxn ang="10800000">
                <a:pos x="wd2" y="hd2"/>
              </a:cxn>
              <a:cxn ang="16200000">
                <a:pos x="wd2" y="hd2"/>
              </a:cxn>
            </a:cxnLst>
            <a:rect l="0" t="0" r="r" b="b"/>
            <a:pathLst>
              <a:path w="20984" h="21600" extrusionOk="0">
                <a:moveTo>
                  <a:pt x="20984" y="7078"/>
                </a:moveTo>
                <a:cubicBezTo>
                  <a:pt x="13859" y="0"/>
                  <a:pt x="13859" y="0"/>
                  <a:pt x="13859" y="0"/>
                </a:cubicBezTo>
                <a:cubicBezTo>
                  <a:pt x="3017" y="5691"/>
                  <a:pt x="3017" y="5691"/>
                  <a:pt x="3017" y="5691"/>
                </a:cubicBezTo>
                <a:cubicBezTo>
                  <a:pt x="595" y="6976"/>
                  <a:pt x="-616" y="9688"/>
                  <a:pt x="313" y="11748"/>
                </a:cubicBezTo>
                <a:cubicBezTo>
                  <a:pt x="4735" y="21600"/>
                  <a:pt x="4735" y="21600"/>
                  <a:pt x="4735" y="21600"/>
                </a:cubicBezTo>
                <a:cubicBezTo>
                  <a:pt x="15633" y="19030"/>
                  <a:pt x="15633" y="19030"/>
                  <a:pt x="15633" y="19030"/>
                </a:cubicBezTo>
                <a:cubicBezTo>
                  <a:pt x="15324" y="18133"/>
                  <a:pt x="15183" y="17194"/>
                  <a:pt x="15183" y="16236"/>
                </a:cubicBezTo>
                <a:cubicBezTo>
                  <a:pt x="15183" y="12564"/>
                  <a:pt x="17436" y="9301"/>
                  <a:pt x="20984" y="7078"/>
                </a:cubicBezTo>
                <a:close/>
              </a:path>
            </a:pathLst>
          </a:custGeom>
          <a:solidFill>
            <a:schemeClr val="accent2"/>
          </a:solidFill>
          <a:ln w="12700">
            <a:miter lim="400000"/>
          </a:ln>
          <a:effectLst>
            <a:outerShdw blurRad="254000" dist="190500" dir="2700000" rotWithShape="0">
              <a:srgbClr val="000000">
                <a:alpha val="28000"/>
              </a:srgbClr>
            </a:outerShdw>
          </a:effectLst>
        </p:spPr>
        <p:txBody>
          <a:bodyPr lIns="60959" rIns="60959"/>
          <a:lstStyle/>
          <a:p>
            <a:pPr>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65"/>
          </a:p>
        </p:txBody>
      </p:sp>
      <p:sp>
        <p:nvSpPr>
          <p:cNvPr id="110" name="Shape 540"/>
          <p:cNvSpPr/>
          <p:nvPr/>
        </p:nvSpPr>
        <p:spPr>
          <a:xfrm>
            <a:off x="4751889" y="1434452"/>
            <a:ext cx="2554289" cy="1569059"/>
          </a:xfrm>
          <a:custGeom>
            <a:avLst/>
            <a:gdLst/>
            <a:ahLst/>
            <a:cxnLst>
              <a:cxn ang="0">
                <a:pos x="wd2" y="hd2"/>
              </a:cxn>
              <a:cxn ang="5400000">
                <a:pos x="wd2" y="hd2"/>
              </a:cxn>
              <a:cxn ang="10800000">
                <a:pos x="wd2" y="hd2"/>
              </a:cxn>
              <a:cxn ang="16200000">
                <a:pos x="wd2" y="hd2"/>
              </a:cxn>
            </a:cxnLst>
            <a:rect l="0" t="0" r="r" b="b"/>
            <a:pathLst>
              <a:path w="21600" h="21117" extrusionOk="0">
                <a:moveTo>
                  <a:pt x="16744" y="21117"/>
                </a:moveTo>
                <a:cubicBezTo>
                  <a:pt x="21600" y="10440"/>
                  <a:pt x="21600" y="10440"/>
                  <a:pt x="21600" y="10440"/>
                </a:cubicBezTo>
                <a:cubicBezTo>
                  <a:pt x="13816" y="1450"/>
                  <a:pt x="13816" y="1450"/>
                  <a:pt x="13816" y="1450"/>
                </a:cubicBezTo>
                <a:cubicBezTo>
                  <a:pt x="12158" y="-483"/>
                  <a:pt x="9461" y="-483"/>
                  <a:pt x="7804" y="1450"/>
                </a:cubicBezTo>
                <a:cubicBezTo>
                  <a:pt x="0" y="10470"/>
                  <a:pt x="0" y="10470"/>
                  <a:pt x="0" y="10470"/>
                </a:cubicBezTo>
                <a:cubicBezTo>
                  <a:pt x="4875" y="21117"/>
                  <a:pt x="4875" y="21117"/>
                  <a:pt x="4875" y="21117"/>
                </a:cubicBezTo>
                <a:cubicBezTo>
                  <a:pt x="6609" y="19429"/>
                  <a:pt x="8632" y="18478"/>
                  <a:pt x="10810" y="18478"/>
                </a:cubicBezTo>
                <a:cubicBezTo>
                  <a:pt x="12987" y="18478"/>
                  <a:pt x="15010" y="19429"/>
                  <a:pt x="16744" y="21117"/>
                </a:cubicBezTo>
                <a:close/>
              </a:path>
            </a:pathLst>
          </a:custGeom>
          <a:solidFill>
            <a:srgbClr val="07316F"/>
          </a:solidFill>
          <a:ln w="12700">
            <a:miter lim="400000"/>
          </a:ln>
          <a:effectLst>
            <a:outerShdw blurRad="254000" dist="190500" dir="2700000" rotWithShape="0">
              <a:srgbClr val="000000">
                <a:alpha val="28000"/>
              </a:srgbClr>
            </a:outerShdw>
          </a:effectLst>
        </p:spPr>
        <p:txBody>
          <a:bodyPr lIns="60959" rIns="60959"/>
          <a:lstStyle/>
          <a:p>
            <a:pPr>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65"/>
          </a:p>
        </p:txBody>
      </p:sp>
      <p:sp>
        <p:nvSpPr>
          <p:cNvPr id="111" name="Shape 541"/>
          <p:cNvSpPr/>
          <p:nvPr/>
        </p:nvSpPr>
        <p:spPr>
          <a:xfrm>
            <a:off x="6909301" y="2339934"/>
            <a:ext cx="1700808" cy="2413001"/>
          </a:xfrm>
          <a:custGeom>
            <a:avLst/>
            <a:gdLst/>
            <a:ahLst/>
            <a:cxnLst>
              <a:cxn ang="0">
                <a:pos x="wd2" y="hd2"/>
              </a:cxn>
              <a:cxn ang="5400000">
                <a:pos x="wd2" y="hd2"/>
              </a:cxn>
              <a:cxn ang="10800000">
                <a:pos x="wd2" y="hd2"/>
              </a:cxn>
              <a:cxn ang="16200000">
                <a:pos x="wd2" y="hd2"/>
              </a:cxn>
            </a:cxnLst>
            <a:rect l="0" t="0" r="r" b="b"/>
            <a:pathLst>
              <a:path w="20981" h="21600" extrusionOk="0">
                <a:moveTo>
                  <a:pt x="17944" y="5711"/>
                </a:moveTo>
                <a:cubicBezTo>
                  <a:pt x="7088" y="0"/>
                  <a:pt x="7088" y="0"/>
                  <a:pt x="7088" y="0"/>
                </a:cubicBezTo>
                <a:cubicBezTo>
                  <a:pt x="0" y="7098"/>
                  <a:pt x="0" y="7098"/>
                  <a:pt x="0" y="7098"/>
                </a:cubicBezTo>
                <a:cubicBezTo>
                  <a:pt x="3572" y="9301"/>
                  <a:pt x="5822" y="12585"/>
                  <a:pt x="5822" y="16256"/>
                </a:cubicBezTo>
                <a:cubicBezTo>
                  <a:pt x="5822" y="17215"/>
                  <a:pt x="5653" y="18153"/>
                  <a:pt x="5372" y="19050"/>
                </a:cubicBezTo>
                <a:cubicBezTo>
                  <a:pt x="16256" y="21600"/>
                  <a:pt x="16256" y="21600"/>
                  <a:pt x="16256" y="21600"/>
                </a:cubicBezTo>
                <a:cubicBezTo>
                  <a:pt x="20672" y="11769"/>
                  <a:pt x="20672" y="11769"/>
                  <a:pt x="20672" y="11769"/>
                </a:cubicBezTo>
                <a:cubicBezTo>
                  <a:pt x="21600" y="9709"/>
                  <a:pt x="20362" y="6996"/>
                  <a:pt x="17944" y="5711"/>
                </a:cubicBezTo>
                <a:close/>
              </a:path>
            </a:pathLst>
          </a:custGeom>
          <a:solidFill>
            <a:srgbClr val="6395BA"/>
          </a:solidFill>
          <a:ln w="12700">
            <a:miter lim="400000"/>
          </a:ln>
          <a:effectLst>
            <a:outerShdw blurRad="254000" dist="190500" dir="2700000" rotWithShape="0">
              <a:srgbClr val="000000">
                <a:alpha val="28000"/>
              </a:srgbClr>
            </a:outerShdw>
          </a:effectLst>
        </p:spPr>
        <p:txBody>
          <a:bodyPr lIns="60959" rIns="60959"/>
          <a:lstStyle/>
          <a:p>
            <a:pPr>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65"/>
          </a:p>
        </p:txBody>
      </p:sp>
      <p:sp>
        <p:nvSpPr>
          <p:cNvPr id="112" name="Shape 542"/>
          <p:cNvSpPr/>
          <p:nvPr/>
        </p:nvSpPr>
        <p:spPr>
          <a:xfrm>
            <a:off x="3900987" y="4678321"/>
            <a:ext cx="2019303" cy="1720852"/>
          </a:xfrm>
          <a:custGeom>
            <a:avLst/>
            <a:gdLst/>
            <a:ahLst/>
            <a:cxnLst>
              <a:cxn ang="0">
                <a:pos x="wd2" y="hd2"/>
              </a:cxn>
              <a:cxn ang="5400000">
                <a:pos x="wd2" y="hd2"/>
              </a:cxn>
              <a:cxn ang="10800000">
                <a:pos x="wd2" y="hd2"/>
              </a:cxn>
              <a:cxn ang="16200000">
                <a:pos x="wd2" y="hd2"/>
              </a:cxn>
            </a:cxnLst>
            <a:rect l="0" t="0" r="r" b="b"/>
            <a:pathLst>
              <a:path w="21600" h="21600" extrusionOk="0">
                <a:moveTo>
                  <a:pt x="9459" y="0"/>
                </a:moveTo>
                <a:cubicBezTo>
                  <a:pt x="0" y="3605"/>
                  <a:pt x="0" y="3605"/>
                  <a:pt x="0" y="3605"/>
                </a:cubicBezTo>
                <a:cubicBezTo>
                  <a:pt x="3535" y="16365"/>
                  <a:pt x="3535" y="16365"/>
                  <a:pt x="3535" y="16365"/>
                </a:cubicBezTo>
                <a:cubicBezTo>
                  <a:pt x="4340" y="19254"/>
                  <a:pt x="7119" y="21600"/>
                  <a:pt x="9703" y="21600"/>
                </a:cubicBezTo>
                <a:cubicBezTo>
                  <a:pt x="21600" y="21600"/>
                  <a:pt x="21600" y="21600"/>
                  <a:pt x="21600" y="21600"/>
                </a:cubicBezTo>
                <a:cubicBezTo>
                  <a:pt x="21600" y="10357"/>
                  <a:pt x="21600" y="10357"/>
                  <a:pt x="21600" y="10357"/>
                </a:cubicBezTo>
                <a:cubicBezTo>
                  <a:pt x="16115" y="9842"/>
                  <a:pt x="11483" y="5693"/>
                  <a:pt x="9459" y="0"/>
                </a:cubicBezTo>
                <a:close/>
              </a:path>
            </a:pathLst>
          </a:custGeom>
          <a:solidFill>
            <a:srgbClr val="309EBA"/>
          </a:solidFill>
          <a:ln w="12700">
            <a:miter lim="400000"/>
          </a:ln>
          <a:effectLst>
            <a:outerShdw blurRad="254000" dist="190500" dir="2700000" rotWithShape="0">
              <a:srgbClr val="000000">
                <a:alpha val="28000"/>
              </a:srgbClr>
            </a:outerShdw>
          </a:effectLst>
        </p:spPr>
        <p:txBody>
          <a:bodyPr lIns="60959" rIns="60959"/>
          <a:lstStyle/>
          <a:p>
            <a:pPr>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65"/>
          </a:p>
        </p:txBody>
      </p:sp>
      <p:sp>
        <p:nvSpPr>
          <p:cNvPr id="113" name="Shape 543"/>
          <p:cNvSpPr/>
          <p:nvPr/>
        </p:nvSpPr>
        <p:spPr>
          <a:xfrm>
            <a:off x="6140951" y="4676735"/>
            <a:ext cx="2017715" cy="1722439"/>
          </a:xfrm>
          <a:custGeom>
            <a:avLst/>
            <a:gdLst/>
            <a:ahLst/>
            <a:cxnLst>
              <a:cxn ang="0">
                <a:pos x="wd2" y="hd2"/>
              </a:cxn>
              <a:cxn ang="5400000">
                <a:pos x="wd2" y="hd2"/>
              </a:cxn>
              <a:cxn ang="10800000">
                <a:pos x="wd2" y="hd2"/>
              </a:cxn>
              <a:cxn ang="16200000">
                <a:pos x="wd2" y="hd2"/>
              </a:cxn>
            </a:cxnLst>
            <a:rect l="0" t="0" r="r" b="b"/>
            <a:pathLst>
              <a:path w="21600" h="21600" extrusionOk="0">
                <a:moveTo>
                  <a:pt x="0" y="10371"/>
                </a:moveTo>
                <a:cubicBezTo>
                  <a:pt x="0" y="21600"/>
                  <a:pt x="0" y="21600"/>
                  <a:pt x="0" y="21600"/>
                </a:cubicBezTo>
                <a:cubicBezTo>
                  <a:pt x="11911" y="21600"/>
                  <a:pt x="11911" y="21600"/>
                  <a:pt x="11911" y="21600"/>
                </a:cubicBezTo>
                <a:cubicBezTo>
                  <a:pt x="14498" y="21600"/>
                  <a:pt x="17256" y="19257"/>
                  <a:pt x="18061" y="16371"/>
                </a:cubicBezTo>
                <a:cubicBezTo>
                  <a:pt x="21600" y="3600"/>
                  <a:pt x="21600" y="3600"/>
                  <a:pt x="21600" y="3600"/>
                </a:cubicBezTo>
                <a:cubicBezTo>
                  <a:pt x="12155" y="0"/>
                  <a:pt x="12155" y="0"/>
                  <a:pt x="12155" y="0"/>
                </a:cubicBezTo>
                <a:cubicBezTo>
                  <a:pt x="10129" y="5714"/>
                  <a:pt x="5492" y="9829"/>
                  <a:pt x="0" y="10371"/>
                </a:cubicBezTo>
                <a:close/>
              </a:path>
            </a:pathLst>
          </a:custGeom>
          <a:solidFill>
            <a:srgbClr val="337BA1"/>
          </a:solidFill>
          <a:ln w="12700">
            <a:miter lim="400000"/>
          </a:ln>
          <a:effectLst>
            <a:outerShdw blurRad="254000" dist="190500" dir="2700000" rotWithShape="0">
              <a:srgbClr val="000000">
                <a:alpha val="28000"/>
              </a:srgbClr>
            </a:outerShdw>
          </a:effectLst>
        </p:spPr>
        <p:txBody>
          <a:bodyPr lIns="60959" rIns="60959"/>
          <a:lstStyle/>
          <a:p>
            <a:pPr>
              <a:defRPr sz="14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865"/>
          </a:p>
        </p:txBody>
      </p:sp>
      <p:pic>
        <p:nvPicPr>
          <p:cNvPr id="114" name="image33.png"/>
          <p:cNvPicPr>
            <a:picLocks noChangeAspect="1"/>
          </p:cNvPicPr>
          <p:nvPr/>
        </p:nvPicPr>
        <p:blipFill>
          <a:blip r:embed="rId1" cstate="email"/>
          <a:stretch>
            <a:fillRect/>
          </a:stretch>
        </p:blipFill>
        <p:spPr>
          <a:xfrm>
            <a:off x="4884213" y="3003510"/>
            <a:ext cx="2289640" cy="2289639"/>
          </a:xfrm>
          <a:prstGeom prst="rect">
            <a:avLst/>
          </a:prstGeom>
          <a:ln w="12700">
            <a:miter lim="400000"/>
            <a:headEnd/>
            <a:tailEnd/>
          </a:ln>
          <a:effectLst>
            <a:outerShdw blurRad="254000" dist="190500" dir="2700000" rotWithShape="0">
              <a:srgbClr val="000000">
                <a:alpha val="28000"/>
              </a:srgbClr>
            </a:outerShdw>
          </a:effectLst>
        </p:spPr>
      </p:pic>
      <p:sp>
        <p:nvSpPr>
          <p:cNvPr id="115" name="Shape 545"/>
          <p:cNvSpPr/>
          <p:nvPr/>
        </p:nvSpPr>
        <p:spPr>
          <a:xfrm>
            <a:off x="5286459" y="2057345"/>
            <a:ext cx="1661991" cy="400110"/>
          </a:xfrm>
          <a:prstGeom prst="rect">
            <a:avLst/>
          </a:prstGeom>
          <a:ln w="12700">
            <a:miter lim="400000"/>
          </a:ln>
        </p:spPr>
        <p:txBody>
          <a:bodyPr wrap="none" lIns="60959" rIns="60959">
            <a:spAutoFit/>
          </a:bodyPr>
          <a:lstStyle>
            <a:lvl1pPr>
              <a:defRPr sz="20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dirty="0"/>
              <a:t>物联感知平台</a:t>
            </a:r>
            <a:endParaRPr lang="en-US" altLang="zh-CN" dirty="0"/>
          </a:p>
        </p:txBody>
      </p:sp>
      <p:sp>
        <p:nvSpPr>
          <p:cNvPr id="116" name="Shape 550"/>
          <p:cNvSpPr/>
          <p:nvPr/>
        </p:nvSpPr>
        <p:spPr>
          <a:xfrm>
            <a:off x="6751714" y="5537954"/>
            <a:ext cx="690572" cy="400110"/>
          </a:xfrm>
          <a:prstGeom prst="rect">
            <a:avLst/>
          </a:prstGeom>
          <a:ln w="12700">
            <a:miter lim="400000"/>
          </a:ln>
        </p:spPr>
        <p:txBody>
          <a:bodyPr wrap="none" lIns="60959" rIns="60959">
            <a:spAutoFit/>
          </a:bodyPr>
          <a:lstStyle>
            <a:lvl1pPr>
              <a:defRPr sz="20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en-US" altLang="zh-CN" dirty="0" err="1"/>
              <a:t>AIoT</a:t>
            </a:r>
            <a:endParaRPr lang="en-US" altLang="zh-CN" dirty="0"/>
          </a:p>
        </p:txBody>
      </p:sp>
      <p:sp>
        <p:nvSpPr>
          <p:cNvPr id="118" name="Shape 552"/>
          <p:cNvSpPr/>
          <p:nvPr/>
        </p:nvSpPr>
        <p:spPr>
          <a:xfrm>
            <a:off x="4336918" y="5553309"/>
            <a:ext cx="1149030" cy="400110"/>
          </a:xfrm>
          <a:prstGeom prst="rect">
            <a:avLst/>
          </a:prstGeom>
          <a:ln w="12700">
            <a:miter lim="400000"/>
          </a:ln>
        </p:spPr>
        <p:txBody>
          <a:bodyPr wrap="none" lIns="60959" rIns="60959">
            <a:spAutoFit/>
          </a:bodyPr>
          <a:lstStyle>
            <a:lvl1pPr>
              <a:defRPr sz="20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en-US" altLang="zh-CN" dirty="0"/>
              <a:t>AI</a:t>
            </a:r>
            <a:r>
              <a:rPr lang="zh-CN" altLang="en-US" dirty="0"/>
              <a:t>训练场</a:t>
            </a:r>
            <a:endParaRPr dirty="0"/>
          </a:p>
        </p:txBody>
      </p:sp>
      <p:sp>
        <p:nvSpPr>
          <p:cNvPr id="119" name="Shape 553"/>
          <p:cNvSpPr/>
          <p:nvPr/>
        </p:nvSpPr>
        <p:spPr>
          <a:xfrm>
            <a:off x="3636736" y="3280957"/>
            <a:ext cx="1147428" cy="502766"/>
          </a:xfrm>
          <a:prstGeom prst="rect">
            <a:avLst/>
          </a:prstGeom>
          <a:ln w="12700">
            <a:miter lim="400000"/>
          </a:ln>
        </p:spPr>
        <p:txBody>
          <a:bodyPr wrap="none" lIns="60959" rIns="60959">
            <a:spAutoFit/>
          </a:bodyPr>
          <a:lstStyle>
            <a:lvl1pPr>
              <a:defRPr sz="20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dirty="0">
                <a:solidFill>
                  <a:schemeClr val="tx1"/>
                </a:solidFill>
              </a:rPr>
              <a:t>零编码</a:t>
            </a:r>
            <a:endParaRPr dirty="0">
              <a:solidFill>
                <a:schemeClr val="tx1"/>
              </a:solidFill>
            </a:endParaRPr>
          </a:p>
        </p:txBody>
      </p:sp>
      <p:sp>
        <p:nvSpPr>
          <p:cNvPr id="120" name="Shape 554"/>
          <p:cNvSpPr/>
          <p:nvPr/>
        </p:nvSpPr>
        <p:spPr>
          <a:xfrm>
            <a:off x="7442286" y="1409747"/>
            <a:ext cx="4176942" cy="891911"/>
          </a:xfrm>
          <a:prstGeom prst="rect">
            <a:avLst/>
          </a:prstGeom>
          <a:ln w="12700">
            <a:miter lim="400000"/>
          </a:ln>
        </p:spPr>
        <p:txBody>
          <a:bodyPr wrap="square" lIns="60959" rIns="60959">
            <a:spAutoFit/>
          </a:bodyPr>
          <a:lstStyle/>
          <a:p>
            <a:pPr>
              <a:lnSpc>
                <a:spcPct val="150000"/>
              </a:lnSpc>
              <a:defRPr sz="1200">
                <a:solidFill>
                  <a:srgbClr val="333333"/>
                </a:solidFill>
              </a:defRPr>
            </a:pPr>
            <a:r>
              <a:rPr lang="zh-CN" altLang="en-US" sz="1200" dirty="0">
                <a:latin typeface="微软雅黑 Light" panose="020B0502040204020203" pitchFamily="34" charset="-122"/>
                <a:ea typeface="微软雅黑 Light" panose="020B0502040204020203" pitchFamily="34" charset="-122"/>
              </a:rPr>
              <a:t>物联多模态管理平台；视频、音频采集终端接入、</a:t>
            </a:r>
            <a:r>
              <a:rPr lang="en-US" altLang="zh-CN" sz="1200" dirty="0">
                <a:latin typeface="微软雅黑 Light" panose="020B0502040204020203" pitchFamily="34" charset="-122"/>
                <a:ea typeface="微软雅黑 Light" panose="020B0502040204020203" pitchFamily="34" charset="-122"/>
              </a:rPr>
              <a:t>iOT</a:t>
            </a:r>
            <a:r>
              <a:rPr lang="zh-CN" altLang="en-US" sz="1200" dirty="0">
                <a:latin typeface="微软雅黑 Light" panose="020B0502040204020203" pitchFamily="34" charset="-122"/>
                <a:ea typeface="微软雅黑 Light" panose="020B0502040204020203" pitchFamily="34" charset="-122"/>
              </a:rPr>
              <a:t>设备接入；音视频中继管理，流媒体配置；实时</a:t>
            </a:r>
            <a:r>
              <a:rPr lang="en-US" altLang="zh-CN" sz="1200" dirty="0">
                <a:latin typeface="微软雅黑 Light" panose="020B0502040204020203" pitchFamily="34" charset="-122"/>
                <a:ea typeface="微软雅黑 Light" panose="020B0502040204020203" pitchFamily="34" charset="-122"/>
              </a:rPr>
              <a:t>AI</a:t>
            </a:r>
            <a:r>
              <a:rPr lang="zh-CN" altLang="en-US" sz="1200" dirty="0">
                <a:latin typeface="微软雅黑 Light" panose="020B0502040204020203" pitchFamily="34" charset="-122"/>
                <a:ea typeface="微软雅黑 Light" panose="020B0502040204020203" pitchFamily="34" charset="-122"/>
              </a:rPr>
              <a:t>直播；集群</a:t>
            </a:r>
            <a:r>
              <a:rPr lang="zh-CN" altLang="zh-CN" sz="1200" dirty="0">
                <a:latin typeface="微软雅黑 Light" panose="020B0502040204020203" pitchFamily="34" charset="-122"/>
                <a:ea typeface="微软雅黑 Light" panose="020B0502040204020203" pitchFamily="34" charset="-122"/>
              </a:rPr>
              <a:t> </a:t>
            </a:r>
            <a:r>
              <a:rPr lang="zh-CN" altLang="en-US" sz="1200" dirty="0">
                <a:latin typeface="微软雅黑 Light" panose="020B0502040204020203" pitchFamily="34" charset="-122"/>
                <a:ea typeface="微软雅黑 Light" panose="020B0502040204020203" pitchFamily="34" charset="-122"/>
              </a:rPr>
              <a:t>设备分组管理；安装</a:t>
            </a:r>
            <a:r>
              <a:rPr lang="en-US" altLang="zh-CN" sz="1200" dirty="0">
                <a:latin typeface="微软雅黑 Light" panose="020B0502040204020203" pitchFamily="34" charset="-122"/>
                <a:ea typeface="微软雅黑 Light" panose="020B0502040204020203" pitchFamily="34" charset="-122"/>
              </a:rPr>
              <a:t>/</a:t>
            </a:r>
            <a:r>
              <a:rPr lang="zh-CN" altLang="en-US" sz="1200" dirty="0">
                <a:latin typeface="微软雅黑 Light" panose="020B0502040204020203" pitchFamily="34" charset="-122"/>
                <a:ea typeface="微软雅黑 Light" panose="020B0502040204020203" pitchFamily="34" charset="-122"/>
              </a:rPr>
              <a:t>维护信息管理；软件定义智能终端。</a:t>
            </a:r>
            <a:endParaRPr lang="zh-CN" altLang="en-US" sz="1200" dirty="0">
              <a:latin typeface="微软雅黑 Light" panose="020B0502040204020203" pitchFamily="34" charset="-122"/>
              <a:ea typeface="微软雅黑 Light" panose="020B0502040204020203" pitchFamily="34" charset="-122"/>
            </a:endParaRPr>
          </a:p>
        </p:txBody>
      </p:sp>
      <p:sp>
        <p:nvSpPr>
          <p:cNvPr id="121" name="Shape 555"/>
          <p:cNvSpPr/>
          <p:nvPr/>
        </p:nvSpPr>
        <p:spPr>
          <a:xfrm>
            <a:off x="7870317" y="2346699"/>
            <a:ext cx="3414688" cy="1"/>
          </a:xfrm>
          <a:prstGeom prst="line">
            <a:avLst/>
          </a:prstGeom>
          <a:solidFill>
            <a:schemeClr val="accent1"/>
          </a:solidFill>
          <a:ln w="12700">
            <a:solidFill>
              <a:srgbClr val="A6A6A6"/>
            </a:solidFill>
          </a:ln>
        </p:spPr>
        <p:txBody>
          <a:bodyPr lIns="60959" rIns="60959"/>
          <a:lstStyle/>
          <a:p>
            <a:endParaRPr sz="2400"/>
          </a:p>
        </p:txBody>
      </p:sp>
      <p:sp>
        <p:nvSpPr>
          <p:cNvPr id="124" name="Shape 558"/>
          <p:cNvSpPr/>
          <p:nvPr/>
        </p:nvSpPr>
        <p:spPr>
          <a:xfrm>
            <a:off x="364819" y="2748553"/>
            <a:ext cx="3131787" cy="894669"/>
          </a:xfrm>
          <a:prstGeom prst="rect">
            <a:avLst/>
          </a:prstGeom>
          <a:ln w="12700">
            <a:miter lim="400000"/>
          </a:ln>
        </p:spPr>
        <p:txBody>
          <a:bodyPr lIns="60959" rIns="60959">
            <a:spAutoFit/>
          </a:bodyPr>
          <a:lstStyle>
            <a:lvl1pPr>
              <a:lnSpc>
                <a:spcPct val="150000"/>
              </a:lnSpc>
              <a:defRPr sz="120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a:defRPr>
                <a:latin typeface="Calibri" panose="020F0502020204030204"/>
                <a:ea typeface="Calibri" panose="020F0502020204030204"/>
                <a:cs typeface="Calibri" panose="020F0502020204030204"/>
                <a:sym typeface="Calibri" panose="020F0502020204030204"/>
              </a:defRPr>
            </a:pPr>
            <a:r>
              <a:rPr lang="zh-CN" altLang="en-US" dirty="0"/>
              <a:t>模块化配置、模型化管理、拖拽</a:t>
            </a:r>
            <a:r>
              <a:rPr lang="en-US" altLang="zh-CN" dirty="0"/>
              <a:t>/</a:t>
            </a:r>
            <a:r>
              <a:rPr lang="zh-CN" altLang="en-US" dirty="0"/>
              <a:t>选择即可完成</a:t>
            </a:r>
            <a:r>
              <a:rPr lang="en-US" altLang="zh-CN" dirty="0"/>
              <a:t>AI</a:t>
            </a:r>
            <a:r>
              <a:rPr lang="zh-CN" altLang="en-US" dirty="0"/>
              <a:t>算法上线应用，零代码投入，使用者只需熟悉业务即可；</a:t>
            </a:r>
            <a:endParaRPr lang="zh-CN" altLang="en-US" dirty="0"/>
          </a:p>
        </p:txBody>
      </p:sp>
      <p:sp>
        <p:nvSpPr>
          <p:cNvPr id="125" name="Shape 559"/>
          <p:cNvSpPr/>
          <p:nvPr/>
        </p:nvSpPr>
        <p:spPr>
          <a:xfrm>
            <a:off x="1141434" y="6559648"/>
            <a:ext cx="2941577" cy="1"/>
          </a:xfrm>
          <a:prstGeom prst="line">
            <a:avLst/>
          </a:prstGeom>
          <a:solidFill>
            <a:schemeClr val="accent1"/>
          </a:solidFill>
          <a:ln w="12700">
            <a:solidFill>
              <a:srgbClr val="A6A6A6"/>
            </a:solidFill>
          </a:ln>
        </p:spPr>
        <p:txBody>
          <a:bodyPr lIns="60959" rIns="60959"/>
          <a:lstStyle/>
          <a:p>
            <a:endParaRPr sz="2400"/>
          </a:p>
        </p:txBody>
      </p:sp>
      <p:sp>
        <p:nvSpPr>
          <p:cNvPr id="126" name="Shape 560"/>
          <p:cNvSpPr/>
          <p:nvPr/>
        </p:nvSpPr>
        <p:spPr>
          <a:xfrm>
            <a:off x="391651" y="5656527"/>
            <a:ext cx="3724606" cy="894091"/>
          </a:xfrm>
          <a:prstGeom prst="rect">
            <a:avLst/>
          </a:prstGeom>
          <a:ln w="12700">
            <a:miter lim="400000"/>
          </a:ln>
        </p:spPr>
        <p:txBody>
          <a:bodyPr wrap="square" lIns="60959" rIns="60959">
            <a:spAutoFit/>
          </a:bodyPr>
          <a:lstStyle>
            <a:lvl1pPr>
              <a:lnSpc>
                <a:spcPct val="150000"/>
              </a:lnSpc>
              <a:defRPr sz="1200">
                <a:solidFill>
                  <a:srgbClr val="33333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a:defRPr>
                <a:latin typeface="Calibri" panose="020F0502020204030204"/>
                <a:ea typeface="Calibri" panose="020F0502020204030204"/>
                <a:cs typeface="Calibri" panose="020F0502020204030204"/>
                <a:sym typeface="Calibri" panose="020F0502020204030204"/>
              </a:defRPr>
            </a:pPr>
            <a:r>
              <a:rPr lang="en-US" altLang="zh-CN" dirty="0">
                <a:latin typeface="微软雅黑 Light" panose="020B0502040204020203" pitchFamily="34" charset="-122"/>
                <a:ea typeface="微软雅黑 Light" panose="020B0502040204020203" pitchFamily="34" charset="-122"/>
              </a:rPr>
              <a:t>AI</a:t>
            </a:r>
            <a:r>
              <a:rPr lang="zh-CN" altLang="en-US" dirty="0">
                <a:latin typeface="微软雅黑 Light" panose="020B0502040204020203" pitchFamily="34" charset="-122"/>
                <a:ea typeface="微软雅黑 Light" panose="020B0502040204020203" pitchFamily="34" charset="-122"/>
              </a:rPr>
              <a:t>算法池的管理，基于自研、</a:t>
            </a:r>
            <a:r>
              <a:rPr lang="en-US" altLang="zh-CN" dirty="0">
                <a:latin typeface="微软雅黑 Light" panose="020B0502040204020203" pitchFamily="34" charset="-122"/>
                <a:ea typeface="微软雅黑 Light" panose="020B0502040204020203" pitchFamily="34" charset="-122"/>
              </a:rPr>
              <a:t>YOLOV</a:t>
            </a:r>
            <a:r>
              <a:rPr lang="zh-CN" altLang="en-US" dirty="0">
                <a:latin typeface="微软雅黑 Light" panose="020B0502040204020203" pitchFamily="34" charset="-122"/>
                <a:ea typeface="微软雅黑 Light" panose="020B0502040204020203" pitchFamily="34" charset="-122"/>
              </a:rPr>
              <a:t>等的算法应用；多种场景模型库，从人体、穿戴、环境、物体等场景下的应用模型；标注审核</a:t>
            </a:r>
            <a:r>
              <a:rPr lang="en-US" altLang="zh-CN" dirty="0">
                <a:latin typeface="微软雅黑 Light" panose="020B0502040204020203" pitchFamily="34" charset="-122"/>
                <a:ea typeface="微软雅黑 Light" panose="020B0502040204020203" pitchFamily="34" charset="-122"/>
              </a:rPr>
              <a:t>+</a:t>
            </a:r>
            <a:r>
              <a:rPr lang="zh-CN" altLang="en-US" dirty="0">
                <a:latin typeface="微软雅黑 Light" panose="020B0502040204020203" pitchFamily="34" charset="-122"/>
                <a:ea typeface="微软雅黑 Light" panose="020B0502040204020203" pitchFamily="34" charset="-122"/>
              </a:rPr>
              <a:t>模型训练与分发；</a:t>
            </a:r>
            <a:endParaRPr dirty="0"/>
          </a:p>
        </p:txBody>
      </p:sp>
      <p:sp>
        <p:nvSpPr>
          <p:cNvPr id="127" name="文本框 126"/>
          <p:cNvSpPr txBox="1"/>
          <p:nvPr/>
        </p:nvSpPr>
        <p:spPr>
          <a:xfrm>
            <a:off x="5428189" y="3971308"/>
            <a:ext cx="1335622" cy="369332"/>
          </a:xfrm>
          <a:prstGeom prst="rect">
            <a:avLst/>
          </a:prstGeom>
          <a:noFill/>
        </p:spPr>
        <p:txBody>
          <a:bodyPr wrap="none" rtlCol="0">
            <a:spAutoFit/>
          </a:bodyPr>
          <a:lstStyle/>
          <a:p>
            <a:r>
              <a:rPr kumimoji="1" lang="en-US" altLang="zh-CN" dirty="0" err="1"/>
              <a:t>AIoT</a:t>
            </a:r>
            <a:r>
              <a:rPr kumimoji="1" lang="zh-CN" altLang="en-US" dirty="0"/>
              <a:t>为底座</a:t>
            </a:r>
            <a:endParaRPr kumimoji="1" lang="zh-CN" altLang="en-US" dirty="0"/>
          </a:p>
        </p:txBody>
      </p:sp>
      <p:grpSp>
        <p:nvGrpSpPr>
          <p:cNvPr id="48" name="组合 10"/>
          <p:cNvGrpSpPr/>
          <p:nvPr/>
        </p:nvGrpSpPr>
        <p:grpSpPr>
          <a:xfrm>
            <a:off x="11234205" y="6287827"/>
            <a:ext cx="389467" cy="237066"/>
            <a:chOff x="10820400" y="6282267"/>
            <a:chExt cx="389467" cy="237066"/>
          </a:xfrm>
        </p:grpSpPr>
        <p:cxnSp>
          <p:nvCxnSpPr>
            <p:cNvPr id="49" name="直接连接符 11"/>
            <p:cNvCxnSpPr/>
            <p:nvPr/>
          </p:nvCxnSpPr>
          <p:spPr>
            <a:xfrm>
              <a:off x="10871200" y="6282267"/>
              <a:ext cx="3386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12"/>
            <p:cNvCxnSpPr/>
            <p:nvPr/>
          </p:nvCxnSpPr>
          <p:spPr>
            <a:xfrm>
              <a:off x="10989733" y="6400800"/>
              <a:ext cx="22013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直接连接符 13"/>
            <p:cNvCxnSpPr/>
            <p:nvPr/>
          </p:nvCxnSpPr>
          <p:spPr>
            <a:xfrm>
              <a:off x="10820400" y="6519333"/>
              <a:ext cx="3894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624766" y="136021"/>
            <a:ext cx="1502017"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r>
              <a:rPr lang="zh-CN" altLang="en-US" dirty="0"/>
              <a:t>技术实现</a:t>
            </a:r>
            <a:endParaRPr lang="zh-CN" altLang="en-US" dirty="0"/>
          </a:p>
        </p:txBody>
      </p:sp>
      <p:pic>
        <p:nvPicPr>
          <p:cNvPr id="53" name="图片 52"/>
          <p:cNvPicPr/>
          <p:nvPr/>
        </p:nvPicPr>
        <p:blipFill>
          <a:blip r:embed="rId2"/>
          <a:stretch>
            <a:fillRect/>
          </a:stretch>
        </p:blipFill>
        <p:spPr>
          <a:xfrm>
            <a:off x="7590431" y="578911"/>
            <a:ext cx="1979567" cy="827454"/>
          </a:xfrm>
          <a:prstGeom prst="rect">
            <a:avLst/>
          </a:prstGeom>
        </p:spPr>
      </p:pic>
      <p:pic>
        <p:nvPicPr>
          <p:cNvPr id="5" name="图片 4"/>
          <p:cNvPicPr>
            <a:picLocks noChangeAspect="1"/>
          </p:cNvPicPr>
          <p:nvPr/>
        </p:nvPicPr>
        <p:blipFill>
          <a:blip r:embed="rId3"/>
          <a:stretch>
            <a:fillRect/>
          </a:stretch>
        </p:blipFill>
        <p:spPr>
          <a:xfrm>
            <a:off x="9898294" y="584650"/>
            <a:ext cx="1502017" cy="821715"/>
          </a:xfrm>
          <a:prstGeom prst="rect">
            <a:avLst/>
          </a:prstGeom>
        </p:spPr>
      </p:pic>
      <p:sp>
        <p:nvSpPr>
          <p:cNvPr id="55" name="Shape 552"/>
          <p:cNvSpPr/>
          <p:nvPr/>
        </p:nvSpPr>
        <p:spPr>
          <a:xfrm>
            <a:off x="7455634" y="3167689"/>
            <a:ext cx="892550" cy="707886"/>
          </a:xfrm>
          <a:prstGeom prst="rect">
            <a:avLst/>
          </a:prstGeom>
          <a:ln w="12700">
            <a:miter lim="400000"/>
          </a:ln>
        </p:spPr>
        <p:txBody>
          <a:bodyPr wrap="none" lIns="60959" rIns="60959">
            <a:spAutoFit/>
          </a:bodyPr>
          <a:lstStyle>
            <a:lvl1pPr>
              <a:defRPr sz="20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dirty="0">
                <a:solidFill>
                  <a:schemeClr val="tx1"/>
                </a:solidFill>
              </a:rPr>
              <a:t>场景</a:t>
            </a:r>
            <a:endParaRPr lang="en-US" altLang="zh-CN" dirty="0">
              <a:solidFill>
                <a:schemeClr val="tx1"/>
              </a:solidFill>
            </a:endParaRPr>
          </a:p>
          <a:p>
            <a:r>
              <a:rPr lang="zh-CN" altLang="en-US" dirty="0">
                <a:solidFill>
                  <a:schemeClr val="tx1"/>
                </a:solidFill>
              </a:rPr>
              <a:t>标准化</a:t>
            </a:r>
            <a:endParaRPr dirty="0">
              <a:solidFill>
                <a:schemeClr val="tx1"/>
              </a:solidFill>
            </a:endParaRPr>
          </a:p>
        </p:txBody>
      </p:sp>
      <p:pic>
        <p:nvPicPr>
          <p:cNvPr id="7" name="图片 6"/>
          <p:cNvPicPr>
            <a:picLocks noChangeAspect="1"/>
          </p:cNvPicPr>
          <p:nvPr/>
        </p:nvPicPr>
        <p:blipFill>
          <a:blip r:embed="rId4"/>
          <a:stretch>
            <a:fillRect/>
          </a:stretch>
        </p:blipFill>
        <p:spPr>
          <a:xfrm>
            <a:off x="391651" y="1631167"/>
            <a:ext cx="1827229" cy="1076221"/>
          </a:xfrm>
          <a:prstGeom prst="rect">
            <a:avLst/>
          </a:prstGeom>
        </p:spPr>
      </p:pic>
      <p:pic>
        <p:nvPicPr>
          <p:cNvPr id="58" name="图片 57"/>
          <p:cNvPicPr/>
          <p:nvPr/>
        </p:nvPicPr>
        <p:blipFill>
          <a:blip r:embed="rId5"/>
          <a:stretch>
            <a:fillRect/>
          </a:stretch>
        </p:blipFill>
        <p:spPr>
          <a:xfrm>
            <a:off x="2682455" y="1496821"/>
            <a:ext cx="728369" cy="1209668"/>
          </a:xfrm>
          <a:prstGeom prst="rect">
            <a:avLst/>
          </a:prstGeom>
          <a:ln>
            <a:solidFill>
              <a:schemeClr val="accent3"/>
            </a:solidFill>
          </a:ln>
        </p:spPr>
      </p:pic>
      <p:pic>
        <p:nvPicPr>
          <p:cNvPr id="59" name="图片 58"/>
          <p:cNvPicPr/>
          <p:nvPr/>
        </p:nvPicPr>
        <p:blipFill>
          <a:blip r:embed="rId6"/>
          <a:stretch>
            <a:fillRect/>
          </a:stretch>
        </p:blipFill>
        <p:spPr>
          <a:xfrm>
            <a:off x="301419" y="4483319"/>
            <a:ext cx="2534218" cy="890508"/>
          </a:xfrm>
          <a:prstGeom prst="rect">
            <a:avLst/>
          </a:prstGeom>
          <a:ln>
            <a:solidFill>
              <a:schemeClr val="accent3"/>
            </a:solidFill>
          </a:ln>
        </p:spPr>
      </p:pic>
      <p:sp>
        <p:nvSpPr>
          <p:cNvPr id="8" name="文本框 7"/>
          <p:cNvSpPr txBox="1"/>
          <p:nvPr/>
        </p:nvSpPr>
        <p:spPr>
          <a:xfrm>
            <a:off x="9144000" y="4987636"/>
            <a:ext cx="184731" cy="369332"/>
          </a:xfrm>
          <a:prstGeom prst="rect">
            <a:avLst/>
          </a:prstGeom>
          <a:noFill/>
        </p:spPr>
        <p:txBody>
          <a:bodyPr wrap="none" rtlCol="0">
            <a:spAutoFit/>
          </a:bodyPr>
          <a:lstStyle/>
          <a:p>
            <a:endParaRPr kumimoji="1" lang="zh-CN" altLang="en-US" dirty="0"/>
          </a:p>
        </p:txBody>
      </p:sp>
      <p:pic>
        <p:nvPicPr>
          <p:cNvPr id="62" name="图片 61"/>
          <p:cNvPicPr/>
          <p:nvPr/>
        </p:nvPicPr>
        <p:blipFill>
          <a:blip r:embed="rId7"/>
          <a:stretch>
            <a:fillRect/>
          </a:stretch>
        </p:blipFill>
        <p:spPr>
          <a:xfrm>
            <a:off x="8494039" y="4612905"/>
            <a:ext cx="2210162" cy="968496"/>
          </a:xfrm>
          <a:prstGeom prst="rect">
            <a:avLst/>
          </a:prstGeom>
        </p:spPr>
      </p:pic>
      <p:sp>
        <p:nvSpPr>
          <p:cNvPr id="63" name="Shape 554"/>
          <p:cNvSpPr/>
          <p:nvPr/>
        </p:nvSpPr>
        <p:spPr>
          <a:xfrm>
            <a:off x="8021270" y="5577201"/>
            <a:ext cx="4176942" cy="895181"/>
          </a:xfrm>
          <a:prstGeom prst="rect">
            <a:avLst/>
          </a:prstGeom>
          <a:ln w="12700">
            <a:miter lim="400000"/>
          </a:ln>
        </p:spPr>
        <p:txBody>
          <a:bodyPr wrap="square" lIns="60959" rIns="60959">
            <a:spAutoFit/>
          </a:bodyPr>
          <a:lstStyle/>
          <a:p>
            <a:pPr>
              <a:lnSpc>
                <a:spcPct val="150000"/>
              </a:lnSpc>
              <a:defRPr sz="1200">
                <a:solidFill>
                  <a:srgbClr val="333333"/>
                </a:solidFill>
              </a:defRPr>
            </a:pPr>
            <a:r>
              <a:rPr lang="zh-CN" altLang="en-US" sz="1200" dirty="0">
                <a:latin typeface="微软雅黑 Light" panose="020B0502040204020203" pitchFamily="34" charset="-122"/>
                <a:ea typeface="微软雅黑 Light" panose="020B0502040204020203" pitchFamily="34" charset="-122"/>
              </a:rPr>
              <a:t>五层架构；</a:t>
            </a:r>
            <a:r>
              <a:rPr lang="en-US" altLang="zh-CN" sz="1200" dirty="0"/>
              <a:t>AIOT</a:t>
            </a:r>
            <a:r>
              <a:rPr lang="zh-CN" altLang="zh-CN" sz="1200" dirty="0"/>
              <a:t>平台对</a:t>
            </a:r>
            <a:r>
              <a:rPr lang="zh-CN" altLang="en-US" sz="1200" dirty="0"/>
              <a:t>边缘</a:t>
            </a:r>
            <a:r>
              <a:rPr lang="zh-CN" altLang="zh-CN" sz="1200" dirty="0"/>
              <a:t>设备进行连接</a:t>
            </a:r>
            <a:r>
              <a:rPr lang="en-US" altLang="zh-CN" sz="1200" dirty="0"/>
              <a:t>/</a:t>
            </a:r>
            <a:r>
              <a:rPr lang="zh-CN" altLang="zh-CN" sz="1200" dirty="0"/>
              <a:t>配置</a:t>
            </a:r>
            <a:r>
              <a:rPr lang="en-US" altLang="zh-CN" sz="1200" dirty="0"/>
              <a:t>/</a:t>
            </a:r>
            <a:r>
              <a:rPr lang="zh-CN" altLang="zh-CN" sz="1200" dirty="0"/>
              <a:t>分发</a:t>
            </a:r>
            <a:r>
              <a:rPr lang="en-US" altLang="zh-CN" sz="1200" dirty="0"/>
              <a:t>/</a:t>
            </a:r>
            <a:r>
              <a:rPr lang="zh-CN" altLang="zh-CN" sz="1200" dirty="0"/>
              <a:t>集群管理</a:t>
            </a:r>
            <a:r>
              <a:rPr lang="zh-CN" altLang="en-US" sz="1200" dirty="0"/>
              <a:t>；</a:t>
            </a:r>
            <a:r>
              <a:rPr lang="en-US" altLang="zh-CN" sz="1200" dirty="0"/>
              <a:t>AI</a:t>
            </a:r>
            <a:r>
              <a:rPr lang="zh-CN" altLang="zh-CN" sz="1200" dirty="0"/>
              <a:t>训练场进行模型训练</a:t>
            </a:r>
            <a:r>
              <a:rPr lang="zh-CN" altLang="en-US" sz="1200" dirty="0"/>
              <a:t>、</a:t>
            </a:r>
            <a:r>
              <a:rPr lang="zh-CN" altLang="zh-CN" sz="1200" dirty="0"/>
              <a:t>算法调优</a:t>
            </a:r>
            <a:r>
              <a:rPr lang="zh-CN" altLang="en-US" sz="1200" dirty="0"/>
              <a:t>；</a:t>
            </a:r>
            <a:r>
              <a:rPr lang="zh-CN" altLang="zh-CN" sz="1200" dirty="0"/>
              <a:t>融合</a:t>
            </a:r>
            <a:r>
              <a:rPr lang="zh-CN" altLang="en-US" sz="1200" dirty="0"/>
              <a:t>多种</a:t>
            </a:r>
            <a:r>
              <a:rPr lang="zh-CN" altLang="zh-CN" sz="1200" dirty="0"/>
              <a:t>模型，结合业务流程，输出</a:t>
            </a:r>
            <a:r>
              <a:rPr lang="en-US" altLang="zh-CN" sz="1200" dirty="0"/>
              <a:t>AI</a:t>
            </a:r>
            <a:r>
              <a:rPr lang="zh-CN" altLang="en-US" sz="1200" dirty="0"/>
              <a:t>识别结果、</a:t>
            </a:r>
            <a:r>
              <a:rPr lang="en-US" altLang="zh-CN" sz="1200" dirty="0"/>
              <a:t>GIS</a:t>
            </a:r>
            <a:r>
              <a:rPr lang="zh-CN" altLang="zh-CN" sz="1200" dirty="0"/>
              <a:t>、告警</a:t>
            </a:r>
            <a:r>
              <a:rPr lang="zh-CN" altLang="en-US" sz="1200" dirty="0"/>
              <a:t>，展示</a:t>
            </a:r>
            <a:r>
              <a:rPr lang="zh-CN" altLang="zh-CN" sz="1200" dirty="0"/>
              <a:t>等</a:t>
            </a:r>
            <a:r>
              <a:rPr lang="zh-CN" altLang="en-US" sz="1200" dirty="0"/>
              <a:t>业务</a:t>
            </a:r>
            <a:r>
              <a:rPr lang="zh-CN" altLang="zh-CN" sz="1200" dirty="0"/>
              <a:t>应用</a:t>
            </a:r>
            <a:endParaRPr lang="zh-CN" altLang="zh-CN" sz="1200" dirty="0"/>
          </a:p>
        </p:txBody>
      </p:sp>
      <p:pic>
        <p:nvPicPr>
          <p:cNvPr id="65" name="图片 64"/>
          <p:cNvPicPr>
            <a:picLocks noChangeAspect="1"/>
          </p:cNvPicPr>
          <p:nvPr/>
        </p:nvPicPr>
        <p:blipFill>
          <a:blip r:embed="rId8"/>
          <a:stretch>
            <a:fillRect/>
          </a:stretch>
        </p:blipFill>
        <p:spPr>
          <a:xfrm>
            <a:off x="8722036" y="2403256"/>
            <a:ext cx="1558571" cy="923273"/>
          </a:xfrm>
          <a:prstGeom prst="rect">
            <a:avLst/>
          </a:prstGeom>
        </p:spPr>
      </p:pic>
      <p:pic>
        <p:nvPicPr>
          <p:cNvPr id="66" name="图片 65"/>
          <p:cNvPicPr>
            <a:picLocks noChangeAspect="1"/>
          </p:cNvPicPr>
          <p:nvPr/>
        </p:nvPicPr>
        <p:blipFill>
          <a:blip r:embed="rId9" cstate="email"/>
          <a:stretch>
            <a:fillRect/>
          </a:stretch>
        </p:blipFill>
        <p:spPr>
          <a:xfrm>
            <a:off x="10369058" y="2405970"/>
            <a:ext cx="1669216" cy="923274"/>
          </a:xfrm>
          <a:prstGeom prst="rect">
            <a:avLst/>
          </a:prstGeom>
        </p:spPr>
      </p:pic>
      <p:sp>
        <p:nvSpPr>
          <p:cNvPr id="67" name="Shape 554"/>
          <p:cNvSpPr/>
          <p:nvPr/>
        </p:nvSpPr>
        <p:spPr>
          <a:xfrm>
            <a:off x="8629965" y="3400362"/>
            <a:ext cx="3422116" cy="1168910"/>
          </a:xfrm>
          <a:prstGeom prst="rect">
            <a:avLst/>
          </a:prstGeom>
          <a:ln w="12700">
            <a:miter lim="400000"/>
          </a:ln>
        </p:spPr>
        <p:txBody>
          <a:bodyPr wrap="square" lIns="60959" rIns="60959">
            <a:spAutoFit/>
          </a:bodyPr>
          <a:lstStyle/>
          <a:p>
            <a:pPr>
              <a:lnSpc>
                <a:spcPct val="150000"/>
              </a:lnSpc>
              <a:defRPr sz="1200">
                <a:solidFill>
                  <a:srgbClr val="333333"/>
                </a:solidFill>
              </a:defRPr>
            </a:pPr>
            <a:r>
              <a:rPr lang="zh-CN" altLang="en-US" sz="1200" dirty="0">
                <a:latin typeface="微软雅黑 Light" panose="020B0502040204020203" pitchFamily="34" charset="-122"/>
                <a:ea typeface="微软雅黑 Light" panose="020B0502040204020203" pitchFamily="34" charset="-122"/>
              </a:rPr>
              <a:t>定义标准化业务场景，如八大危险作业，如工序流程管理，从安全角度为人的不安全行为、环境的不安全因素以及物的不安全状态进行定义，从</a:t>
            </a:r>
            <a:r>
              <a:rPr lang="en-US" altLang="zh-CN" sz="1200" dirty="0">
                <a:latin typeface="微软雅黑 Light" panose="020B0502040204020203" pitchFamily="34" charset="-122"/>
                <a:ea typeface="微软雅黑 Light" panose="020B0502040204020203" pitchFamily="34" charset="-122"/>
              </a:rPr>
              <a:t>PPE</a:t>
            </a:r>
            <a:r>
              <a:rPr lang="zh-CN" altLang="en-US" sz="1200" dirty="0">
                <a:latin typeface="微软雅黑 Light" panose="020B0502040204020203" pitchFamily="34" charset="-122"/>
                <a:ea typeface="微软雅黑 Light" panose="020B0502040204020203" pitchFamily="34" charset="-122"/>
              </a:rPr>
              <a:t>到危险区域预警，并将不断丰富更多场景</a:t>
            </a:r>
            <a:endParaRPr lang="zh-CN" altLang="en-US" sz="1200" dirty="0">
              <a:latin typeface="微软雅黑 Light" panose="020B0502040204020203" pitchFamily="34" charset="-122"/>
              <a:ea typeface="微软雅黑 Light" panose="020B0502040204020203" pitchFamily="34"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p:cNvSpPr txBox="1"/>
          <p:nvPr/>
        </p:nvSpPr>
        <p:spPr>
          <a:xfrm>
            <a:off x="611035" y="109780"/>
            <a:ext cx="1430699"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r>
              <a:rPr lang="zh-CN" altLang="en-US" dirty="0"/>
              <a:t>应用实现</a:t>
            </a:r>
            <a:endParaRPr lang="zh-CN" altLang="en-US" dirty="0"/>
          </a:p>
        </p:txBody>
      </p:sp>
      <p:grpSp>
        <p:nvGrpSpPr>
          <p:cNvPr id="9" name="组合 10"/>
          <p:cNvGrpSpPr/>
          <p:nvPr/>
        </p:nvGrpSpPr>
        <p:grpSpPr>
          <a:xfrm>
            <a:off x="11234205" y="6240332"/>
            <a:ext cx="389467" cy="237066"/>
            <a:chOff x="10820400" y="6282267"/>
            <a:chExt cx="389467" cy="237066"/>
          </a:xfrm>
        </p:grpSpPr>
        <p:cxnSp>
          <p:nvCxnSpPr>
            <p:cNvPr id="10" name="直接连接符 11"/>
            <p:cNvCxnSpPr/>
            <p:nvPr/>
          </p:nvCxnSpPr>
          <p:spPr>
            <a:xfrm>
              <a:off x="10871200" y="6282267"/>
              <a:ext cx="3386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2"/>
            <p:cNvCxnSpPr/>
            <p:nvPr/>
          </p:nvCxnSpPr>
          <p:spPr>
            <a:xfrm>
              <a:off x="10989733" y="6400800"/>
              <a:ext cx="22013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3"/>
            <p:cNvCxnSpPr/>
            <p:nvPr/>
          </p:nvCxnSpPr>
          <p:spPr>
            <a:xfrm>
              <a:off x="10820400" y="6519333"/>
              <a:ext cx="38946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8"/>
          <p:cNvSpPr txBox="1"/>
          <p:nvPr/>
        </p:nvSpPr>
        <p:spPr>
          <a:xfrm>
            <a:off x="4847861" y="1274132"/>
            <a:ext cx="2056661" cy="174586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zh-CN" altLang="en-US" sz="1465" dirty="0">
                <a:solidFill>
                  <a:schemeClr val="accent5"/>
                </a:solidFill>
                <a:latin typeface="微软雅黑" panose="020B0503020204020204" pitchFamily="34" charset="-122"/>
                <a:ea typeface="微软雅黑" panose="020B0503020204020204" pitchFamily="34" charset="-122"/>
              </a:rPr>
              <a:t>作业规范</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65" dirty="0">
                <a:solidFill>
                  <a:schemeClr val="accent5"/>
                </a:solidFill>
                <a:latin typeface="微软雅黑" panose="020B0503020204020204" pitchFamily="34" charset="-122"/>
                <a:ea typeface="微软雅黑" panose="020B0503020204020204" pitchFamily="34" charset="-122"/>
              </a:rPr>
              <a:t>生产防护（</a:t>
            </a:r>
            <a:r>
              <a:rPr lang="en-US" altLang="zh-CN" sz="1465" dirty="0">
                <a:solidFill>
                  <a:schemeClr val="accent5"/>
                </a:solidFill>
                <a:latin typeface="微软雅黑" panose="020B0503020204020204" pitchFamily="34" charset="-122"/>
                <a:ea typeface="微软雅黑" panose="020B0503020204020204" pitchFamily="34" charset="-122"/>
              </a:rPr>
              <a:t>PPE</a:t>
            </a:r>
            <a:r>
              <a:rPr lang="zh-CN" altLang="en-US" sz="1465" dirty="0">
                <a:solidFill>
                  <a:schemeClr val="accent5"/>
                </a:solidFill>
                <a:latin typeface="微软雅黑" panose="020B0503020204020204" pitchFamily="34" charset="-122"/>
                <a:ea typeface="微软雅黑" panose="020B0503020204020204" pitchFamily="34" charset="-122"/>
              </a:rPr>
              <a:t>）</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65" dirty="0">
                <a:solidFill>
                  <a:schemeClr val="accent5"/>
                </a:solidFill>
                <a:latin typeface="微软雅黑" panose="020B0503020204020204" pitchFamily="34" charset="-122"/>
                <a:ea typeface="微软雅黑" panose="020B0503020204020204" pitchFamily="34" charset="-122"/>
              </a:rPr>
              <a:t>人的不安全行为</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65" dirty="0">
                <a:solidFill>
                  <a:schemeClr val="accent5"/>
                </a:solidFill>
                <a:latin typeface="微软雅黑" panose="020B0503020204020204" pitchFamily="34" charset="-122"/>
                <a:ea typeface="微软雅黑" panose="020B0503020204020204" pitchFamily="34" charset="-122"/>
              </a:rPr>
              <a:t>物的不安全状态</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50000"/>
              </a:lnSpc>
              <a:buFont typeface="Wingdings" panose="05000000000000000000" pitchFamily="2" charset="2"/>
              <a:buChar char="Ø"/>
            </a:pPr>
            <a:r>
              <a:rPr lang="zh-CN" altLang="en-US" sz="1465" dirty="0">
                <a:solidFill>
                  <a:schemeClr val="accent5"/>
                </a:solidFill>
                <a:latin typeface="微软雅黑" panose="020B0503020204020204" pitchFamily="34" charset="-122"/>
                <a:ea typeface="微软雅黑" panose="020B0503020204020204" pitchFamily="34" charset="-122"/>
              </a:rPr>
              <a:t>环境的不安全因素</a:t>
            </a:r>
            <a:endParaRPr lang="zh-CN" altLang="en-US" sz="1465" dirty="0">
              <a:solidFill>
                <a:schemeClr val="accent5"/>
              </a:solidFill>
              <a:latin typeface="微软雅黑" panose="020B0503020204020204" pitchFamily="34" charset="-122"/>
              <a:ea typeface="微软雅黑" panose="020B0503020204020204" pitchFamily="34" charset="-122"/>
            </a:endParaRPr>
          </a:p>
        </p:txBody>
      </p:sp>
      <p:sp>
        <p:nvSpPr>
          <p:cNvPr id="17" name="TextBox 19"/>
          <p:cNvSpPr txBox="1"/>
          <p:nvPr/>
        </p:nvSpPr>
        <p:spPr>
          <a:xfrm>
            <a:off x="4847861" y="3147960"/>
            <a:ext cx="1824203" cy="1407180"/>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Ø"/>
            </a:pPr>
            <a:r>
              <a:rPr lang="zh-CN" altLang="en-US" sz="1465" dirty="0">
                <a:solidFill>
                  <a:schemeClr val="accent5"/>
                </a:solidFill>
              </a:rPr>
              <a:t>环境巡检</a:t>
            </a:r>
            <a:endParaRPr lang="en-US" altLang="zh-CN" sz="1465" dirty="0">
              <a:solidFill>
                <a:schemeClr val="accent5"/>
              </a:solidFill>
            </a:endParaRPr>
          </a:p>
          <a:p>
            <a:pPr marL="285750" indent="-285750">
              <a:buFont typeface="Wingdings" panose="05000000000000000000" pitchFamily="2" charset="2"/>
              <a:buChar char="Ø"/>
            </a:pPr>
            <a:r>
              <a:rPr lang="zh-CN" altLang="en-US" sz="1465" dirty="0">
                <a:solidFill>
                  <a:schemeClr val="accent5"/>
                </a:solidFill>
              </a:rPr>
              <a:t>安全巡检</a:t>
            </a:r>
            <a:endParaRPr lang="en-US" altLang="zh-CN" sz="1465" dirty="0">
              <a:solidFill>
                <a:schemeClr val="accent5"/>
              </a:solidFill>
            </a:endParaRPr>
          </a:p>
          <a:p>
            <a:pPr marL="285750" indent="-285750">
              <a:buFont typeface="Wingdings" panose="05000000000000000000" pitchFamily="2" charset="2"/>
              <a:buChar char="Ø"/>
            </a:pPr>
            <a:r>
              <a:rPr lang="zh-CN" altLang="en-US" sz="1465" dirty="0">
                <a:solidFill>
                  <a:schemeClr val="accent5"/>
                </a:solidFill>
              </a:rPr>
              <a:t>隐患巡检</a:t>
            </a:r>
            <a:endParaRPr lang="en-US" altLang="zh-CN" sz="1465" dirty="0">
              <a:solidFill>
                <a:schemeClr val="accent5"/>
              </a:solidFill>
            </a:endParaRPr>
          </a:p>
          <a:p>
            <a:pPr marL="285750" indent="-285750">
              <a:buFont typeface="Wingdings" panose="05000000000000000000" pitchFamily="2" charset="2"/>
              <a:buChar char="Ø"/>
            </a:pPr>
            <a:r>
              <a:rPr lang="zh-CN" altLang="en-US" sz="1465" dirty="0">
                <a:solidFill>
                  <a:schemeClr val="accent5"/>
                </a:solidFill>
              </a:rPr>
              <a:t>物资巡检</a:t>
            </a:r>
            <a:endParaRPr lang="zh-CN" altLang="en-US" sz="1465" dirty="0">
              <a:solidFill>
                <a:schemeClr val="accent5"/>
              </a:solidFill>
            </a:endParaRPr>
          </a:p>
        </p:txBody>
      </p:sp>
      <p:sp>
        <p:nvSpPr>
          <p:cNvPr id="18" name="TextBox 20"/>
          <p:cNvSpPr txBox="1"/>
          <p:nvPr/>
        </p:nvSpPr>
        <p:spPr>
          <a:xfrm>
            <a:off x="4839882" y="4833152"/>
            <a:ext cx="1824203" cy="1407180"/>
          </a:xfrm>
          <a:prstGeom prst="rect">
            <a:avLst/>
          </a:prstGeom>
          <a:noFill/>
        </p:spPr>
        <p:txBody>
          <a:bodyPr wrap="square" rtlCol="0">
            <a:spAutoFit/>
          </a:bodyPr>
          <a:lstStyle>
            <a:defPPr>
              <a:defRPr lang="zh-CN"/>
            </a:defPPr>
            <a:lvl1pPr algn="just">
              <a:lnSpc>
                <a:spcPct val="150000"/>
              </a:lnSpc>
              <a:defRPr>
                <a:solidFill>
                  <a:schemeClr val="bg1"/>
                </a:solidFill>
                <a:latin typeface="微软雅黑" panose="020B0503020204020204" pitchFamily="34" charset="-122"/>
                <a:ea typeface="微软雅黑" panose="020B0503020204020204" pitchFamily="34" charset="-122"/>
              </a:defRPr>
            </a:lvl1pPr>
          </a:lstStyle>
          <a:p>
            <a:pPr marL="285750" indent="-285750">
              <a:buFont typeface="Wingdings" panose="05000000000000000000" pitchFamily="2" charset="2"/>
              <a:buChar char="Ø"/>
            </a:pPr>
            <a:r>
              <a:rPr lang="zh-CN" altLang="en-US" sz="1465" dirty="0">
                <a:solidFill>
                  <a:schemeClr val="accent5"/>
                </a:solidFill>
              </a:rPr>
              <a:t>监控视频存储</a:t>
            </a:r>
            <a:endParaRPr lang="en-US" altLang="zh-CN" sz="1465" dirty="0">
              <a:solidFill>
                <a:schemeClr val="accent5"/>
              </a:solidFill>
            </a:endParaRPr>
          </a:p>
          <a:p>
            <a:pPr marL="285750" indent="-285750">
              <a:buFont typeface="Wingdings" panose="05000000000000000000" pitchFamily="2" charset="2"/>
              <a:buChar char="Ø"/>
            </a:pPr>
            <a:r>
              <a:rPr lang="zh-CN" altLang="en-US" sz="1465" dirty="0">
                <a:solidFill>
                  <a:schemeClr val="accent5"/>
                </a:solidFill>
              </a:rPr>
              <a:t>事件回溯</a:t>
            </a:r>
            <a:endParaRPr lang="en-US" altLang="zh-CN" sz="1465" dirty="0">
              <a:solidFill>
                <a:schemeClr val="accent5"/>
              </a:solidFill>
            </a:endParaRPr>
          </a:p>
          <a:p>
            <a:pPr marL="285750" indent="-285750">
              <a:buFont typeface="Wingdings" panose="05000000000000000000" pitchFamily="2" charset="2"/>
              <a:buChar char="Ø"/>
            </a:pPr>
            <a:r>
              <a:rPr lang="zh-CN" altLang="en-US" sz="1465" dirty="0">
                <a:solidFill>
                  <a:schemeClr val="accent5"/>
                </a:solidFill>
              </a:rPr>
              <a:t>取证筛查</a:t>
            </a:r>
            <a:endParaRPr lang="en-US" altLang="zh-CN" sz="1465" dirty="0">
              <a:solidFill>
                <a:schemeClr val="accent5"/>
              </a:solidFill>
            </a:endParaRPr>
          </a:p>
          <a:p>
            <a:pPr marL="285750" indent="-285750">
              <a:buFont typeface="Wingdings" panose="05000000000000000000" pitchFamily="2" charset="2"/>
              <a:buChar char="Ø"/>
            </a:pPr>
            <a:endParaRPr lang="zh-CN" altLang="en-US" sz="1465" dirty="0">
              <a:solidFill>
                <a:schemeClr val="accent5"/>
              </a:solidFill>
            </a:endParaRPr>
          </a:p>
        </p:txBody>
      </p:sp>
      <p:sp>
        <p:nvSpPr>
          <p:cNvPr id="19" name="TextBox 22"/>
          <p:cNvSpPr txBox="1"/>
          <p:nvPr/>
        </p:nvSpPr>
        <p:spPr>
          <a:xfrm>
            <a:off x="7032647" y="3340391"/>
            <a:ext cx="4036877" cy="1237647"/>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zh-CN" altLang="en-US" sz="1465" dirty="0">
                <a:solidFill>
                  <a:schemeClr val="accent5"/>
                </a:solidFill>
                <a:latin typeface="微软雅黑" panose="020B0503020204020204" pitchFamily="34" charset="-122"/>
                <a:ea typeface="微软雅黑" panose="020B0503020204020204" pitchFamily="34" charset="-122"/>
              </a:rPr>
              <a:t>平台通过边缘计算设备嵌入</a:t>
            </a:r>
            <a:r>
              <a:rPr lang="en-US" altLang="zh-CN" sz="1465" dirty="0">
                <a:solidFill>
                  <a:schemeClr val="accent5"/>
                </a:solidFill>
                <a:latin typeface="微软雅黑" panose="020B0503020204020204" pitchFamily="34" charset="-122"/>
                <a:ea typeface="微软雅黑" panose="020B0503020204020204" pitchFamily="34" charset="-122"/>
              </a:rPr>
              <a:t>AI</a:t>
            </a:r>
            <a:r>
              <a:rPr lang="zh-CN" altLang="en-US" sz="1465" dirty="0">
                <a:solidFill>
                  <a:schemeClr val="accent5"/>
                </a:solidFill>
                <a:latin typeface="微软雅黑" panose="020B0503020204020204" pitchFamily="34" charset="-122"/>
                <a:ea typeface="微软雅黑" panose="020B0503020204020204" pitchFamily="34" charset="-122"/>
              </a:rPr>
              <a:t>识别算法，为生产现场提供人、物、环、管的智能化应用；</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30000"/>
              </a:lnSpc>
              <a:buFont typeface="Arial" panose="020B0604020202020204" pitchFamily="34" charset="0"/>
              <a:buChar char="•"/>
            </a:pPr>
            <a:r>
              <a:rPr lang="zh-CN" altLang="en-US" sz="1465" dirty="0">
                <a:solidFill>
                  <a:schemeClr val="accent5"/>
                </a:solidFill>
                <a:latin typeface="微软雅黑" panose="020B0503020204020204" pitchFamily="34" charset="-122"/>
                <a:ea typeface="微软雅黑" panose="020B0503020204020204" pitchFamily="34" charset="-122"/>
              </a:rPr>
              <a:t>通过视频结构化数据建模，提升隐患的发现速度降低事故发生率；</a:t>
            </a:r>
            <a:endParaRPr lang="zh-CN" altLang="en-US" sz="1465" dirty="0">
              <a:solidFill>
                <a:schemeClr val="accent5"/>
              </a:solidFill>
              <a:latin typeface="微软雅黑" panose="020B0503020204020204" pitchFamily="34" charset="-122"/>
              <a:ea typeface="微软雅黑" panose="020B0503020204020204" pitchFamily="34" charset="-122"/>
            </a:endParaRPr>
          </a:p>
        </p:txBody>
      </p:sp>
      <p:cxnSp>
        <p:nvCxnSpPr>
          <p:cNvPr id="20" name="直接连接符 32"/>
          <p:cNvCxnSpPr/>
          <p:nvPr/>
        </p:nvCxnSpPr>
        <p:spPr>
          <a:xfrm flipV="1">
            <a:off x="2183382" y="2162560"/>
            <a:ext cx="1852597" cy="1144121"/>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 name="直接连接符 35"/>
          <p:cNvCxnSpPr/>
          <p:nvPr/>
        </p:nvCxnSpPr>
        <p:spPr>
          <a:xfrm>
            <a:off x="2255573" y="3916296"/>
            <a:ext cx="18084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2" name="直接连接符 36"/>
          <p:cNvCxnSpPr/>
          <p:nvPr/>
        </p:nvCxnSpPr>
        <p:spPr>
          <a:xfrm>
            <a:off x="2183381" y="4329305"/>
            <a:ext cx="1800384" cy="1175015"/>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3411911" y="4789771"/>
            <a:ext cx="1438500" cy="1424079"/>
            <a:chOff x="2485013" y="3579862"/>
            <a:chExt cx="1078875" cy="1068059"/>
          </a:xfrm>
        </p:grpSpPr>
        <p:grpSp>
          <p:nvGrpSpPr>
            <p:cNvPr id="34" name="组合 33"/>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36" name="同心圆 3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37" name="椭圆 36"/>
              <p:cNvSpPr/>
              <p:nvPr/>
            </p:nvSpPr>
            <p:spPr>
              <a:xfrm>
                <a:off x="392111" y="760414"/>
                <a:ext cx="3825875" cy="38258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grpSp>
        <p:sp>
          <p:nvSpPr>
            <p:cNvPr id="35" name="TextBox 56"/>
            <p:cNvSpPr txBox="1"/>
            <p:nvPr/>
          </p:nvSpPr>
          <p:spPr>
            <a:xfrm>
              <a:off x="2485013" y="3895684"/>
              <a:ext cx="1076003" cy="553998"/>
            </a:xfrm>
            <a:prstGeom prst="rect">
              <a:avLst/>
            </a:prstGeom>
            <a:noFill/>
          </p:spPr>
          <p:txBody>
            <a:bodyPr wrap="square" lIns="0" tIns="0" rIns="0" bIns="0" rtlCol="0">
              <a:spAutoFit/>
            </a:bodyPr>
            <a:lstStyle/>
            <a:p>
              <a:pPr algn="ctr"/>
              <a:r>
                <a:rPr lang="en-US" altLang="zh-CN" sz="2400" b="1" dirty="0">
                  <a:latin typeface="微软雅黑" panose="020B0503020204020204" pitchFamily="34" charset="-122"/>
                  <a:ea typeface="微软雅黑" panose="020B0503020204020204" pitchFamily="34" charset="-122"/>
                </a:rPr>
                <a:t>24</a:t>
              </a:r>
              <a:r>
                <a:rPr lang="zh-CN" altLang="en-US" sz="2400" b="1" dirty="0">
                  <a:latin typeface="微软雅黑" panose="020B0503020204020204" pitchFamily="34" charset="-122"/>
                  <a:ea typeface="微软雅黑" panose="020B0503020204020204" pitchFamily="34" charset="-122"/>
                </a:rPr>
                <a:t>小时安全监察</a:t>
              </a:r>
              <a:endParaRPr lang="en-US" altLang="zh-CN" sz="2400" b="1" dirty="0">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7248128" y="2672201"/>
            <a:ext cx="3605919" cy="576715"/>
            <a:chOff x="814328" y="3219334"/>
            <a:chExt cx="1356392" cy="432536"/>
          </a:xfrm>
        </p:grpSpPr>
        <p:grpSp>
          <p:nvGrpSpPr>
            <p:cNvPr id="53" name="组合 52"/>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55" name="圆角矩形 54"/>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56" name="圆角矩形 55"/>
              <p:cNvSpPr/>
              <p:nvPr/>
            </p:nvSpPr>
            <p:spPr>
              <a:xfrm>
                <a:off x="4351927" y="1373342"/>
                <a:ext cx="3742173" cy="25844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52" name="TextBox 75"/>
            <p:cNvSpPr txBox="1"/>
            <p:nvPr/>
          </p:nvSpPr>
          <p:spPr>
            <a:xfrm>
              <a:off x="1043030" y="3343504"/>
              <a:ext cx="1023314" cy="2154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865" dirty="0">
                  <a:solidFill>
                    <a:schemeClr val="tx1"/>
                  </a:solidFill>
                </a:rPr>
                <a:t>实现生产过程</a:t>
              </a:r>
              <a:r>
                <a:rPr lang="zh-CN" altLang="en-US" sz="1865" dirty="0"/>
                <a:t>智能化</a:t>
              </a:r>
              <a:endParaRPr lang="zh-CN" altLang="en-US" sz="1865" dirty="0">
                <a:latin typeface="+mn-ea"/>
              </a:endParaRPr>
            </a:p>
          </p:txBody>
        </p:sp>
      </p:grpSp>
      <p:sp>
        <p:nvSpPr>
          <p:cNvPr id="57" name="TextBox 81"/>
          <p:cNvSpPr txBox="1"/>
          <p:nvPr/>
        </p:nvSpPr>
        <p:spPr>
          <a:xfrm>
            <a:off x="7032647" y="5272964"/>
            <a:ext cx="4036877" cy="1237647"/>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zh-CN" altLang="en-US" sz="1465" dirty="0">
                <a:solidFill>
                  <a:schemeClr val="accent5"/>
                </a:solidFill>
                <a:latin typeface="微软雅黑" panose="020B0503020204020204" pitchFamily="34" charset="-122"/>
                <a:ea typeface="微软雅黑" panose="020B0503020204020204" pitchFamily="34" charset="-122"/>
              </a:rPr>
              <a:t>安全生产全程数字留痕、数据可视、标准数字大屏，统计、分析、预测及安全管理数据；</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30000"/>
              </a:lnSpc>
              <a:buFont typeface="Arial" panose="020B0604020202020204" pitchFamily="34" charset="0"/>
              <a:buChar char="•"/>
            </a:pPr>
            <a:r>
              <a:rPr lang="en-US" altLang="zh-CN" sz="1465" dirty="0">
                <a:solidFill>
                  <a:schemeClr val="accent5"/>
                </a:solidFill>
                <a:latin typeface="微软雅黑" panose="020B0503020204020204" pitchFamily="34" charset="-122"/>
                <a:ea typeface="微软雅黑" panose="020B0503020204020204" pitchFamily="34" charset="-122"/>
              </a:rPr>
              <a:t>AI</a:t>
            </a:r>
            <a:r>
              <a:rPr lang="zh-CN" altLang="en-US" sz="1465" dirty="0">
                <a:solidFill>
                  <a:schemeClr val="accent5"/>
                </a:solidFill>
                <a:latin typeface="微软雅黑" panose="020B0503020204020204" pitchFamily="34" charset="-122"/>
                <a:ea typeface="微软雅黑" panose="020B0503020204020204" pitchFamily="34" charset="-122"/>
              </a:rPr>
              <a:t>数字建模：隐患预警模型、事件排查模型、轨迹追踪模型、分级告警模型；</a:t>
            </a:r>
            <a:endParaRPr lang="zh-CN" altLang="en-US" sz="1465" dirty="0">
              <a:solidFill>
                <a:schemeClr val="accent5"/>
              </a:solidFill>
              <a:latin typeface="微软雅黑" panose="020B0503020204020204" pitchFamily="34" charset="-122"/>
              <a:ea typeface="微软雅黑" panose="020B0503020204020204" pitchFamily="34" charset="-122"/>
            </a:endParaRPr>
          </a:p>
        </p:txBody>
      </p:sp>
      <p:grpSp>
        <p:nvGrpSpPr>
          <p:cNvPr id="59" name="组合 58"/>
          <p:cNvGrpSpPr/>
          <p:nvPr/>
        </p:nvGrpSpPr>
        <p:grpSpPr>
          <a:xfrm>
            <a:off x="7248128" y="4623065"/>
            <a:ext cx="3560927" cy="576715"/>
            <a:chOff x="814328" y="3219334"/>
            <a:chExt cx="1356392" cy="432536"/>
          </a:xfrm>
        </p:grpSpPr>
        <p:grpSp>
          <p:nvGrpSpPr>
            <p:cNvPr id="62" name="组合 61"/>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64" name="圆角矩形 6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5" name="圆角矩形 64"/>
              <p:cNvSpPr/>
              <p:nvPr/>
            </p:nvSpPr>
            <p:spPr>
              <a:xfrm>
                <a:off x="4351927" y="1373342"/>
                <a:ext cx="3742173" cy="25844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61" name="TextBox 86"/>
            <p:cNvSpPr txBox="1"/>
            <p:nvPr/>
          </p:nvSpPr>
          <p:spPr>
            <a:xfrm>
              <a:off x="1045920" y="3331792"/>
              <a:ext cx="1036243" cy="2154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865" dirty="0">
                  <a:solidFill>
                    <a:schemeClr val="tx1"/>
                  </a:solidFill>
                </a:rPr>
                <a:t>实现安全生产</a:t>
              </a:r>
              <a:r>
                <a:rPr lang="zh-CN" altLang="en-US" sz="1865" dirty="0"/>
                <a:t>数字化</a:t>
              </a:r>
              <a:endParaRPr lang="zh-CN" altLang="en-US" sz="1865" dirty="0"/>
            </a:p>
          </p:txBody>
        </p:sp>
      </p:grpSp>
      <p:pic>
        <p:nvPicPr>
          <p:cNvPr id="74" name="图片 73"/>
          <p:cNvPicPr>
            <a:picLocks noChangeAspect="1"/>
          </p:cNvPicPr>
          <p:nvPr/>
        </p:nvPicPr>
        <p:blipFill rotWithShape="1">
          <a:blip r:embed="rId1" cstate="hqprint">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rcRect l="747" t="747" r="747" b="747"/>
          <a:stretch>
            <a:fillRect/>
          </a:stretch>
        </p:blipFill>
        <p:spPr>
          <a:xfrm>
            <a:off x="-44783" y="2108436"/>
            <a:ext cx="3050327" cy="3050327"/>
          </a:xfrm>
          <a:prstGeom prst="rect">
            <a:avLst/>
          </a:prstGeom>
        </p:spPr>
      </p:pic>
      <p:grpSp>
        <p:nvGrpSpPr>
          <p:cNvPr id="75" name="组合 74"/>
          <p:cNvGrpSpPr/>
          <p:nvPr/>
        </p:nvGrpSpPr>
        <p:grpSpPr>
          <a:xfrm>
            <a:off x="3367692" y="3128124"/>
            <a:ext cx="1434671" cy="1424079"/>
            <a:chOff x="2495829" y="3579862"/>
            <a:chExt cx="1076003" cy="1068059"/>
          </a:xfrm>
        </p:grpSpPr>
        <p:grpSp>
          <p:nvGrpSpPr>
            <p:cNvPr id="76" name="组合 75"/>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78" name="同心圆 7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79" name="椭圆 78"/>
              <p:cNvSpPr/>
              <p:nvPr/>
            </p:nvSpPr>
            <p:spPr>
              <a:xfrm>
                <a:off x="392111" y="760414"/>
                <a:ext cx="3825875" cy="38258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grpSp>
        <p:sp>
          <p:nvSpPr>
            <p:cNvPr id="77" name="TextBox 56"/>
            <p:cNvSpPr txBox="1"/>
            <p:nvPr/>
          </p:nvSpPr>
          <p:spPr>
            <a:xfrm>
              <a:off x="2495829" y="3992815"/>
              <a:ext cx="1076003" cy="276999"/>
            </a:xfrm>
            <a:prstGeom prst="rect">
              <a:avLst/>
            </a:prstGeom>
            <a:noFill/>
          </p:spPr>
          <p:txBody>
            <a:bodyPr wrap="square" lIns="0" tIns="0" rIns="0" bIns="0" rtlCol="0">
              <a:spAutoFit/>
            </a:bodyPr>
            <a:lstStyle/>
            <a:p>
              <a:pPr algn="ctr"/>
              <a:r>
                <a:rPr lang="zh-CN" altLang="en-US" sz="2400" b="1" dirty="0">
                  <a:latin typeface="微软雅黑" panose="020B0503020204020204" pitchFamily="34" charset="-122"/>
                  <a:ea typeface="微软雅黑" panose="020B0503020204020204" pitchFamily="34" charset="-122"/>
                </a:rPr>
                <a:t>巡检</a:t>
              </a:r>
              <a:endParaRPr lang="en-US" altLang="zh-CN" sz="2400" b="1" dirty="0">
                <a:latin typeface="微软雅黑" panose="020B0503020204020204" pitchFamily="34" charset="-122"/>
                <a:ea typeface="微软雅黑" panose="020B0503020204020204" pitchFamily="34" charset="-122"/>
              </a:endParaRPr>
            </a:p>
          </p:txBody>
        </p:sp>
      </p:grpSp>
      <p:grpSp>
        <p:nvGrpSpPr>
          <p:cNvPr id="80" name="组合 79"/>
          <p:cNvGrpSpPr/>
          <p:nvPr/>
        </p:nvGrpSpPr>
        <p:grpSpPr>
          <a:xfrm>
            <a:off x="3366409" y="1478268"/>
            <a:ext cx="1438500" cy="1424079"/>
            <a:chOff x="2485013" y="3579862"/>
            <a:chExt cx="1078875" cy="1068059"/>
          </a:xfrm>
        </p:grpSpPr>
        <p:grpSp>
          <p:nvGrpSpPr>
            <p:cNvPr id="81" name="组合 80"/>
            <p:cNvGrpSpPr/>
            <p:nvPr/>
          </p:nvGrpSpPr>
          <p:grpSpPr>
            <a:xfrm>
              <a:off x="2495829" y="3579862"/>
              <a:ext cx="1068059" cy="1068059"/>
              <a:chOff x="304800" y="673100"/>
              <a:chExt cx="4000500" cy="4000500"/>
            </a:xfrm>
            <a:effectLst>
              <a:outerShdw blurRad="444500" dist="254000" dir="8100000" algn="tr" rotWithShape="0">
                <a:prstClr val="black">
                  <a:alpha val="50000"/>
                </a:prstClr>
              </a:outerShdw>
            </a:effectLst>
          </p:grpSpPr>
          <p:sp>
            <p:nvSpPr>
              <p:cNvPr id="83" name="同心圆 82"/>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sp>
            <p:nvSpPr>
              <p:cNvPr id="84" name="椭圆 83"/>
              <p:cNvSpPr/>
              <p:nvPr/>
            </p:nvSpPr>
            <p:spPr>
              <a:xfrm>
                <a:off x="392111" y="760414"/>
                <a:ext cx="3825875" cy="38258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1"/>
                  </a:solidFill>
                </a:endParaRPr>
              </a:p>
            </p:txBody>
          </p:sp>
        </p:grpSp>
        <p:sp>
          <p:nvSpPr>
            <p:cNvPr id="82" name="TextBox 56"/>
            <p:cNvSpPr txBox="1"/>
            <p:nvPr/>
          </p:nvSpPr>
          <p:spPr>
            <a:xfrm>
              <a:off x="2485013" y="3895684"/>
              <a:ext cx="1076003" cy="553998"/>
            </a:xfrm>
            <a:prstGeom prst="rect">
              <a:avLst/>
            </a:prstGeom>
            <a:noFill/>
          </p:spPr>
          <p:txBody>
            <a:bodyPr wrap="square" lIns="0" tIns="0" rIns="0" bIns="0" rtlCol="0">
              <a:spAutoFit/>
            </a:bodyPr>
            <a:lstStyle/>
            <a:p>
              <a:pPr algn="ctr"/>
              <a:r>
                <a:rPr lang="zh-CN" altLang="en-US" sz="2400" b="1" dirty="0">
                  <a:latin typeface="微软雅黑" panose="020B0503020204020204" pitchFamily="34" charset="-122"/>
                  <a:ea typeface="微软雅黑" panose="020B0503020204020204" pitchFamily="34" charset="-122"/>
                </a:rPr>
                <a:t>生产作业过程</a:t>
              </a:r>
              <a:endParaRPr lang="en-US" altLang="zh-CN" sz="2400" b="1" dirty="0">
                <a:latin typeface="微软雅黑" panose="020B0503020204020204" pitchFamily="34" charset="-122"/>
                <a:ea typeface="微软雅黑" panose="020B0503020204020204" pitchFamily="34" charset="-122"/>
              </a:endParaRPr>
            </a:p>
          </p:txBody>
        </p:sp>
      </p:grpSp>
      <p:sp>
        <p:nvSpPr>
          <p:cNvPr id="85" name="椭圆 84"/>
          <p:cNvSpPr/>
          <p:nvPr/>
        </p:nvSpPr>
        <p:spPr>
          <a:xfrm>
            <a:off x="7484615" y="2882724"/>
            <a:ext cx="293652" cy="293652"/>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86" name="椭圆 85"/>
          <p:cNvSpPr/>
          <p:nvPr/>
        </p:nvSpPr>
        <p:spPr>
          <a:xfrm>
            <a:off x="7484615" y="4773009"/>
            <a:ext cx="293652" cy="293652"/>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
        <p:nvSpPr>
          <p:cNvPr id="54" name="TextBox 22"/>
          <p:cNvSpPr txBox="1"/>
          <p:nvPr/>
        </p:nvSpPr>
        <p:spPr>
          <a:xfrm>
            <a:off x="7032647" y="1389671"/>
            <a:ext cx="4036877" cy="1237647"/>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zh-CN" altLang="en-US" sz="1465" dirty="0">
                <a:solidFill>
                  <a:schemeClr val="accent5"/>
                </a:solidFill>
                <a:latin typeface="微软雅黑" panose="020B0503020204020204" pitchFamily="34" charset="-122"/>
                <a:ea typeface="微软雅黑" panose="020B0503020204020204" pitchFamily="34" charset="-122"/>
              </a:rPr>
              <a:t>规范管理施工前、中、后的</a:t>
            </a:r>
            <a:r>
              <a:rPr lang="zh-CN" altLang="en-US" sz="1465" dirty="0">
                <a:solidFill>
                  <a:srgbClr val="FF0000"/>
                </a:solidFill>
                <a:latin typeface="微软雅黑" panose="020B0503020204020204" pitchFamily="34" charset="-122"/>
                <a:ea typeface="微软雅黑" panose="020B0503020204020204" pitchFamily="34" charset="-122"/>
              </a:rPr>
              <a:t>作业标准</a:t>
            </a:r>
            <a:r>
              <a:rPr lang="zh-CN" altLang="en-US" sz="1465" dirty="0">
                <a:solidFill>
                  <a:schemeClr val="accent5"/>
                </a:solidFill>
                <a:latin typeface="微软雅黑" panose="020B0503020204020204" pitchFamily="34" charset="-122"/>
                <a:ea typeface="微软雅黑" panose="020B0503020204020204" pitchFamily="34" charset="-122"/>
              </a:rPr>
              <a:t>，作业流程、作业许可、监督机制等；</a:t>
            </a:r>
            <a:endParaRPr lang="en-US" altLang="zh-CN" sz="1465" dirty="0">
              <a:solidFill>
                <a:schemeClr val="accent5"/>
              </a:solidFill>
              <a:latin typeface="微软雅黑" panose="020B0503020204020204" pitchFamily="34" charset="-122"/>
              <a:ea typeface="微软雅黑" panose="020B0503020204020204" pitchFamily="34" charset="-122"/>
            </a:endParaRPr>
          </a:p>
          <a:p>
            <a:pPr marL="285750" indent="-285750" algn="just">
              <a:lnSpc>
                <a:spcPct val="130000"/>
              </a:lnSpc>
              <a:buFont typeface="Arial" panose="020B0604020202020204" pitchFamily="34" charset="0"/>
              <a:buChar char="•"/>
            </a:pPr>
            <a:r>
              <a:rPr lang="zh-CN" altLang="en-US" sz="1465" dirty="0">
                <a:solidFill>
                  <a:schemeClr val="accent5"/>
                </a:solidFill>
                <a:latin typeface="微软雅黑" panose="020B0503020204020204" pitchFamily="34" charset="-122"/>
                <a:ea typeface="微软雅黑" panose="020B0503020204020204" pitchFamily="34" charset="-122"/>
              </a:rPr>
              <a:t>作业全过程安全</a:t>
            </a:r>
            <a:r>
              <a:rPr lang="zh-CN" altLang="en-US" sz="1465" dirty="0">
                <a:solidFill>
                  <a:srgbClr val="FF0000"/>
                </a:solidFill>
                <a:latin typeface="微软雅黑" panose="020B0503020204020204" pitchFamily="34" charset="-122"/>
                <a:ea typeface="微软雅黑" panose="020B0503020204020204" pitchFamily="34" charset="-122"/>
              </a:rPr>
              <a:t>隐患的快速识别</a:t>
            </a:r>
            <a:r>
              <a:rPr lang="zh-CN" altLang="en-US" sz="1465" dirty="0">
                <a:solidFill>
                  <a:schemeClr val="accent5"/>
                </a:solidFill>
                <a:latin typeface="微软雅黑" panose="020B0503020204020204" pitchFamily="34" charset="-122"/>
                <a:ea typeface="微软雅黑" panose="020B0503020204020204" pitchFamily="34" charset="-122"/>
              </a:rPr>
              <a:t>，机器代替人工进行现场监管，输出规范化管理数据；</a:t>
            </a:r>
            <a:endParaRPr lang="zh-CN" altLang="en-US" sz="1465" dirty="0">
              <a:solidFill>
                <a:schemeClr val="accent5"/>
              </a:solidFill>
              <a:latin typeface="微软雅黑" panose="020B0503020204020204" pitchFamily="34" charset="-122"/>
              <a:ea typeface="微软雅黑" panose="020B0503020204020204" pitchFamily="34" charset="-122"/>
            </a:endParaRPr>
          </a:p>
        </p:txBody>
      </p:sp>
      <p:grpSp>
        <p:nvGrpSpPr>
          <p:cNvPr id="58" name="组合 57"/>
          <p:cNvGrpSpPr/>
          <p:nvPr/>
        </p:nvGrpSpPr>
        <p:grpSpPr>
          <a:xfrm>
            <a:off x="7248128" y="697417"/>
            <a:ext cx="3605919" cy="576715"/>
            <a:chOff x="814328" y="3219334"/>
            <a:chExt cx="1356392" cy="432536"/>
          </a:xfrm>
        </p:grpSpPr>
        <p:grpSp>
          <p:nvGrpSpPr>
            <p:cNvPr id="60" name="组合 59"/>
            <p:cNvGrpSpPr/>
            <p:nvPr/>
          </p:nvGrpSpPr>
          <p:grpSpPr>
            <a:xfrm>
              <a:off x="814328" y="3219334"/>
              <a:ext cx="1356392" cy="432536"/>
              <a:chOff x="4304043" y="1286668"/>
              <a:chExt cx="3837944" cy="2757793"/>
            </a:xfrm>
            <a:effectLst>
              <a:outerShdw blurRad="381000" dist="254000" dir="8100000" algn="tr" rotWithShape="0">
                <a:prstClr val="black">
                  <a:alpha val="40000"/>
                </a:prstClr>
              </a:outerShdw>
            </a:effectLst>
          </p:grpSpPr>
          <p:sp>
            <p:nvSpPr>
              <p:cNvPr id="66" name="圆角矩形 65"/>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67" name="圆角矩形 66"/>
              <p:cNvSpPr/>
              <p:nvPr/>
            </p:nvSpPr>
            <p:spPr>
              <a:xfrm>
                <a:off x="4351927" y="1373342"/>
                <a:ext cx="3742173" cy="258445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grpSp>
        <p:sp>
          <p:nvSpPr>
            <p:cNvPr id="63" name="TextBox 75"/>
            <p:cNvSpPr txBox="1"/>
            <p:nvPr/>
          </p:nvSpPr>
          <p:spPr>
            <a:xfrm>
              <a:off x="1043030" y="3343504"/>
              <a:ext cx="1023314" cy="21549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algn="l"/>
              <a:r>
                <a:rPr lang="zh-CN" altLang="en-US" sz="1865" dirty="0">
                  <a:solidFill>
                    <a:schemeClr val="tx1"/>
                  </a:solidFill>
                </a:rPr>
                <a:t>实现生产过程</a:t>
              </a:r>
              <a:r>
                <a:rPr lang="zh-CN" altLang="en-US" sz="1865" dirty="0"/>
                <a:t>规范化</a:t>
              </a:r>
              <a:endParaRPr lang="zh-CN" altLang="en-US" sz="1865" dirty="0">
                <a:latin typeface="+mn-ea"/>
              </a:endParaRPr>
            </a:p>
          </p:txBody>
        </p:sp>
      </p:grpSp>
      <p:sp>
        <p:nvSpPr>
          <p:cNvPr id="68" name="椭圆 67"/>
          <p:cNvSpPr/>
          <p:nvPr/>
        </p:nvSpPr>
        <p:spPr>
          <a:xfrm>
            <a:off x="7484615" y="859812"/>
            <a:ext cx="293652" cy="293652"/>
          </a:xfrm>
          <a:prstGeom prst="ellipse">
            <a:avLst/>
          </a:prstGeom>
          <a:solidFill>
            <a:schemeClr val="tx1">
              <a:lumMod val="95000"/>
              <a:lumOff val="5000"/>
            </a:schemeClr>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AIOS平台逻辑图"/>
          <p:cNvPicPr>
            <a:picLocks noChangeAspect="1"/>
          </p:cNvPicPr>
          <p:nvPr/>
        </p:nvPicPr>
        <p:blipFill>
          <a:blip r:embed="rId1"/>
          <a:stretch>
            <a:fillRect/>
          </a:stretch>
        </p:blipFill>
        <p:spPr>
          <a:xfrm>
            <a:off x="-1202" y="848139"/>
            <a:ext cx="12193202" cy="5253969"/>
          </a:xfrm>
          <a:prstGeom prst="rect">
            <a:avLst/>
          </a:prstGeom>
        </p:spPr>
      </p:pic>
      <p:sp>
        <p:nvSpPr>
          <p:cNvPr id="5" name="文本框 4"/>
          <p:cNvSpPr txBox="1"/>
          <p:nvPr/>
        </p:nvSpPr>
        <p:spPr>
          <a:xfrm>
            <a:off x="590684" y="112324"/>
            <a:ext cx="933316"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r>
              <a:rPr lang="zh-CN" altLang="en-US" dirty="0"/>
              <a:t>架构</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8"/>
          <p:cNvSpPr txBox="1"/>
          <p:nvPr/>
        </p:nvSpPr>
        <p:spPr>
          <a:xfrm>
            <a:off x="1219068" y="880177"/>
            <a:ext cx="3403172" cy="534634"/>
          </a:xfrm>
          <a:prstGeom prst="rect">
            <a:avLst/>
          </a:prstGeom>
          <a:effectLst/>
        </p:spPr>
        <p:txBody>
          <a:bodyPr wrap="square">
            <a:spAutoFit/>
          </a:bodyPr>
          <a:lstStyle>
            <a:defPPr>
              <a:defRPr lang="zh-CN"/>
            </a:defPPr>
            <a:lvl1pPr algn="ctr" defTabSz="1219200">
              <a:lnSpc>
                <a:spcPct val="130000"/>
              </a:lnSpc>
              <a:defRPr sz="2800" b="1" kern="0">
                <a:solidFill>
                  <a:schemeClr val="accent1"/>
                </a:solidFill>
              </a:defRPr>
            </a:lvl1pPr>
          </a:lstStyle>
          <a:p>
            <a:pPr algn="l"/>
            <a:r>
              <a:rPr lang="zh-CN" altLang="en-US" sz="2400" b="0" dirty="0">
                <a:solidFill>
                  <a:schemeClr val="tx1"/>
                </a:solidFill>
                <a:latin typeface="+mn-ea"/>
              </a:rPr>
              <a:t>智能边缘终端</a:t>
            </a:r>
            <a:endParaRPr lang="zh-CN" altLang="en-US" sz="2400" b="0" dirty="0">
              <a:solidFill>
                <a:schemeClr val="tx1"/>
              </a:solidFill>
              <a:latin typeface="+mn-ea"/>
            </a:endParaRPr>
          </a:p>
        </p:txBody>
      </p:sp>
      <p:sp>
        <p:nvSpPr>
          <p:cNvPr id="13" name="TextBox 13"/>
          <p:cNvSpPr txBox="1">
            <a:spLocks noChangeArrowheads="1"/>
          </p:cNvSpPr>
          <p:nvPr/>
        </p:nvSpPr>
        <p:spPr bwMode="auto">
          <a:xfrm>
            <a:off x="480254" y="4200522"/>
            <a:ext cx="3967923" cy="230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lnSpc>
                <a:spcPct val="90000"/>
              </a:lnSpc>
              <a:spcBef>
                <a:spcPts val="1000"/>
              </a:spcBef>
              <a:buChar char="•"/>
              <a:defRPr sz="2800">
                <a:solidFill>
                  <a:schemeClr val="tx1"/>
                </a:solidFill>
                <a:latin typeface="Calibri" panose="020F0502020204030204" charset="0"/>
                <a:ea typeface="宋体" panose="02010600030101010101" pitchFamily="2" charset="-122"/>
              </a:defRPr>
            </a:lvl1pPr>
            <a:lvl2pPr marL="742950" indent="-285750" defTabSz="911225">
              <a:lnSpc>
                <a:spcPct val="90000"/>
              </a:lnSpc>
              <a:spcBef>
                <a:spcPts val="500"/>
              </a:spcBef>
              <a:buChar char="•"/>
              <a:defRPr sz="2400">
                <a:solidFill>
                  <a:schemeClr val="tx1"/>
                </a:solidFill>
                <a:latin typeface="Calibri" panose="020F0502020204030204" charset="0"/>
                <a:ea typeface="宋体" panose="02010600030101010101" pitchFamily="2" charset="-122"/>
              </a:defRPr>
            </a:lvl2pPr>
            <a:lvl3pPr marL="1143000" indent="-228600" defTabSz="911225">
              <a:lnSpc>
                <a:spcPct val="90000"/>
              </a:lnSpc>
              <a:spcBef>
                <a:spcPts val="500"/>
              </a:spcBef>
              <a:buChar char="•"/>
              <a:defRPr sz="2000">
                <a:solidFill>
                  <a:schemeClr val="tx1"/>
                </a:solidFill>
                <a:latin typeface="Calibri" panose="020F0502020204030204" charset="0"/>
                <a:ea typeface="宋体" panose="02010600030101010101" pitchFamily="2" charset="-122"/>
              </a:defRPr>
            </a:lvl3pPr>
            <a:lvl4pPr marL="1600200" indent="-228600" defTabSz="911225">
              <a:lnSpc>
                <a:spcPct val="90000"/>
              </a:lnSpc>
              <a:spcBef>
                <a:spcPts val="500"/>
              </a:spcBef>
              <a:buChar char="•"/>
              <a:defRPr>
                <a:solidFill>
                  <a:schemeClr val="tx1"/>
                </a:solidFill>
                <a:latin typeface="Calibri" panose="020F0502020204030204" charset="0"/>
                <a:ea typeface="宋体" panose="02010600030101010101" pitchFamily="2" charset="-122"/>
              </a:defRPr>
            </a:lvl4pPr>
            <a:lvl5pPr marL="2057400" indent="-228600" defTabSz="911225">
              <a:lnSpc>
                <a:spcPct val="90000"/>
              </a:lnSpc>
              <a:spcBef>
                <a:spcPts val="500"/>
              </a:spcBef>
              <a:buChar char="•"/>
              <a:defRPr>
                <a:solidFill>
                  <a:schemeClr val="tx1"/>
                </a:solidFill>
                <a:latin typeface="Calibri" panose="020F0502020204030204" charset="0"/>
                <a:ea typeface="宋体"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ts val="400"/>
              </a:spcBef>
              <a:buNone/>
            </a:pPr>
            <a:r>
              <a:rPr lang="zh-CN" altLang="en-US" sz="1600" b="1" dirty="0">
                <a:latin typeface="微软雅黑 Light" panose="020B0502040204020203" pitchFamily="34" charset="-122"/>
                <a:ea typeface="微软雅黑 Light" panose="020B0502040204020203" pitchFamily="34" charset="-122"/>
                <a:cs typeface="微软雅黑 Light" panose="020B0502040204020203" pitchFamily="34" charset="-122"/>
              </a:rPr>
              <a:t>智能边缘终端设备参数</a:t>
            </a:r>
            <a:endParaRPr lang="zh-CN" altLang="en-US" sz="1600" b="1" dirty="0">
              <a:latin typeface="微软雅黑 Light" panose="020B0502040204020203" pitchFamily="34" charset="-122"/>
              <a:ea typeface="微软雅黑 Light" panose="020B0502040204020203" pitchFamily="34" charset="-122"/>
              <a:cs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多系列设备，</a:t>
            </a:r>
            <a:r>
              <a:rPr lang="en-US" altLang="zh-CN" sz="1200" dirty="0">
                <a:latin typeface="微软雅黑 Light" panose="020B0502040204020203" pitchFamily="34" charset="-122"/>
                <a:ea typeface="微软雅黑 Light" panose="020B0502040204020203" pitchFamily="34" charset="-122"/>
              </a:rPr>
              <a:t>X86+N</a:t>
            </a:r>
            <a:r>
              <a:rPr lang="zh-CN" altLang="en-US" sz="1200" dirty="0">
                <a:latin typeface="微软雅黑 Light" panose="020B0502040204020203" pitchFamily="34" charset="-122"/>
                <a:ea typeface="微软雅黑 Light" panose="020B0502040204020203" pitchFamily="34" charset="-122"/>
              </a:rPr>
              <a:t>卡、</a:t>
            </a:r>
            <a:r>
              <a:rPr lang="en-US" altLang="zh-CN" sz="1200" dirty="0">
                <a:latin typeface="微软雅黑 Light" panose="020B0502040204020203" pitchFamily="34" charset="-122"/>
                <a:ea typeface="微软雅黑 Light" panose="020B0502040204020203" pitchFamily="34" charset="-122"/>
              </a:rPr>
              <a:t>ARM</a:t>
            </a:r>
            <a:r>
              <a:rPr lang="zh-CN" altLang="en-US" sz="1200" dirty="0">
                <a:latin typeface="微软雅黑 Light" panose="020B0502040204020203" pitchFamily="34" charset="-122"/>
                <a:ea typeface="微软雅黑 Light" panose="020B0502040204020203" pitchFamily="34" charset="-122"/>
              </a:rPr>
              <a:t>、国产系列等</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设备支持主流厂商 </a:t>
            </a:r>
            <a:r>
              <a:rPr lang="en-US" altLang="zh-CN" sz="1200" dirty="0">
                <a:latin typeface="微软雅黑 Light" panose="020B0502040204020203" pitchFamily="34" charset="-122"/>
                <a:ea typeface="微软雅黑 Light" panose="020B0502040204020203" pitchFamily="34" charset="-122"/>
              </a:rPr>
              <a:t>2-128 </a:t>
            </a:r>
            <a:r>
              <a:rPr lang="zh-CN" altLang="en-US" sz="1200" dirty="0">
                <a:latin typeface="微软雅黑 Light" panose="020B0502040204020203" pitchFamily="34" charset="-122"/>
                <a:ea typeface="微软雅黑 Light" panose="020B0502040204020203" pitchFamily="34" charset="-122"/>
              </a:rPr>
              <a:t>路</a:t>
            </a:r>
            <a:r>
              <a:rPr lang="en-US" altLang="zh-CN" sz="1200" dirty="0">
                <a:latin typeface="微软雅黑 Light" panose="020B0502040204020203" pitchFamily="34" charset="-122"/>
                <a:ea typeface="微软雅黑 Light" panose="020B0502040204020203" pitchFamily="34" charset="-122"/>
              </a:rPr>
              <a:t>1080P </a:t>
            </a:r>
            <a:r>
              <a:rPr lang="zh-CN" altLang="en-US" sz="1200" dirty="0">
                <a:latin typeface="微软雅黑 Light" panose="020B0502040204020203" pitchFamily="34" charset="-122"/>
                <a:ea typeface="微软雅黑 Light" panose="020B0502040204020203" pitchFamily="34" charset="-122"/>
              </a:rPr>
              <a:t>摄像机的接入</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具备本地视频资源存储的需求</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集成安全</a:t>
            </a:r>
            <a:r>
              <a:rPr lang="en-US" altLang="zh-CN" sz="1200" dirty="0">
                <a:latin typeface="微软雅黑 Light" panose="020B0502040204020203" pitchFamily="34" charset="-122"/>
                <a:ea typeface="微软雅黑 Light" panose="020B0502040204020203" pitchFamily="34" charset="-122"/>
              </a:rPr>
              <a:t>AI</a:t>
            </a:r>
            <a:r>
              <a:rPr lang="zh-CN" altLang="en-US" sz="1200" dirty="0">
                <a:latin typeface="微软雅黑 Light" panose="020B0502040204020203" pitchFamily="34" charset="-122"/>
                <a:ea typeface="微软雅黑 Light" panose="020B0502040204020203" pitchFamily="34" charset="-122"/>
              </a:rPr>
              <a:t>预警场景，实时分析，实时告警</a:t>
            </a:r>
            <a:endParaRPr lang="zh-CN" altLang="en-US" sz="1200" dirty="0">
              <a:latin typeface="微软雅黑 Light" panose="020B0502040204020203" pitchFamily="34" charset="-122"/>
              <a:ea typeface="微软雅黑 Light" panose="020B0502040204020203" pitchFamily="34" charset="-122"/>
              <a:sym typeface="+mn-ea"/>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sym typeface="+mn-ea"/>
              </a:rPr>
              <a:t>抓拍的视频违规快照，支持云端长期保存</a:t>
            </a:r>
            <a:endParaRPr lang="en-US" altLang="zh-CN" sz="1200" dirty="0">
              <a:latin typeface="微软雅黑 Light" panose="020B0502040204020203" pitchFamily="34" charset="-122"/>
              <a:ea typeface="微软雅黑 Light" panose="020B0502040204020203" pitchFamily="34" charset="-122"/>
              <a:sym typeface="+mn-ea"/>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sym typeface="+mn-ea"/>
              </a:rPr>
              <a:t>实时解析摄像头视频，高效智能分析</a:t>
            </a:r>
            <a:r>
              <a:rPr lang="en-US" altLang="zh-CN" sz="1200" dirty="0">
                <a:latin typeface="微软雅黑 Light" panose="020B0502040204020203" pitchFamily="34" charset="-122"/>
                <a:ea typeface="微软雅黑 Light" panose="020B0502040204020203" pitchFamily="34" charset="-122"/>
                <a:sym typeface="+mn-ea"/>
              </a:rPr>
              <a:t>60</a:t>
            </a:r>
            <a:r>
              <a:rPr lang="zh-CN" altLang="en-US" sz="1200" dirty="0">
                <a:latin typeface="微软雅黑 Light" panose="020B0502040204020203" pitchFamily="34" charset="-122"/>
                <a:ea typeface="微软雅黑 Light" panose="020B0502040204020203" pitchFamily="34" charset="-122"/>
                <a:sym typeface="+mn-ea"/>
              </a:rPr>
              <a:t>～</a:t>
            </a:r>
            <a:r>
              <a:rPr lang="en-US" altLang="zh-CN" sz="1200" dirty="0">
                <a:latin typeface="微软雅黑 Light" panose="020B0502040204020203" pitchFamily="34" charset="-122"/>
                <a:ea typeface="微软雅黑 Light" panose="020B0502040204020203" pitchFamily="34" charset="-122"/>
                <a:sym typeface="+mn-ea"/>
              </a:rPr>
              <a:t>120</a:t>
            </a:r>
            <a:r>
              <a:rPr lang="zh-CN" altLang="en-US" sz="1200" dirty="0">
                <a:latin typeface="微软雅黑 Light" panose="020B0502040204020203" pitchFamily="34" charset="-122"/>
                <a:ea typeface="微软雅黑 Light" panose="020B0502040204020203" pitchFamily="34" charset="-122"/>
                <a:sym typeface="+mn-ea"/>
              </a:rPr>
              <a:t>张图</a:t>
            </a:r>
            <a:r>
              <a:rPr lang="en-US" altLang="zh-CN" sz="1200" dirty="0">
                <a:latin typeface="微软雅黑 Light" panose="020B0502040204020203" pitchFamily="34" charset="-122"/>
                <a:ea typeface="微软雅黑 Light" panose="020B0502040204020203" pitchFamily="34" charset="-122"/>
                <a:sym typeface="+mn-ea"/>
              </a:rPr>
              <a:t>/</a:t>
            </a:r>
            <a:r>
              <a:rPr lang="zh-CN" altLang="en-US" sz="1200" dirty="0">
                <a:latin typeface="微软雅黑 Light" panose="020B0502040204020203" pitchFamily="34" charset="-122"/>
                <a:ea typeface="微软雅黑 Light" panose="020B0502040204020203" pitchFamily="34" charset="-122"/>
                <a:sym typeface="+mn-ea"/>
              </a:rPr>
              <a:t>秒</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支持国标（</a:t>
            </a:r>
            <a:r>
              <a:rPr lang="en-US" altLang="zh-CN" sz="1200" dirty="0">
                <a:latin typeface="微软雅黑 Light" panose="020B0502040204020203" pitchFamily="34" charset="-122"/>
                <a:ea typeface="微软雅黑 Light" panose="020B0502040204020203" pitchFamily="34" charset="-122"/>
              </a:rPr>
              <a:t>GB/T28181</a:t>
            </a:r>
            <a:r>
              <a:rPr lang="zh-CN" altLang="en-US" sz="1200" dirty="0">
                <a:latin typeface="微软雅黑 Light" panose="020B0502040204020203" pitchFamily="34" charset="-122"/>
                <a:ea typeface="微软雅黑 Light" panose="020B0502040204020203" pitchFamily="34" charset="-122"/>
              </a:rPr>
              <a:t>）、 </a:t>
            </a:r>
            <a:r>
              <a:rPr lang="en-US" altLang="zh-CN" sz="1200" dirty="0">
                <a:latin typeface="微软雅黑 Light" panose="020B0502040204020203" pitchFamily="34" charset="-122"/>
                <a:ea typeface="微软雅黑 Light" panose="020B0502040204020203" pitchFamily="34" charset="-122"/>
              </a:rPr>
              <a:t>ONVIF </a:t>
            </a:r>
            <a:r>
              <a:rPr lang="zh-CN" altLang="en-US" sz="1200" dirty="0">
                <a:latin typeface="微软雅黑 Light" panose="020B0502040204020203" pitchFamily="34" charset="-122"/>
                <a:ea typeface="微软雅黑 Light" panose="020B0502040204020203" pitchFamily="34" charset="-122"/>
              </a:rPr>
              <a:t>协议或 </a:t>
            </a:r>
            <a:r>
              <a:rPr lang="en-US" altLang="zh-CN" sz="1200" dirty="0">
                <a:latin typeface="微软雅黑 Light" panose="020B0502040204020203" pitchFamily="34" charset="-122"/>
                <a:ea typeface="微软雅黑 Light" panose="020B0502040204020203" pitchFamily="34" charset="-122"/>
              </a:rPr>
              <a:t>RTMP </a:t>
            </a:r>
            <a:r>
              <a:rPr lang="zh-CN" altLang="en-US" sz="1200" dirty="0">
                <a:latin typeface="微软雅黑 Light" panose="020B0502040204020203" pitchFamily="34" charset="-122"/>
                <a:ea typeface="微软雅黑 Light" panose="020B0502040204020203" pitchFamily="34" charset="-122"/>
              </a:rPr>
              <a:t>协议</a:t>
            </a:r>
            <a:endParaRPr lang="zh-CN" altLang="en-US" sz="1200" dirty="0">
              <a:latin typeface="微软雅黑 Light" panose="020B0502040204020203" pitchFamily="34" charset="-122"/>
              <a:ea typeface="微软雅黑 Light" panose="020B0502040204020203" pitchFamily="34" charset="-122"/>
            </a:endParaRPr>
          </a:p>
        </p:txBody>
      </p:sp>
      <p:sp>
        <p:nvSpPr>
          <p:cNvPr id="14" name="文本框 13"/>
          <p:cNvSpPr txBox="1"/>
          <p:nvPr/>
        </p:nvSpPr>
        <p:spPr>
          <a:xfrm>
            <a:off x="365748" y="1955526"/>
            <a:ext cx="2126343" cy="276999"/>
          </a:xfrm>
          <a:prstGeom prst="rect">
            <a:avLst/>
          </a:prstGeom>
          <a:noFill/>
        </p:spPr>
        <p:txBody>
          <a:bodyPr wrap="square" rtlCol="0">
            <a:spAutoFit/>
          </a:bodyPr>
          <a:lstStyle/>
          <a:p>
            <a:pPr algn="ctr"/>
            <a:r>
              <a:rPr kumimoji="1" lang="zh-CN" altLang="en-US" sz="1200" dirty="0"/>
              <a:t>智能边缘终端“</a:t>
            </a:r>
            <a:r>
              <a:rPr kumimoji="1" lang="zh-CN" altLang="en-GB" sz="1200" dirty="0"/>
              <a:t>超脑</a:t>
            </a:r>
            <a:r>
              <a:rPr kumimoji="1" lang="zh-CN" altLang="en-US" sz="1200" dirty="0"/>
              <a:t>”</a:t>
            </a:r>
            <a:endParaRPr kumimoji="1" lang="zh-CN" altLang="en-US" sz="1200" dirty="0"/>
          </a:p>
        </p:txBody>
      </p:sp>
      <p:sp>
        <p:nvSpPr>
          <p:cNvPr id="15" name="文本框 14"/>
          <p:cNvSpPr txBox="1"/>
          <p:nvPr/>
        </p:nvSpPr>
        <p:spPr>
          <a:xfrm>
            <a:off x="3055042" y="1955526"/>
            <a:ext cx="2126343" cy="276999"/>
          </a:xfrm>
          <a:prstGeom prst="rect">
            <a:avLst/>
          </a:prstGeom>
          <a:noFill/>
        </p:spPr>
        <p:txBody>
          <a:bodyPr wrap="square" rtlCol="0">
            <a:spAutoFit/>
          </a:bodyPr>
          <a:lstStyle/>
          <a:p>
            <a:pPr algn="ctr"/>
            <a:r>
              <a:rPr kumimoji="1" lang="zh-CN" altLang="en-US" sz="1200" dirty="0"/>
              <a:t>智能边缘终端“</a:t>
            </a:r>
            <a:r>
              <a:rPr kumimoji="1" lang="zh-CN" altLang="en-GB" sz="1200" dirty="0"/>
              <a:t>图析</a:t>
            </a:r>
            <a:r>
              <a:rPr kumimoji="1" lang="zh-CN" altLang="en-US" sz="1200" dirty="0"/>
              <a:t>”</a:t>
            </a:r>
            <a:endParaRPr kumimoji="1" lang="zh-CN" altLang="en-US" sz="1200" dirty="0"/>
          </a:p>
        </p:txBody>
      </p:sp>
      <p:pic>
        <p:nvPicPr>
          <p:cNvPr id="17" name="图片 16"/>
          <p:cNvPicPr>
            <a:picLocks noChangeAspect="1"/>
          </p:cNvPicPr>
          <p:nvPr/>
        </p:nvPicPr>
        <p:blipFill>
          <a:blip r:embed="rId1" cstate="email"/>
          <a:stretch>
            <a:fillRect/>
          </a:stretch>
        </p:blipFill>
        <p:spPr>
          <a:xfrm>
            <a:off x="3045404" y="2400397"/>
            <a:ext cx="2249491" cy="1198135"/>
          </a:xfrm>
          <a:prstGeom prst="rect">
            <a:avLst/>
          </a:prstGeom>
        </p:spPr>
      </p:pic>
      <p:sp>
        <p:nvSpPr>
          <p:cNvPr id="18" name="矩形 17"/>
          <p:cNvSpPr/>
          <p:nvPr/>
        </p:nvSpPr>
        <p:spPr>
          <a:xfrm>
            <a:off x="5921258" y="895421"/>
            <a:ext cx="2501900" cy="534634"/>
          </a:xfrm>
          <a:prstGeom prst="rect">
            <a:avLst/>
          </a:prstGeom>
          <a:effectLst/>
        </p:spPr>
        <p:txBody>
          <a:bodyPr wrap="square">
            <a:spAutoFit/>
          </a:bodyPr>
          <a:lstStyle/>
          <a:p>
            <a:pPr defTabSz="1219200">
              <a:lnSpc>
                <a:spcPct val="130000"/>
              </a:lnSpc>
            </a:pPr>
            <a:r>
              <a:rPr lang="zh-CN" altLang="en-US" sz="2400" kern="0" dirty="0">
                <a:latin typeface="+mn-ea"/>
              </a:rPr>
              <a:t>拾音解决方案</a:t>
            </a:r>
            <a:endParaRPr lang="zh-CN" altLang="en-US" sz="2400" kern="0" dirty="0">
              <a:latin typeface="+mn-ea"/>
            </a:endParaRPr>
          </a:p>
        </p:txBody>
      </p:sp>
      <p:pic>
        <p:nvPicPr>
          <p:cNvPr id="19" name="Picture 28" descr="声音探头 copy"/>
          <p:cNvPicPr>
            <a:picLocks noChangeAspect="1"/>
          </p:cNvPicPr>
          <p:nvPr/>
        </p:nvPicPr>
        <p:blipFill>
          <a:blip r:embed="rId2" cstate="email"/>
          <a:srcRect/>
          <a:stretch>
            <a:fillRect/>
          </a:stretch>
        </p:blipFill>
        <p:spPr>
          <a:xfrm>
            <a:off x="8217989" y="2459958"/>
            <a:ext cx="958850" cy="943610"/>
          </a:xfrm>
          <a:prstGeom prst="ellipse">
            <a:avLst/>
          </a:prstGeom>
        </p:spPr>
      </p:pic>
      <p:sp>
        <p:nvSpPr>
          <p:cNvPr id="20" name="矩形 19"/>
          <p:cNvSpPr/>
          <p:nvPr/>
        </p:nvSpPr>
        <p:spPr>
          <a:xfrm>
            <a:off x="6001839" y="3727932"/>
            <a:ext cx="1646555" cy="338554"/>
          </a:xfrm>
          <a:prstGeom prst="rect">
            <a:avLst/>
          </a:prstGeom>
        </p:spPr>
        <p:txBody>
          <a:bodyPr wrap="square">
            <a:spAutoFit/>
          </a:bodyPr>
          <a:lstStyle/>
          <a:p>
            <a:pPr fontAlgn="auto">
              <a:lnSpc>
                <a:spcPct val="100000"/>
              </a:lnSpc>
            </a:pP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智能声音检测</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矩形 33"/>
          <p:cNvSpPr/>
          <p:nvPr/>
        </p:nvSpPr>
        <p:spPr>
          <a:xfrm>
            <a:off x="7683319" y="3421227"/>
            <a:ext cx="668655" cy="317779"/>
          </a:xfrm>
          <a:prstGeom prst="rect">
            <a:avLst/>
          </a:prstGeom>
        </p:spPr>
        <p:txBody>
          <a:bodyPr wrap="square">
            <a:spAutoFit/>
          </a:bodyPr>
          <a:lstStyle/>
          <a:p>
            <a:pPr algn="ctr">
              <a:lnSpc>
                <a:spcPts val="192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功能</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矩形 33"/>
          <p:cNvSpPr/>
          <p:nvPr/>
        </p:nvSpPr>
        <p:spPr>
          <a:xfrm>
            <a:off x="8193859" y="3408527"/>
            <a:ext cx="503555" cy="306705"/>
          </a:xfrm>
          <a:prstGeom prst="rect">
            <a:avLst/>
          </a:prstGeom>
        </p:spPr>
        <p:txBody>
          <a:bodyPr wrap="square">
            <a:spAutoFit/>
          </a:bodyPr>
          <a:lstStyle/>
          <a:p>
            <a:pPr fontAlgn="auto">
              <a:lnSpc>
                <a:spcPct val="100000"/>
              </a:lnSpc>
            </a:pPr>
            <a:r>
              <a:rPr lang="zh-CN" altLang="en-US" sz="1400" dirty="0">
                <a:latin typeface="Calibri" panose="020F0502020204030204" charset="0"/>
                <a:ea typeface="Calibri" panose="020F0502020204030204" charset="0"/>
                <a:cs typeface="Times New Roman" panose="02020603050405020304" pitchFamily="18" charset="0"/>
              </a:rPr>
              <a:t>①</a:t>
            </a:r>
            <a:endParaRPr lang="zh-CN" altLang="en-US" sz="1400" dirty="0">
              <a:latin typeface="Calibri" panose="020F0502020204030204" charset="0"/>
              <a:ea typeface="Calibri" panose="020F0502020204030204" charset="0"/>
              <a:cs typeface="Times New Roman" panose="02020603050405020304" pitchFamily="18" charset="0"/>
            </a:endParaRPr>
          </a:p>
        </p:txBody>
      </p:sp>
      <p:sp>
        <p:nvSpPr>
          <p:cNvPr id="23" name="矩形 33"/>
          <p:cNvSpPr/>
          <p:nvPr/>
        </p:nvSpPr>
        <p:spPr>
          <a:xfrm>
            <a:off x="7683319" y="3738727"/>
            <a:ext cx="668655" cy="317779"/>
          </a:xfrm>
          <a:prstGeom prst="rect">
            <a:avLst/>
          </a:prstGeom>
        </p:spPr>
        <p:txBody>
          <a:bodyPr wrap="square">
            <a:spAutoFit/>
          </a:bodyPr>
          <a:lstStyle/>
          <a:p>
            <a:pPr algn="ctr">
              <a:lnSpc>
                <a:spcPts val="192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功能</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Text Box 11"/>
          <p:cNvSpPr txBox="1"/>
          <p:nvPr/>
        </p:nvSpPr>
        <p:spPr>
          <a:xfrm>
            <a:off x="8193859" y="3726027"/>
            <a:ext cx="423514" cy="307777"/>
          </a:xfrm>
          <a:prstGeom prst="rect">
            <a:avLst/>
          </a:prstGeom>
          <a:noFill/>
        </p:spPr>
        <p:txBody>
          <a:bodyPr wrap="none" rtlCol="0" anchor="t">
            <a:spAutoFit/>
          </a:bodyPr>
          <a:lstStyle/>
          <a:p>
            <a:r>
              <a:rPr lang="en-US" sz="1400">
                <a:latin typeface="Calibri" panose="020F0502020204030204" charset="0"/>
                <a:ea typeface="Calibri" panose="020F0502020204030204" charset="0"/>
              </a:rPr>
              <a:t>②</a:t>
            </a:r>
            <a:endParaRPr lang="en-US" sz="1400">
              <a:latin typeface="Calibri" panose="020F0502020204030204" charset="0"/>
              <a:ea typeface="Calibri" panose="020F0502020204030204" charset="0"/>
            </a:endParaRPr>
          </a:p>
        </p:txBody>
      </p:sp>
      <p:sp>
        <p:nvSpPr>
          <p:cNvPr id="25" name="矩形 33"/>
          <p:cNvSpPr/>
          <p:nvPr/>
        </p:nvSpPr>
        <p:spPr>
          <a:xfrm>
            <a:off x="7683319" y="4056227"/>
            <a:ext cx="668655" cy="317779"/>
          </a:xfrm>
          <a:prstGeom prst="rect">
            <a:avLst/>
          </a:prstGeom>
        </p:spPr>
        <p:txBody>
          <a:bodyPr wrap="square">
            <a:spAutoFit/>
          </a:bodyPr>
          <a:lstStyle/>
          <a:p>
            <a:pPr algn="ctr">
              <a:lnSpc>
                <a:spcPts val="192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功能</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Text Box 13"/>
          <p:cNvSpPr txBox="1"/>
          <p:nvPr/>
        </p:nvSpPr>
        <p:spPr>
          <a:xfrm>
            <a:off x="8202114" y="4043527"/>
            <a:ext cx="423514" cy="307777"/>
          </a:xfrm>
          <a:prstGeom prst="rect">
            <a:avLst/>
          </a:prstGeom>
          <a:noFill/>
        </p:spPr>
        <p:txBody>
          <a:bodyPr wrap="none" rtlCol="0" anchor="t">
            <a:spAutoFit/>
          </a:bodyPr>
          <a:lstStyle/>
          <a:p>
            <a:r>
              <a:rPr lang="en-US" sz="1400" dirty="0">
                <a:latin typeface="Calibri" panose="020F0502020204030204" charset="0"/>
                <a:ea typeface="Calibri" panose="020F0502020204030204" charset="0"/>
              </a:rPr>
              <a:t>③</a:t>
            </a:r>
            <a:endParaRPr lang="en-US" sz="1400" dirty="0">
              <a:latin typeface="Calibri" panose="020F0502020204030204" charset="0"/>
              <a:ea typeface="Calibri" panose="020F0502020204030204" charset="0"/>
            </a:endParaRPr>
          </a:p>
        </p:txBody>
      </p:sp>
      <p:sp>
        <p:nvSpPr>
          <p:cNvPr id="27" name="矩形 33"/>
          <p:cNvSpPr/>
          <p:nvPr/>
        </p:nvSpPr>
        <p:spPr>
          <a:xfrm>
            <a:off x="8216130" y="3432022"/>
            <a:ext cx="3309620" cy="317779"/>
          </a:xfrm>
          <a:prstGeom prst="rect">
            <a:avLst/>
          </a:prstGeom>
        </p:spPr>
        <p:txBody>
          <a:bodyPr wrap="square">
            <a:spAutoFit/>
          </a:bodyPr>
          <a:lstStyle/>
          <a:p>
            <a:pPr algn="ctr">
              <a:lnSpc>
                <a:spcPts val="192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敏感词检测（救命 救火 来人啊等）</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矩形 33"/>
          <p:cNvSpPr/>
          <p:nvPr/>
        </p:nvSpPr>
        <p:spPr>
          <a:xfrm>
            <a:off x="8215495" y="3756507"/>
            <a:ext cx="3309620" cy="317779"/>
          </a:xfrm>
          <a:prstGeom prst="rect">
            <a:avLst/>
          </a:prstGeom>
        </p:spPr>
        <p:txBody>
          <a:bodyPr wrap="square">
            <a:spAutoFit/>
          </a:bodyPr>
          <a:lstStyle/>
          <a:p>
            <a:pPr algn="ctr">
              <a:lnSpc>
                <a:spcPts val="192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声纹识人（嫌疑人 陌生人识别 ）</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矩形 33"/>
          <p:cNvSpPr/>
          <p:nvPr/>
        </p:nvSpPr>
        <p:spPr>
          <a:xfrm>
            <a:off x="8216130" y="4061307"/>
            <a:ext cx="3626485" cy="317779"/>
          </a:xfrm>
          <a:prstGeom prst="rect">
            <a:avLst/>
          </a:prstGeom>
        </p:spPr>
        <p:txBody>
          <a:bodyPr wrap="square">
            <a:spAutoFit/>
          </a:bodyPr>
          <a:lstStyle/>
          <a:p>
            <a:pPr algn="ctr">
              <a:lnSpc>
                <a:spcPts val="1920"/>
              </a:lnSpc>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异常声检测（打斗 撞击 尖叫 枪声等）</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0" name="Left Bracket 6"/>
          <p:cNvSpPr/>
          <p:nvPr/>
        </p:nvSpPr>
        <p:spPr>
          <a:xfrm>
            <a:off x="7568384" y="3448532"/>
            <a:ext cx="80645" cy="835660"/>
          </a:xfrm>
          <a:prstGeom prst="leftBracket">
            <a:avLst/>
          </a:prstGeom>
          <a:ln w="158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13"/>
          <p:cNvSpPr txBox="1">
            <a:spLocks noChangeArrowheads="1"/>
          </p:cNvSpPr>
          <p:nvPr/>
        </p:nvSpPr>
        <p:spPr bwMode="auto">
          <a:xfrm>
            <a:off x="5974959" y="4850957"/>
            <a:ext cx="5132378" cy="136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1225">
              <a:lnSpc>
                <a:spcPct val="90000"/>
              </a:lnSpc>
              <a:spcBef>
                <a:spcPts val="1000"/>
              </a:spcBef>
              <a:buChar char="•"/>
              <a:defRPr sz="2800">
                <a:solidFill>
                  <a:schemeClr val="tx1"/>
                </a:solidFill>
                <a:latin typeface="Calibri" panose="020F0502020204030204" charset="0"/>
                <a:ea typeface="宋体" panose="02010600030101010101" pitchFamily="2" charset="-122"/>
              </a:defRPr>
            </a:lvl1pPr>
            <a:lvl2pPr marL="742950" indent="-285750" defTabSz="911225">
              <a:lnSpc>
                <a:spcPct val="90000"/>
              </a:lnSpc>
              <a:spcBef>
                <a:spcPts val="500"/>
              </a:spcBef>
              <a:buChar char="•"/>
              <a:defRPr sz="2400">
                <a:solidFill>
                  <a:schemeClr val="tx1"/>
                </a:solidFill>
                <a:latin typeface="Calibri" panose="020F0502020204030204" charset="0"/>
                <a:ea typeface="宋体" panose="02010600030101010101" pitchFamily="2" charset="-122"/>
              </a:defRPr>
            </a:lvl2pPr>
            <a:lvl3pPr marL="1143000" indent="-228600" defTabSz="911225">
              <a:lnSpc>
                <a:spcPct val="90000"/>
              </a:lnSpc>
              <a:spcBef>
                <a:spcPts val="500"/>
              </a:spcBef>
              <a:buChar char="•"/>
              <a:defRPr sz="2000">
                <a:solidFill>
                  <a:schemeClr val="tx1"/>
                </a:solidFill>
                <a:latin typeface="Calibri" panose="020F0502020204030204" charset="0"/>
                <a:ea typeface="宋体" panose="02010600030101010101" pitchFamily="2" charset="-122"/>
              </a:defRPr>
            </a:lvl3pPr>
            <a:lvl4pPr marL="1600200" indent="-228600" defTabSz="911225">
              <a:lnSpc>
                <a:spcPct val="90000"/>
              </a:lnSpc>
              <a:spcBef>
                <a:spcPts val="500"/>
              </a:spcBef>
              <a:buChar char="•"/>
              <a:defRPr>
                <a:solidFill>
                  <a:schemeClr val="tx1"/>
                </a:solidFill>
                <a:latin typeface="Calibri" panose="020F0502020204030204" charset="0"/>
                <a:ea typeface="宋体" panose="02010600030101010101" pitchFamily="2" charset="-122"/>
              </a:defRPr>
            </a:lvl4pPr>
            <a:lvl5pPr marL="2057400" indent="-228600" defTabSz="911225">
              <a:lnSpc>
                <a:spcPct val="90000"/>
              </a:lnSpc>
              <a:spcBef>
                <a:spcPts val="500"/>
              </a:spcBef>
              <a:buChar char="•"/>
              <a:defRPr>
                <a:solidFill>
                  <a:schemeClr val="tx1"/>
                </a:solidFill>
                <a:latin typeface="Calibri" panose="020F0502020204030204" charset="0"/>
                <a:ea typeface="宋体" panose="02010600030101010101" pitchFamily="2" charset="-122"/>
              </a:defRPr>
            </a:lvl5pPr>
            <a:lvl6pPr marL="25146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9112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nSpc>
                <a:spcPct val="100000"/>
              </a:lnSpc>
              <a:spcBef>
                <a:spcPts val="400"/>
              </a:spcBef>
              <a:buNone/>
            </a:pPr>
            <a:r>
              <a:rPr lang="zh-CN" altLang="en-US" sz="1200" dirty="0">
                <a:latin typeface="微软雅黑 Light" panose="020B0502040204020203" pitchFamily="34" charset="-122"/>
                <a:ea typeface="微软雅黑 Light" panose="020B0502040204020203" pitchFamily="34" charset="-122"/>
              </a:rPr>
              <a:t>给监区装上耳朵，听见问题，控制眼睛，声纹识人，即时响应</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无法安装摄像头场景</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宿舍 出租房 厕所 黑暗场所</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传统安防智能化，实时预警，达到事前震慑消除之目的</a:t>
            </a:r>
            <a:endParaRPr lang="en-US" altLang="zh-CN" sz="1200" dirty="0">
              <a:latin typeface="微软雅黑 Light" panose="020B0502040204020203" pitchFamily="34" charset="-122"/>
              <a:ea typeface="微软雅黑 Light" panose="020B0502040204020203" pitchFamily="34" charset="-122"/>
            </a:endParaRPr>
          </a:p>
          <a:p>
            <a:pPr marL="171450" indent="-171450">
              <a:buFont typeface="Arial" panose="020B0604020202020204" pitchFamily="34" charset="0"/>
              <a:buChar char="•"/>
            </a:pPr>
            <a:r>
              <a:rPr lang="zh-CN" altLang="en-US" sz="1200" dirty="0">
                <a:latin typeface="微软雅黑 Light" panose="020B0502040204020203" pitchFamily="34" charset="-122"/>
                <a:ea typeface="微软雅黑 Light" panose="020B0502040204020203" pitchFamily="34" charset="-122"/>
              </a:rPr>
              <a:t>以声寻人，犯罪分子无处躲藏</a:t>
            </a:r>
            <a:endParaRPr lang="zh-CN" altLang="en-US" sz="1200" dirty="0">
              <a:latin typeface="微软雅黑 Light" panose="020B0502040204020203" pitchFamily="34" charset="-122"/>
              <a:ea typeface="微软雅黑 Light" panose="020B0502040204020203" pitchFamily="34" charset="-122"/>
            </a:endParaRPr>
          </a:p>
        </p:txBody>
      </p:sp>
      <p:sp>
        <p:nvSpPr>
          <p:cNvPr id="32" name="矩形 33"/>
          <p:cNvSpPr/>
          <p:nvPr/>
        </p:nvSpPr>
        <p:spPr>
          <a:xfrm>
            <a:off x="9781486" y="1893247"/>
            <a:ext cx="1646555" cy="338455"/>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智能声音探头</a:t>
            </a:r>
            <a:endParaRPr lang="zh-CN" altLang="en-US"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文本框 1"/>
          <p:cNvSpPr txBox="1"/>
          <p:nvPr/>
        </p:nvSpPr>
        <p:spPr>
          <a:xfrm>
            <a:off x="631620" y="138675"/>
            <a:ext cx="1461280"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pPr algn="l"/>
            <a:r>
              <a:rPr lang="zh-CN" altLang="en-US" dirty="0"/>
              <a:t>智能终端</a:t>
            </a:r>
            <a:endParaRPr lang="zh-CN" altLang="en-US" dirty="0"/>
          </a:p>
        </p:txBody>
      </p:sp>
      <p:pic>
        <p:nvPicPr>
          <p:cNvPr id="3" name="图片 2" descr="银色的机器&#10;&#10;描述已自动生成"/>
          <p:cNvPicPr/>
          <p:nvPr/>
        </p:nvPicPr>
        <p:blipFill>
          <a:blip r:embed="rId3" cstate="email"/>
          <a:stretch>
            <a:fillRect/>
          </a:stretch>
        </p:blipFill>
        <p:spPr>
          <a:xfrm>
            <a:off x="389632" y="2406272"/>
            <a:ext cx="2249490" cy="11922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6885252" y="1479416"/>
            <a:ext cx="4743293" cy="2861896"/>
          </a:xfrm>
          <a:prstGeom prst="rect">
            <a:avLst/>
          </a:prstGeom>
          <a:blipFill dpi="0" rotWithShape="1">
            <a:blip r:embed="rId1" cstate="email">
              <a:alphaModFix amt="5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7" name="矩形 26"/>
          <p:cNvSpPr/>
          <p:nvPr/>
        </p:nvSpPr>
        <p:spPr>
          <a:xfrm>
            <a:off x="7900846" y="-1580669"/>
            <a:ext cx="450081" cy="36395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FFC000"/>
              </a:solidFill>
            </a:endParaRPr>
          </a:p>
        </p:txBody>
      </p:sp>
      <p:sp>
        <p:nvSpPr>
          <p:cNvPr id="28" name="矩形 27"/>
          <p:cNvSpPr/>
          <p:nvPr/>
        </p:nvSpPr>
        <p:spPr>
          <a:xfrm>
            <a:off x="8741454" y="-1560611"/>
            <a:ext cx="450081" cy="363957"/>
          </a:xfrm>
          <a:prstGeom prst="rect">
            <a:avLst/>
          </a:prstGeom>
          <a:solidFill>
            <a:srgbClr val="CE8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9" name="文本框 28"/>
          <p:cNvSpPr txBox="1"/>
          <p:nvPr/>
        </p:nvSpPr>
        <p:spPr>
          <a:xfrm>
            <a:off x="7082534" y="3344356"/>
            <a:ext cx="2109001" cy="400111"/>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a:t>ARM</a:t>
            </a:r>
            <a:r>
              <a:rPr lang="zh-CN" altLang="en-US" sz="1400" dirty="0"/>
              <a:t>系列、算能、华为</a:t>
            </a:r>
            <a:endParaRPr lang="zh-CN" altLang="en-US" sz="1400" dirty="0"/>
          </a:p>
        </p:txBody>
      </p:sp>
      <p:sp>
        <p:nvSpPr>
          <p:cNvPr id="30" name="文本框 29"/>
          <p:cNvSpPr txBox="1"/>
          <p:nvPr/>
        </p:nvSpPr>
        <p:spPr>
          <a:xfrm>
            <a:off x="614288" y="1003203"/>
            <a:ext cx="4451264" cy="1501373"/>
          </a:xfrm>
          <a:prstGeom prst="rect">
            <a:avLst/>
          </a:prstGeom>
          <a:noFill/>
        </p:spPr>
        <p:txBody>
          <a:bodyPr wrap="square" rtlCol="0">
            <a:spAutoFit/>
          </a:bodyPr>
          <a:lstStyle/>
          <a:p>
            <a:pPr>
              <a:lnSpc>
                <a:spcPct val="200000"/>
              </a:lnSpc>
            </a:pPr>
            <a:r>
              <a:rPr lang="en-US" altLang="zh-CN" sz="1600" dirty="0">
                <a:latin typeface="+mj-lt"/>
              </a:rPr>
              <a:t>#</a:t>
            </a:r>
            <a:r>
              <a:rPr lang="zh-CN" altLang="en-US" sz="1600" dirty="0">
                <a:latin typeface="+mj-lt"/>
              </a:rPr>
              <a:t> </a:t>
            </a:r>
            <a:r>
              <a:rPr lang="en-US" altLang="zh-CN" sz="1600" dirty="0">
                <a:latin typeface="+mj-lt"/>
              </a:rPr>
              <a:t>GPU:256/384/512Core</a:t>
            </a:r>
            <a:r>
              <a:rPr lang="zh-CN" altLang="en-US" sz="1600" dirty="0">
                <a:latin typeface="+mj-lt"/>
              </a:rPr>
              <a:t> </a:t>
            </a:r>
            <a:r>
              <a:rPr lang="en-US" altLang="zh-CN" sz="1600" dirty="0">
                <a:latin typeface="+mj-lt"/>
              </a:rPr>
              <a:t>Volta</a:t>
            </a:r>
            <a:r>
              <a:rPr lang="zh-CN" altLang="en-US" sz="1600" dirty="0">
                <a:latin typeface="+mj-lt"/>
              </a:rPr>
              <a:t> </a:t>
            </a:r>
            <a:r>
              <a:rPr lang="en-US" altLang="zh-CN" sz="1600" dirty="0">
                <a:latin typeface="+mj-lt"/>
              </a:rPr>
              <a:t>21TOPs</a:t>
            </a:r>
            <a:r>
              <a:rPr lang="zh-CN" altLang="en-US" sz="1600" dirty="0">
                <a:latin typeface="+mj-lt"/>
              </a:rPr>
              <a:t>（</a:t>
            </a:r>
            <a:r>
              <a:rPr lang="en-US" altLang="zh-CN" sz="1600" dirty="0">
                <a:latin typeface="+mj-lt"/>
              </a:rPr>
              <a:t>INT8</a:t>
            </a:r>
            <a:r>
              <a:rPr lang="zh-CN" altLang="en-US" sz="1600" dirty="0">
                <a:latin typeface="+mj-lt"/>
              </a:rPr>
              <a:t>）</a:t>
            </a:r>
            <a:endParaRPr lang="en-US" altLang="zh-CN" sz="1600" dirty="0">
              <a:latin typeface="+mj-lt"/>
            </a:endParaRPr>
          </a:p>
          <a:p>
            <a:pPr>
              <a:lnSpc>
                <a:spcPct val="200000"/>
              </a:lnSpc>
            </a:pPr>
            <a:r>
              <a:rPr lang="en-US" altLang="zh-CN" sz="1600" dirty="0">
                <a:latin typeface="+mj-lt"/>
              </a:rPr>
              <a:t>#</a:t>
            </a:r>
            <a:r>
              <a:rPr lang="zh-CN" altLang="en-US" sz="1600" dirty="0">
                <a:latin typeface="+mj-lt"/>
              </a:rPr>
              <a:t> </a:t>
            </a:r>
            <a:r>
              <a:rPr lang="en-US" altLang="zh-CN" sz="1600" dirty="0">
                <a:latin typeface="+mj-lt"/>
              </a:rPr>
              <a:t>4/6/8core</a:t>
            </a:r>
            <a:r>
              <a:rPr lang="zh-CN" altLang="en-US" sz="1600" dirty="0">
                <a:latin typeface="+mj-lt"/>
              </a:rPr>
              <a:t> </a:t>
            </a:r>
            <a:r>
              <a:rPr lang="en-US" altLang="zh-CN" sz="1600" dirty="0">
                <a:latin typeface="+mj-lt"/>
              </a:rPr>
              <a:t>ARM/Camel</a:t>
            </a:r>
            <a:r>
              <a:rPr lang="zh-CN" altLang="en-US" sz="1600" dirty="0">
                <a:latin typeface="+mj-lt"/>
              </a:rPr>
              <a:t> </a:t>
            </a:r>
            <a:r>
              <a:rPr lang="en-US" altLang="zh-CN" sz="1600" dirty="0">
                <a:latin typeface="+mj-lt"/>
              </a:rPr>
              <a:t>ARM</a:t>
            </a:r>
            <a:r>
              <a:rPr lang="zh-CN" altLang="en-US" sz="1600" dirty="0">
                <a:latin typeface="+mj-lt"/>
              </a:rPr>
              <a:t> </a:t>
            </a:r>
            <a:r>
              <a:rPr lang="en-US" altLang="zh-CN" sz="1600" dirty="0">
                <a:latin typeface="+mj-lt"/>
              </a:rPr>
              <a:t>v8.2</a:t>
            </a:r>
            <a:r>
              <a:rPr lang="zh-CN" altLang="en-US" sz="1600" dirty="0">
                <a:latin typeface="+mj-lt"/>
              </a:rPr>
              <a:t> </a:t>
            </a:r>
            <a:r>
              <a:rPr lang="en-US" altLang="zh-CN" sz="1600" dirty="0">
                <a:latin typeface="+mj-lt"/>
              </a:rPr>
              <a:t>64-bit</a:t>
            </a:r>
            <a:r>
              <a:rPr lang="zh-CN" altLang="en-US" sz="1600" dirty="0">
                <a:latin typeface="+mj-lt"/>
              </a:rPr>
              <a:t> </a:t>
            </a:r>
            <a:r>
              <a:rPr lang="en-US" altLang="zh-CN" sz="1600" dirty="0">
                <a:latin typeface="+mj-lt"/>
              </a:rPr>
              <a:t>CPU</a:t>
            </a:r>
            <a:endParaRPr lang="en-US" altLang="zh-CN" sz="1600" dirty="0">
              <a:latin typeface="+mj-lt"/>
            </a:endParaRPr>
          </a:p>
          <a:p>
            <a:pPr>
              <a:lnSpc>
                <a:spcPct val="200000"/>
              </a:lnSpc>
            </a:pPr>
            <a:r>
              <a:rPr lang="en-US" altLang="zh-CN" sz="1600" dirty="0">
                <a:latin typeface="+mj-lt"/>
              </a:rPr>
              <a:t>#</a:t>
            </a:r>
            <a:r>
              <a:rPr lang="zh-CN" altLang="en-US" sz="1600" dirty="0">
                <a:latin typeface="+mj-lt"/>
              </a:rPr>
              <a:t> </a:t>
            </a:r>
            <a:r>
              <a:rPr lang="en-US" altLang="zh-CN" sz="1600" dirty="0">
                <a:latin typeface="+mj-lt"/>
              </a:rPr>
              <a:t>4/8/32GB</a:t>
            </a:r>
            <a:r>
              <a:rPr lang="zh-CN" altLang="en-US" sz="1600" dirty="0">
                <a:latin typeface="+mj-lt"/>
              </a:rPr>
              <a:t> </a:t>
            </a:r>
            <a:r>
              <a:rPr lang="en-US" altLang="zh-CN" sz="1600" dirty="0">
                <a:latin typeface="+mj-lt"/>
              </a:rPr>
              <a:t>64/128bit</a:t>
            </a:r>
            <a:r>
              <a:rPr lang="zh-CN" altLang="en-US" sz="1600" dirty="0">
                <a:latin typeface="+mj-lt"/>
              </a:rPr>
              <a:t> </a:t>
            </a:r>
            <a:r>
              <a:rPr lang="en-US" altLang="zh-CN" sz="1600" dirty="0">
                <a:latin typeface="+mj-lt"/>
              </a:rPr>
              <a:t>LPDDR4</a:t>
            </a:r>
            <a:r>
              <a:rPr lang="zh-CN" altLang="en-US" sz="1600" dirty="0">
                <a:latin typeface="+mj-lt"/>
              </a:rPr>
              <a:t> </a:t>
            </a:r>
            <a:r>
              <a:rPr lang="en-US" altLang="zh-CN" sz="1600" dirty="0">
                <a:latin typeface="+mj-lt"/>
              </a:rPr>
              <a:t>25.6/58/51.2GB/S</a:t>
            </a:r>
            <a:endParaRPr lang="zh-CN" altLang="en-US" sz="1600" dirty="0">
              <a:latin typeface="+mj-lt"/>
            </a:endParaRPr>
          </a:p>
        </p:txBody>
      </p:sp>
      <p:cxnSp>
        <p:nvCxnSpPr>
          <p:cNvPr id="31" name="直接连接符 59"/>
          <p:cNvCxnSpPr/>
          <p:nvPr/>
        </p:nvCxnSpPr>
        <p:spPr>
          <a:xfrm>
            <a:off x="7169924" y="3824908"/>
            <a:ext cx="782856" cy="0"/>
          </a:xfrm>
          <a:prstGeom prst="line">
            <a:avLst/>
          </a:prstGeom>
          <a:ln w="31750" cap="rnd">
            <a:solidFill>
              <a:srgbClr val="D48F15"/>
            </a:solidFill>
            <a:round/>
          </a:ln>
          <a:effectLst>
            <a:outerShdw blurRad="50800" dist="25400" dir="2700000" algn="tl" rotWithShape="0">
              <a:srgbClr val="FFC000">
                <a:alpha val="40000"/>
              </a:srgbClr>
            </a:outerShdw>
          </a:effectLst>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076017" y="1257698"/>
            <a:ext cx="1474723" cy="400111"/>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1400" dirty="0"/>
              <a:t>Nvidia</a:t>
            </a:r>
            <a:r>
              <a:rPr lang="zh-CN" altLang="en-US" sz="1400" dirty="0"/>
              <a:t>系列</a:t>
            </a:r>
            <a:endParaRPr lang="zh-CN" altLang="en-US" sz="1400" dirty="0"/>
          </a:p>
        </p:txBody>
      </p:sp>
      <p:sp>
        <p:nvSpPr>
          <p:cNvPr id="33" name="文本框 32"/>
          <p:cNvSpPr txBox="1"/>
          <p:nvPr/>
        </p:nvSpPr>
        <p:spPr>
          <a:xfrm>
            <a:off x="7052931" y="3676093"/>
            <a:ext cx="4963755" cy="1993816"/>
          </a:xfrm>
          <a:prstGeom prst="rect">
            <a:avLst/>
          </a:prstGeom>
          <a:noFill/>
        </p:spPr>
        <p:txBody>
          <a:bodyPr wrap="square" rtlCol="0">
            <a:spAutoFit/>
          </a:bodyPr>
          <a:lstStyle/>
          <a:p>
            <a:pPr>
              <a:lnSpc>
                <a:spcPct val="200000"/>
              </a:lnSpc>
            </a:pPr>
            <a:r>
              <a:rPr lang="en-US" altLang="zh-CN" sz="1600" dirty="0">
                <a:latin typeface="+mj-lt"/>
              </a:rPr>
              <a:t>#</a:t>
            </a:r>
            <a:r>
              <a:rPr lang="zh-CN" altLang="en-US" sz="1600" dirty="0">
                <a:latin typeface="+mj-lt"/>
              </a:rPr>
              <a:t> 嵌入式</a:t>
            </a:r>
            <a:r>
              <a:rPr lang="en-GB" altLang="zh-CN" sz="1600" dirty="0">
                <a:latin typeface="+mj-lt"/>
              </a:rPr>
              <a:t>AI</a:t>
            </a:r>
            <a:r>
              <a:rPr lang="zh-CN" altLang="en-US" sz="1600" dirty="0">
                <a:latin typeface="+mj-lt"/>
              </a:rPr>
              <a:t>算法模型，支持</a:t>
            </a:r>
            <a:r>
              <a:rPr lang="en-US" altLang="zh-CN" sz="1600" dirty="0">
                <a:latin typeface="+mj-lt"/>
              </a:rPr>
              <a:t>4G/5G</a:t>
            </a:r>
            <a:endParaRPr lang="en-US" altLang="zh-CN" sz="1600" dirty="0">
              <a:latin typeface="+mj-lt"/>
            </a:endParaRPr>
          </a:p>
          <a:p>
            <a:pPr>
              <a:lnSpc>
                <a:spcPct val="200000"/>
              </a:lnSpc>
            </a:pPr>
            <a:r>
              <a:rPr lang="en-US" altLang="zh-CN" sz="1600" dirty="0">
                <a:latin typeface="+mj-lt"/>
              </a:rPr>
              <a:t>#</a:t>
            </a:r>
            <a:r>
              <a:rPr lang="zh-CN" altLang="en-US" sz="1600" dirty="0">
                <a:latin typeface="+mj-lt"/>
              </a:rPr>
              <a:t> 支持</a:t>
            </a:r>
            <a:r>
              <a:rPr lang="en-US" altLang="zh-CN" sz="1600" dirty="0">
                <a:latin typeface="+mj-lt"/>
              </a:rPr>
              <a:t>2</a:t>
            </a:r>
            <a:r>
              <a:rPr lang="zh-CN" altLang="en-US" sz="1600" dirty="0">
                <a:latin typeface="+mj-lt"/>
              </a:rPr>
              <a:t>、</a:t>
            </a:r>
            <a:r>
              <a:rPr lang="en-US" altLang="zh-CN" sz="1600" dirty="0">
                <a:latin typeface="+mj-lt"/>
              </a:rPr>
              <a:t>4</a:t>
            </a:r>
            <a:r>
              <a:rPr lang="zh-CN" altLang="en-US" sz="1600" dirty="0">
                <a:latin typeface="+mj-lt"/>
              </a:rPr>
              <a:t>、</a:t>
            </a:r>
            <a:r>
              <a:rPr lang="en-US" altLang="zh-CN" sz="1600" dirty="0">
                <a:latin typeface="+mj-lt"/>
              </a:rPr>
              <a:t>8</a:t>
            </a:r>
            <a:r>
              <a:rPr lang="zh-CN" altLang="en-US" sz="1600" dirty="0">
                <a:latin typeface="+mj-lt"/>
              </a:rPr>
              <a:t>、</a:t>
            </a:r>
            <a:r>
              <a:rPr lang="en-US" altLang="zh-CN" sz="1600" dirty="0">
                <a:latin typeface="+mj-lt"/>
              </a:rPr>
              <a:t>12</a:t>
            </a:r>
            <a:r>
              <a:rPr lang="zh-CN" altLang="en-US" sz="1600" dirty="0">
                <a:latin typeface="+mj-lt"/>
              </a:rPr>
              <a:t>、</a:t>
            </a:r>
            <a:r>
              <a:rPr lang="en-US" altLang="zh-CN" sz="1600" dirty="0">
                <a:latin typeface="+mj-lt"/>
              </a:rPr>
              <a:t>16</a:t>
            </a:r>
            <a:r>
              <a:rPr lang="zh-CN" altLang="en-US" sz="1600" dirty="0">
                <a:latin typeface="+mj-lt"/>
              </a:rPr>
              <a:t>、</a:t>
            </a:r>
            <a:r>
              <a:rPr lang="en-US" altLang="zh-CN" sz="1600" dirty="0">
                <a:latin typeface="+mj-lt"/>
              </a:rPr>
              <a:t>32</a:t>
            </a:r>
            <a:r>
              <a:rPr lang="zh-CN" altLang="en-US" sz="1600" dirty="0">
                <a:latin typeface="+mj-lt"/>
              </a:rPr>
              <a:t>、</a:t>
            </a:r>
            <a:r>
              <a:rPr lang="en-US" altLang="zh-CN" sz="1600" dirty="0">
                <a:latin typeface="+mj-lt"/>
              </a:rPr>
              <a:t>64</a:t>
            </a:r>
            <a:r>
              <a:rPr lang="zh-CN" altLang="en-US" sz="1600" dirty="0">
                <a:latin typeface="+mj-lt"/>
              </a:rPr>
              <a:t>、</a:t>
            </a:r>
            <a:r>
              <a:rPr lang="en-US" altLang="zh-CN" sz="1600" dirty="0">
                <a:latin typeface="+mj-lt"/>
              </a:rPr>
              <a:t>128</a:t>
            </a:r>
            <a:r>
              <a:rPr lang="zh-CN" altLang="en-US" sz="1600" dirty="0">
                <a:latin typeface="+mj-lt"/>
              </a:rPr>
              <a:t>路视频接入</a:t>
            </a:r>
            <a:endParaRPr lang="en-US" altLang="zh-CN" sz="1600" dirty="0">
              <a:latin typeface="+mj-lt"/>
            </a:endParaRPr>
          </a:p>
          <a:p>
            <a:pPr>
              <a:lnSpc>
                <a:spcPct val="200000"/>
              </a:lnSpc>
            </a:pPr>
            <a:r>
              <a:rPr lang="en-US" altLang="zh-CN" sz="1600" dirty="0">
                <a:latin typeface="+mj-lt"/>
              </a:rPr>
              <a:t>#</a:t>
            </a:r>
            <a:r>
              <a:rPr lang="zh-CN" altLang="en-US" sz="1600" dirty="0">
                <a:latin typeface="+mj-lt"/>
              </a:rPr>
              <a:t> </a:t>
            </a:r>
            <a:r>
              <a:rPr lang="zh-CN" altLang="en-US" sz="1600" dirty="0"/>
              <a:t>支持多场景</a:t>
            </a:r>
            <a:r>
              <a:rPr lang="en-US" altLang="zh-CN" sz="1600" dirty="0"/>
              <a:t>AI</a:t>
            </a:r>
            <a:r>
              <a:rPr lang="zh-CN" altLang="en-US" sz="1600" dirty="0"/>
              <a:t>算法模型，即插即用</a:t>
            </a:r>
            <a:endParaRPr lang="en-US" altLang="zh-CN" sz="1600" dirty="0"/>
          </a:p>
          <a:p>
            <a:pPr>
              <a:lnSpc>
                <a:spcPct val="200000"/>
              </a:lnSpc>
            </a:pPr>
            <a:r>
              <a:rPr lang="en-US" altLang="zh-CN" sz="1600" dirty="0">
                <a:latin typeface="+mj-lt"/>
              </a:rPr>
              <a:t>#</a:t>
            </a:r>
            <a:r>
              <a:rPr lang="zh-CN" altLang="en-US" sz="1600" dirty="0">
                <a:latin typeface="+mj-lt"/>
              </a:rPr>
              <a:t> 前置采集、识别、运算、存储、告警</a:t>
            </a:r>
            <a:endParaRPr lang="zh-CN" altLang="en-US" sz="1600" dirty="0">
              <a:latin typeface="+mj-lt"/>
            </a:endParaRPr>
          </a:p>
        </p:txBody>
      </p:sp>
      <p:cxnSp>
        <p:nvCxnSpPr>
          <p:cNvPr id="34" name="直接连接符 63"/>
          <p:cNvCxnSpPr/>
          <p:nvPr/>
        </p:nvCxnSpPr>
        <p:spPr>
          <a:xfrm>
            <a:off x="5869901" y="1738248"/>
            <a:ext cx="584587" cy="0"/>
          </a:xfrm>
          <a:prstGeom prst="line">
            <a:avLst/>
          </a:prstGeom>
          <a:ln w="31750" cap="rnd">
            <a:solidFill>
              <a:srgbClr val="D48F15"/>
            </a:solidFill>
            <a:round/>
          </a:ln>
          <a:effectLst>
            <a:outerShdw blurRad="50800" dist="25400" dir="2700000" algn="tl" rotWithShape="0">
              <a:srgbClr val="FFC000">
                <a:alpha val="40000"/>
              </a:srgbClr>
            </a:outerShdw>
          </a:effectLst>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6061119" y="3406207"/>
            <a:ext cx="1097884" cy="1077668"/>
          </a:xfrm>
          <a:prstGeom prst="ellipse">
            <a:avLst/>
          </a:prstGeom>
          <a:noFill/>
          <a:ln>
            <a:solidFill>
              <a:srgbClr val="CE8C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6" name="文本框 35"/>
          <p:cNvSpPr txBox="1"/>
          <p:nvPr/>
        </p:nvSpPr>
        <p:spPr>
          <a:xfrm>
            <a:off x="5983275" y="3724609"/>
            <a:ext cx="1323052" cy="461665"/>
          </a:xfrm>
          <a:prstGeom prst="rect">
            <a:avLst/>
          </a:prstGeom>
          <a:noFill/>
        </p:spPr>
        <p:txBody>
          <a:bodyPr wrap="square" rtlCol="0">
            <a:spAutoFit/>
          </a:bodyPr>
          <a:lstStyle/>
          <a:p>
            <a:pPr algn="ctr"/>
            <a:r>
              <a:rPr lang="zh-CN" altLang="en-US" sz="2400" dirty="0">
                <a:solidFill>
                  <a:srgbClr val="CE8C14"/>
                </a:solidFill>
              </a:rPr>
              <a:t>图析</a:t>
            </a:r>
            <a:endParaRPr lang="zh-CN" altLang="en-US" sz="2400" dirty="0">
              <a:solidFill>
                <a:srgbClr val="CE8C14"/>
              </a:solidFill>
            </a:endParaRPr>
          </a:p>
        </p:txBody>
      </p:sp>
      <p:grpSp>
        <p:nvGrpSpPr>
          <p:cNvPr id="37" name="组合 36"/>
          <p:cNvGrpSpPr/>
          <p:nvPr/>
        </p:nvGrpSpPr>
        <p:grpSpPr>
          <a:xfrm>
            <a:off x="6496481" y="3679223"/>
            <a:ext cx="1105871" cy="1105871"/>
            <a:chOff x="6496480" y="4227686"/>
            <a:chExt cx="1105870" cy="1105870"/>
          </a:xfrm>
        </p:grpSpPr>
        <p:sp>
          <p:nvSpPr>
            <p:cNvPr id="38" name="椭圆 37"/>
            <p:cNvSpPr/>
            <p:nvPr/>
          </p:nvSpPr>
          <p:spPr>
            <a:xfrm>
              <a:off x="6496480" y="4227686"/>
              <a:ext cx="1105870" cy="11058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39" name="图片 38"/>
            <p:cNvPicPr>
              <a:picLocks noChangeAspect="1"/>
            </p:cNvPicPr>
            <p:nvPr/>
          </p:nvPicPr>
          <p:blipFill rotWithShape="1">
            <a:blip r:embed="rId2" cstate="email">
              <a:duotone>
                <a:prstClr val="black"/>
                <a:srgbClr val="D9C3A5">
                  <a:tint val="50000"/>
                  <a:satMod val="180000"/>
                </a:srgbClr>
              </a:duotone>
            </a:blip>
            <a:srcRect l="-7676" r="-7593"/>
            <a:stretch>
              <a:fillRect/>
            </a:stretch>
          </p:blipFill>
          <p:spPr>
            <a:xfrm>
              <a:off x="6934506" y="4228577"/>
              <a:ext cx="224495" cy="224495"/>
            </a:xfrm>
            <a:custGeom>
              <a:avLst/>
              <a:gdLst>
                <a:gd name="connsiteX0" fmla="*/ 0 w 2405517"/>
                <a:gd name="connsiteY0" fmla="*/ 2949204 h 3473528"/>
                <a:gd name="connsiteX1" fmla="*/ 208528 w 2405517"/>
                <a:gd name="connsiteY1" fmla="*/ 2971546 h 3473528"/>
                <a:gd name="connsiteX2" fmla="*/ 218053 w 2405517"/>
                <a:gd name="connsiteY2" fmla="*/ 3095371 h 3473528"/>
                <a:gd name="connsiteX3" fmla="*/ 199003 w 2405517"/>
                <a:gd name="connsiteY3" fmla="*/ 3333496 h 3473528"/>
                <a:gd name="connsiteX4" fmla="*/ 446653 w 2405517"/>
                <a:gd name="connsiteY4" fmla="*/ 3314446 h 3473528"/>
                <a:gd name="connsiteX5" fmla="*/ 423927 w 2405517"/>
                <a:gd name="connsiteY5" fmla="*/ 3473528 h 3473528"/>
                <a:gd name="connsiteX6" fmla="*/ 0 w 2405517"/>
                <a:gd name="connsiteY6" fmla="*/ 3473528 h 3473528"/>
                <a:gd name="connsiteX7" fmla="*/ 0 w 2405517"/>
                <a:gd name="connsiteY7" fmla="*/ 0 h 3473528"/>
                <a:gd name="connsiteX8" fmla="*/ 2405517 w 2405517"/>
                <a:gd name="connsiteY8" fmla="*/ 0 h 3473528"/>
                <a:gd name="connsiteX9" fmla="*/ 2405517 w 2405517"/>
                <a:gd name="connsiteY9" fmla="*/ 3473528 h 3473528"/>
                <a:gd name="connsiteX10" fmla="*/ 601851 w 2405517"/>
                <a:gd name="connsiteY10" fmla="*/ 3473528 h 3473528"/>
                <a:gd name="connsiteX11" fmla="*/ 618103 w 2405517"/>
                <a:gd name="connsiteY11" fmla="*/ 3447796 h 3473528"/>
                <a:gd name="connsiteX12" fmla="*/ 656203 w 2405517"/>
                <a:gd name="connsiteY12" fmla="*/ 3285871 h 3473528"/>
                <a:gd name="connsiteX13" fmla="*/ 903853 w 2405517"/>
                <a:gd name="connsiteY13" fmla="*/ 3352546 h 3473528"/>
                <a:gd name="connsiteX14" fmla="*/ 932428 w 2405517"/>
                <a:gd name="connsiteY14" fmla="*/ 3323971 h 3473528"/>
                <a:gd name="connsiteX15" fmla="*/ 970528 w 2405517"/>
                <a:gd name="connsiteY15" fmla="*/ 3247771 h 3473528"/>
                <a:gd name="connsiteX16" fmla="*/ 961003 w 2405517"/>
                <a:gd name="connsiteY16" fmla="*/ 3019171 h 3473528"/>
                <a:gd name="connsiteX17" fmla="*/ 1094353 w 2405517"/>
                <a:gd name="connsiteY17" fmla="*/ 2962021 h 3473528"/>
                <a:gd name="connsiteX18" fmla="*/ 1103878 w 2405517"/>
                <a:gd name="connsiteY18" fmla="*/ 2781046 h 3473528"/>
                <a:gd name="connsiteX19" fmla="*/ 856228 w 2405517"/>
                <a:gd name="connsiteY19" fmla="*/ 2742946 h 3473528"/>
                <a:gd name="connsiteX20" fmla="*/ 884803 w 2405517"/>
                <a:gd name="connsiteY20" fmla="*/ 2561971 h 3473528"/>
                <a:gd name="connsiteX21" fmla="*/ 913378 w 2405517"/>
                <a:gd name="connsiteY21" fmla="*/ 2333371 h 3473528"/>
                <a:gd name="connsiteX22" fmla="*/ 789553 w 2405517"/>
                <a:gd name="connsiteY22" fmla="*/ 2447671 h 3473528"/>
                <a:gd name="connsiteX23" fmla="*/ 560953 w 2405517"/>
                <a:gd name="connsiteY23" fmla="*/ 2466721 h 3473528"/>
                <a:gd name="connsiteX24" fmla="*/ 551428 w 2405517"/>
                <a:gd name="connsiteY24" fmla="*/ 2152396 h 3473528"/>
                <a:gd name="connsiteX25" fmla="*/ 541903 w 2405517"/>
                <a:gd name="connsiteY25" fmla="*/ 2104771 h 3473528"/>
                <a:gd name="connsiteX26" fmla="*/ 322828 w 2405517"/>
                <a:gd name="connsiteY26" fmla="*/ 2238121 h 3473528"/>
                <a:gd name="connsiteX27" fmla="*/ 151378 w 2405517"/>
                <a:gd name="connsiteY27" fmla="*/ 2447671 h 3473528"/>
                <a:gd name="connsiteX28" fmla="*/ 227578 w 2405517"/>
                <a:gd name="connsiteY28" fmla="*/ 2542921 h 3473528"/>
                <a:gd name="connsiteX29" fmla="*/ 227578 w 2405517"/>
                <a:gd name="connsiteY29" fmla="*/ 2704846 h 3473528"/>
                <a:gd name="connsiteX30" fmla="*/ 0 w 2405517"/>
                <a:gd name="connsiteY30" fmla="*/ 2733294 h 34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5517" h="3473528">
                  <a:moveTo>
                    <a:pt x="0" y="2949204"/>
                  </a:moveTo>
                  <a:lnTo>
                    <a:pt x="208528" y="2971546"/>
                  </a:lnTo>
                  <a:lnTo>
                    <a:pt x="218053" y="3095371"/>
                  </a:lnTo>
                  <a:lnTo>
                    <a:pt x="199003" y="3333496"/>
                  </a:lnTo>
                  <a:lnTo>
                    <a:pt x="446653" y="3314446"/>
                  </a:lnTo>
                  <a:lnTo>
                    <a:pt x="423927" y="3473528"/>
                  </a:lnTo>
                  <a:lnTo>
                    <a:pt x="0" y="3473528"/>
                  </a:lnTo>
                  <a:close/>
                  <a:moveTo>
                    <a:pt x="0" y="0"/>
                  </a:moveTo>
                  <a:lnTo>
                    <a:pt x="2405517" y="0"/>
                  </a:lnTo>
                  <a:lnTo>
                    <a:pt x="2405517" y="3473528"/>
                  </a:lnTo>
                  <a:lnTo>
                    <a:pt x="601851" y="3473528"/>
                  </a:lnTo>
                  <a:lnTo>
                    <a:pt x="618103" y="3447796"/>
                  </a:lnTo>
                  <a:lnTo>
                    <a:pt x="656203" y="3285871"/>
                  </a:lnTo>
                  <a:lnTo>
                    <a:pt x="903853" y="3352546"/>
                  </a:lnTo>
                  <a:cubicBezTo>
                    <a:pt x="903853" y="3352546"/>
                    <a:pt x="925196" y="3335335"/>
                    <a:pt x="932428" y="3323971"/>
                  </a:cubicBezTo>
                  <a:cubicBezTo>
                    <a:pt x="947674" y="3300013"/>
                    <a:pt x="957828" y="3273171"/>
                    <a:pt x="970528" y="3247771"/>
                  </a:cubicBezTo>
                  <a:lnTo>
                    <a:pt x="961003" y="3019171"/>
                  </a:lnTo>
                  <a:lnTo>
                    <a:pt x="1094353" y="2962021"/>
                  </a:lnTo>
                  <a:lnTo>
                    <a:pt x="1103878" y="2781046"/>
                  </a:lnTo>
                  <a:lnTo>
                    <a:pt x="856228" y="2742946"/>
                  </a:lnTo>
                  <a:lnTo>
                    <a:pt x="884803" y="2561971"/>
                  </a:lnTo>
                  <a:lnTo>
                    <a:pt x="913378" y="2333371"/>
                  </a:lnTo>
                  <a:lnTo>
                    <a:pt x="789553" y="2447671"/>
                  </a:lnTo>
                  <a:lnTo>
                    <a:pt x="560953" y="2466721"/>
                  </a:lnTo>
                  <a:lnTo>
                    <a:pt x="551428" y="2152396"/>
                  </a:lnTo>
                  <a:lnTo>
                    <a:pt x="541903" y="2104771"/>
                  </a:lnTo>
                  <a:lnTo>
                    <a:pt x="322828" y="2238121"/>
                  </a:lnTo>
                  <a:lnTo>
                    <a:pt x="151378" y="2447671"/>
                  </a:lnTo>
                  <a:lnTo>
                    <a:pt x="227578" y="2542921"/>
                  </a:lnTo>
                  <a:lnTo>
                    <a:pt x="227578" y="2704846"/>
                  </a:lnTo>
                  <a:lnTo>
                    <a:pt x="0" y="2733294"/>
                  </a:lnTo>
                  <a:close/>
                </a:path>
              </a:pathLst>
            </a:custGeom>
          </p:spPr>
        </p:pic>
      </p:grpSp>
      <p:sp>
        <p:nvSpPr>
          <p:cNvPr id="40" name="椭圆 39"/>
          <p:cNvSpPr/>
          <p:nvPr/>
        </p:nvSpPr>
        <p:spPr>
          <a:xfrm>
            <a:off x="6734633" y="993420"/>
            <a:ext cx="913615" cy="913615"/>
          </a:xfrm>
          <a:prstGeom prst="ellipse">
            <a:avLst/>
          </a:prstGeom>
          <a:noFill/>
          <a:ln>
            <a:solidFill>
              <a:srgbClr val="CE8C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41" name="文本框 40"/>
          <p:cNvSpPr txBox="1"/>
          <p:nvPr/>
        </p:nvSpPr>
        <p:spPr>
          <a:xfrm>
            <a:off x="6593320" y="1211146"/>
            <a:ext cx="1200475" cy="461665"/>
          </a:xfrm>
          <a:prstGeom prst="rect">
            <a:avLst/>
          </a:prstGeom>
          <a:noFill/>
        </p:spPr>
        <p:txBody>
          <a:bodyPr wrap="square" rtlCol="0">
            <a:spAutoFit/>
          </a:bodyPr>
          <a:lstStyle/>
          <a:p>
            <a:pPr algn="ctr"/>
            <a:r>
              <a:rPr lang="zh-CN" altLang="en-US" sz="2400" dirty="0">
                <a:solidFill>
                  <a:srgbClr val="CE8C14"/>
                </a:solidFill>
              </a:rPr>
              <a:t>超脑</a:t>
            </a:r>
            <a:endParaRPr lang="zh-CN" altLang="en-US" sz="2400" dirty="0">
              <a:solidFill>
                <a:srgbClr val="CE8C14"/>
              </a:solidFill>
            </a:endParaRPr>
          </a:p>
        </p:txBody>
      </p:sp>
      <p:grpSp>
        <p:nvGrpSpPr>
          <p:cNvPr id="42" name="组合 41"/>
          <p:cNvGrpSpPr/>
          <p:nvPr/>
        </p:nvGrpSpPr>
        <p:grpSpPr>
          <a:xfrm>
            <a:off x="8169787" y="890064"/>
            <a:ext cx="1105871" cy="1105871"/>
            <a:chOff x="6496480" y="4227686"/>
            <a:chExt cx="1105870" cy="1105870"/>
          </a:xfrm>
        </p:grpSpPr>
        <p:sp>
          <p:nvSpPr>
            <p:cNvPr id="43" name="椭圆 42"/>
            <p:cNvSpPr/>
            <p:nvPr/>
          </p:nvSpPr>
          <p:spPr>
            <a:xfrm>
              <a:off x="6496480" y="4227686"/>
              <a:ext cx="1105870" cy="11058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44" name="图片 43"/>
            <p:cNvPicPr>
              <a:picLocks noChangeAspect="1"/>
            </p:cNvPicPr>
            <p:nvPr/>
          </p:nvPicPr>
          <p:blipFill rotWithShape="1">
            <a:blip r:embed="rId2" cstate="email">
              <a:duotone>
                <a:prstClr val="black"/>
                <a:srgbClr val="D9C3A5">
                  <a:tint val="50000"/>
                  <a:satMod val="180000"/>
                </a:srgbClr>
              </a:duotone>
            </a:blip>
            <a:srcRect l="-7676" r="-7593"/>
            <a:stretch>
              <a:fillRect/>
            </a:stretch>
          </p:blipFill>
          <p:spPr>
            <a:xfrm>
              <a:off x="6934506" y="4228577"/>
              <a:ext cx="224495" cy="224495"/>
            </a:xfrm>
            <a:custGeom>
              <a:avLst/>
              <a:gdLst>
                <a:gd name="connsiteX0" fmla="*/ 0 w 2405517"/>
                <a:gd name="connsiteY0" fmla="*/ 2949204 h 3473528"/>
                <a:gd name="connsiteX1" fmla="*/ 208528 w 2405517"/>
                <a:gd name="connsiteY1" fmla="*/ 2971546 h 3473528"/>
                <a:gd name="connsiteX2" fmla="*/ 218053 w 2405517"/>
                <a:gd name="connsiteY2" fmla="*/ 3095371 h 3473528"/>
                <a:gd name="connsiteX3" fmla="*/ 199003 w 2405517"/>
                <a:gd name="connsiteY3" fmla="*/ 3333496 h 3473528"/>
                <a:gd name="connsiteX4" fmla="*/ 446653 w 2405517"/>
                <a:gd name="connsiteY4" fmla="*/ 3314446 h 3473528"/>
                <a:gd name="connsiteX5" fmla="*/ 423927 w 2405517"/>
                <a:gd name="connsiteY5" fmla="*/ 3473528 h 3473528"/>
                <a:gd name="connsiteX6" fmla="*/ 0 w 2405517"/>
                <a:gd name="connsiteY6" fmla="*/ 3473528 h 3473528"/>
                <a:gd name="connsiteX7" fmla="*/ 0 w 2405517"/>
                <a:gd name="connsiteY7" fmla="*/ 0 h 3473528"/>
                <a:gd name="connsiteX8" fmla="*/ 2405517 w 2405517"/>
                <a:gd name="connsiteY8" fmla="*/ 0 h 3473528"/>
                <a:gd name="connsiteX9" fmla="*/ 2405517 w 2405517"/>
                <a:gd name="connsiteY9" fmla="*/ 3473528 h 3473528"/>
                <a:gd name="connsiteX10" fmla="*/ 601851 w 2405517"/>
                <a:gd name="connsiteY10" fmla="*/ 3473528 h 3473528"/>
                <a:gd name="connsiteX11" fmla="*/ 618103 w 2405517"/>
                <a:gd name="connsiteY11" fmla="*/ 3447796 h 3473528"/>
                <a:gd name="connsiteX12" fmla="*/ 656203 w 2405517"/>
                <a:gd name="connsiteY12" fmla="*/ 3285871 h 3473528"/>
                <a:gd name="connsiteX13" fmla="*/ 903853 w 2405517"/>
                <a:gd name="connsiteY13" fmla="*/ 3352546 h 3473528"/>
                <a:gd name="connsiteX14" fmla="*/ 932428 w 2405517"/>
                <a:gd name="connsiteY14" fmla="*/ 3323971 h 3473528"/>
                <a:gd name="connsiteX15" fmla="*/ 970528 w 2405517"/>
                <a:gd name="connsiteY15" fmla="*/ 3247771 h 3473528"/>
                <a:gd name="connsiteX16" fmla="*/ 961003 w 2405517"/>
                <a:gd name="connsiteY16" fmla="*/ 3019171 h 3473528"/>
                <a:gd name="connsiteX17" fmla="*/ 1094353 w 2405517"/>
                <a:gd name="connsiteY17" fmla="*/ 2962021 h 3473528"/>
                <a:gd name="connsiteX18" fmla="*/ 1103878 w 2405517"/>
                <a:gd name="connsiteY18" fmla="*/ 2781046 h 3473528"/>
                <a:gd name="connsiteX19" fmla="*/ 856228 w 2405517"/>
                <a:gd name="connsiteY19" fmla="*/ 2742946 h 3473528"/>
                <a:gd name="connsiteX20" fmla="*/ 884803 w 2405517"/>
                <a:gd name="connsiteY20" fmla="*/ 2561971 h 3473528"/>
                <a:gd name="connsiteX21" fmla="*/ 913378 w 2405517"/>
                <a:gd name="connsiteY21" fmla="*/ 2333371 h 3473528"/>
                <a:gd name="connsiteX22" fmla="*/ 789553 w 2405517"/>
                <a:gd name="connsiteY22" fmla="*/ 2447671 h 3473528"/>
                <a:gd name="connsiteX23" fmla="*/ 560953 w 2405517"/>
                <a:gd name="connsiteY23" fmla="*/ 2466721 h 3473528"/>
                <a:gd name="connsiteX24" fmla="*/ 551428 w 2405517"/>
                <a:gd name="connsiteY24" fmla="*/ 2152396 h 3473528"/>
                <a:gd name="connsiteX25" fmla="*/ 541903 w 2405517"/>
                <a:gd name="connsiteY25" fmla="*/ 2104771 h 3473528"/>
                <a:gd name="connsiteX26" fmla="*/ 322828 w 2405517"/>
                <a:gd name="connsiteY26" fmla="*/ 2238121 h 3473528"/>
                <a:gd name="connsiteX27" fmla="*/ 151378 w 2405517"/>
                <a:gd name="connsiteY27" fmla="*/ 2447671 h 3473528"/>
                <a:gd name="connsiteX28" fmla="*/ 227578 w 2405517"/>
                <a:gd name="connsiteY28" fmla="*/ 2542921 h 3473528"/>
                <a:gd name="connsiteX29" fmla="*/ 227578 w 2405517"/>
                <a:gd name="connsiteY29" fmla="*/ 2704846 h 3473528"/>
                <a:gd name="connsiteX30" fmla="*/ 0 w 2405517"/>
                <a:gd name="connsiteY30" fmla="*/ 2733294 h 34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5517" h="3473528">
                  <a:moveTo>
                    <a:pt x="0" y="2949204"/>
                  </a:moveTo>
                  <a:lnTo>
                    <a:pt x="208528" y="2971546"/>
                  </a:lnTo>
                  <a:lnTo>
                    <a:pt x="218053" y="3095371"/>
                  </a:lnTo>
                  <a:lnTo>
                    <a:pt x="199003" y="3333496"/>
                  </a:lnTo>
                  <a:lnTo>
                    <a:pt x="446653" y="3314446"/>
                  </a:lnTo>
                  <a:lnTo>
                    <a:pt x="423927" y="3473528"/>
                  </a:lnTo>
                  <a:lnTo>
                    <a:pt x="0" y="3473528"/>
                  </a:lnTo>
                  <a:close/>
                  <a:moveTo>
                    <a:pt x="0" y="0"/>
                  </a:moveTo>
                  <a:lnTo>
                    <a:pt x="2405517" y="0"/>
                  </a:lnTo>
                  <a:lnTo>
                    <a:pt x="2405517" y="3473528"/>
                  </a:lnTo>
                  <a:lnTo>
                    <a:pt x="601851" y="3473528"/>
                  </a:lnTo>
                  <a:lnTo>
                    <a:pt x="618103" y="3447796"/>
                  </a:lnTo>
                  <a:lnTo>
                    <a:pt x="656203" y="3285871"/>
                  </a:lnTo>
                  <a:lnTo>
                    <a:pt x="903853" y="3352546"/>
                  </a:lnTo>
                  <a:cubicBezTo>
                    <a:pt x="903853" y="3352546"/>
                    <a:pt x="925196" y="3335335"/>
                    <a:pt x="932428" y="3323971"/>
                  </a:cubicBezTo>
                  <a:cubicBezTo>
                    <a:pt x="947674" y="3300013"/>
                    <a:pt x="957828" y="3273171"/>
                    <a:pt x="970528" y="3247771"/>
                  </a:cubicBezTo>
                  <a:lnTo>
                    <a:pt x="961003" y="3019171"/>
                  </a:lnTo>
                  <a:lnTo>
                    <a:pt x="1094353" y="2962021"/>
                  </a:lnTo>
                  <a:lnTo>
                    <a:pt x="1103878" y="2781046"/>
                  </a:lnTo>
                  <a:lnTo>
                    <a:pt x="856228" y="2742946"/>
                  </a:lnTo>
                  <a:lnTo>
                    <a:pt x="884803" y="2561971"/>
                  </a:lnTo>
                  <a:lnTo>
                    <a:pt x="913378" y="2333371"/>
                  </a:lnTo>
                  <a:lnTo>
                    <a:pt x="789553" y="2447671"/>
                  </a:lnTo>
                  <a:lnTo>
                    <a:pt x="560953" y="2466721"/>
                  </a:lnTo>
                  <a:lnTo>
                    <a:pt x="551428" y="2152396"/>
                  </a:lnTo>
                  <a:lnTo>
                    <a:pt x="541903" y="2104771"/>
                  </a:lnTo>
                  <a:lnTo>
                    <a:pt x="322828" y="2238121"/>
                  </a:lnTo>
                  <a:lnTo>
                    <a:pt x="151378" y="2447671"/>
                  </a:lnTo>
                  <a:lnTo>
                    <a:pt x="227578" y="2542921"/>
                  </a:lnTo>
                  <a:lnTo>
                    <a:pt x="227578" y="2704846"/>
                  </a:lnTo>
                  <a:lnTo>
                    <a:pt x="0" y="2733294"/>
                  </a:lnTo>
                  <a:close/>
                </a:path>
              </a:pathLst>
            </a:custGeom>
          </p:spPr>
        </p:pic>
      </p:grpSp>
      <p:grpSp>
        <p:nvGrpSpPr>
          <p:cNvPr id="45" name="组合 44"/>
          <p:cNvGrpSpPr/>
          <p:nvPr/>
        </p:nvGrpSpPr>
        <p:grpSpPr>
          <a:xfrm rot="10800000">
            <a:off x="8189013" y="888991"/>
            <a:ext cx="1105871" cy="1105871"/>
            <a:chOff x="6496480" y="4227686"/>
            <a:chExt cx="1105870" cy="1105870"/>
          </a:xfrm>
        </p:grpSpPr>
        <p:sp>
          <p:nvSpPr>
            <p:cNvPr id="46" name="椭圆 45"/>
            <p:cNvSpPr/>
            <p:nvPr/>
          </p:nvSpPr>
          <p:spPr>
            <a:xfrm>
              <a:off x="6496480" y="4227686"/>
              <a:ext cx="1105870" cy="11058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47" name="图片 46"/>
            <p:cNvPicPr>
              <a:picLocks noChangeAspect="1"/>
            </p:cNvPicPr>
            <p:nvPr/>
          </p:nvPicPr>
          <p:blipFill rotWithShape="1">
            <a:blip r:embed="rId2" cstate="email">
              <a:duotone>
                <a:prstClr val="black"/>
                <a:srgbClr val="D9C3A5">
                  <a:tint val="50000"/>
                  <a:satMod val="180000"/>
                </a:srgbClr>
              </a:duotone>
            </a:blip>
            <a:srcRect l="-7676" r="-7593"/>
            <a:stretch>
              <a:fillRect/>
            </a:stretch>
          </p:blipFill>
          <p:spPr>
            <a:xfrm>
              <a:off x="6934506" y="4228577"/>
              <a:ext cx="224495" cy="224495"/>
            </a:xfrm>
            <a:custGeom>
              <a:avLst/>
              <a:gdLst>
                <a:gd name="connsiteX0" fmla="*/ 0 w 2405517"/>
                <a:gd name="connsiteY0" fmla="*/ 2949204 h 3473528"/>
                <a:gd name="connsiteX1" fmla="*/ 208528 w 2405517"/>
                <a:gd name="connsiteY1" fmla="*/ 2971546 h 3473528"/>
                <a:gd name="connsiteX2" fmla="*/ 218053 w 2405517"/>
                <a:gd name="connsiteY2" fmla="*/ 3095371 h 3473528"/>
                <a:gd name="connsiteX3" fmla="*/ 199003 w 2405517"/>
                <a:gd name="connsiteY3" fmla="*/ 3333496 h 3473528"/>
                <a:gd name="connsiteX4" fmla="*/ 446653 w 2405517"/>
                <a:gd name="connsiteY4" fmla="*/ 3314446 h 3473528"/>
                <a:gd name="connsiteX5" fmla="*/ 423927 w 2405517"/>
                <a:gd name="connsiteY5" fmla="*/ 3473528 h 3473528"/>
                <a:gd name="connsiteX6" fmla="*/ 0 w 2405517"/>
                <a:gd name="connsiteY6" fmla="*/ 3473528 h 3473528"/>
                <a:gd name="connsiteX7" fmla="*/ 0 w 2405517"/>
                <a:gd name="connsiteY7" fmla="*/ 0 h 3473528"/>
                <a:gd name="connsiteX8" fmla="*/ 2405517 w 2405517"/>
                <a:gd name="connsiteY8" fmla="*/ 0 h 3473528"/>
                <a:gd name="connsiteX9" fmla="*/ 2405517 w 2405517"/>
                <a:gd name="connsiteY9" fmla="*/ 3473528 h 3473528"/>
                <a:gd name="connsiteX10" fmla="*/ 601851 w 2405517"/>
                <a:gd name="connsiteY10" fmla="*/ 3473528 h 3473528"/>
                <a:gd name="connsiteX11" fmla="*/ 618103 w 2405517"/>
                <a:gd name="connsiteY11" fmla="*/ 3447796 h 3473528"/>
                <a:gd name="connsiteX12" fmla="*/ 656203 w 2405517"/>
                <a:gd name="connsiteY12" fmla="*/ 3285871 h 3473528"/>
                <a:gd name="connsiteX13" fmla="*/ 903853 w 2405517"/>
                <a:gd name="connsiteY13" fmla="*/ 3352546 h 3473528"/>
                <a:gd name="connsiteX14" fmla="*/ 932428 w 2405517"/>
                <a:gd name="connsiteY14" fmla="*/ 3323971 h 3473528"/>
                <a:gd name="connsiteX15" fmla="*/ 970528 w 2405517"/>
                <a:gd name="connsiteY15" fmla="*/ 3247771 h 3473528"/>
                <a:gd name="connsiteX16" fmla="*/ 961003 w 2405517"/>
                <a:gd name="connsiteY16" fmla="*/ 3019171 h 3473528"/>
                <a:gd name="connsiteX17" fmla="*/ 1094353 w 2405517"/>
                <a:gd name="connsiteY17" fmla="*/ 2962021 h 3473528"/>
                <a:gd name="connsiteX18" fmla="*/ 1103878 w 2405517"/>
                <a:gd name="connsiteY18" fmla="*/ 2781046 h 3473528"/>
                <a:gd name="connsiteX19" fmla="*/ 856228 w 2405517"/>
                <a:gd name="connsiteY19" fmla="*/ 2742946 h 3473528"/>
                <a:gd name="connsiteX20" fmla="*/ 884803 w 2405517"/>
                <a:gd name="connsiteY20" fmla="*/ 2561971 h 3473528"/>
                <a:gd name="connsiteX21" fmla="*/ 913378 w 2405517"/>
                <a:gd name="connsiteY21" fmla="*/ 2333371 h 3473528"/>
                <a:gd name="connsiteX22" fmla="*/ 789553 w 2405517"/>
                <a:gd name="connsiteY22" fmla="*/ 2447671 h 3473528"/>
                <a:gd name="connsiteX23" fmla="*/ 560953 w 2405517"/>
                <a:gd name="connsiteY23" fmla="*/ 2466721 h 3473528"/>
                <a:gd name="connsiteX24" fmla="*/ 551428 w 2405517"/>
                <a:gd name="connsiteY24" fmla="*/ 2152396 h 3473528"/>
                <a:gd name="connsiteX25" fmla="*/ 541903 w 2405517"/>
                <a:gd name="connsiteY25" fmla="*/ 2104771 h 3473528"/>
                <a:gd name="connsiteX26" fmla="*/ 322828 w 2405517"/>
                <a:gd name="connsiteY26" fmla="*/ 2238121 h 3473528"/>
                <a:gd name="connsiteX27" fmla="*/ 151378 w 2405517"/>
                <a:gd name="connsiteY27" fmla="*/ 2447671 h 3473528"/>
                <a:gd name="connsiteX28" fmla="*/ 227578 w 2405517"/>
                <a:gd name="connsiteY28" fmla="*/ 2542921 h 3473528"/>
                <a:gd name="connsiteX29" fmla="*/ 227578 w 2405517"/>
                <a:gd name="connsiteY29" fmla="*/ 2704846 h 3473528"/>
                <a:gd name="connsiteX30" fmla="*/ 0 w 2405517"/>
                <a:gd name="connsiteY30" fmla="*/ 2733294 h 34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5517" h="3473528">
                  <a:moveTo>
                    <a:pt x="0" y="2949204"/>
                  </a:moveTo>
                  <a:lnTo>
                    <a:pt x="208528" y="2971546"/>
                  </a:lnTo>
                  <a:lnTo>
                    <a:pt x="218053" y="3095371"/>
                  </a:lnTo>
                  <a:lnTo>
                    <a:pt x="199003" y="3333496"/>
                  </a:lnTo>
                  <a:lnTo>
                    <a:pt x="446653" y="3314446"/>
                  </a:lnTo>
                  <a:lnTo>
                    <a:pt x="423927" y="3473528"/>
                  </a:lnTo>
                  <a:lnTo>
                    <a:pt x="0" y="3473528"/>
                  </a:lnTo>
                  <a:close/>
                  <a:moveTo>
                    <a:pt x="0" y="0"/>
                  </a:moveTo>
                  <a:lnTo>
                    <a:pt x="2405517" y="0"/>
                  </a:lnTo>
                  <a:lnTo>
                    <a:pt x="2405517" y="3473528"/>
                  </a:lnTo>
                  <a:lnTo>
                    <a:pt x="601851" y="3473528"/>
                  </a:lnTo>
                  <a:lnTo>
                    <a:pt x="618103" y="3447796"/>
                  </a:lnTo>
                  <a:lnTo>
                    <a:pt x="656203" y="3285871"/>
                  </a:lnTo>
                  <a:lnTo>
                    <a:pt x="903853" y="3352546"/>
                  </a:lnTo>
                  <a:cubicBezTo>
                    <a:pt x="903853" y="3352546"/>
                    <a:pt x="925196" y="3335335"/>
                    <a:pt x="932428" y="3323971"/>
                  </a:cubicBezTo>
                  <a:cubicBezTo>
                    <a:pt x="947674" y="3300013"/>
                    <a:pt x="957828" y="3273171"/>
                    <a:pt x="970528" y="3247771"/>
                  </a:cubicBezTo>
                  <a:lnTo>
                    <a:pt x="961003" y="3019171"/>
                  </a:lnTo>
                  <a:lnTo>
                    <a:pt x="1094353" y="2962021"/>
                  </a:lnTo>
                  <a:lnTo>
                    <a:pt x="1103878" y="2781046"/>
                  </a:lnTo>
                  <a:lnTo>
                    <a:pt x="856228" y="2742946"/>
                  </a:lnTo>
                  <a:lnTo>
                    <a:pt x="884803" y="2561971"/>
                  </a:lnTo>
                  <a:lnTo>
                    <a:pt x="913378" y="2333371"/>
                  </a:lnTo>
                  <a:lnTo>
                    <a:pt x="789553" y="2447671"/>
                  </a:lnTo>
                  <a:lnTo>
                    <a:pt x="560953" y="2466721"/>
                  </a:lnTo>
                  <a:lnTo>
                    <a:pt x="551428" y="2152396"/>
                  </a:lnTo>
                  <a:lnTo>
                    <a:pt x="541903" y="2104771"/>
                  </a:lnTo>
                  <a:lnTo>
                    <a:pt x="322828" y="2238121"/>
                  </a:lnTo>
                  <a:lnTo>
                    <a:pt x="151378" y="2447671"/>
                  </a:lnTo>
                  <a:lnTo>
                    <a:pt x="227578" y="2542921"/>
                  </a:lnTo>
                  <a:lnTo>
                    <a:pt x="227578" y="2704846"/>
                  </a:lnTo>
                  <a:lnTo>
                    <a:pt x="0" y="2733294"/>
                  </a:lnTo>
                  <a:close/>
                </a:path>
              </a:pathLst>
            </a:custGeom>
          </p:spPr>
        </p:pic>
      </p:grpSp>
      <p:grpSp>
        <p:nvGrpSpPr>
          <p:cNvPr id="48" name="组合 47"/>
          <p:cNvGrpSpPr/>
          <p:nvPr/>
        </p:nvGrpSpPr>
        <p:grpSpPr>
          <a:xfrm rot="10800000">
            <a:off x="6497110" y="3693179"/>
            <a:ext cx="1105871" cy="1105871"/>
            <a:chOff x="6496480" y="4227686"/>
            <a:chExt cx="1105870" cy="1105870"/>
          </a:xfrm>
        </p:grpSpPr>
        <p:sp>
          <p:nvSpPr>
            <p:cNvPr id="49" name="椭圆 48"/>
            <p:cNvSpPr/>
            <p:nvPr/>
          </p:nvSpPr>
          <p:spPr>
            <a:xfrm>
              <a:off x="6496480" y="4227686"/>
              <a:ext cx="1105870" cy="11058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pic>
          <p:nvPicPr>
            <p:cNvPr id="50" name="图片 49"/>
            <p:cNvPicPr>
              <a:picLocks noChangeAspect="1"/>
            </p:cNvPicPr>
            <p:nvPr/>
          </p:nvPicPr>
          <p:blipFill rotWithShape="1">
            <a:blip r:embed="rId2" cstate="email">
              <a:duotone>
                <a:prstClr val="black"/>
                <a:srgbClr val="D9C3A5">
                  <a:tint val="50000"/>
                  <a:satMod val="180000"/>
                </a:srgbClr>
              </a:duotone>
            </a:blip>
            <a:srcRect l="-7676" r="-7593"/>
            <a:stretch>
              <a:fillRect/>
            </a:stretch>
          </p:blipFill>
          <p:spPr>
            <a:xfrm>
              <a:off x="6934506" y="4228577"/>
              <a:ext cx="224495" cy="224495"/>
            </a:xfrm>
            <a:custGeom>
              <a:avLst/>
              <a:gdLst>
                <a:gd name="connsiteX0" fmla="*/ 0 w 2405517"/>
                <a:gd name="connsiteY0" fmla="*/ 2949204 h 3473528"/>
                <a:gd name="connsiteX1" fmla="*/ 208528 w 2405517"/>
                <a:gd name="connsiteY1" fmla="*/ 2971546 h 3473528"/>
                <a:gd name="connsiteX2" fmla="*/ 218053 w 2405517"/>
                <a:gd name="connsiteY2" fmla="*/ 3095371 h 3473528"/>
                <a:gd name="connsiteX3" fmla="*/ 199003 w 2405517"/>
                <a:gd name="connsiteY3" fmla="*/ 3333496 h 3473528"/>
                <a:gd name="connsiteX4" fmla="*/ 446653 w 2405517"/>
                <a:gd name="connsiteY4" fmla="*/ 3314446 h 3473528"/>
                <a:gd name="connsiteX5" fmla="*/ 423927 w 2405517"/>
                <a:gd name="connsiteY5" fmla="*/ 3473528 h 3473528"/>
                <a:gd name="connsiteX6" fmla="*/ 0 w 2405517"/>
                <a:gd name="connsiteY6" fmla="*/ 3473528 h 3473528"/>
                <a:gd name="connsiteX7" fmla="*/ 0 w 2405517"/>
                <a:gd name="connsiteY7" fmla="*/ 0 h 3473528"/>
                <a:gd name="connsiteX8" fmla="*/ 2405517 w 2405517"/>
                <a:gd name="connsiteY8" fmla="*/ 0 h 3473528"/>
                <a:gd name="connsiteX9" fmla="*/ 2405517 w 2405517"/>
                <a:gd name="connsiteY9" fmla="*/ 3473528 h 3473528"/>
                <a:gd name="connsiteX10" fmla="*/ 601851 w 2405517"/>
                <a:gd name="connsiteY10" fmla="*/ 3473528 h 3473528"/>
                <a:gd name="connsiteX11" fmla="*/ 618103 w 2405517"/>
                <a:gd name="connsiteY11" fmla="*/ 3447796 h 3473528"/>
                <a:gd name="connsiteX12" fmla="*/ 656203 w 2405517"/>
                <a:gd name="connsiteY12" fmla="*/ 3285871 h 3473528"/>
                <a:gd name="connsiteX13" fmla="*/ 903853 w 2405517"/>
                <a:gd name="connsiteY13" fmla="*/ 3352546 h 3473528"/>
                <a:gd name="connsiteX14" fmla="*/ 932428 w 2405517"/>
                <a:gd name="connsiteY14" fmla="*/ 3323971 h 3473528"/>
                <a:gd name="connsiteX15" fmla="*/ 970528 w 2405517"/>
                <a:gd name="connsiteY15" fmla="*/ 3247771 h 3473528"/>
                <a:gd name="connsiteX16" fmla="*/ 961003 w 2405517"/>
                <a:gd name="connsiteY16" fmla="*/ 3019171 h 3473528"/>
                <a:gd name="connsiteX17" fmla="*/ 1094353 w 2405517"/>
                <a:gd name="connsiteY17" fmla="*/ 2962021 h 3473528"/>
                <a:gd name="connsiteX18" fmla="*/ 1103878 w 2405517"/>
                <a:gd name="connsiteY18" fmla="*/ 2781046 h 3473528"/>
                <a:gd name="connsiteX19" fmla="*/ 856228 w 2405517"/>
                <a:gd name="connsiteY19" fmla="*/ 2742946 h 3473528"/>
                <a:gd name="connsiteX20" fmla="*/ 884803 w 2405517"/>
                <a:gd name="connsiteY20" fmla="*/ 2561971 h 3473528"/>
                <a:gd name="connsiteX21" fmla="*/ 913378 w 2405517"/>
                <a:gd name="connsiteY21" fmla="*/ 2333371 h 3473528"/>
                <a:gd name="connsiteX22" fmla="*/ 789553 w 2405517"/>
                <a:gd name="connsiteY22" fmla="*/ 2447671 h 3473528"/>
                <a:gd name="connsiteX23" fmla="*/ 560953 w 2405517"/>
                <a:gd name="connsiteY23" fmla="*/ 2466721 h 3473528"/>
                <a:gd name="connsiteX24" fmla="*/ 551428 w 2405517"/>
                <a:gd name="connsiteY24" fmla="*/ 2152396 h 3473528"/>
                <a:gd name="connsiteX25" fmla="*/ 541903 w 2405517"/>
                <a:gd name="connsiteY25" fmla="*/ 2104771 h 3473528"/>
                <a:gd name="connsiteX26" fmla="*/ 322828 w 2405517"/>
                <a:gd name="connsiteY26" fmla="*/ 2238121 h 3473528"/>
                <a:gd name="connsiteX27" fmla="*/ 151378 w 2405517"/>
                <a:gd name="connsiteY27" fmla="*/ 2447671 h 3473528"/>
                <a:gd name="connsiteX28" fmla="*/ 227578 w 2405517"/>
                <a:gd name="connsiteY28" fmla="*/ 2542921 h 3473528"/>
                <a:gd name="connsiteX29" fmla="*/ 227578 w 2405517"/>
                <a:gd name="connsiteY29" fmla="*/ 2704846 h 3473528"/>
                <a:gd name="connsiteX30" fmla="*/ 0 w 2405517"/>
                <a:gd name="connsiteY30" fmla="*/ 2733294 h 347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5517" h="3473528">
                  <a:moveTo>
                    <a:pt x="0" y="2949204"/>
                  </a:moveTo>
                  <a:lnTo>
                    <a:pt x="208528" y="2971546"/>
                  </a:lnTo>
                  <a:lnTo>
                    <a:pt x="218053" y="3095371"/>
                  </a:lnTo>
                  <a:lnTo>
                    <a:pt x="199003" y="3333496"/>
                  </a:lnTo>
                  <a:lnTo>
                    <a:pt x="446653" y="3314446"/>
                  </a:lnTo>
                  <a:lnTo>
                    <a:pt x="423927" y="3473528"/>
                  </a:lnTo>
                  <a:lnTo>
                    <a:pt x="0" y="3473528"/>
                  </a:lnTo>
                  <a:close/>
                  <a:moveTo>
                    <a:pt x="0" y="0"/>
                  </a:moveTo>
                  <a:lnTo>
                    <a:pt x="2405517" y="0"/>
                  </a:lnTo>
                  <a:lnTo>
                    <a:pt x="2405517" y="3473528"/>
                  </a:lnTo>
                  <a:lnTo>
                    <a:pt x="601851" y="3473528"/>
                  </a:lnTo>
                  <a:lnTo>
                    <a:pt x="618103" y="3447796"/>
                  </a:lnTo>
                  <a:lnTo>
                    <a:pt x="656203" y="3285871"/>
                  </a:lnTo>
                  <a:lnTo>
                    <a:pt x="903853" y="3352546"/>
                  </a:lnTo>
                  <a:cubicBezTo>
                    <a:pt x="903853" y="3352546"/>
                    <a:pt x="925196" y="3335335"/>
                    <a:pt x="932428" y="3323971"/>
                  </a:cubicBezTo>
                  <a:cubicBezTo>
                    <a:pt x="947674" y="3300013"/>
                    <a:pt x="957828" y="3273171"/>
                    <a:pt x="970528" y="3247771"/>
                  </a:cubicBezTo>
                  <a:lnTo>
                    <a:pt x="961003" y="3019171"/>
                  </a:lnTo>
                  <a:lnTo>
                    <a:pt x="1094353" y="2962021"/>
                  </a:lnTo>
                  <a:lnTo>
                    <a:pt x="1103878" y="2781046"/>
                  </a:lnTo>
                  <a:lnTo>
                    <a:pt x="856228" y="2742946"/>
                  </a:lnTo>
                  <a:lnTo>
                    <a:pt x="884803" y="2561971"/>
                  </a:lnTo>
                  <a:lnTo>
                    <a:pt x="913378" y="2333371"/>
                  </a:lnTo>
                  <a:lnTo>
                    <a:pt x="789553" y="2447671"/>
                  </a:lnTo>
                  <a:lnTo>
                    <a:pt x="560953" y="2466721"/>
                  </a:lnTo>
                  <a:lnTo>
                    <a:pt x="551428" y="2152396"/>
                  </a:lnTo>
                  <a:lnTo>
                    <a:pt x="541903" y="2104771"/>
                  </a:lnTo>
                  <a:lnTo>
                    <a:pt x="322828" y="2238121"/>
                  </a:lnTo>
                  <a:lnTo>
                    <a:pt x="151378" y="2447671"/>
                  </a:lnTo>
                  <a:lnTo>
                    <a:pt x="227578" y="2542921"/>
                  </a:lnTo>
                  <a:lnTo>
                    <a:pt x="227578" y="2704846"/>
                  </a:lnTo>
                  <a:lnTo>
                    <a:pt x="0" y="2733294"/>
                  </a:lnTo>
                  <a:close/>
                </a:path>
              </a:pathLst>
            </a:custGeom>
          </p:spPr>
        </p:pic>
      </p:grpSp>
      <p:pic>
        <p:nvPicPr>
          <p:cNvPr id="51" name="图片 50"/>
          <p:cNvPicPr>
            <a:picLocks noChangeAspect="1"/>
          </p:cNvPicPr>
          <p:nvPr/>
        </p:nvPicPr>
        <p:blipFill>
          <a:blip r:embed="rId3" cstate="email"/>
          <a:stretch>
            <a:fillRect/>
          </a:stretch>
        </p:blipFill>
        <p:spPr>
          <a:xfrm>
            <a:off x="6063792" y="2683503"/>
            <a:ext cx="1042499" cy="580143"/>
          </a:xfrm>
          <a:prstGeom prst="rect">
            <a:avLst/>
          </a:prstGeom>
        </p:spPr>
      </p:pic>
      <p:pic>
        <p:nvPicPr>
          <p:cNvPr id="52" name="图片 51" descr="图片包含 人员, 户外&#10;&#10;已生成高可信度的说明"/>
          <p:cNvPicPr>
            <a:picLocks noChangeAspect="1"/>
          </p:cNvPicPr>
          <p:nvPr/>
        </p:nvPicPr>
        <p:blipFill>
          <a:blip r:embed="rId4" cstate="email"/>
          <a:stretch>
            <a:fillRect/>
          </a:stretch>
        </p:blipFill>
        <p:spPr>
          <a:xfrm>
            <a:off x="134203" y="1985789"/>
            <a:ext cx="4567792" cy="4567792"/>
          </a:xfrm>
          <a:prstGeom prst="rect">
            <a:avLst/>
          </a:prstGeom>
        </p:spPr>
      </p:pic>
      <p:pic>
        <p:nvPicPr>
          <p:cNvPr id="53" name="图片 52"/>
          <p:cNvPicPr>
            <a:picLocks noChangeAspect="1"/>
          </p:cNvPicPr>
          <p:nvPr/>
        </p:nvPicPr>
        <p:blipFill>
          <a:blip r:embed="rId5" cstate="email"/>
          <a:stretch>
            <a:fillRect/>
          </a:stretch>
        </p:blipFill>
        <p:spPr>
          <a:xfrm>
            <a:off x="5120795" y="3211013"/>
            <a:ext cx="486167" cy="833105"/>
          </a:xfrm>
          <a:prstGeom prst="rect">
            <a:avLst/>
          </a:prstGeom>
        </p:spPr>
      </p:pic>
      <p:pic>
        <p:nvPicPr>
          <p:cNvPr id="54" name="图片 53"/>
          <p:cNvPicPr>
            <a:picLocks noChangeAspect="1"/>
          </p:cNvPicPr>
          <p:nvPr/>
        </p:nvPicPr>
        <p:blipFill>
          <a:blip r:embed="rId6" cstate="email"/>
          <a:stretch>
            <a:fillRect/>
          </a:stretch>
        </p:blipFill>
        <p:spPr>
          <a:xfrm>
            <a:off x="4015660" y="3734904"/>
            <a:ext cx="499493" cy="852795"/>
          </a:xfrm>
          <a:prstGeom prst="rect">
            <a:avLst/>
          </a:prstGeom>
        </p:spPr>
      </p:pic>
      <p:pic>
        <p:nvPicPr>
          <p:cNvPr id="55" name="图片 54"/>
          <p:cNvPicPr>
            <a:picLocks noChangeAspect="1"/>
          </p:cNvPicPr>
          <p:nvPr/>
        </p:nvPicPr>
        <p:blipFill>
          <a:blip r:embed="rId7" cstate="email"/>
          <a:stretch>
            <a:fillRect/>
          </a:stretch>
        </p:blipFill>
        <p:spPr>
          <a:xfrm>
            <a:off x="2666793" y="4259178"/>
            <a:ext cx="807945" cy="985723"/>
          </a:xfrm>
          <a:prstGeom prst="rect">
            <a:avLst/>
          </a:prstGeom>
        </p:spPr>
      </p:pic>
      <p:pic>
        <p:nvPicPr>
          <p:cNvPr id="56" name="图片 55"/>
          <p:cNvPicPr>
            <a:picLocks noChangeAspect="1"/>
          </p:cNvPicPr>
          <p:nvPr/>
        </p:nvPicPr>
        <p:blipFill>
          <a:blip r:embed="rId8" cstate="email"/>
          <a:stretch>
            <a:fillRect/>
          </a:stretch>
        </p:blipFill>
        <p:spPr>
          <a:xfrm>
            <a:off x="7638261" y="2046234"/>
            <a:ext cx="1188819" cy="767881"/>
          </a:xfrm>
          <a:prstGeom prst="rect">
            <a:avLst/>
          </a:prstGeom>
        </p:spPr>
      </p:pic>
      <p:pic>
        <p:nvPicPr>
          <p:cNvPr id="57" name="图片 56"/>
          <p:cNvPicPr>
            <a:picLocks noChangeAspect="1"/>
          </p:cNvPicPr>
          <p:nvPr/>
        </p:nvPicPr>
        <p:blipFill>
          <a:blip r:embed="rId9" cstate="email"/>
          <a:stretch>
            <a:fillRect/>
          </a:stretch>
        </p:blipFill>
        <p:spPr>
          <a:xfrm>
            <a:off x="9094521" y="1115451"/>
            <a:ext cx="1238327" cy="771609"/>
          </a:xfrm>
          <a:prstGeom prst="rect">
            <a:avLst/>
          </a:prstGeom>
        </p:spPr>
      </p:pic>
      <p:grpSp>
        <p:nvGrpSpPr>
          <p:cNvPr id="58" name="组合 57"/>
          <p:cNvGrpSpPr/>
          <p:nvPr/>
        </p:nvGrpSpPr>
        <p:grpSpPr>
          <a:xfrm>
            <a:off x="1572605" y="1583745"/>
            <a:ext cx="7722279" cy="4092237"/>
            <a:chOff x="3175863" y="1577336"/>
            <a:chExt cx="7722279" cy="4092237"/>
          </a:xfrm>
        </p:grpSpPr>
        <p:cxnSp>
          <p:nvCxnSpPr>
            <p:cNvPr id="59" name="直接连接符 10"/>
            <p:cNvCxnSpPr/>
            <p:nvPr/>
          </p:nvCxnSpPr>
          <p:spPr>
            <a:xfrm flipV="1">
              <a:off x="3175863" y="5033361"/>
              <a:ext cx="1180776" cy="636212"/>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0" name="直接连接符 44"/>
            <p:cNvCxnSpPr/>
            <p:nvPr/>
          </p:nvCxnSpPr>
          <p:spPr>
            <a:xfrm flipV="1">
              <a:off x="4092218" y="4332062"/>
              <a:ext cx="2052439" cy="1105871"/>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1" name="直接连接符 46"/>
            <p:cNvCxnSpPr/>
            <p:nvPr/>
          </p:nvCxnSpPr>
          <p:spPr>
            <a:xfrm flipV="1">
              <a:off x="5478722" y="3832895"/>
              <a:ext cx="2052439" cy="1105871"/>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2" name="直接连接符 47"/>
            <p:cNvCxnSpPr/>
            <p:nvPr/>
          </p:nvCxnSpPr>
          <p:spPr>
            <a:xfrm flipV="1">
              <a:off x="5234981" y="3465087"/>
              <a:ext cx="2052439" cy="1105871"/>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3" name="直接连接符 48"/>
            <p:cNvCxnSpPr/>
            <p:nvPr/>
          </p:nvCxnSpPr>
          <p:spPr>
            <a:xfrm flipV="1">
              <a:off x="6733514" y="2931471"/>
              <a:ext cx="2052439" cy="1105871"/>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4" name="直接连接符 49"/>
            <p:cNvCxnSpPr/>
            <p:nvPr/>
          </p:nvCxnSpPr>
          <p:spPr>
            <a:xfrm flipV="1">
              <a:off x="8009320" y="2513189"/>
              <a:ext cx="2052439" cy="1105871"/>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5" name="直接连接符 50"/>
            <p:cNvCxnSpPr/>
            <p:nvPr/>
          </p:nvCxnSpPr>
          <p:spPr>
            <a:xfrm flipV="1">
              <a:off x="8040902" y="1960253"/>
              <a:ext cx="2052439" cy="1105871"/>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66" name="直接连接符 51"/>
            <p:cNvCxnSpPr/>
            <p:nvPr/>
          </p:nvCxnSpPr>
          <p:spPr>
            <a:xfrm flipV="1">
              <a:off x="9051331" y="2027879"/>
              <a:ext cx="1418601" cy="764355"/>
            </a:xfrm>
            <a:prstGeom prst="line">
              <a:avLst/>
            </a:prstGeom>
            <a:ln cap="rnd">
              <a:gradFill>
                <a:gsLst>
                  <a:gs pos="0">
                    <a:srgbClr val="FFC000">
                      <a:alpha val="0"/>
                    </a:srgbClr>
                  </a:gs>
                  <a:gs pos="100000">
                    <a:srgbClr val="CE8C14"/>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67" name="Freeform 181"/>
            <p:cNvSpPr>
              <a:spLocks noEditPoints="1"/>
            </p:cNvSpPr>
            <p:nvPr/>
          </p:nvSpPr>
          <p:spPr bwMode="auto">
            <a:xfrm rot="783825">
              <a:off x="10454792" y="1577336"/>
              <a:ext cx="443350" cy="443350"/>
            </a:xfrm>
            <a:custGeom>
              <a:avLst/>
              <a:gdLst/>
              <a:ahLst/>
              <a:cxnLst>
                <a:cxn ang="0">
                  <a:pos x="252" y="2"/>
                </a:cxn>
                <a:cxn ang="0">
                  <a:pos x="252" y="2"/>
                </a:cxn>
                <a:cxn ang="0">
                  <a:pos x="248" y="0"/>
                </a:cxn>
                <a:cxn ang="0">
                  <a:pos x="248" y="0"/>
                </a:cxn>
                <a:cxn ang="0">
                  <a:pos x="244" y="2"/>
                </a:cxn>
                <a:cxn ang="0">
                  <a:pos x="4" y="162"/>
                </a:cxn>
                <a:cxn ang="0">
                  <a:pos x="4" y="162"/>
                </a:cxn>
                <a:cxn ang="0">
                  <a:pos x="0" y="164"/>
                </a:cxn>
                <a:cxn ang="0">
                  <a:pos x="0" y="168"/>
                </a:cxn>
                <a:cxn ang="0">
                  <a:pos x="0" y="168"/>
                </a:cxn>
                <a:cxn ang="0">
                  <a:pos x="2" y="172"/>
                </a:cxn>
                <a:cxn ang="0">
                  <a:pos x="6" y="176"/>
                </a:cxn>
                <a:cxn ang="0">
                  <a:pos x="68" y="200"/>
                </a:cxn>
                <a:cxn ang="0">
                  <a:pos x="98" y="252"/>
                </a:cxn>
                <a:cxn ang="0">
                  <a:pos x="98" y="252"/>
                </a:cxn>
                <a:cxn ang="0">
                  <a:pos x="100" y="254"/>
                </a:cxn>
                <a:cxn ang="0">
                  <a:pos x="104" y="256"/>
                </a:cxn>
                <a:cxn ang="0">
                  <a:pos x="104" y="256"/>
                </a:cxn>
                <a:cxn ang="0">
                  <a:pos x="104" y="256"/>
                </a:cxn>
                <a:cxn ang="0">
                  <a:pos x="108" y="254"/>
                </a:cxn>
                <a:cxn ang="0">
                  <a:pos x="110" y="252"/>
                </a:cxn>
                <a:cxn ang="0">
                  <a:pos x="128" y="224"/>
                </a:cxn>
                <a:cxn ang="0">
                  <a:pos x="206" y="256"/>
                </a:cxn>
                <a:cxn ang="0">
                  <a:pos x="206" y="256"/>
                </a:cxn>
                <a:cxn ang="0">
                  <a:pos x="208" y="256"/>
                </a:cxn>
                <a:cxn ang="0">
                  <a:pos x="208" y="256"/>
                </a:cxn>
                <a:cxn ang="0">
                  <a:pos x="212" y="254"/>
                </a:cxn>
                <a:cxn ang="0">
                  <a:pos x="212" y="254"/>
                </a:cxn>
                <a:cxn ang="0">
                  <a:pos x="214" y="252"/>
                </a:cxn>
                <a:cxn ang="0">
                  <a:pos x="216" y="250"/>
                </a:cxn>
                <a:cxn ang="0">
                  <a:pos x="256" y="10"/>
                </a:cxn>
                <a:cxn ang="0">
                  <a:pos x="256" y="10"/>
                </a:cxn>
                <a:cxn ang="0">
                  <a:pos x="256" y="4"/>
                </a:cxn>
                <a:cxn ang="0">
                  <a:pos x="252" y="2"/>
                </a:cxn>
                <a:cxn ang="0">
                  <a:pos x="26" y="166"/>
                </a:cxn>
                <a:cxn ang="0">
                  <a:pos x="210" y="42"/>
                </a:cxn>
                <a:cxn ang="0">
                  <a:pos x="76" y="186"/>
                </a:cxn>
                <a:cxn ang="0">
                  <a:pos x="76" y="186"/>
                </a:cxn>
                <a:cxn ang="0">
                  <a:pos x="74" y="186"/>
                </a:cxn>
                <a:cxn ang="0">
                  <a:pos x="26" y="166"/>
                </a:cxn>
                <a:cxn ang="0">
                  <a:pos x="82" y="192"/>
                </a:cxn>
                <a:cxn ang="0">
                  <a:pos x="82" y="192"/>
                </a:cxn>
                <a:cxn ang="0">
                  <a:pos x="82" y="192"/>
                </a:cxn>
                <a:cxn ang="0">
                  <a:pos x="234" y="30"/>
                </a:cxn>
                <a:cxn ang="0">
                  <a:pos x="104" y="232"/>
                </a:cxn>
                <a:cxn ang="0">
                  <a:pos x="82" y="192"/>
                </a:cxn>
                <a:cxn ang="0">
                  <a:pos x="202" y="236"/>
                </a:cxn>
                <a:cxn ang="0">
                  <a:pos x="134" y="210"/>
                </a:cxn>
                <a:cxn ang="0">
                  <a:pos x="134" y="210"/>
                </a:cxn>
                <a:cxn ang="0">
                  <a:pos x="128" y="208"/>
                </a:cxn>
                <a:cxn ang="0">
                  <a:pos x="234" y="46"/>
                </a:cxn>
                <a:cxn ang="0">
                  <a:pos x="202" y="236"/>
                </a:cxn>
              </a:cxnLst>
              <a:rect l="0" t="0" r="r" b="b"/>
              <a:pathLst>
                <a:path w="256" h="256">
                  <a:moveTo>
                    <a:pt x="252" y="2"/>
                  </a:moveTo>
                  <a:lnTo>
                    <a:pt x="252" y="2"/>
                  </a:lnTo>
                  <a:lnTo>
                    <a:pt x="248" y="0"/>
                  </a:lnTo>
                  <a:lnTo>
                    <a:pt x="248" y="0"/>
                  </a:lnTo>
                  <a:lnTo>
                    <a:pt x="244" y="2"/>
                  </a:lnTo>
                  <a:lnTo>
                    <a:pt x="4" y="162"/>
                  </a:lnTo>
                  <a:lnTo>
                    <a:pt x="4" y="162"/>
                  </a:lnTo>
                  <a:lnTo>
                    <a:pt x="0" y="164"/>
                  </a:lnTo>
                  <a:lnTo>
                    <a:pt x="0" y="168"/>
                  </a:lnTo>
                  <a:lnTo>
                    <a:pt x="0" y="168"/>
                  </a:lnTo>
                  <a:lnTo>
                    <a:pt x="2" y="172"/>
                  </a:lnTo>
                  <a:lnTo>
                    <a:pt x="6" y="176"/>
                  </a:lnTo>
                  <a:lnTo>
                    <a:pt x="68" y="200"/>
                  </a:lnTo>
                  <a:lnTo>
                    <a:pt x="98" y="252"/>
                  </a:lnTo>
                  <a:lnTo>
                    <a:pt x="98" y="252"/>
                  </a:lnTo>
                  <a:lnTo>
                    <a:pt x="100" y="254"/>
                  </a:lnTo>
                  <a:lnTo>
                    <a:pt x="104" y="256"/>
                  </a:lnTo>
                  <a:lnTo>
                    <a:pt x="104" y="256"/>
                  </a:lnTo>
                  <a:lnTo>
                    <a:pt x="104" y="256"/>
                  </a:lnTo>
                  <a:lnTo>
                    <a:pt x="108" y="254"/>
                  </a:lnTo>
                  <a:lnTo>
                    <a:pt x="110" y="252"/>
                  </a:lnTo>
                  <a:lnTo>
                    <a:pt x="128" y="224"/>
                  </a:lnTo>
                  <a:lnTo>
                    <a:pt x="206" y="256"/>
                  </a:lnTo>
                  <a:lnTo>
                    <a:pt x="206" y="256"/>
                  </a:lnTo>
                  <a:lnTo>
                    <a:pt x="208" y="256"/>
                  </a:lnTo>
                  <a:lnTo>
                    <a:pt x="208" y="256"/>
                  </a:lnTo>
                  <a:lnTo>
                    <a:pt x="212" y="254"/>
                  </a:lnTo>
                  <a:lnTo>
                    <a:pt x="212" y="254"/>
                  </a:lnTo>
                  <a:lnTo>
                    <a:pt x="214" y="252"/>
                  </a:lnTo>
                  <a:lnTo>
                    <a:pt x="216" y="250"/>
                  </a:lnTo>
                  <a:lnTo>
                    <a:pt x="256" y="10"/>
                  </a:lnTo>
                  <a:lnTo>
                    <a:pt x="256" y="10"/>
                  </a:lnTo>
                  <a:lnTo>
                    <a:pt x="256" y="4"/>
                  </a:lnTo>
                  <a:lnTo>
                    <a:pt x="252" y="2"/>
                  </a:lnTo>
                  <a:close/>
                  <a:moveTo>
                    <a:pt x="26" y="166"/>
                  </a:moveTo>
                  <a:lnTo>
                    <a:pt x="210" y="42"/>
                  </a:lnTo>
                  <a:lnTo>
                    <a:pt x="76" y="186"/>
                  </a:lnTo>
                  <a:lnTo>
                    <a:pt x="76" y="186"/>
                  </a:lnTo>
                  <a:lnTo>
                    <a:pt x="74" y="186"/>
                  </a:lnTo>
                  <a:lnTo>
                    <a:pt x="26" y="166"/>
                  </a:lnTo>
                  <a:close/>
                  <a:moveTo>
                    <a:pt x="82" y="192"/>
                  </a:moveTo>
                  <a:lnTo>
                    <a:pt x="82" y="192"/>
                  </a:lnTo>
                  <a:lnTo>
                    <a:pt x="82" y="192"/>
                  </a:lnTo>
                  <a:lnTo>
                    <a:pt x="234" y="30"/>
                  </a:lnTo>
                  <a:lnTo>
                    <a:pt x="104" y="232"/>
                  </a:lnTo>
                  <a:lnTo>
                    <a:pt x="82" y="192"/>
                  </a:lnTo>
                  <a:close/>
                  <a:moveTo>
                    <a:pt x="202" y="236"/>
                  </a:moveTo>
                  <a:lnTo>
                    <a:pt x="134" y="210"/>
                  </a:lnTo>
                  <a:lnTo>
                    <a:pt x="134" y="210"/>
                  </a:lnTo>
                  <a:lnTo>
                    <a:pt x="128" y="208"/>
                  </a:lnTo>
                  <a:lnTo>
                    <a:pt x="234" y="46"/>
                  </a:lnTo>
                  <a:lnTo>
                    <a:pt x="202" y="236"/>
                  </a:lnTo>
                  <a:close/>
                </a:path>
              </a:pathLst>
            </a:custGeom>
            <a:gradFill flip="none" rotWithShape="1">
              <a:gsLst>
                <a:gs pos="0">
                  <a:srgbClr val="FFC000">
                    <a:alpha val="0"/>
                  </a:srgbClr>
                </a:gs>
                <a:gs pos="100000">
                  <a:srgbClr val="CE8C14"/>
                </a:gs>
              </a:gsLst>
              <a:lin ang="18900000" scaled="1"/>
              <a:tileRect/>
            </a:gradFill>
            <a:ln w="9525">
              <a:noFill/>
              <a:round/>
            </a:ln>
          </p:spPr>
          <p:txBody>
            <a:bodyPr vert="horz" wrap="square" lIns="121888" tIns="60944" rIns="121888" bIns="60944" numCol="1" anchor="t" anchorCtr="0" compatLnSpc="1"/>
            <a:lstStyle/>
            <a:p>
              <a:pPr defTabSz="1172210"/>
              <a:endParaRPr lang="ar-SA" sz="3065">
                <a:solidFill>
                  <a:prstClr val="black"/>
                </a:solidFill>
                <a:latin typeface="Open Sans"/>
              </a:endParaRPr>
            </a:p>
          </p:txBody>
        </p:sp>
      </p:grpSp>
      <p:sp>
        <p:nvSpPr>
          <p:cNvPr id="2" name="文本框 1"/>
          <p:cNvSpPr txBox="1"/>
          <p:nvPr/>
        </p:nvSpPr>
        <p:spPr>
          <a:xfrm>
            <a:off x="631620" y="138675"/>
            <a:ext cx="1461280"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pPr algn="l"/>
            <a:r>
              <a:rPr lang="zh-CN" altLang="en-US" dirty="0"/>
              <a:t>智能终端</a:t>
            </a:r>
            <a:endParaRPr lang="zh-CN"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69"/>
          <p:cNvPicPr/>
          <p:nvPr/>
        </p:nvPicPr>
        <p:blipFill>
          <a:blip r:embed="rId1" cstate="email"/>
          <a:stretch>
            <a:fillRect/>
          </a:stretch>
        </p:blipFill>
        <p:spPr>
          <a:xfrm>
            <a:off x="9050732" y="960600"/>
            <a:ext cx="2647149" cy="1927059"/>
          </a:xfrm>
          <a:prstGeom prst="rect">
            <a:avLst/>
          </a:prstGeom>
        </p:spPr>
      </p:pic>
      <p:sp>
        <p:nvSpPr>
          <p:cNvPr id="13" name="object 70"/>
          <p:cNvSpPr txBox="1"/>
          <p:nvPr/>
        </p:nvSpPr>
        <p:spPr>
          <a:xfrm>
            <a:off x="9202039" y="1071266"/>
            <a:ext cx="2346960" cy="1583703"/>
          </a:xfrm>
          <a:prstGeom prst="rect">
            <a:avLst/>
          </a:prstGeom>
        </p:spPr>
        <p:txBody>
          <a:bodyPr vert="horz" wrap="square" lIns="0" tIns="12700" rIns="0" bIns="0" rtlCol="0">
            <a:spAutoFit/>
          </a:bodyPr>
          <a:lstStyle/>
          <a:p>
            <a:pPr marL="12700" marR="5715">
              <a:lnSpc>
                <a:spcPct val="120000"/>
              </a:lnSpc>
              <a:spcBef>
                <a:spcPts val="100"/>
              </a:spcBef>
            </a:pPr>
            <a:r>
              <a:rPr sz="1200" b="1" spc="-5" dirty="0">
                <a:latin typeface="微软雅黑" panose="020B0503020204020204" pitchFamily="34" charset="-122"/>
                <a:cs typeface="微软雅黑" panose="020B0503020204020204" pitchFamily="34" charset="-122"/>
              </a:rPr>
              <a:t>挑战</a:t>
            </a:r>
            <a:r>
              <a:rPr sz="1200" b="1" spc="-15" dirty="0">
                <a:latin typeface="微软雅黑" panose="020B0503020204020204" pitchFamily="34" charset="-122"/>
                <a:cs typeface="微软雅黑" panose="020B0503020204020204" pitchFamily="34" charset="-122"/>
              </a:rPr>
              <a:t>/</a:t>
            </a:r>
            <a:r>
              <a:rPr sz="1200" b="1" spc="-5" dirty="0">
                <a:latin typeface="微软雅黑" panose="020B0503020204020204" pitchFamily="34" charset="-122"/>
                <a:cs typeface="微软雅黑" panose="020B0503020204020204" pitchFamily="34" charset="-122"/>
              </a:rPr>
              <a:t>痛点</a:t>
            </a:r>
            <a:r>
              <a:rPr sz="1200" b="1" dirty="0">
                <a:latin typeface="微软雅黑" panose="020B0503020204020204" pitchFamily="34" charset="-122"/>
                <a:cs typeface="微软雅黑" panose="020B0503020204020204" pitchFamily="34" charset="-122"/>
              </a:rPr>
              <a:t>1</a:t>
            </a:r>
            <a:r>
              <a:rPr sz="1200" b="1" spc="-45" dirty="0">
                <a:latin typeface="微软雅黑" panose="020B0503020204020204" pitchFamily="34" charset="-122"/>
                <a:cs typeface="微软雅黑" panose="020B0503020204020204" pitchFamily="34" charset="-122"/>
              </a:rPr>
              <a:t> </a:t>
            </a:r>
            <a:r>
              <a:rPr sz="1200" b="1" spc="-5" dirty="0">
                <a:latin typeface="微软雅黑" panose="020B0503020204020204" pitchFamily="34" charset="-122"/>
                <a:cs typeface="微软雅黑" panose="020B0503020204020204" pitchFamily="34" charset="-122"/>
              </a:rPr>
              <a:t>：</a:t>
            </a:r>
            <a:r>
              <a:rPr sz="1200" spc="-5" dirty="0">
                <a:latin typeface="微软雅黑" panose="020B0503020204020204" pitchFamily="34" charset="-122"/>
                <a:cs typeface="微软雅黑" panose="020B0503020204020204" pitchFamily="34" charset="-122"/>
              </a:rPr>
              <a:t>对从事危化品工</a:t>
            </a:r>
            <a:r>
              <a:rPr sz="1200" dirty="0">
                <a:latin typeface="微软雅黑" panose="020B0503020204020204" pitchFamily="34" charset="-122"/>
                <a:cs typeface="微软雅黑" panose="020B0503020204020204" pitchFamily="34" charset="-122"/>
              </a:rPr>
              <a:t>艺 </a:t>
            </a:r>
            <a:r>
              <a:rPr sz="1200" spc="-5" dirty="0">
                <a:latin typeface="微软雅黑" panose="020B0503020204020204" pitchFamily="34" charset="-122"/>
                <a:cs typeface="微软雅黑" panose="020B0503020204020204" pitchFamily="34" charset="-122"/>
              </a:rPr>
              <a:t>操</a:t>
            </a:r>
            <a:r>
              <a:rPr sz="1200" dirty="0">
                <a:latin typeface="微软雅黑" panose="020B0503020204020204" pitchFamily="34" charset="-122"/>
                <a:cs typeface="微软雅黑" panose="020B0503020204020204" pitchFamily="34" charset="-122"/>
              </a:rPr>
              <a:t>作</a:t>
            </a:r>
            <a:r>
              <a:rPr sz="1200" spc="-100" dirty="0">
                <a:latin typeface="微软雅黑" panose="020B0503020204020204" pitchFamily="34" charset="-122"/>
                <a:cs typeface="微软雅黑" panose="020B0503020204020204" pitchFamily="34" charset="-122"/>
              </a:rPr>
              <a:t> </a:t>
            </a:r>
            <a:r>
              <a:rPr sz="1200" spc="-11" dirty="0">
                <a:latin typeface="微软雅黑" panose="020B0503020204020204" pitchFamily="34" charset="-122"/>
                <a:cs typeface="微软雅黑" panose="020B0503020204020204" pitchFamily="34" charset="-122"/>
              </a:rPr>
              <a:t>人员规范性监管难，如对没</a:t>
            </a:r>
            <a:r>
              <a:rPr sz="1200" dirty="0">
                <a:latin typeface="微软雅黑" panose="020B0503020204020204" pitchFamily="34" charset="-122"/>
                <a:cs typeface="微软雅黑" panose="020B0503020204020204" pitchFamily="34" charset="-122"/>
              </a:rPr>
              <a:t>有 </a:t>
            </a:r>
            <a:r>
              <a:rPr sz="1200" spc="-11" dirty="0">
                <a:latin typeface="微软雅黑" panose="020B0503020204020204" pitchFamily="34" charset="-122"/>
                <a:cs typeface="微软雅黑" panose="020B0503020204020204" pitchFamily="34" charset="-122"/>
              </a:rPr>
              <a:t>佩戴</a:t>
            </a:r>
            <a:r>
              <a:rPr sz="1200" dirty="0">
                <a:latin typeface="微软雅黑" panose="020B0503020204020204" pitchFamily="34" charset="-122"/>
                <a:cs typeface="微软雅黑" panose="020B0503020204020204" pitchFamily="34" charset="-122"/>
              </a:rPr>
              <a:t>安全</a:t>
            </a:r>
            <a:r>
              <a:rPr sz="1200" spc="-115"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帽、安全服等不能及时</a:t>
            </a:r>
            <a:r>
              <a:rPr sz="1200" dirty="0">
                <a:latin typeface="微软雅黑" panose="020B0503020204020204" pitchFamily="34" charset="-122"/>
                <a:cs typeface="微软雅黑" panose="020B0503020204020204" pitchFamily="34" charset="-122"/>
              </a:rPr>
              <a:t>发 </a:t>
            </a:r>
            <a:r>
              <a:rPr sz="1200" spc="-5" dirty="0">
                <a:latin typeface="微软雅黑" panose="020B0503020204020204" pitchFamily="34" charset="-122"/>
                <a:cs typeface="微软雅黑" panose="020B0503020204020204" pitchFamily="34" charset="-122"/>
              </a:rPr>
              <a:t>现</a:t>
            </a:r>
            <a:r>
              <a:rPr sz="1200" dirty="0">
                <a:latin typeface="微软雅黑" panose="020B0503020204020204" pitchFamily="34" charset="-122"/>
                <a:cs typeface="微软雅黑" panose="020B0503020204020204" pitchFamily="34" charset="-122"/>
              </a:rPr>
              <a:t>。</a:t>
            </a:r>
            <a:endParaRPr sz="1200">
              <a:latin typeface="微软雅黑" panose="020B0503020204020204" pitchFamily="34" charset="-122"/>
              <a:cs typeface="微软雅黑" panose="020B0503020204020204" pitchFamily="34" charset="-122"/>
            </a:endParaRPr>
          </a:p>
          <a:p>
            <a:pPr marL="12700" marR="5080">
              <a:lnSpc>
                <a:spcPct val="120000"/>
              </a:lnSpc>
              <a:spcBef>
                <a:spcPts val="300"/>
              </a:spcBef>
            </a:pPr>
            <a:r>
              <a:rPr sz="1200" b="1" spc="-5" dirty="0">
                <a:latin typeface="微软雅黑" panose="020B0503020204020204" pitchFamily="34" charset="-122"/>
                <a:cs typeface="微软雅黑" panose="020B0503020204020204" pitchFamily="34" charset="-122"/>
              </a:rPr>
              <a:t>挑战</a:t>
            </a:r>
            <a:r>
              <a:rPr sz="1200" b="1" spc="-15" dirty="0">
                <a:latin typeface="微软雅黑" panose="020B0503020204020204" pitchFamily="34" charset="-122"/>
                <a:cs typeface="微软雅黑" panose="020B0503020204020204" pitchFamily="34" charset="-122"/>
              </a:rPr>
              <a:t>/</a:t>
            </a:r>
            <a:r>
              <a:rPr sz="1200" b="1" spc="-5" dirty="0">
                <a:latin typeface="微软雅黑" panose="020B0503020204020204" pitchFamily="34" charset="-122"/>
                <a:cs typeface="微软雅黑" panose="020B0503020204020204" pitchFamily="34" charset="-122"/>
              </a:rPr>
              <a:t>痛点</a:t>
            </a:r>
            <a:r>
              <a:rPr sz="1200" b="1" dirty="0">
                <a:latin typeface="微软雅黑" panose="020B0503020204020204" pitchFamily="34" charset="-122"/>
                <a:cs typeface="微软雅黑" panose="020B0503020204020204" pitchFamily="34" charset="-122"/>
              </a:rPr>
              <a:t>2</a:t>
            </a:r>
            <a:r>
              <a:rPr sz="1200" b="1" spc="-45" dirty="0">
                <a:latin typeface="微软雅黑" panose="020B0503020204020204" pitchFamily="34" charset="-122"/>
                <a:cs typeface="微软雅黑" panose="020B0503020204020204" pitchFamily="34" charset="-122"/>
              </a:rPr>
              <a:t> </a:t>
            </a:r>
            <a:r>
              <a:rPr sz="1200" b="1" spc="-5" dirty="0">
                <a:latin typeface="微软雅黑" panose="020B0503020204020204" pitchFamily="34" charset="-122"/>
                <a:cs typeface="微软雅黑" panose="020B0503020204020204" pitchFamily="34" charset="-122"/>
              </a:rPr>
              <a:t>：</a:t>
            </a:r>
            <a:r>
              <a:rPr sz="1200" spc="-5" dirty="0">
                <a:latin typeface="微软雅黑" panose="020B0503020204020204" pitchFamily="34" charset="-122"/>
                <a:cs typeface="微软雅黑" panose="020B0503020204020204" pitchFamily="34" charset="-122"/>
              </a:rPr>
              <a:t>进入罐区人员定</a:t>
            </a:r>
            <a:r>
              <a:rPr sz="1200" dirty="0">
                <a:latin typeface="微软雅黑" panose="020B0503020204020204" pitchFamily="34" charset="-122"/>
                <a:cs typeface="微软雅黑" panose="020B0503020204020204" pitchFamily="34" charset="-122"/>
              </a:rPr>
              <a:t>位 </a:t>
            </a:r>
            <a:r>
              <a:rPr sz="1200" spc="-5" dirty="0">
                <a:latin typeface="微软雅黑" panose="020B0503020204020204" pitchFamily="34" charset="-122"/>
                <a:cs typeface="微软雅黑" panose="020B0503020204020204" pitchFamily="34" charset="-122"/>
              </a:rPr>
              <a:t>和</a:t>
            </a:r>
            <a:r>
              <a:rPr sz="1200" dirty="0">
                <a:latin typeface="微软雅黑" panose="020B0503020204020204" pitchFamily="34" charset="-122"/>
                <a:cs typeface="微软雅黑" panose="020B0503020204020204" pitchFamily="34" charset="-122"/>
              </a:rPr>
              <a:t>数</a:t>
            </a:r>
            <a:r>
              <a:rPr sz="1200" spc="-115"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量统计不准确，如事故发生</a:t>
            </a:r>
            <a:r>
              <a:rPr sz="1200" dirty="0">
                <a:latin typeface="微软雅黑" panose="020B0503020204020204" pitchFamily="34" charset="-122"/>
                <a:cs typeface="微软雅黑" panose="020B0503020204020204" pitchFamily="34" charset="-122"/>
              </a:rPr>
              <a:t>时 </a:t>
            </a:r>
            <a:r>
              <a:rPr sz="1200" spc="-5" dirty="0">
                <a:latin typeface="微软雅黑" panose="020B0503020204020204" pitchFamily="34" charset="-122"/>
                <a:cs typeface="微软雅黑" panose="020B0503020204020204" pitchFamily="34" charset="-122"/>
              </a:rPr>
              <a:t>不知</a:t>
            </a:r>
            <a:r>
              <a:rPr sz="1200" spc="5" dirty="0">
                <a:latin typeface="微软雅黑" panose="020B0503020204020204" pitchFamily="34" charset="-122"/>
                <a:cs typeface="微软雅黑" panose="020B0503020204020204" pitchFamily="34" charset="-122"/>
              </a:rPr>
              <a:t>道</a:t>
            </a:r>
            <a:r>
              <a:rPr sz="1200" dirty="0">
                <a:latin typeface="微软雅黑" panose="020B0503020204020204" pitchFamily="34" charset="-122"/>
                <a:cs typeface="微软雅黑" panose="020B0503020204020204" pitchFamily="34" charset="-122"/>
              </a:rPr>
              <a:t>罐</a:t>
            </a:r>
            <a:r>
              <a:rPr sz="1200" spc="-31"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区是否有人和人数</a:t>
            </a:r>
            <a:r>
              <a:rPr sz="1200" dirty="0">
                <a:latin typeface="微软雅黑" panose="020B0503020204020204" pitchFamily="34" charset="-122"/>
                <a:cs typeface="微软雅黑" panose="020B0503020204020204" pitchFamily="34" charset="-122"/>
              </a:rPr>
              <a:t>。</a:t>
            </a:r>
            <a:endParaRPr sz="1200">
              <a:latin typeface="微软雅黑" panose="020B0503020204020204" pitchFamily="34" charset="-122"/>
              <a:cs typeface="微软雅黑" panose="020B0503020204020204" pitchFamily="34" charset="-122"/>
            </a:endParaRPr>
          </a:p>
        </p:txBody>
      </p:sp>
      <p:pic>
        <p:nvPicPr>
          <p:cNvPr id="14" name="object 71"/>
          <p:cNvPicPr/>
          <p:nvPr/>
        </p:nvPicPr>
        <p:blipFill>
          <a:blip r:embed="rId2" cstate="email"/>
          <a:stretch>
            <a:fillRect/>
          </a:stretch>
        </p:blipFill>
        <p:spPr>
          <a:xfrm>
            <a:off x="9050731" y="2826865"/>
            <a:ext cx="2646832" cy="1573364"/>
          </a:xfrm>
          <a:prstGeom prst="rect">
            <a:avLst/>
          </a:prstGeom>
        </p:spPr>
      </p:pic>
      <p:sp>
        <p:nvSpPr>
          <p:cNvPr id="15" name="object 72"/>
          <p:cNvSpPr txBox="1"/>
          <p:nvPr/>
        </p:nvSpPr>
        <p:spPr>
          <a:xfrm>
            <a:off x="9276207" y="3134255"/>
            <a:ext cx="2195195" cy="880434"/>
          </a:xfrm>
          <a:prstGeom prst="rect">
            <a:avLst/>
          </a:prstGeom>
        </p:spPr>
        <p:txBody>
          <a:bodyPr vert="horz" wrap="square" lIns="0" tIns="12700" rIns="0" bIns="0" rtlCol="0">
            <a:spAutoFit/>
          </a:bodyPr>
          <a:lstStyle/>
          <a:p>
            <a:pPr marL="12700" marR="5080" algn="just">
              <a:lnSpc>
                <a:spcPct val="120000"/>
              </a:lnSpc>
              <a:spcBef>
                <a:spcPts val="100"/>
              </a:spcBef>
            </a:pPr>
            <a:r>
              <a:rPr sz="1200" b="1" dirty="0">
                <a:latin typeface="微软雅黑" panose="020B0503020204020204" pitchFamily="34" charset="-122"/>
                <a:cs typeface="微软雅黑" panose="020B0503020204020204" pitchFamily="34" charset="-122"/>
              </a:rPr>
              <a:t>解决方案：</a:t>
            </a:r>
            <a:r>
              <a:rPr sz="1200" spc="-5" dirty="0">
                <a:latin typeface="微软雅黑" panose="020B0503020204020204" pitchFamily="34" charset="-122"/>
                <a:cs typeface="微软雅黑" panose="020B0503020204020204" pitchFamily="34" charset="-122"/>
              </a:rPr>
              <a:t>利用智能分析功能</a:t>
            </a:r>
            <a:r>
              <a:rPr sz="1200" dirty="0">
                <a:latin typeface="微软雅黑" panose="020B0503020204020204" pitchFamily="34" charset="-122"/>
                <a:cs typeface="微软雅黑" panose="020B0503020204020204" pitchFamily="34" charset="-122"/>
              </a:rPr>
              <a:t>对 </a:t>
            </a:r>
            <a:r>
              <a:rPr sz="1200" spc="-5" dirty="0">
                <a:latin typeface="微软雅黑" panose="020B0503020204020204" pitchFamily="34" charset="-122"/>
                <a:cs typeface="微软雅黑" panose="020B0503020204020204" pitchFamily="34" charset="-122"/>
              </a:rPr>
              <a:t>进</a:t>
            </a:r>
            <a:r>
              <a:rPr sz="1200" dirty="0">
                <a:latin typeface="微软雅黑" panose="020B0503020204020204" pitchFamily="34" charset="-122"/>
                <a:cs typeface="微软雅黑" panose="020B0503020204020204" pitchFamily="34" charset="-122"/>
              </a:rPr>
              <a:t>入</a:t>
            </a:r>
            <a:r>
              <a:rPr sz="1200" spc="-115"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危险区人员自动人脸识别</a:t>
            </a:r>
            <a:r>
              <a:rPr sz="1200"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人体特</a:t>
            </a:r>
            <a:r>
              <a:rPr sz="1200" dirty="0">
                <a:latin typeface="微软雅黑" panose="020B0503020204020204" pitchFamily="34" charset="-122"/>
                <a:cs typeface="微软雅黑" panose="020B0503020204020204" pitchFamily="34" charset="-122"/>
              </a:rPr>
              <a:t>征</a:t>
            </a:r>
            <a:r>
              <a:rPr sz="1200" spc="-115"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识、行为别，减少违</a:t>
            </a:r>
            <a:r>
              <a:rPr sz="1200" dirty="0">
                <a:latin typeface="微软雅黑" panose="020B0503020204020204" pitchFamily="34" charset="-122"/>
                <a:cs typeface="微软雅黑" panose="020B0503020204020204" pitchFamily="34" charset="-122"/>
              </a:rPr>
              <a:t>法 </a:t>
            </a:r>
            <a:r>
              <a:rPr sz="1200" spc="-5" dirty="0">
                <a:latin typeface="微软雅黑" panose="020B0503020204020204" pitchFamily="34" charset="-122"/>
                <a:cs typeface="微软雅黑" panose="020B0503020204020204" pitchFamily="34" charset="-122"/>
              </a:rPr>
              <a:t>操作和通行</a:t>
            </a:r>
            <a:r>
              <a:rPr sz="1200" dirty="0">
                <a:latin typeface="微软雅黑" panose="020B0503020204020204" pitchFamily="34" charset="-122"/>
                <a:cs typeface="微软雅黑" panose="020B0503020204020204" pitchFamily="34" charset="-122"/>
              </a:rPr>
              <a:t>监</a:t>
            </a:r>
            <a:r>
              <a:rPr sz="1200" spc="-20" dirty="0">
                <a:latin typeface="微软雅黑" panose="020B0503020204020204" pitchFamily="34" charset="-122"/>
                <a:cs typeface="微软雅黑" panose="020B0503020204020204" pitchFamily="34" charset="-122"/>
              </a:rPr>
              <a:t> </a:t>
            </a:r>
            <a:r>
              <a:rPr sz="1200" spc="-5" dirty="0">
                <a:latin typeface="微软雅黑" panose="020B0503020204020204" pitchFamily="34" charset="-122"/>
                <a:cs typeface="微软雅黑" panose="020B0503020204020204" pitchFamily="34" charset="-122"/>
              </a:rPr>
              <a:t>控</a:t>
            </a:r>
            <a:r>
              <a:rPr sz="1200" dirty="0">
                <a:latin typeface="微软雅黑" panose="020B0503020204020204" pitchFamily="34" charset="-122"/>
                <a:cs typeface="微软雅黑" panose="020B0503020204020204" pitchFamily="34" charset="-122"/>
              </a:rPr>
              <a:t>。</a:t>
            </a:r>
            <a:endParaRPr sz="1200">
              <a:latin typeface="微软雅黑" panose="020B0503020204020204" pitchFamily="34" charset="-122"/>
              <a:cs typeface="微软雅黑" panose="020B0503020204020204" pitchFamily="34" charset="-122"/>
            </a:endParaRPr>
          </a:p>
        </p:txBody>
      </p:sp>
      <p:sp>
        <p:nvSpPr>
          <p:cNvPr id="16" name="object 73"/>
          <p:cNvSpPr/>
          <p:nvPr/>
        </p:nvSpPr>
        <p:spPr>
          <a:xfrm>
            <a:off x="9113519" y="4369078"/>
            <a:ext cx="2520951" cy="1818639"/>
          </a:xfrm>
          <a:custGeom>
            <a:avLst/>
            <a:gdLst/>
            <a:ahLst/>
            <a:cxnLst/>
            <a:rect l="l" t="t" r="r" b="b"/>
            <a:pathLst>
              <a:path w="2520950" h="1818639">
                <a:moveTo>
                  <a:pt x="2217420" y="1818132"/>
                </a:moveTo>
                <a:lnTo>
                  <a:pt x="303275" y="1818132"/>
                </a:lnTo>
                <a:lnTo>
                  <a:pt x="254246" y="1814334"/>
                </a:lnTo>
                <a:lnTo>
                  <a:pt x="207710" y="1802978"/>
                </a:lnTo>
                <a:lnTo>
                  <a:pt x="164289" y="1784686"/>
                </a:lnTo>
                <a:lnTo>
                  <a:pt x="124608" y="1760083"/>
                </a:lnTo>
                <a:lnTo>
                  <a:pt x="89292" y="1729792"/>
                </a:lnTo>
                <a:lnTo>
                  <a:pt x="58962" y="1694437"/>
                </a:lnTo>
                <a:lnTo>
                  <a:pt x="34245" y="1654642"/>
                </a:lnTo>
                <a:lnTo>
                  <a:pt x="15763" y="1611031"/>
                </a:lnTo>
                <a:lnTo>
                  <a:pt x="4139" y="1564227"/>
                </a:lnTo>
                <a:lnTo>
                  <a:pt x="0" y="1514856"/>
                </a:lnTo>
                <a:lnTo>
                  <a:pt x="0" y="303275"/>
                </a:lnTo>
                <a:lnTo>
                  <a:pt x="4139" y="253938"/>
                </a:lnTo>
                <a:lnTo>
                  <a:pt x="15763" y="207161"/>
                </a:lnTo>
                <a:lnTo>
                  <a:pt x="34245" y="163569"/>
                </a:lnTo>
                <a:lnTo>
                  <a:pt x="58962" y="123785"/>
                </a:lnTo>
                <a:lnTo>
                  <a:pt x="89292" y="88434"/>
                </a:lnTo>
                <a:lnTo>
                  <a:pt x="124608" y="58139"/>
                </a:lnTo>
                <a:lnTo>
                  <a:pt x="164289" y="33525"/>
                </a:lnTo>
                <a:lnTo>
                  <a:pt x="207710" y="15214"/>
                </a:lnTo>
                <a:lnTo>
                  <a:pt x="254246" y="3831"/>
                </a:lnTo>
                <a:lnTo>
                  <a:pt x="303275" y="0"/>
                </a:lnTo>
                <a:lnTo>
                  <a:pt x="2217420" y="0"/>
                </a:lnTo>
                <a:lnTo>
                  <a:pt x="2266517" y="3831"/>
                </a:lnTo>
                <a:lnTo>
                  <a:pt x="2313107" y="15214"/>
                </a:lnTo>
                <a:lnTo>
                  <a:pt x="2356566" y="33525"/>
                </a:lnTo>
                <a:lnTo>
                  <a:pt x="2396269" y="58139"/>
                </a:lnTo>
                <a:lnTo>
                  <a:pt x="2431594" y="88434"/>
                </a:lnTo>
                <a:lnTo>
                  <a:pt x="2461915" y="123785"/>
                </a:lnTo>
                <a:lnTo>
                  <a:pt x="2486610" y="163569"/>
                </a:lnTo>
                <a:lnTo>
                  <a:pt x="2505054" y="207161"/>
                </a:lnTo>
                <a:lnTo>
                  <a:pt x="2516624" y="253938"/>
                </a:lnTo>
                <a:lnTo>
                  <a:pt x="2520696" y="303275"/>
                </a:lnTo>
                <a:lnTo>
                  <a:pt x="2520696" y="1514856"/>
                </a:lnTo>
                <a:lnTo>
                  <a:pt x="2516624" y="1564227"/>
                </a:lnTo>
                <a:lnTo>
                  <a:pt x="2505054" y="1611031"/>
                </a:lnTo>
                <a:lnTo>
                  <a:pt x="2486610" y="1654642"/>
                </a:lnTo>
                <a:lnTo>
                  <a:pt x="2461915" y="1694437"/>
                </a:lnTo>
                <a:lnTo>
                  <a:pt x="2431594" y="1729792"/>
                </a:lnTo>
                <a:lnTo>
                  <a:pt x="2396269" y="1760083"/>
                </a:lnTo>
                <a:lnTo>
                  <a:pt x="2356566" y="1784686"/>
                </a:lnTo>
                <a:lnTo>
                  <a:pt x="2313107" y="1802978"/>
                </a:lnTo>
                <a:lnTo>
                  <a:pt x="2266517" y="1814334"/>
                </a:lnTo>
                <a:lnTo>
                  <a:pt x="2217420" y="1818132"/>
                </a:lnTo>
                <a:close/>
              </a:path>
            </a:pathLst>
          </a:custGeom>
          <a:solidFill>
            <a:srgbClr val="002E71">
              <a:alpha val="32899"/>
            </a:srgbClr>
          </a:solidFill>
        </p:spPr>
        <p:txBody>
          <a:bodyPr wrap="square" lIns="0" tIns="0" rIns="0" bIns="0" rtlCol="0"/>
          <a:lstStyle/>
          <a:p>
            <a:endParaRPr sz="1400"/>
          </a:p>
        </p:txBody>
      </p:sp>
      <p:sp>
        <p:nvSpPr>
          <p:cNvPr id="17" name="object 74"/>
          <p:cNvSpPr txBox="1"/>
          <p:nvPr/>
        </p:nvSpPr>
        <p:spPr>
          <a:xfrm>
            <a:off x="9294405" y="4580442"/>
            <a:ext cx="2289811" cy="1364091"/>
          </a:xfrm>
          <a:prstGeom prst="rect">
            <a:avLst/>
          </a:prstGeom>
        </p:spPr>
        <p:txBody>
          <a:bodyPr vert="horz" wrap="square" lIns="0" tIns="12700" rIns="0" bIns="0" rtlCol="0">
            <a:spAutoFit/>
          </a:bodyPr>
          <a:lstStyle/>
          <a:p>
            <a:pPr marL="12700" marR="5080">
              <a:lnSpc>
                <a:spcPct val="120000"/>
              </a:lnSpc>
              <a:spcBef>
                <a:spcPts val="100"/>
              </a:spcBef>
            </a:pPr>
            <a:r>
              <a:rPr sz="1000" b="1" dirty="0">
                <a:latin typeface="微软雅黑" panose="020B0503020204020204" pitchFamily="34" charset="-122"/>
                <a:cs typeface="微软雅黑" panose="020B0503020204020204" pitchFamily="34" charset="-122"/>
              </a:rPr>
              <a:t>价值</a:t>
            </a:r>
            <a:r>
              <a:rPr sz="1000" b="1" spc="-5" dirty="0">
                <a:latin typeface="微软雅黑" panose="020B0503020204020204" pitchFamily="34" charset="-122"/>
                <a:cs typeface="微软雅黑" panose="020B0503020204020204" pitchFamily="34" charset="-122"/>
              </a:rPr>
              <a:t>1：</a:t>
            </a:r>
            <a:r>
              <a:rPr sz="1000" spc="-5" dirty="0">
                <a:latin typeface="微软雅黑" panose="020B0503020204020204" pitchFamily="34" charset="-122"/>
                <a:cs typeface="微软雅黑" panose="020B0503020204020204" pitchFamily="34" charset="-122"/>
              </a:rPr>
              <a:t>智能、可视化化电子围栏应</a:t>
            </a:r>
            <a:r>
              <a:rPr sz="1000" spc="-105" dirty="0">
                <a:latin typeface="微软雅黑" panose="020B0503020204020204" pitchFamily="34" charset="-122"/>
                <a:cs typeface="微软雅黑" panose="020B0503020204020204" pitchFamily="34" charset="-122"/>
              </a:rPr>
              <a:t> </a:t>
            </a:r>
            <a:r>
              <a:rPr sz="1000" spc="-5" dirty="0">
                <a:latin typeface="微软雅黑" panose="020B0503020204020204" pitchFamily="34" charset="-122"/>
                <a:cs typeface="微软雅黑" panose="020B0503020204020204" pitchFamily="34" charset="-122"/>
              </a:rPr>
              <a:t>用，  减少人工投入，提升效率。</a:t>
            </a:r>
            <a:endParaRPr sz="1000">
              <a:latin typeface="微软雅黑" panose="020B0503020204020204" pitchFamily="34" charset="-122"/>
              <a:cs typeface="微软雅黑" panose="020B0503020204020204" pitchFamily="34" charset="-122"/>
            </a:endParaRPr>
          </a:p>
          <a:p>
            <a:pPr marL="12700" marR="85090">
              <a:lnSpc>
                <a:spcPct val="120000"/>
              </a:lnSpc>
              <a:spcBef>
                <a:spcPts val="300"/>
              </a:spcBef>
            </a:pPr>
            <a:r>
              <a:rPr sz="1000" b="1" dirty="0">
                <a:latin typeface="微软雅黑" panose="020B0503020204020204" pitchFamily="34" charset="-122"/>
                <a:cs typeface="微软雅黑" panose="020B0503020204020204" pitchFamily="34" charset="-122"/>
              </a:rPr>
              <a:t>价值</a:t>
            </a:r>
            <a:r>
              <a:rPr sz="1000" b="1" spc="-11" dirty="0">
                <a:latin typeface="微软雅黑" panose="020B0503020204020204" pitchFamily="34" charset="-122"/>
                <a:cs typeface="微软雅黑" panose="020B0503020204020204" pitchFamily="34" charset="-122"/>
              </a:rPr>
              <a:t>2：</a:t>
            </a:r>
            <a:r>
              <a:rPr sz="1000" spc="-5" dirty="0">
                <a:latin typeface="微软雅黑" panose="020B0503020204020204" pitchFamily="34" charset="-122"/>
                <a:cs typeface="微软雅黑" panose="020B0503020204020204" pitchFamily="34" charset="-122"/>
              </a:rPr>
              <a:t>通过整合各种应用，如视频</a:t>
            </a:r>
            <a:r>
              <a:rPr sz="1000" spc="-51" dirty="0">
                <a:latin typeface="微软雅黑" panose="020B0503020204020204" pitchFamily="34" charset="-122"/>
                <a:cs typeface="微软雅黑" panose="020B0503020204020204" pitchFamily="34" charset="-122"/>
              </a:rPr>
              <a:t> </a:t>
            </a:r>
            <a:r>
              <a:rPr sz="1000" spc="-5" dirty="0">
                <a:latin typeface="微软雅黑" panose="020B0503020204020204" pitchFamily="34" charset="-122"/>
                <a:cs typeface="微软雅黑" panose="020B0503020204020204" pitchFamily="34" charset="-122"/>
              </a:rPr>
              <a:t>监 控，门禁控制，电子巡更，智能分</a:t>
            </a:r>
            <a:r>
              <a:rPr sz="1000" spc="-111" dirty="0">
                <a:latin typeface="微软雅黑" panose="020B0503020204020204" pitchFamily="34" charset="-122"/>
                <a:cs typeface="微软雅黑" panose="020B0503020204020204" pitchFamily="34" charset="-122"/>
              </a:rPr>
              <a:t> </a:t>
            </a:r>
            <a:r>
              <a:rPr sz="1000" spc="-11" dirty="0">
                <a:latin typeface="微软雅黑" panose="020B0503020204020204" pitchFamily="34" charset="-122"/>
                <a:cs typeface="微软雅黑" panose="020B0503020204020204" pitchFamily="34" charset="-122"/>
              </a:rPr>
              <a:t>析</a:t>
            </a:r>
            <a:r>
              <a:rPr sz="1000" spc="-5" dirty="0">
                <a:latin typeface="微软雅黑" panose="020B0503020204020204" pitchFamily="34" charset="-122"/>
                <a:cs typeface="微软雅黑" panose="020B0503020204020204" pitchFamily="34" charset="-122"/>
              </a:rPr>
              <a:t>， </a:t>
            </a:r>
            <a:r>
              <a:rPr sz="1000" spc="-11" dirty="0">
                <a:latin typeface="微软雅黑" panose="020B0503020204020204" pitchFamily="34" charset="-122"/>
                <a:cs typeface="微软雅黑" panose="020B0503020204020204" pitchFamily="34" charset="-122"/>
              </a:rPr>
              <a:t>提供一个自动化的安全保护系</a:t>
            </a:r>
            <a:r>
              <a:rPr sz="1000" spc="-5" dirty="0">
                <a:latin typeface="微软雅黑" panose="020B0503020204020204" pitchFamily="34" charset="-122"/>
                <a:cs typeface="微软雅黑" panose="020B0503020204020204" pitchFamily="34" charset="-122"/>
              </a:rPr>
              <a:t>统</a:t>
            </a:r>
            <a:endParaRPr sz="1000">
              <a:latin typeface="微软雅黑" panose="020B0503020204020204" pitchFamily="34" charset="-122"/>
              <a:cs typeface="微软雅黑" panose="020B0503020204020204" pitchFamily="34" charset="-122"/>
            </a:endParaRPr>
          </a:p>
          <a:p>
            <a:pPr marL="12700" marR="129540">
              <a:lnSpc>
                <a:spcPct val="119000"/>
              </a:lnSpc>
              <a:spcBef>
                <a:spcPts val="315"/>
              </a:spcBef>
            </a:pPr>
            <a:r>
              <a:rPr sz="1000" b="1" spc="5" dirty="0">
                <a:latin typeface="微软雅黑" panose="020B0503020204020204" pitchFamily="34" charset="-122"/>
                <a:cs typeface="微软雅黑" panose="020B0503020204020204" pitchFamily="34" charset="-122"/>
              </a:rPr>
              <a:t>价值</a:t>
            </a:r>
            <a:r>
              <a:rPr sz="1000" b="1" spc="-5" dirty="0">
                <a:latin typeface="微软雅黑" panose="020B0503020204020204" pitchFamily="34" charset="-122"/>
                <a:cs typeface="微软雅黑" panose="020B0503020204020204" pitchFamily="34" charset="-122"/>
              </a:rPr>
              <a:t>3：</a:t>
            </a:r>
            <a:r>
              <a:rPr sz="1000" spc="-5" dirty="0">
                <a:latin typeface="微软雅黑" panose="020B0503020204020204" pitchFamily="34" charset="-122"/>
                <a:cs typeface="微软雅黑" panose="020B0503020204020204" pitchFamily="34" charset="-122"/>
              </a:rPr>
              <a:t>构建监控网络，支持无缝管</a:t>
            </a:r>
            <a:r>
              <a:rPr sz="1000" spc="-100" dirty="0">
                <a:latin typeface="微软雅黑" panose="020B0503020204020204" pitchFamily="34" charset="-122"/>
                <a:cs typeface="微软雅黑" panose="020B0503020204020204" pitchFamily="34" charset="-122"/>
              </a:rPr>
              <a:t> </a:t>
            </a:r>
            <a:r>
              <a:rPr sz="1000" spc="-5" dirty="0">
                <a:latin typeface="微软雅黑" panose="020B0503020204020204" pitchFamily="34" charset="-122"/>
                <a:cs typeface="微软雅黑" panose="020B0503020204020204" pitchFamily="34" charset="-122"/>
              </a:rPr>
              <a:t>理 和及时联动响应紧急事件</a:t>
            </a:r>
            <a:endParaRPr sz="1000">
              <a:latin typeface="微软雅黑" panose="020B0503020204020204" pitchFamily="34" charset="-122"/>
              <a:cs typeface="微软雅黑" panose="020B0503020204020204" pitchFamily="34" charset="-122"/>
            </a:endParaRPr>
          </a:p>
        </p:txBody>
      </p:sp>
      <p:pic>
        <p:nvPicPr>
          <p:cNvPr id="19" name="图片 18"/>
          <p:cNvPicPr>
            <a:picLocks noChangeAspect="1"/>
          </p:cNvPicPr>
          <p:nvPr/>
        </p:nvPicPr>
        <p:blipFill>
          <a:blip r:embed="rId3" cstate="email"/>
          <a:stretch>
            <a:fillRect/>
          </a:stretch>
        </p:blipFill>
        <p:spPr>
          <a:xfrm>
            <a:off x="7248895" y="960599"/>
            <a:ext cx="1689100" cy="5219700"/>
          </a:xfrm>
          <a:prstGeom prst="rect">
            <a:avLst/>
          </a:prstGeom>
        </p:spPr>
      </p:pic>
      <p:pic>
        <p:nvPicPr>
          <p:cNvPr id="2" name="图片 1"/>
          <p:cNvPicPr>
            <a:picLocks noChangeAspect="1"/>
          </p:cNvPicPr>
          <p:nvPr/>
        </p:nvPicPr>
        <p:blipFill>
          <a:blip r:embed="rId4" cstate="email"/>
          <a:stretch>
            <a:fillRect/>
          </a:stretch>
        </p:blipFill>
        <p:spPr>
          <a:xfrm>
            <a:off x="261257" y="960599"/>
            <a:ext cx="6838756" cy="5227115"/>
          </a:xfrm>
          <a:prstGeom prst="rect">
            <a:avLst/>
          </a:prstGeom>
        </p:spPr>
      </p:pic>
      <p:sp>
        <p:nvSpPr>
          <p:cNvPr id="3" name="文本框 2"/>
          <p:cNvSpPr txBox="1"/>
          <p:nvPr/>
        </p:nvSpPr>
        <p:spPr>
          <a:xfrm>
            <a:off x="631620" y="138675"/>
            <a:ext cx="1461280"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pPr algn="l"/>
            <a:r>
              <a:rPr lang="zh-CN" altLang="en-US" dirty="0"/>
              <a:t>展示</a:t>
            </a:r>
            <a:endParaRPr lang="zh-CN"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a:solidFill>
                <a:prstClr val="black">
                  <a:tint val="75000"/>
                </a:prstClr>
              </a:solidFill>
            </a:endParaRPr>
          </a:p>
        </p:txBody>
      </p:sp>
      <p:pic>
        <p:nvPicPr>
          <p:cNvPr id="5" name="图片 4"/>
          <p:cNvPicPr>
            <a:picLocks noChangeAspect="1"/>
          </p:cNvPicPr>
          <p:nvPr/>
        </p:nvPicPr>
        <p:blipFill>
          <a:blip r:embed="rId1" cstate="email"/>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Tm="0">
        <p14:switch dir="r"/>
      </p:transition>
    </mc:Choice>
    <mc:Fallback>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screen"/>
          <a:srcRect/>
          <a:stretch>
            <a:fillRect/>
          </a:stretch>
        </p:blipFill>
        <p:spPr>
          <a:xfrm>
            <a:off x="0" y="3959674"/>
            <a:ext cx="12192000" cy="2919832"/>
          </a:xfrm>
          <a:prstGeom prst="rect">
            <a:avLst/>
          </a:prstGeom>
        </p:spPr>
      </p:pic>
      <p:sp>
        <p:nvSpPr>
          <p:cNvPr id="2" name="矩形 1"/>
          <p:cNvSpPr/>
          <p:nvPr/>
        </p:nvSpPr>
        <p:spPr>
          <a:xfrm>
            <a:off x="0" y="0"/>
            <a:ext cx="12192000" cy="6879506"/>
          </a:xfrm>
          <a:prstGeom prst="rect">
            <a:avLst/>
          </a:prstGeom>
          <a:gradFill>
            <a:gsLst>
              <a:gs pos="100000">
                <a:srgbClr val="F3F7F8">
                  <a:alpha val="80000"/>
                </a:srgbClr>
              </a:gs>
              <a:gs pos="83000">
                <a:srgbClr val="F3F7F8">
                  <a:alpha val="92000"/>
                </a:srgbClr>
              </a:gs>
              <a:gs pos="50000">
                <a:srgbClr val="F3F7F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形状 53"/>
          <p:cNvSpPr/>
          <p:nvPr/>
        </p:nvSpPr>
        <p:spPr>
          <a:xfrm>
            <a:off x="0" y="1485900"/>
            <a:ext cx="12192000" cy="4343395"/>
          </a:xfrm>
          <a:custGeom>
            <a:avLst/>
            <a:gdLst>
              <a:gd name="connsiteX0" fmla="*/ 0 w 12192000"/>
              <a:gd name="connsiteY0" fmla="*/ 0 h 4343395"/>
              <a:gd name="connsiteX1" fmla="*/ 5942936 w 12192000"/>
              <a:gd name="connsiteY1" fmla="*/ 0 h 4343395"/>
              <a:gd name="connsiteX2" fmla="*/ 6096000 w 12192000"/>
              <a:gd name="connsiteY2" fmla="*/ 192835 h 4343395"/>
              <a:gd name="connsiteX3" fmla="*/ 6249064 w 12192000"/>
              <a:gd name="connsiteY3" fmla="*/ 0 h 4343395"/>
              <a:gd name="connsiteX4" fmla="*/ 12192000 w 12192000"/>
              <a:gd name="connsiteY4" fmla="*/ 0 h 4343395"/>
              <a:gd name="connsiteX5" fmla="*/ 12192000 w 12192000"/>
              <a:gd name="connsiteY5" fmla="*/ 4343395 h 4343395"/>
              <a:gd name="connsiteX6" fmla="*/ 0 w 12192000"/>
              <a:gd name="connsiteY6" fmla="*/ 4343395 h 434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4343395">
                <a:moveTo>
                  <a:pt x="0" y="0"/>
                </a:moveTo>
                <a:lnTo>
                  <a:pt x="5942936" y="0"/>
                </a:lnTo>
                <a:lnTo>
                  <a:pt x="6096000" y="192835"/>
                </a:lnTo>
                <a:lnTo>
                  <a:pt x="6249064" y="0"/>
                </a:lnTo>
                <a:lnTo>
                  <a:pt x="12192000" y="0"/>
                </a:lnTo>
                <a:lnTo>
                  <a:pt x="12192000" y="4343395"/>
                </a:lnTo>
                <a:lnTo>
                  <a:pt x="0" y="4343395"/>
                </a:lnTo>
                <a:close/>
              </a:path>
            </a:pathLst>
          </a:custGeom>
          <a:solidFill>
            <a:schemeClr val="bg1"/>
          </a:solidFill>
          <a:ln>
            <a:noFill/>
          </a:ln>
          <a:effectLst>
            <a:outerShdw blurRad="5969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a:off x="4065480" y="493980"/>
            <a:ext cx="4003365" cy="523220"/>
          </a:xfrm>
          <a:prstGeom prst="rect">
            <a:avLst/>
          </a:prstGeom>
          <a:noFill/>
        </p:spPr>
        <p:txBody>
          <a:bodyPr wrap="square" rtlCol="0">
            <a:spAutoFit/>
          </a:bodyPr>
          <a:lstStyle/>
          <a:p>
            <a:pPr algn="dist"/>
            <a:r>
              <a:rPr lang="zh-CN" altLang="en-US" sz="2800" dirty="0">
                <a:solidFill>
                  <a:srgbClr val="165878"/>
                </a:solidFill>
                <a:latin typeface="微软雅黑" panose="020B0503020204020204" pitchFamily="34" charset="-122"/>
                <a:ea typeface="微软雅黑" panose="020B0503020204020204" pitchFamily="34" charset="-122"/>
              </a:rPr>
              <a:t>视维数据商业计划概述</a:t>
            </a:r>
            <a:endParaRPr lang="zh-CN" altLang="en-US" sz="2800" dirty="0">
              <a:solidFill>
                <a:srgbClr val="165878"/>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4859955" y="988364"/>
            <a:ext cx="2472090" cy="57674"/>
            <a:chOff x="4859955" y="745637"/>
            <a:chExt cx="2472090" cy="57674"/>
          </a:xfrm>
        </p:grpSpPr>
        <p:cxnSp>
          <p:nvCxnSpPr>
            <p:cNvPr id="8" name="直接连接符 7"/>
            <p:cNvCxnSpPr/>
            <p:nvPr/>
          </p:nvCxnSpPr>
          <p:spPr>
            <a:xfrm>
              <a:off x="4859955" y="774473"/>
              <a:ext cx="2472090" cy="0"/>
            </a:xfrm>
            <a:prstGeom prst="line">
              <a:avLst/>
            </a:prstGeom>
            <a:ln w="12700">
              <a:gradFill>
                <a:gsLst>
                  <a:gs pos="0">
                    <a:srgbClr val="165878">
                      <a:alpha val="0"/>
                    </a:srgbClr>
                  </a:gs>
                  <a:gs pos="53000">
                    <a:srgbClr val="165878"/>
                  </a:gs>
                  <a:gs pos="100000">
                    <a:srgbClr val="165878">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6067163" y="745637"/>
              <a:ext cx="57674" cy="57674"/>
            </a:xfrm>
            <a:prstGeom prst="ellipse">
              <a:avLst/>
            </a:prstGeom>
            <a:solidFill>
              <a:srgbClr val="F3F7F8"/>
            </a:solid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椭圆 11"/>
          <p:cNvSpPr/>
          <p:nvPr/>
        </p:nvSpPr>
        <p:spPr>
          <a:xfrm>
            <a:off x="949779" y="2154085"/>
            <a:ext cx="849086" cy="849086"/>
          </a:xfrm>
          <a:prstGeom prst="ellipse">
            <a:avLst/>
          </a:prstGeom>
          <a:noFill/>
          <a:ln w="22225">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70857" y="2255462"/>
            <a:ext cx="1006929" cy="646331"/>
          </a:xfrm>
          <a:prstGeom prst="rect">
            <a:avLst/>
          </a:prstGeom>
          <a:noFill/>
        </p:spPr>
        <p:txBody>
          <a:bodyPr wrap="square" rtlCol="0">
            <a:spAutoFit/>
          </a:bodyPr>
          <a:lstStyle/>
          <a:p>
            <a:pPr algn="ctr"/>
            <a:r>
              <a:rPr lang="en-US" altLang="zh-CN" sz="3600" dirty="0">
                <a:solidFill>
                  <a:srgbClr val="165878"/>
                </a:solidFill>
                <a:latin typeface="Impact" panose="020B0806030902050204" pitchFamily="34" charset="0"/>
              </a:rPr>
              <a:t>01</a:t>
            </a:r>
            <a:endParaRPr lang="zh-CN" altLang="en-US" sz="3600" dirty="0">
              <a:solidFill>
                <a:srgbClr val="165878"/>
              </a:solidFill>
              <a:latin typeface="Impact" panose="020B0806030902050204" pitchFamily="34" charset="0"/>
            </a:endParaRPr>
          </a:p>
        </p:txBody>
      </p:sp>
      <p:sp>
        <p:nvSpPr>
          <p:cNvPr id="22" name="椭圆 21"/>
          <p:cNvSpPr/>
          <p:nvPr/>
        </p:nvSpPr>
        <p:spPr>
          <a:xfrm>
            <a:off x="6686551" y="2154085"/>
            <a:ext cx="849086" cy="849086"/>
          </a:xfrm>
          <a:prstGeom prst="ellipse">
            <a:avLst/>
          </a:prstGeom>
          <a:noFill/>
          <a:ln w="22225">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607629" y="2255462"/>
            <a:ext cx="1006929" cy="646331"/>
          </a:xfrm>
          <a:prstGeom prst="rect">
            <a:avLst/>
          </a:prstGeom>
          <a:noFill/>
        </p:spPr>
        <p:txBody>
          <a:bodyPr wrap="square" rtlCol="0">
            <a:spAutoFit/>
          </a:bodyPr>
          <a:lstStyle/>
          <a:p>
            <a:pPr algn="ctr"/>
            <a:r>
              <a:rPr lang="en-US" altLang="zh-CN" sz="3600" dirty="0">
                <a:solidFill>
                  <a:srgbClr val="165878"/>
                </a:solidFill>
                <a:latin typeface="Impact" panose="020B0806030902050204" pitchFamily="34" charset="0"/>
              </a:rPr>
              <a:t>02</a:t>
            </a:r>
            <a:endParaRPr lang="zh-CN" altLang="en-US" sz="3600" dirty="0">
              <a:solidFill>
                <a:srgbClr val="165878"/>
              </a:solidFill>
              <a:latin typeface="Impact" panose="020B0806030902050204" pitchFamily="34" charset="0"/>
            </a:endParaRPr>
          </a:p>
        </p:txBody>
      </p:sp>
      <p:sp>
        <p:nvSpPr>
          <p:cNvPr id="26" name="椭圆 25"/>
          <p:cNvSpPr/>
          <p:nvPr/>
        </p:nvSpPr>
        <p:spPr>
          <a:xfrm>
            <a:off x="949779" y="4276114"/>
            <a:ext cx="849086" cy="849086"/>
          </a:xfrm>
          <a:prstGeom prst="ellipse">
            <a:avLst/>
          </a:prstGeom>
          <a:noFill/>
          <a:ln w="22225">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870857" y="4377491"/>
            <a:ext cx="1006929" cy="646331"/>
          </a:xfrm>
          <a:prstGeom prst="rect">
            <a:avLst/>
          </a:prstGeom>
          <a:noFill/>
        </p:spPr>
        <p:txBody>
          <a:bodyPr wrap="square" rtlCol="0">
            <a:spAutoFit/>
          </a:bodyPr>
          <a:lstStyle/>
          <a:p>
            <a:pPr algn="ctr"/>
            <a:r>
              <a:rPr lang="en-US" altLang="zh-CN" sz="3600" dirty="0">
                <a:solidFill>
                  <a:srgbClr val="165878"/>
                </a:solidFill>
                <a:latin typeface="Impact" panose="020B0806030902050204" pitchFamily="34" charset="0"/>
              </a:rPr>
              <a:t>03</a:t>
            </a:r>
            <a:endParaRPr lang="zh-CN" altLang="en-US" sz="3600" dirty="0">
              <a:solidFill>
                <a:srgbClr val="165878"/>
              </a:solidFill>
              <a:latin typeface="Impact" panose="020B0806030902050204" pitchFamily="34" charset="0"/>
            </a:endParaRPr>
          </a:p>
        </p:txBody>
      </p:sp>
      <p:sp>
        <p:nvSpPr>
          <p:cNvPr id="30" name="椭圆 29"/>
          <p:cNvSpPr/>
          <p:nvPr/>
        </p:nvSpPr>
        <p:spPr>
          <a:xfrm>
            <a:off x="6686551" y="4364568"/>
            <a:ext cx="849086" cy="849086"/>
          </a:xfrm>
          <a:prstGeom prst="ellipse">
            <a:avLst/>
          </a:prstGeom>
          <a:noFill/>
          <a:ln w="22225">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6607629" y="4465945"/>
            <a:ext cx="1006929" cy="646331"/>
          </a:xfrm>
          <a:prstGeom prst="rect">
            <a:avLst/>
          </a:prstGeom>
          <a:noFill/>
        </p:spPr>
        <p:txBody>
          <a:bodyPr wrap="square" rtlCol="0">
            <a:spAutoFit/>
          </a:bodyPr>
          <a:lstStyle/>
          <a:p>
            <a:pPr algn="ctr"/>
            <a:r>
              <a:rPr lang="en-US" altLang="zh-CN" sz="3600" dirty="0">
                <a:solidFill>
                  <a:srgbClr val="165878"/>
                </a:solidFill>
                <a:latin typeface="Impact" panose="020B0806030902050204" pitchFamily="34" charset="0"/>
              </a:rPr>
              <a:t>04</a:t>
            </a:r>
            <a:endParaRPr lang="zh-CN" altLang="en-US" sz="3600" dirty="0">
              <a:solidFill>
                <a:srgbClr val="165878"/>
              </a:solidFill>
              <a:latin typeface="Impact" panose="020B0806030902050204" pitchFamily="34" charset="0"/>
            </a:endParaRPr>
          </a:p>
        </p:txBody>
      </p:sp>
      <p:sp>
        <p:nvSpPr>
          <p:cNvPr id="4" name="文本框 3"/>
          <p:cNvSpPr txBox="1"/>
          <p:nvPr/>
        </p:nvSpPr>
        <p:spPr>
          <a:xfrm>
            <a:off x="1958886" y="2373299"/>
            <a:ext cx="2792853" cy="461665"/>
          </a:xfrm>
          <a:prstGeom prst="rect">
            <a:avLst/>
          </a:prstGeom>
          <a:noFill/>
        </p:spPr>
        <p:txBody>
          <a:bodyPr wrap="square" rtlCol="0">
            <a:spAutoFit/>
          </a:bodyPr>
          <a:lstStyle/>
          <a:p>
            <a:r>
              <a:rPr lang="zh-CN" altLang="en-US" sz="2400" dirty="0">
                <a:solidFill>
                  <a:srgbClr val="165878"/>
                </a:solidFill>
                <a:latin typeface="微软雅黑" panose="020B0503020204020204" pitchFamily="34" charset="-122"/>
                <a:ea typeface="微软雅黑" panose="020B0503020204020204" pitchFamily="34" charset="-122"/>
              </a:rPr>
              <a:t>市场分析</a:t>
            </a:r>
            <a:endParaRPr lang="en-US" altLang="zh-CN" sz="2400" dirty="0">
              <a:solidFill>
                <a:srgbClr val="165878"/>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7695658" y="2373299"/>
            <a:ext cx="2792853" cy="461665"/>
          </a:xfrm>
          <a:prstGeom prst="rect">
            <a:avLst/>
          </a:prstGeom>
          <a:noFill/>
        </p:spPr>
        <p:txBody>
          <a:bodyPr wrap="square" rtlCol="0">
            <a:spAutoFit/>
          </a:bodyPr>
          <a:lstStyle/>
          <a:p>
            <a:r>
              <a:rPr lang="zh-CN" altLang="en-US" sz="2400" dirty="0">
                <a:solidFill>
                  <a:srgbClr val="165878"/>
                </a:solidFill>
                <a:latin typeface="微软雅黑" panose="020B0503020204020204" pitchFamily="34" charset="-122"/>
                <a:ea typeface="微软雅黑" panose="020B0503020204020204" pitchFamily="34" charset="-122"/>
              </a:rPr>
              <a:t>商业计划</a:t>
            </a:r>
            <a:endParaRPr lang="en-US" altLang="zh-CN" sz="2400" dirty="0">
              <a:solidFill>
                <a:srgbClr val="165878"/>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958886" y="4503314"/>
            <a:ext cx="2792853" cy="461665"/>
          </a:xfrm>
          <a:prstGeom prst="rect">
            <a:avLst/>
          </a:prstGeom>
          <a:noFill/>
        </p:spPr>
        <p:txBody>
          <a:bodyPr wrap="square" rtlCol="0">
            <a:spAutoFit/>
          </a:bodyPr>
          <a:lstStyle/>
          <a:p>
            <a:r>
              <a:rPr lang="zh-CN" altLang="en-US" sz="2400" dirty="0">
                <a:solidFill>
                  <a:srgbClr val="165878"/>
                </a:solidFill>
                <a:latin typeface="微软雅黑" panose="020B0503020204020204" pitchFamily="34" charset="-122"/>
                <a:ea typeface="微软雅黑" panose="020B0503020204020204" pitchFamily="34" charset="-122"/>
              </a:rPr>
              <a:t>商业价值</a:t>
            </a:r>
            <a:endParaRPr lang="en-US" altLang="zh-CN" sz="2400" dirty="0">
              <a:solidFill>
                <a:srgbClr val="165878"/>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7695658" y="4503314"/>
            <a:ext cx="2792853" cy="461665"/>
          </a:xfrm>
          <a:prstGeom prst="rect">
            <a:avLst/>
          </a:prstGeom>
          <a:noFill/>
        </p:spPr>
        <p:txBody>
          <a:bodyPr wrap="square" rtlCol="0">
            <a:spAutoFit/>
          </a:bodyPr>
          <a:lstStyle/>
          <a:p>
            <a:r>
              <a:rPr lang="zh-CN" altLang="en-US" sz="2400" dirty="0">
                <a:solidFill>
                  <a:srgbClr val="165878"/>
                </a:solidFill>
                <a:latin typeface="微软雅黑" panose="020B0503020204020204" pitchFamily="34" charset="-122"/>
                <a:ea typeface="微软雅黑" panose="020B0503020204020204" pitchFamily="34" charset="-122"/>
              </a:rPr>
              <a:t>团队介绍</a:t>
            </a:r>
            <a:endParaRPr lang="en-US" altLang="zh-CN" sz="2400" dirty="0">
              <a:solidFill>
                <a:srgbClr val="165878"/>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395799" y="3025023"/>
            <a:ext cx="2472090" cy="57674"/>
            <a:chOff x="4859955" y="745637"/>
            <a:chExt cx="2472090" cy="57674"/>
          </a:xfrm>
        </p:grpSpPr>
        <p:cxnSp>
          <p:nvCxnSpPr>
            <p:cNvPr id="15" name="直接连接符 7"/>
            <p:cNvCxnSpPr/>
            <p:nvPr/>
          </p:nvCxnSpPr>
          <p:spPr>
            <a:xfrm>
              <a:off x="4859955" y="774473"/>
              <a:ext cx="2472090" cy="0"/>
            </a:xfrm>
            <a:prstGeom prst="line">
              <a:avLst/>
            </a:prstGeom>
            <a:ln w="12700">
              <a:gradFill>
                <a:gsLst>
                  <a:gs pos="0">
                    <a:srgbClr val="165878">
                      <a:alpha val="0"/>
                    </a:srgbClr>
                  </a:gs>
                  <a:gs pos="53000">
                    <a:srgbClr val="165878"/>
                  </a:gs>
                  <a:gs pos="100000">
                    <a:srgbClr val="165878">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6067163" y="745637"/>
              <a:ext cx="57674" cy="57674"/>
            </a:xfrm>
            <a:prstGeom prst="ellipse">
              <a:avLst/>
            </a:prstGeom>
            <a:solidFill>
              <a:srgbClr val="F3F7F8"/>
            </a:solid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p:cNvGrpSpPr/>
          <p:nvPr/>
        </p:nvGrpSpPr>
        <p:grpSpPr>
          <a:xfrm>
            <a:off x="7354361" y="2996185"/>
            <a:ext cx="2472090" cy="57674"/>
            <a:chOff x="4859955" y="745637"/>
            <a:chExt cx="2472090" cy="57674"/>
          </a:xfrm>
        </p:grpSpPr>
        <p:cxnSp>
          <p:nvCxnSpPr>
            <p:cNvPr id="36" name="直接连接符 7"/>
            <p:cNvCxnSpPr/>
            <p:nvPr/>
          </p:nvCxnSpPr>
          <p:spPr>
            <a:xfrm>
              <a:off x="4859955" y="774473"/>
              <a:ext cx="2472090" cy="0"/>
            </a:xfrm>
            <a:prstGeom prst="line">
              <a:avLst/>
            </a:prstGeom>
            <a:ln w="12700">
              <a:gradFill>
                <a:gsLst>
                  <a:gs pos="0">
                    <a:srgbClr val="165878">
                      <a:alpha val="0"/>
                    </a:srgbClr>
                  </a:gs>
                  <a:gs pos="53000">
                    <a:srgbClr val="165878"/>
                  </a:gs>
                  <a:gs pos="100000">
                    <a:srgbClr val="165878">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41" name="椭圆 40"/>
            <p:cNvSpPr/>
            <p:nvPr/>
          </p:nvSpPr>
          <p:spPr>
            <a:xfrm>
              <a:off x="6067163" y="745637"/>
              <a:ext cx="57674" cy="57674"/>
            </a:xfrm>
            <a:prstGeom prst="ellipse">
              <a:avLst/>
            </a:prstGeom>
            <a:solidFill>
              <a:srgbClr val="F3F7F8"/>
            </a:solid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2" name="组合 41"/>
          <p:cNvGrpSpPr/>
          <p:nvPr/>
        </p:nvGrpSpPr>
        <p:grpSpPr>
          <a:xfrm>
            <a:off x="1395799" y="5184817"/>
            <a:ext cx="2472090" cy="57674"/>
            <a:chOff x="4859955" y="745637"/>
            <a:chExt cx="2472090" cy="57674"/>
          </a:xfrm>
        </p:grpSpPr>
        <p:cxnSp>
          <p:nvCxnSpPr>
            <p:cNvPr id="44" name="直接连接符 7"/>
            <p:cNvCxnSpPr/>
            <p:nvPr/>
          </p:nvCxnSpPr>
          <p:spPr>
            <a:xfrm>
              <a:off x="4859955" y="774473"/>
              <a:ext cx="2472090" cy="0"/>
            </a:xfrm>
            <a:prstGeom prst="line">
              <a:avLst/>
            </a:prstGeom>
            <a:ln w="12700">
              <a:gradFill>
                <a:gsLst>
                  <a:gs pos="0">
                    <a:srgbClr val="165878">
                      <a:alpha val="0"/>
                    </a:srgbClr>
                  </a:gs>
                  <a:gs pos="53000">
                    <a:srgbClr val="165878"/>
                  </a:gs>
                  <a:gs pos="100000">
                    <a:srgbClr val="165878">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6" name="椭圆 55"/>
            <p:cNvSpPr/>
            <p:nvPr/>
          </p:nvSpPr>
          <p:spPr>
            <a:xfrm>
              <a:off x="6067163" y="745637"/>
              <a:ext cx="57674" cy="57674"/>
            </a:xfrm>
            <a:prstGeom prst="ellipse">
              <a:avLst/>
            </a:prstGeom>
            <a:solidFill>
              <a:srgbClr val="F3F7F8"/>
            </a:solid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7354361" y="5213654"/>
            <a:ext cx="2472090" cy="57674"/>
            <a:chOff x="4859955" y="745637"/>
            <a:chExt cx="2472090" cy="57674"/>
          </a:xfrm>
        </p:grpSpPr>
        <p:cxnSp>
          <p:nvCxnSpPr>
            <p:cNvPr id="58" name="直接连接符 7"/>
            <p:cNvCxnSpPr/>
            <p:nvPr/>
          </p:nvCxnSpPr>
          <p:spPr>
            <a:xfrm>
              <a:off x="4859955" y="774473"/>
              <a:ext cx="2472090" cy="0"/>
            </a:xfrm>
            <a:prstGeom prst="line">
              <a:avLst/>
            </a:prstGeom>
            <a:ln w="12700">
              <a:gradFill>
                <a:gsLst>
                  <a:gs pos="0">
                    <a:srgbClr val="165878">
                      <a:alpha val="0"/>
                    </a:srgbClr>
                  </a:gs>
                  <a:gs pos="53000">
                    <a:srgbClr val="165878"/>
                  </a:gs>
                  <a:gs pos="100000">
                    <a:srgbClr val="165878">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6067163" y="745637"/>
              <a:ext cx="57674" cy="57674"/>
            </a:xfrm>
            <a:prstGeom prst="ellipse">
              <a:avLst/>
            </a:prstGeom>
            <a:solidFill>
              <a:srgbClr val="F3F7F8"/>
            </a:solid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prestig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16" presetClass="entr" presetSubtype="37" fill="hold" nodeType="withEffect">
                                  <p:stCondLst>
                                    <p:cond delay="80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750"/>
                                        <p:tgtEl>
                                          <p:spTgt spid="11"/>
                                        </p:tgtEl>
                                      </p:cBhvr>
                                    </p:animEffect>
                                  </p:childTnLst>
                                </p:cTn>
                              </p:par>
                              <p:par>
                                <p:cTn id="13" presetID="37" presetClass="entr" presetSubtype="0" fill="hold" grpId="0" nodeType="withEffect">
                                  <p:stCondLst>
                                    <p:cond delay="150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anim calcmode="lin" valueType="num">
                                      <p:cBhvr>
                                        <p:cTn id="16" dur="1000" fill="hold"/>
                                        <p:tgtEl>
                                          <p:spTgt spid="54"/>
                                        </p:tgtEl>
                                        <p:attrNameLst>
                                          <p:attrName>ppt_x</p:attrName>
                                        </p:attrNameLst>
                                      </p:cBhvr>
                                      <p:tavLst>
                                        <p:tav tm="0">
                                          <p:val>
                                            <p:strVal val="#ppt_x"/>
                                          </p:val>
                                        </p:tav>
                                        <p:tav tm="100000">
                                          <p:val>
                                            <p:strVal val="#ppt_x"/>
                                          </p:val>
                                        </p:tav>
                                      </p:tavLst>
                                    </p:anim>
                                    <p:anim calcmode="lin" valueType="num">
                                      <p:cBhvr>
                                        <p:cTn id="17" dur="900" decel="100000" fill="hold"/>
                                        <p:tgtEl>
                                          <p:spTgt spid="5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par>
                                <p:cTn id="19" presetID="21" presetClass="entr" presetSubtype="1" fill="hold" grpId="0" nodeType="withEffect">
                                  <p:stCondLst>
                                    <p:cond delay="250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1000"/>
                                        <p:tgtEl>
                                          <p:spTgt spid="12"/>
                                        </p:tgtEl>
                                      </p:cBhvr>
                                    </p:animEffect>
                                  </p:childTnLst>
                                </p:cTn>
                              </p:par>
                              <p:par>
                                <p:cTn id="22" presetID="50" presetClass="entr" presetSubtype="0" decel="100000" fill="hold" grpId="0" nodeType="withEffect">
                                  <p:stCondLst>
                                    <p:cond delay="2500"/>
                                  </p:stCondLst>
                                  <p:iterate type="lt">
                                    <p:tmPct val="10000"/>
                                  </p:iterate>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strVal val="#ppt_w+.3"/>
                                          </p:val>
                                        </p:tav>
                                        <p:tav tm="100000">
                                          <p:val>
                                            <p:strVal val="#ppt_w"/>
                                          </p:val>
                                        </p:tav>
                                      </p:tavLst>
                                    </p:anim>
                                    <p:anim calcmode="lin" valueType="num">
                                      <p:cBhvr>
                                        <p:cTn id="25" dur="1000" fill="hold"/>
                                        <p:tgtEl>
                                          <p:spTgt spid="17"/>
                                        </p:tgtEl>
                                        <p:attrNameLst>
                                          <p:attrName>ppt_h</p:attrName>
                                        </p:attrNameLst>
                                      </p:cBhvr>
                                      <p:tavLst>
                                        <p:tav tm="0">
                                          <p:val>
                                            <p:strVal val="#ppt_h"/>
                                          </p:val>
                                        </p:tav>
                                        <p:tav tm="100000">
                                          <p:val>
                                            <p:strVal val="#ppt_h"/>
                                          </p:val>
                                        </p:tav>
                                      </p:tavLst>
                                    </p:anim>
                                    <p:animEffect transition="in" filter="fade">
                                      <p:cBhvr>
                                        <p:cTn id="26" dur="1000"/>
                                        <p:tgtEl>
                                          <p:spTgt spid="17"/>
                                        </p:tgtEl>
                                      </p:cBhvr>
                                    </p:animEffect>
                                  </p:childTnLst>
                                </p:cTn>
                              </p:par>
                              <p:par>
                                <p:cTn id="27" presetID="21" presetClass="entr" presetSubtype="1" fill="hold" grpId="0" nodeType="withEffect">
                                  <p:stCondLst>
                                    <p:cond delay="6000"/>
                                  </p:stCondLst>
                                  <p:childTnLst>
                                    <p:set>
                                      <p:cBhvr>
                                        <p:cTn id="28" dur="1" fill="hold">
                                          <p:stCondLst>
                                            <p:cond delay="0"/>
                                          </p:stCondLst>
                                        </p:cTn>
                                        <p:tgtEl>
                                          <p:spTgt spid="22"/>
                                        </p:tgtEl>
                                        <p:attrNameLst>
                                          <p:attrName>style.visibility</p:attrName>
                                        </p:attrNameLst>
                                      </p:cBhvr>
                                      <p:to>
                                        <p:strVal val="visible"/>
                                      </p:to>
                                    </p:set>
                                    <p:animEffect transition="in" filter="wheel(1)">
                                      <p:cBhvr>
                                        <p:cTn id="29" dur="1000"/>
                                        <p:tgtEl>
                                          <p:spTgt spid="22"/>
                                        </p:tgtEl>
                                      </p:cBhvr>
                                    </p:animEffect>
                                  </p:childTnLst>
                                </p:cTn>
                              </p:par>
                              <p:par>
                                <p:cTn id="30" presetID="50" presetClass="entr" presetSubtype="0" decel="100000" fill="hold" grpId="0" nodeType="withEffect">
                                  <p:stCondLst>
                                    <p:cond delay="6000"/>
                                  </p:stCondLst>
                                  <p:iterate type="lt">
                                    <p:tmPct val="10000"/>
                                  </p:iterate>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strVal val="#ppt_w+.3"/>
                                          </p:val>
                                        </p:tav>
                                        <p:tav tm="100000">
                                          <p:val>
                                            <p:strVal val="#ppt_w"/>
                                          </p:val>
                                        </p:tav>
                                      </p:tavLst>
                                    </p:anim>
                                    <p:anim calcmode="lin" valueType="num">
                                      <p:cBhvr>
                                        <p:cTn id="33" dur="1000" fill="hold"/>
                                        <p:tgtEl>
                                          <p:spTgt spid="23"/>
                                        </p:tgtEl>
                                        <p:attrNameLst>
                                          <p:attrName>ppt_h</p:attrName>
                                        </p:attrNameLst>
                                      </p:cBhvr>
                                      <p:tavLst>
                                        <p:tav tm="0">
                                          <p:val>
                                            <p:strVal val="#ppt_h"/>
                                          </p:val>
                                        </p:tav>
                                        <p:tav tm="100000">
                                          <p:val>
                                            <p:strVal val="#ppt_h"/>
                                          </p:val>
                                        </p:tav>
                                      </p:tavLst>
                                    </p:anim>
                                    <p:animEffect transition="in" filter="fade">
                                      <p:cBhvr>
                                        <p:cTn id="34" dur="1000"/>
                                        <p:tgtEl>
                                          <p:spTgt spid="23"/>
                                        </p:tgtEl>
                                      </p:cBhvr>
                                    </p:animEffect>
                                  </p:childTnLst>
                                </p:cTn>
                              </p:par>
                              <p:par>
                                <p:cTn id="35" presetID="21" presetClass="entr" presetSubtype="1" fill="hold" grpId="0" nodeType="withEffect">
                                  <p:stCondLst>
                                    <p:cond delay="9400"/>
                                  </p:stCondLst>
                                  <p:childTnLst>
                                    <p:set>
                                      <p:cBhvr>
                                        <p:cTn id="36" dur="1" fill="hold">
                                          <p:stCondLst>
                                            <p:cond delay="0"/>
                                          </p:stCondLst>
                                        </p:cTn>
                                        <p:tgtEl>
                                          <p:spTgt spid="26"/>
                                        </p:tgtEl>
                                        <p:attrNameLst>
                                          <p:attrName>style.visibility</p:attrName>
                                        </p:attrNameLst>
                                      </p:cBhvr>
                                      <p:to>
                                        <p:strVal val="visible"/>
                                      </p:to>
                                    </p:set>
                                    <p:animEffect transition="in" filter="wheel(1)">
                                      <p:cBhvr>
                                        <p:cTn id="37" dur="1000"/>
                                        <p:tgtEl>
                                          <p:spTgt spid="26"/>
                                        </p:tgtEl>
                                      </p:cBhvr>
                                    </p:animEffect>
                                  </p:childTnLst>
                                </p:cTn>
                              </p:par>
                              <p:par>
                                <p:cTn id="38" presetID="50" presetClass="entr" presetSubtype="0" decel="100000" fill="hold" grpId="0" nodeType="withEffect">
                                  <p:stCondLst>
                                    <p:cond delay="940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1000" fill="hold"/>
                                        <p:tgtEl>
                                          <p:spTgt spid="27"/>
                                        </p:tgtEl>
                                        <p:attrNameLst>
                                          <p:attrName>ppt_w</p:attrName>
                                        </p:attrNameLst>
                                      </p:cBhvr>
                                      <p:tavLst>
                                        <p:tav tm="0">
                                          <p:val>
                                            <p:strVal val="#ppt_w+.3"/>
                                          </p:val>
                                        </p:tav>
                                        <p:tav tm="100000">
                                          <p:val>
                                            <p:strVal val="#ppt_w"/>
                                          </p:val>
                                        </p:tav>
                                      </p:tavLst>
                                    </p:anim>
                                    <p:anim calcmode="lin" valueType="num">
                                      <p:cBhvr>
                                        <p:cTn id="41" dur="1000" fill="hold"/>
                                        <p:tgtEl>
                                          <p:spTgt spid="27"/>
                                        </p:tgtEl>
                                        <p:attrNameLst>
                                          <p:attrName>ppt_h</p:attrName>
                                        </p:attrNameLst>
                                      </p:cBhvr>
                                      <p:tavLst>
                                        <p:tav tm="0">
                                          <p:val>
                                            <p:strVal val="#ppt_h"/>
                                          </p:val>
                                        </p:tav>
                                        <p:tav tm="100000">
                                          <p:val>
                                            <p:strVal val="#ppt_h"/>
                                          </p:val>
                                        </p:tav>
                                      </p:tavLst>
                                    </p:anim>
                                    <p:animEffect transition="in" filter="fade">
                                      <p:cBhvr>
                                        <p:cTn id="42" dur="1000"/>
                                        <p:tgtEl>
                                          <p:spTgt spid="27"/>
                                        </p:tgtEl>
                                      </p:cBhvr>
                                    </p:animEffect>
                                  </p:childTnLst>
                                </p:cTn>
                              </p:par>
                              <p:par>
                                <p:cTn id="43" presetID="21" presetClass="entr" presetSubtype="1" fill="hold" grpId="0" nodeType="withEffect">
                                  <p:stCondLst>
                                    <p:cond delay="12900"/>
                                  </p:stCondLst>
                                  <p:childTnLst>
                                    <p:set>
                                      <p:cBhvr>
                                        <p:cTn id="44" dur="1" fill="hold">
                                          <p:stCondLst>
                                            <p:cond delay="0"/>
                                          </p:stCondLst>
                                        </p:cTn>
                                        <p:tgtEl>
                                          <p:spTgt spid="30"/>
                                        </p:tgtEl>
                                        <p:attrNameLst>
                                          <p:attrName>style.visibility</p:attrName>
                                        </p:attrNameLst>
                                      </p:cBhvr>
                                      <p:to>
                                        <p:strVal val="visible"/>
                                      </p:to>
                                    </p:set>
                                    <p:animEffect transition="in" filter="wheel(1)">
                                      <p:cBhvr>
                                        <p:cTn id="45" dur="1000"/>
                                        <p:tgtEl>
                                          <p:spTgt spid="30"/>
                                        </p:tgtEl>
                                      </p:cBhvr>
                                    </p:animEffect>
                                  </p:childTnLst>
                                </p:cTn>
                              </p:par>
                              <p:par>
                                <p:cTn id="46" presetID="50" presetClass="entr" presetSubtype="0" decel="100000" fill="hold" grpId="0" nodeType="withEffect">
                                  <p:stCondLst>
                                    <p:cond delay="12900"/>
                                  </p:stCondLst>
                                  <p:iterate type="lt">
                                    <p:tmPct val="10000"/>
                                  </p:iterate>
                                  <p:childTnLst>
                                    <p:set>
                                      <p:cBhvr>
                                        <p:cTn id="47" dur="1" fill="hold">
                                          <p:stCondLst>
                                            <p:cond delay="0"/>
                                          </p:stCondLst>
                                        </p:cTn>
                                        <p:tgtEl>
                                          <p:spTgt spid="31"/>
                                        </p:tgtEl>
                                        <p:attrNameLst>
                                          <p:attrName>style.visibility</p:attrName>
                                        </p:attrNameLst>
                                      </p:cBhvr>
                                      <p:to>
                                        <p:strVal val="visible"/>
                                      </p:to>
                                    </p:set>
                                    <p:anim calcmode="lin" valueType="num">
                                      <p:cBhvr>
                                        <p:cTn id="48" dur="1000" fill="hold"/>
                                        <p:tgtEl>
                                          <p:spTgt spid="31"/>
                                        </p:tgtEl>
                                        <p:attrNameLst>
                                          <p:attrName>ppt_w</p:attrName>
                                        </p:attrNameLst>
                                      </p:cBhvr>
                                      <p:tavLst>
                                        <p:tav tm="0">
                                          <p:val>
                                            <p:strVal val="#ppt_w+.3"/>
                                          </p:val>
                                        </p:tav>
                                        <p:tav tm="100000">
                                          <p:val>
                                            <p:strVal val="#ppt_w"/>
                                          </p:val>
                                        </p:tav>
                                      </p:tavLst>
                                    </p:anim>
                                    <p:anim calcmode="lin" valueType="num">
                                      <p:cBhvr>
                                        <p:cTn id="49" dur="1000" fill="hold"/>
                                        <p:tgtEl>
                                          <p:spTgt spid="31"/>
                                        </p:tgtEl>
                                        <p:attrNameLst>
                                          <p:attrName>ppt_h</p:attrName>
                                        </p:attrNameLst>
                                      </p:cBhvr>
                                      <p:tavLst>
                                        <p:tav tm="0">
                                          <p:val>
                                            <p:strVal val="#ppt_h"/>
                                          </p:val>
                                        </p:tav>
                                        <p:tav tm="100000">
                                          <p:val>
                                            <p:strVal val="#ppt_h"/>
                                          </p:val>
                                        </p:tav>
                                      </p:tavLst>
                                    </p:anim>
                                    <p:animEffect transition="in" filter="fade">
                                      <p:cBhvr>
                                        <p:cTn id="50" dur="1000"/>
                                        <p:tgtEl>
                                          <p:spTgt spid="31"/>
                                        </p:tgtEl>
                                      </p:cBhvr>
                                    </p:animEffect>
                                  </p:childTnLst>
                                </p:cTn>
                              </p:par>
                              <p:par>
                                <p:cTn id="51" presetID="49" presetClass="entr" presetSubtype="0" decel="100000" fill="hold" grpId="0" nodeType="withEffect">
                                  <p:stCondLst>
                                    <p:cond delay="3500"/>
                                  </p:stCondLst>
                                  <p:iterate type="lt">
                                    <p:tmPct val="10000"/>
                                  </p:iterate>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 calcmode="lin" valueType="num">
                                      <p:cBhvr>
                                        <p:cTn id="55" dur="500" fill="hold"/>
                                        <p:tgtEl>
                                          <p:spTgt spid="4"/>
                                        </p:tgtEl>
                                        <p:attrNameLst>
                                          <p:attrName>style.rotation</p:attrName>
                                        </p:attrNameLst>
                                      </p:cBhvr>
                                      <p:tavLst>
                                        <p:tav tm="0">
                                          <p:val>
                                            <p:fltVal val="360"/>
                                          </p:val>
                                        </p:tav>
                                        <p:tav tm="100000">
                                          <p:val>
                                            <p:fltVal val="0"/>
                                          </p:val>
                                        </p:tav>
                                      </p:tavLst>
                                    </p:anim>
                                    <p:animEffect transition="in" filter="fade">
                                      <p:cBhvr>
                                        <p:cTn id="56" dur="500"/>
                                        <p:tgtEl>
                                          <p:spTgt spid="4"/>
                                        </p:tgtEl>
                                      </p:cBhvr>
                                    </p:animEffect>
                                  </p:childTnLst>
                                </p:cTn>
                              </p:par>
                              <p:par>
                                <p:cTn id="57" presetID="49" presetClass="entr" presetSubtype="0" decel="100000" fill="hold" grpId="0" nodeType="withEffect">
                                  <p:stCondLst>
                                    <p:cond delay="7000"/>
                                  </p:stCondLst>
                                  <p:iterate type="lt">
                                    <p:tmPct val="10000"/>
                                  </p:iterate>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 calcmode="lin" valueType="num">
                                      <p:cBhvr>
                                        <p:cTn id="61" dur="500" fill="hold"/>
                                        <p:tgtEl>
                                          <p:spTgt spid="5"/>
                                        </p:tgtEl>
                                        <p:attrNameLst>
                                          <p:attrName>style.rotation</p:attrName>
                                        </p:attrNameLst>
                                      </p:cBhvr>
                                      <p:tavLst>
                                        <p:tav tm="0">
                                          <p:val>
                                            <p:fltVal val="360"/>
                                          </p:val>
                                        </p:tav>
                                        <p:tav tm="100000">
                                          <p:val>
                                            <p:fltVal val="0"/>
                                          </p:val>
                                        </p:tav>
                                      </p:tavLst>
                                    </p:anim>
                                    <p:animEffect transition="in" filter="fade">
                                      <p:cBhvr>
                                        <p:cTn id="62" dur="500"/>
                                        <p:tgtEl>
                                          <p:spTgt spid="5"/>
                                        </p:tgtEl>
                                      </p:cBhvr>
                                    </p:animEffect>
                                  </p:childTnLst>
                                </p:cTn>
                              </p:par>
                              <p:par>
                                <p:cTn id="63" presetID="49" presetClass="entr" presetSubtype="0" decel="100000" fill="hold" grpId="0" nodeType="withEffect">
                                  <p:stCondLst>
                                    <p:cond delay="10400"/>
                                  </p:stCondLst>
                                  <p:iterate type="lt">
                                    <p:tmPct val="10000"/>
                                  </p:iterate>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 calcmode="lin" valueType="num">
                                      <p:cBhvr>
                                        <p:cTn id="67" dur="500" fill="hold"/>
                                        <p:tgtEl>
                                          <p:spTgt spid="7"/>
                                        </p:tgtEl>
                                        <p:attrNameLst>
                                          <p:attrName>style.rotation</p:attrName>
                                        </p:attrNameLst>
                                      </p:cBhvr>
                                      <p:tavLst>
                                        <p:tav tm="0">
                                          <p:val>
                                            <p:fltVal val="360"/>
                                          </p:val>
                                        </p:tav>
                                        <p:tav tm="100000">
                                          <p:val>
                                            <p:fltVal val="0"/>
                                          </p:val>
                                        </p:tav>
                                      </p:tavLst>
                                    </p:anim>
                                    <p:animEffect transition="in" filter="fade">
                                      <p:cBhvr>
                                        <p:cTn id="68" dur="500"/>
                                        <p:tgtEl>
                                          <p:spTgt spid="7"/>
                                        </p:tgtEl>
                                      </p:cBhvr>
                                    </p:animEffect>
                                  </p:childTnLst>
                                </p:cTn>
                              </p:par>
                              <p:par>
                                <p:cTn id="69" presetID="49" presetClass="entr" presetSubtype="0" decel="100000" fill="hold" grpId="0" nodeType="withEffect">
                                  <p:stCondLst>
                                    <p:cond delay="13900"/>
                                  </p:stCondLst>
                                  <p:iterate type="lt">
                                    <p:tmPct val="10000"/>
                                  </p:iterate>
                                  <p:childTnLst>
                                    <p:set>
                                      <p:cBhvr>
                                        <p:cTn id="70" dur="1" fill="hold">
                                          <p:stCondLst>
                                            <p:cond delay="0"/>
                                          </p:stCondLst>
                                        </p:cTn>
                                        <p:tgtEl>
                                          <p:spTgt spid="13"/>
                                        </p:tgtEl>
                                        <p:attrNameLst>
                                          <p:attrName>style.visibility</p:attrName>
                                        </p:attrNameLst>
                                      </p:cBhvr>
                                      <p:to>
                                        <p:strVal val="visible"/>
                                      </p:to>
                                    </p:set>
                                    <p:anim calcmode="lin" valueType="num">
                                      <p:cBhvr>
                                        <p:cTn id="71" dur="500" fill="hold"/>
                                        <p:tgtEl>
                                          <p:spTgt spid="13"/>
                                        </p:tgtEl>
                                        <p:attrNameLst>
                                          <p:attrName>ppt_w</p:attrName>
                                        </p:attrNameLst>
                                      </p:cBhvr>
                                      <p:tavLst>
                                        <p:tav tm="0">
                                          <p:val>
                                            <p:fltVal val="0"/>
                                          </p:val>
                                        </p:tav>
                                        <p:tav tm="100000">
                                          <p:val>
                                            <p:strVal val="#ppt_w"/>
                                          </p:val>
                                        </p:tav>
                                      </p:tavLst>
                                    </p:anim>
                                    <p:anim calcmode="lin" valueType="num">
                                      <p:cBhvr>
                                        <p:cTn id="72" dur="500" fill="hold"/>
                                        <p:tgtEl>
                                          <p:spTgt spid="13"/>
                                        </p:tgtEl>
                                        <p:attrNameLst>
                                          <p:attrName>ppt_h</p:attrName>
                                        </p:attrNameLst>
                                      </p:cBhvr>
                                      <p:tavLst>
                                        <p:tav tm="0">
                                          <p:val>
                                            <p:fltVal val="0"/>
                                          </p:val>
                                        </p:tav>
                                        <p:tav tm="100000">
                                          <p:val>
                                            <p:strVal val="#ppt_h"/>
                                          </p:val>
                                        </p:tav>
                                      </p:tavLst>
                                    </p:anim>
                                    <p:anim calcmode="lin" valueType="num">
                                      <p:cBhvr>
                                        <p:cTn id="73" dur="500" fill="hold"/>
                                        <p:tgtEl>
                                          <p:spTgt spid="13"/>
                                        </p:tgtEl>
                                        <p:attrNameLst>
                                          <p:attrName>style.rotation</p:attrName>
                                        </p:attrNameLst>
                                      </p:cBhvr>
                                      <p:tavLst>
                                        <p:tav tm="0">
                                          <p:val>
                                            <p:fltVal val="360"/>
                                          </p:val>
                                        </p:tav>
                                        <p:tav tm="100000">
                                          <p:val>
                                            <p:fltVal val="0"/>
                                          </p:val>
                                        </p:tav>
                                      </p:tavLst>
                                    </p:anim>
                                    <p:animEffect transition="in" filter="fade">
                                      <p:cBhvr>
                                        <p:cTn id="74" dur="500"/>
                                        <p:tgtEl>
                                          <p:spTgt spid="13"/>
                                        </p:tgtEl>
                                      </p:cBhvr>
                                    </p:animEffect>
                                  </p:childTnLst>
                                </p:cTn>
                              </p:par>
                              <p:par>
                                <p:cTn id="75" presetID="16" presetClass="entr" presetSubtype="37" fill="hold" nodeType="withEffect">
                                  <p:stCondLst>
                                    <p:cond delay="800"/>
                                  </p:stCondLst>
                                  <p:childTnLst>
                                    <p:set>
                                      <p:cBhvr>
                                        <p:cTn id="76" dur="1" fill="hold">
                                          <p:stCondLst>
                                            <p:cond delay="0"/>
                                          </p:stCondLst>
                                        </p:cTn>
                                        <p:tgtEl>
                                          <p:spTgt spid="14"/>
                                        </p:tgtEl>
                                        <p:attrNameLst>
                                          <p:attrName>style.visibility</p:attrName>
                                        </p:attrNameLst>
                                      </p:cBhvr>
                                      <p:to>
                                        <p:strVal val="visible"/>
                                      </p:to>
                                    </p:set>
                                    <p:animEffect transition="in" filter="barn(outVertical)">
                                      <p:cBhvr>
                                        <p:cTn id="77" dur="750"/>
                                        <p:tgtEl>
                                          <p:spTgt spid="14"/>
                                        </p:tgtEl>
                                      </p:cBhvr>
                                    </p:animEffect>
                                  </p:childTnLst>
                                </p:cTn>
                              </p:par>
                              <p:par>
                                <p:cTn id="78" presetID="16" presetClass="entr" presetSubtype="37" fill="hold" nodeType="withEffect">
                                  <p:stCondLst>
                                    <p:cond delay="800"/>
                                  </p:stCondLst>
                                  <p:childTnLst>
                                    <p:set>
                                      <p:cBhvr>
                                        <p:cTn id="79" dur="1" fill="hold">
                                          <p:stCondLst>
                                            <p:cond delay="0"/>
                                          </p:stCondLst>
                                        </p:cTn>
                                        <p:tgtEl>
                                          <p:spTgt spid="19"/>
                                        </p:tgtEl>
                                        <p:attrNameLst>
                                          <p:attrName>style.visibility</p:attrName>
                                        </p:attrNameLst>
                                      </p:cBhvr>
                                      <p:to>
                                        <p:strVal val="visible"/>
                                      </p:to>
                                    </p:set>
                                    <p:animEffect transition="in" filter="barn(outVertical)">
                                      <p:cBhvr>
                                        <p:cTn id="80" dur="750"/>
                                        <p:tgtEl>
                                          <p:spTgt spid="19"/>
                                        </p:tgtEl>
                                      </p:cBhvr>
                                    </p:animEffect>
                                  </p:childTnLst>
                                </p:cTn>
                              </p:par>
                              <p:par>
                                <p:cTn id="81" presetID="16" presetClass="entr" presetSubtype="37" fill="hold" nodeType="withEffect">
                                  <p:stCondLst>
                                    <p:cond delay="800"/>
                                  </p:stCondLst>
                                  <p:childTnLst>
                                    <p:set>
                                      <p:cBhvr>
                                        <p:cTn id="82" dur="1" fill="hold">
                                          <p:stCondLst>
                                            <p:cond delay="0"/>
                                          </p:stCondLst>
                                        </p:cTn>
                                        <p:tgtEl>
                                          <p:spTgt spid="42"/>
                                        </p:tgtEl>
                                        <p:attrNameLst>
                                          <p:attrName>style.visibility</p:attrName>
                                        </p:attrNameLst>
                                      </p:cBhvr>
                                      <p:to>
                                        <p:strVal val="visible"/>
                                      </p:to>
                                    </p:set>
                                    <p:animEffect transition="in" filter="barn(outVertical)">
                                      <p:cBhvr>
                                        <p:cTn id="83" dur="750"/>
                                        <p:tgtEl>
                                          <p:spTgt spid="42"/>
                                        </p:tgtEl>
                                      </p:cBhvr>
                                    </p:animEffect>
                                  </p:childTnLst>
                                </p:cTn>
                              </p:par>
                              <p:par>
                                <p:cTn id="84" presetID="16" presetClass="entr" presetSubtype="37" fill="hold" nodeType="withEffect">
                                  <p:stCondLst>
                                    <p:cond delay="800"/>
                                  </p:stCondLst>
                                  <p:childTnLst>
                                    <p:set>
                                      <p:cBhvr>
                                        <p:cTn id="85" dur="1" fill="hold">
                                          <p:stCondLst>
                                            <p:cond delay="0"/>
                                          </p:stCondLst>
                                        </p:cTn>
                                        <p:tgtEl>
                                          <p:spTgt spid="57"/>
                                        </p:tgtEl>
                                        <p:attrNameLst>
                                          <p:attrName>style.visibility</p:attrName>
                                        </p:attrNameLst>
                                      </p:cBhvr>
                                      <p:to>
                                        <p:strVal val="visible"/>
                                      </p:to>
                                    </p:set>
                                    <p:animEffect transition="in" filter="barn(outVertical)">
                                      <p:cBhvr>
                                        <p:cTn id="86"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 grpId="0"/>
      <p:bldP spid="12" grpId="0" animBg="1"/>
      <p:bldP spid="17" grpId="0"/>
      <p:bldP spid="22" grpId="0" animBg="1"/>
      <p:bldP spid="23" grpId="0"/>
      <p:bldP spid="26" grpId="0" animBg="1"/>
      <p:bldP spid="27" grpId="0"/>
      <p:bldP spid="30" grpId="0" animBg="1"/>
      <p:bldP spid="31" grpId="0"/>
      <p:bldP spid="4" grpId="0"/>
      <p:bldP spid="5" grpId="0"/>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email"/>
          <a:stretch>
            <a:fillRect/>
          </a:stretch>
        </p:blipFill>
        <p:spPr>
          <a:xfrm>
            <a:off x="-3" y="112735"/>
            <a:ext cx="6095999" cy="3440597"/>
          </a:xfrm>
          <a:prstGeom prst="rect">
            <a:avLst/>
          </a:prstGeom>
        </p:spPr>
      </p:pic>
      <p:pic>
        <p:nvPicPr>
          <p:cNvPr id="6" name="图片 5"/>
          <p:cNvPicPr>
            <a:picLocks noChangeAspect="1"/>
          </p:cNvPicPr>
          <p:nvPr/>
        </p:nvPicPr>
        <p:blipFill>
          <a:blip r:embed="rId2" cstate="email"/>
          <a:stretch>
            <a:fillRect/>
          </a:stretch>
        </p:blipFill>
        <p:spPr>
          <a:xfrm>
            <a:off x="6095996" y="112734"/>
            <a:ext cx="6096000" cy="3440598"/>
          </a:xfrm>
          <a:prstGeom prst="rect">
            <a:avLst/>
          </a:prstGeom>
        </p:spPr>
      </p:pic>
      <p:pic>
        <p:nvPicPr>
          <p:cNvPr id="7" name="图片 6"/>
          <p:cNvPicPr>
            <a:picLocks noChangeAspect="1"/>
          </p:cNvPicPr>
          <p:nvPr/>
        </p:nvPicPr>
        <p:blipFill>
          <a:blip r:embed="rId3" cstate="email"/>
          <a:stretch>
            <a:fillRect/>
          </a:stretch>
        </p:blipFill>
        <p:spPr>
          <a:xfrm>
            <a:off x="0" y="3553332"/>
            <a:ext cx="6095998" cy="3304667"/>
          </a:xfrm>
          <a:prstGeom prst="rect">
            <a:avLst/>
          </a:prstGeom>
        </p:spPr>
      </p:pic>
      <p:pic>
        <p:nvPicPr>
          <p:cNvPr id="8" name="图片 7"/>
          <p:cNvPicPr>
            <a:picLocks noChangeAspect="1"/>
          </p:cNvPicPr>
          <p:nvPr/>
        </p:nvPicPr>
        <p:blipFill>
          <a:blip r:embed="rId4" cstate="email"/>
          <a:stretch>
            <a:fillRect/>
          </a:stretch>
        </p:blipFill>
        <p:spPr>
          <a:xfrm>
            <a:off x="6095998" y="3553333"/>
            <a:ext cx="6095998" cy="330466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object 3"/>
          <p:cNvGrpSpPr/>
          <p:nvPr/>
        </p:nvGrpSpPr>
        <p:grpSpPr>
          <a:xfrm>
            <a:off x="489586" y="1025345"/>
            <a:ext cx="10780039" cy="5207000"/>
            <a:chOff x="489585" y="1175473"/>
            <a:chExt cx="10780038" cy="5207000"/>
          </a:xfrm>
        </p:grpSpPr>
        <p:sp>
          <p:nvSpPr>
            <p:cNvPr id="13" name="object 5"/>
            <p:cNvSpPr/>
            <p:nvPr/>
          </p:nvSpPr>
          <p:spPr>
            <a:xfrm>
              <a:off x="4866220" y="1175473"/>
              <a:ext cx="2873375" cy="5207000"/>
            </a:xfrm>
            <a:custGeom>
              <a:avLst/>
              <a:gdLst/>
              <a:ahLst/>
              <a:cxnLst/>
              <a:rect l="l" t="t" r="r" b="b"/>
              <a:pathLst>
                <a:path w="2873375" h="5207000">
                  <a:moveTo>
                    <a:pt x="1074508" y="5206911"/>
                  </a:moveTo>
                  <a:lnTo>
                    <a:pt x="0" y="5206911"/>
                  </a:lnTo>
                  <a:lnTo>
                    <a:pt x="1798561" y="2603449"/>
                  </a:lnTo>
                  <a:lnTo>
                    <a:pt x="0" y="0"/>
                  </a:lnTo>
                  <a:lnTo>
                    <a:pt x="1074508" y="0"/>
                  </a:lnTo>
                  <a:lnTo>
                    <a:pt x="2872803" y="2603449"/>
                  </a:lnTo>
                  <a:lnTo>
                    <a:pt x="1074508" y="5206911"/>
                  </a:lnTo>
                  <a:close/>
                </a:path>
              </a:pathLst>
            </a:custGeom>
            <a:solidFill>
              <a:srgbClr val="D9D9D9"/>
            </a:solidFill>
          </p:spPr>
          <p:txBody>
            <a:bodyPr wrap="square" lIns="0" tIns="0" rIns="0" bIns="0" rtlCol="0"/>
            <a:lstStyle/>
            <a:p>
              <a:endParaRPr sz="1400"/>
            </a:p>
          </p:txBody>
        </p:sp>
        <p:sp>
          <p:nvSpPr>
            <p:cNvPr id="14" name="object 6"/>
            <p:cNvSpPr/>
            <p:nvPr/>
          </p:nvSpPr>
          <p:spPr>
            <a:xfrm>
              <a:off x="489585" y="1302270"/>
              <a:ext cx="6089015" cy="4953635"/>
            </a:xfrm>
            <a:custGeom>
              <a:avLst/>
              <a:gdLst/>
              <a:ahLst/>
              <a:cxnLst/>
              <a:rect l="l" t="t" r="r" b="b"/>
              <a:pathLst>
                <a:path w="6089015" h="4953635">
                  <a:moveTo>
                    <a:pt x="4963376" y="4104983"/>
                  </a:moveTo>
                  <a:lnTo>
                    <a:pt x="0" y="4104983"/>
                  </a:lnTo>
                  <a:lnTo>
                    <a:pt x="0" y="4953317"/>
                  </a:lnTo>
                  <a:lnTo>
                    <a:pt x="4377194" y="4953317"/>
                  </a:lnTo>
                  <a:lnTo>
                    <a:pt x="4963376" y="4104983"/>
                  </a:lnTo>
                  <a:close/>
                </a:path>
                <a:path w="6089015" h="4953635">
                  <a:moveTo>
                    <a:pt x="4963376" y="848334"/>
                  </a:moveTo>
                  <a:lnTo>
                    <a:pt x="4377194" y="0"/>
                  </a:lnTo>
                  <a:lnTo>
                    <a:pt x="0" y="0"/>
                  </a:lnTo>
                  <a:lnTo>
                    <a:pt x="0" y="848334"/>
                  </a:lnTo>
                  <a:lnTo>
                    <a:pt x="4963376" y="848334"/>
                  </a:lnTo>
                  <a:close/>
                </a:path>
                <a:path w="6089015" h="4953635">
                  <a:moveTo>
                    <a:pt x="5672544" y="3078734"/>
                  </a:moveTo>
                  <a:lnTo>
                    <a:pt x="0" y="3078734"/>
                  </a:lnTo>
                  <a:lnTo>
                    <a:pt x="0" y="3927068"/>
                  </a:lnTo>
                  <a:lnTo>
                    <a:pt x="5086388" y="3927068"/>
                  </a:lnTo>
                  <a:lnTo>
                    <a:pt x="5672544" y="3078734"/>
                  </a:lnTo>
                  <a:close/>
                </a:path>
                <a:path w="6089015" h="4953635">
                  <a:moveTo>
                    <a:pt x="5672544" y="1875866"/>
                  </a:moveTo>
                  <a:lnTo>
                    <a:pt x="5086388" y="1027531"/>
                  </a:lnTo>
                  <a:lnTo>
                    <a:pt x="0" y="1027531"/>
                  </a:lnTo>
                  <a:lnTo>
                    <a:pt x="0" y="1875866"/>
                  </a:lnTo>
                  <a:lnTo>
                    <a:pt x="5672544" y="1875866"/>
                  </a:lnTo>
                  <a:close/>
                </a:path>
                <a:path w="6089015" h="4953635">
                  <a:moveTo>
                    <a:pt x="6088405" y="2476665"/>
                  </a:moveTo>
                  <a:lnTo>
                    <a:pt x="5795264" y="2052497"/>
                  </a:lnTo>
                  <a:lnTo>
                    <a:pt x="0" y="2052497"/>
                  </a:lnTo>
                  <a:lnTo>
                    <a:pt x="0" y="2900819"/>
                  </a:lnTo>
                  <a:lnTo>
                    <a:pt x="5795264" y="2900819"/>
                  </a:lnTo>
                  <a:lnTo>
                    <a:pt x="6088405" y="2476665"/>
                  </a:lnTo>
                  <a:close/>
                </a:path>
              </a:pathLst>
            </a:custGeom>
            <a:solidFill>
              <a:srgbClr val="F1F1F1"/>
            </a:solidFill>
          </p:spPr>
          <p:txBody>
            <a:bodyPr wrap="square" lIns="0" tIns="0" rIns="0" bIns="0" rtlCol="0"/>
            <a:lstStyle/>
            <a:p>
              <a:endParaRPr sz="1400"/>
            </a:p>
          </p:txBody>
        </p:sp>
        <p:pic>
          <p:nvPicPr>
            <p:cNvPr id="15" name="object 7"/>
            <p:cNvPicPr/>
            <p:nvPr/>
          </p:nvPicPr>
          <p:blipFill>
            <a:blip r:embed="rId1" cstate="email"/>
            <a:stretch>
              <a:fillRect/>
            </a:stretch>
          </p:blipFill>
          <p:spPr>
            <a:xfrm>
              <a:off x="7867256" y="1257858"/>
              <a:ext cx="308140" cy="247815"/>
            </a:xfrm>
            <a:prstGeom prst="rect">
              <a:avLst/>
            </a:prstGeom>
          </p:spPr>
        </p:pic>
        <p:pic>
          <p:nvPicPr>
            <p:cNvPr id="16" name="object 8"/>
            <p:cNvPicPr/>
            <p:nvPr/>
          </p:nvPicPr>
          <p:blipFill>
            <a:blip r:embed="rId2" cstate="email"/>
            <a:stretch>
              <a:fillRect/>
            </a:stretch>
          </p:blipFill>
          <p:spPr>
            <a:xfrm>
              <a:off x="8145932" y="1237538"/>
              <a:ext cx="1064209" cy="304330"/>
            </a:xfrm>
            <a:prstGeom prst="rect">
              <a:avLst/>
            </a:prstGeom>
          </p:spPr>
        </p:pic>
        <p:pic>
          <p:nvPicPr>
            <p:cNvPr id="17" name="object 9"/>
            <p:cNvPicPr/>
            <p:nvPr/>
          </p:nvPicPr>
          <p:blipFill>
            <a:blip r:embed="rId3" cstate="email"/>
            <a:stretch>
              <a:fillRect/>
            </a:stretch>
          </p:blipFill>
          <p:spPr>
            <a:xfrm>
              <a:off x="9158210" y="1362633"/>
              <a:ext cx="604050" cy="83985"/>
            </a:xfrm>
            <a:prstGeom prst="rect">
              <a:avLst/>
            </a:prstGeom>
          </p:spPr>
        </p:pic>
        <p:pic>
          <p:nvPicPr>
            <p:cNvPr id="18" name="object 10"/>
            <p:cNvPicPr/>
            <p:nvPr/>
          </p:nvPicPr>
          <p:blipFill>
            <a:blip r:embed="rId4" cstate="email"/>
            <a:stretch>
              <a:fillRect/>
            </a:stretch>
          </p:blipFill>
          <p:spPr>
            <a:xfrm>
              <a:off x="9710318" y="1237538"/>
              <a:ext cx="1559305" cy="303060"/>
            </a:xfrm>
            <a:prstGeom prst="rect">
              <a:avLst/>
            </a:prstGeom>
          </p:spPr>
        </p:pic>
        <p:sp>
          <p:nvSpPr>
            <p:cNvPr id="19" name="object 11"/>
            <p:cNvSpPr/>
            <p:nvPr/>
          </p:nvSpPr>
          <p:spPr>
            <a:xfrm>
              <a:off x="5177688" y="1386166"/>
              <a:ext cx="2640330" cy="4785995"/>
            </a:xfrm>
            <a:custGeom>
              <a:avLst/>
              <a:gdLst/>
              <a:ahLst/>
              <a:cxnLst/>
              <a:rect l="l" t="t" r="r" b="b"/>
              <a:pathLst>
                <a:path w="2640329" h="4785995">
                  <a:moveTo>
                    <a:pt x="987551" y="4785525"/>
                  </a:moveTo>
                  <a:lnTo>
                    <a:pt x="0" y="4785525"/>
                  </a:lnTo>
                  <a:lnTo>
                    <a:pt x="1653006" y="2392756"/>
                  </a:lnTo>
                  <a:lnTo>
                    <a:pt x="0" y="0"/>
                  </a:lnTo>
                  <a:lnTo>
                    <a:pt x="987551" y="0"/>
                  </a:lnTo>
                  <a:lnTo>
                    <a:pt x="2640317" y="2392756"/>
                  </a:lnTo>
                  <a:lnTo>
                    <a:pt x="987551" y="4785525"/>
                  </a:lnTo>
                  <a:close/>
                </a:path>
              </a:pathLst>
            </a:custGeom>
            <a:solidFill>
              <a:srgbClr val="003D97">
                <a:alpha val="70199"/>
              </a:srgbClr>
            </a:solidFill>
          </p:spPr>
          <p:txBody>
            <a:bodyPr wrap="square" lIns="0" tIns="0" rIns="0" bIns="0" rtlCol="0"/>
            <a:lstStyle/>
            <a:p>
              <a:endParaRPr sz="1400"/>
            </a:p>
          </p:txBody>
        </p:sp>
      </p:grpSp>
      <p:sp>
        <p:nvSpPr>
          <p:cNvPr id="20" name="object 12"/>
          <p:cNvSpPr txBox="1"/>
          <p:nvPr/>
        </p:nvSpPr>
        <p:spPr>
          <a:xfrm>
            <a:off x="568325" y="1437309"/>
            <a:ext cx="3702051" cy="437236"/>
          </a:xfrm>
          <a:prstGeom prst="rect">
            <a:avLst/>
          </a:prstGeom>
        </p:spPr>
        <p:txBody>
          <a:bodyPr vert="horz" wrap="square" lIns="0" tIns="12700" rIns="0" bIns="0" rtlCol="0">
            <a:spAutoFit/>
          </a:bodyPr>
          <a:lstStyle/>
          <a:p>
            <a:pPr marL="184150" marR="5080" indent="-171450">
              <a:lnSpc>
                <a:spcPct val="120000"/>
              </a:lnSpc>
              <a:spcBef>
                <a:spcPts val="100"/>
              </a:spcBef>
              <a:buFont typeface="Arial" panose="020B0604020202020204"/>
              <a:buChar char="•"/>
              <a:tabLst>
                <a:tab pos="183515" algn="l"/>
              </a:tabLst>
            </a:pPr>
            <a:r>
              <a:rPr sz="1200" dirty="0">
                <a:latin typeface="微软雅黑" panose="020B0503020204020204" pitchFamily="34" charset="-122"/>
                <a:cs typeface="微软雅黑" panose="020B0503020204020204" pitchFamily="34" charset="-122"/>
              </a:rPr>
              <a:t>自动识别现场工人并检测工人的安全帽佩戴情况，并 立即触发告警提示，通知安全管理人员。</a:t>
            </a:r>
            <a:endParaRPr sz="1200">
              <a:latin typeface="微软雅黑" panose="020B0503020204020204" pitchFamily="34" charset="-122"/>
              <a:cs typeface="微软雅黑" panose="020B0503020204020204" pitchFamily="34" charset="-122"/>
            </a:endParaRPr>
          </a:p>
        </p:txBody>
      </p:sp>
      <p:pic>
        <p:nvPicPr>
          <p:cNvPr id="21" name="object 14"/>
          <p:cNvPicPr/>
          <p:nvPr/>
        </p:nvPicPr>
        <p:blipFill>
          <a:blip r:embed="rId5" cstate="email"/>
          <a:stretch>
            <a:fillRect/>
          </a:stretch>
        </p:blipFill>
        <p:spPr>
          <a:xfrm>
            <a:off x="564770" y="1329957"/>
            <a:ext cx="86487" cy="86487"/>
          </a:xfrm>
          <a:prstGeom prst="rect">
            <a:avLst/>
          </a:prstGeom>
        </p:spPr>
      </p:pic>
      <p:sp>
        <p:nvSpPr>
          <p:cNvPr id="22" name="object 16"/>
          <p:cNvSpPr txBox="1"/>
          <p:nvPr/>
        </p:nvSpPr>
        <p:spPr>
          <a:xfrm>
            <a:off x="568325" y="2464535"/>
            <a:ext cx="4311651" cy="437236"/>
          </a:xfrm>
          <a:prstGeom prst="rect">
            <a:avLst/>
          </a:prstGeom>
        </p:spPr>
        <p:txBody>
          <a:bodyPr vert="horz" wrap="square" lIns="0" tIns="12700" rIns="0" bIns="0" rtlCol="0">
            <a:spAutoFit/>
          </a:bodyPr>
          <a:lstStyle/>
          <a:p>
            <a:pPr marL="184150" marR="5080" indent="-171450">
              <a:lnSpc>
                <a:spcPct val="120000"/>
              </a:lnSpc>
              <a:spcBef>
                <a:spcPts val="100"/>
              </a:spcBef>
              <a:buFont typeface="Arial" panose="020B0604020202020204"/>
              <a:buChar char="•"/>
              <a:tabLst>
                <a:tab pos="183515" algn="l"/>
              </a:tabLst>
            </a:pPr>
            <a:r>
              <a:rPr sz="1200" dirty="0" err="1">
                <a:latin typeface="微软雅黑" panose="020B0503020204020204" pitchFamily="34" charset="-122"/>
                <a:ea typeface="微软雅黑" panose="020B0503020204020204" pitchFamily="34" charset="-122"/>
                <a:cs typeface="微软雅黑" panose="020B0503020204020204" pitchFamily="34" charset="-122"/>
              </a:rPr>
              <a:t>针对施工现场夜间施工人员，进行穿戴</a:t>
            </a:r>
            <a:r>
              <a:rPr lang="zh-CN" altLang="en-US" sz="1200" dirty="0">
                <a:latin typeface="微软雅黑" panose="020B0503020204020204" pitchFamily="34" charset="-122"/>
                <a:ea typeface="微软雅黑" panose="020B0503020204020204" pitchFamily="34" charset="-122"/>
              </a:rPr>
              <a:t>安全服</a:t>
            </a:r>
            <a:r>
              <a:rPr sz="1200" dirty="0" err="1">
                <a:latin typeface="微软雅黑" panose="020B0503020204020204" pitchFamily="34" charset="-122"/>
                <a:ea typeface="微软雅黑" panose="020B0503020204020204" pitchFamily="34" charset="-122"/>
              </a:rPr>
              <a:t>情况检测，有效</a:t>
            </a:r>
            <a:r>
              <a:rPr sz="1200" dirty="0">
                <a:latin typeface="微软雅黑" panose="020B0503020204020204" pitchFamily="34" charset="-122"/>
                <a:ea typeface="微软雅黑" panose="020B0503020204020204" pitchFamily="34" charset="-122"/>
              </a:rPr>
              <a:t> </a:t>
            </a:r>
            <a:r>
              <a:rPr sz="1200" dirty="0" err="1">
                <a:latin typeface="微软雅黑" panose="020B0503020204020204" pitchFamily="34" charset="-122"/>
                <a:ea typeface="微软雅黑" panose="020B0503020204020204" pitchFamily="34" charset="-122"/>
              </a:rPr>
              <a:t>防止因未穿</a:t>
            </a:r>
            <a:r>
              <a:rPr lang="zh-CN" altLang="en-US" sz="1200" dirty="0">
                <a:latin typeface="微软雅黑" panose="020B0503020204020204" pitchFamily="34" charset="-122"/>
                <a:ea typeface="微软雅黑" panose="020B0503020204020204" pitchFamily="34" charset="-122"/>
              </a:rPr>
              <a:t>防火服</a:t>
            </a:r>
            <a:r>
              <a:rPr sz="1200" dirty="0" err="1">
                <a:latin typeface="微软雅黑" panose="020B0503020204020204" pitchFamily="34" charset="-122"/>
                <a:ea typeface="微软雅黑" panose="020B0503020204020204" pitchFamily="34" charset="-122"/>
              </a:rPr>
              <a:t>造成的意外事故，实现低成本高效率的监管</a:t>
            </a:r>
            <a:endParaRPr sz="1200" dirty="0">
              <a:latin typeface="微软雅黑" panose="020B0503020204020204" pitchFamily="34" charset="-122"/>
              <a:ea typeface="微软雅黑" panose="020B0503020204020204" pitchFamily="34" charset="-122"/>
            </a:endParaRPr>
          </a:p>
        </p:txBody>
      </p:sp>
      <p:pic>
        <p:nvPicPr>
          <p:cNvPr id="23" name="object 18"/>
          <p:cNvPicPr/>
          <p:nvPr/>
        </p:nvPicPr>
        <p:blipFill>
          <a:blip r:embed="rId6" cstate="email"/>
          <a:stretch>
            <a:fillRect/>
          </a:stretch>
        </p:blipFill>
        <p:spPr>
          <a:xfrm>
            <a:off x="564770" y="2357170"/>
            <a:ext cx="86487" cy="86487"/>
          </a:xfrm>
          <a:prstGeom prst="rect">
            <a:avLst/>
          </a:prstGeom>
        </p:spPr>
      </p:pic>
      <p:sp>
        <p:nvSpPr>
          <p:cNvPr id="24" name="object 20"/>
          <p:cNvSpPr txBox="1"/>
          <p:nvPr/>
        </p:nvSpPr>
        <p:spPr>
          <a:xfrm>
            <a:off x="581026" y="4516310"/>
            <a:ext cx="4451351" cy="437236"/>
          </a:xfrm>
          <a:prstGeom prst="rect">
            <a:avLst/>
          </a:prstGeom>
        </p:spPr>
        <p:txBody>
          <a:bodyPr vert="horz" wrap="square" lIns="0" tIns="12700" rIns="0" bIns="0" rtlCol="0">
            <a:spAutoFit/>
          </a:bodyPr>
          <a:lstStyle/>
          <a:p>
            <a:pPr marL="171450" marR="5080" indent="-171450">
              <a:lnSpc>
                <a:spcPct val="120000"/>
              </a:lnSpc>
              <a:spcBef>
                <a:spcPts val="100"/>
              </a:spcBef>
              <a:buFont typeface="Arial" panose="020B0604020202020204"/>
              <a:buChar char="•"/>
              <a:tabLst>
                <a:tab pos="170815" algn="l"/>
              </a:tabLst>
            </a:pPr>
            <a:r>
              <a:rPr sz="1200" dirty="0">
                <a:latin typeface="微软雅黑" panose="020B0503020204020204" pitchFamily="34" charset="-122"/>
                <a:cs typeface="微软雅黑" panose="020B0503020204020204" pitchFamily="34" charset="-122"/>
              </a:rPr>
              <a:t>对摄像机视频画面进行实时监测，当发现视频画面内出现烟雾、 火焰时，通过报警语音等方式进行通知</a:t>
            </a:r>
            <a:endParaRPr sz="1200">
              <a:latin typeface="微软雅黑" panose="020B0503020204020204" pitchFamily="34" charset="-122"/>
              <a:cs typeface="微软雅黑" panose="020B0503020204020204" pitchFamily="34" charset="-122"/>
            </a:endParaRPr>
          </a:p>
        </p:txBody>
      </p:sp>
      <p:pic>
        <p:nvPicPr>
          <p:cNvPr id="25" name="object 22"/>
          <p:cNvPicPr/>
          <p:nvPr/>
        </p:nvPicPr>
        <p:blipFill>
          <a:blip r:embed="rId5" cstate="email"/>
          <a:stretch>
            <a:fillRect/>
          </a:stretch>
        </p:blipFill>
        <p:spPr>
          <a:xfrm>
            <a:off x="564770" y="4408945"/>
            <a:ext cx="86487" cy="86487"/>
          </a:xfrm>
          <a:prstGeom prst="rect">
            <a:avLst/>
          </a:prstGeom>
        </p:spPr>
      </p:pic>
      <p:sp>
        <p:nvSpPr>
          <p:cNvPr id="26" name="object 24"/>
          <p:cNvSpPr txBox="1"/>
          <p:nvPr/>
        </p:nvSpPr>
        <p:spPr>
          <a:xfrm>
            <a:off x="568325" y="3489755"/>
            <a:ext cx="4616451" cy="437236"/>
          </a:xfrm>
          <a:prstGeom prst="rect">
            <a:avLst/>
          </a:prstGeom>
        </p:spPr>
        <p:txBody>
          <a:bodyPr vert="horz" wrap="square" lIns="0" tIns="12700" rIns="0" bIns="0" rtlCol="0">
            <a:spAutoFit/>
          </a:bodyPr>
          <a:lstStyle/>
          <a:p>
            <a:pPr marL="184150" marR="5080" indent="-171450">
              <a:lnSpc>
                <a:spcPct val="120000"/>
              </a:lnSpc>
              <a:spcBef>
                <a:spcPts val="100"/>
              </a:spcBef>
              <a:buFont typeface="Arial" panose="020B0604020202020204"/>
              <a:buChar char="•"/>
              <a:tabLst>
                <a:tab pos="183515" algn="l"/>
              </a:tabLst>
            </a:pPr>
            <a:r>
              <a:rPr sz="1200" dirty="0" err="1">
                <a:latin typeface="微软雅黑" panose="020B0503020204020204" pitchFamily="34" charset="-122"/>
                <a:ea typeface="微软雅黑" panose="020B0503020204020204" pitchFamily="34" charset="-122"/>
                <a:cs typeface="微软雅黑" panose="020B0503020204020204" pitchFamily="34" charset="-122"/>
              </a:rPr>
              <a:t>对</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作业区域</a:t>
            </a:r>
            <a:r>
              <a:rPr sz="1200" dirty="0" err="1">
                <a:latin typeface="微软雅黑" panose="020B0503020204020204" pitchFamily="34" charset="-122"/>
                <a:ea typeface="微软雅黑" panose="020B0503020204020204" pitchFamily="34" charset="-122"/>
                <a:cs typeface="微软雅黑" panose="020B0503020204020204" pitchFamily="34" charset="-122"/>
              </a:rPr>
              <a:t>设置警戒围墙区域，一旦检测到有可疑人员靠近或攀越</a:t>
            </a:r>
            <a:r>
              <a:rPr sz="12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限制区域</a:t>
            </a:r>
            <a:r>
              <a:rPr sz="1200" dirty="0" err="1">
                <a:latin typeface="微软雅黑" panose="020B0503020204020204" pitchFamily="34" charset="-122"/>
                <a:ea typeface="微软雅黑" panose="020B0503020204020204" pitchFamily="34" charset="-122"/>
                <a:cs typeface="微软雅黑" panose="020B0503020204020204" pitchFamily="34" charset="-122"/>
              </a:rPr>
              <a:t>时</a:t>
            </a: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rPr>
              <a:t>，即</a:t>
            </a:r>
            <a:r>
              <a:rPr sz="1200" dirty="0" err="1">
                <a:latin typeface="微软雅黑" panose="020B0503020204020204" pitchFamily="34" charset="-122"/>
                <a:ea typeface="微软雅黑" panose="020B0503020204020204" pitchFamily="34" charset="-122"/>
                <a:cs typeface="微软雅黑" panose="020B0503020204020204" pitchFamily="34" charset="-122"/>
              </a:rPr>
              <a:t>发出告警，同时提醒值班人员注意，及时制止</a:t>
            </a:r>
            <a:endParaRPr sz="12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7" name="object 26"/>
          <p:cNvPicPr/>
          <p:nvPr/>
        </p:nvPicPr>
        <p:blipFill>
          <a:blip r:embed="rId5" cstate="email"/>
          <a:stretch>
            <a:fillRect/>
          </a:stretch>
        </p:blipFill>
        <p:spPr>
          <a:xfrm>
            <a:off x="564770" y="3382390"/>
            <a:ext cx="86487" cy="86487"/>
          </a:xfrm>
          <a:prstGeom prst="rect">
            <a:avLst/>
          </a:prstGeom>
        </p:spPr>
      </p:pic>
      <p:sp>
        <p:nvSpPr>
          <p:cNvPr id="28" name="object 28"/>
          <p:cNvSpPr txBox="1"/>
          <p:nvPr/>
        </p:nvSpPr>
        <p:spPr>
          <a:xfrm>
            <a:off x="581026" y="5542191"/>
            <a:ext cx="3689351" cy="437236"/>
          </a:xfrm>
          <a:prstGeom prst="rect">
            <a:avLst/>
          </a:prstGeom>
        </p:spPr>
        <p:txBody>
          <a:bodyPr vert="horz" wrap="square" lIns="0" tIns="12700" rIns="0" bIns="0" rtlCol="0">
            <a:spAutoFit/>
          </a:bodyPr>
          <a:lstStyle/>
          <a:p>
            <a:pPr marL="171450" marR="5080" indent="-171450">
              <a:lnSpc>
                <a:spcPct val="120000"/>
              </a:lnSpc>
              <a:spcBef>
                <a:spcPts val="100"/>
              </a:spcBef>
              <a:buFont typeface="Arial" panose="020B0604020202020204"/>
              <a:buChar char="•"/>
              <a:tabLst>
                <a:tab pos="170815" algn="l"/>
              </a:tabLst>
            </a:pPr>
            <a:r>
              <a:rPr sz="1200" dirty="0">
                <a:latin typeface="微软雅黑" panose="020B0503020204020204" pitchFamily="34" charset="-122"/>
                <a:cs typeface="微软雅黑" panose="020B0503020204020204" pitchFamily="34" charset="-122"/>
              </a:rPr>
              <a:t>自动识别施工检测区域内的抽烟、玩手机行为，并立 即触发告警，防范因火花带来的爆炸及火灾</a:t>
            </a:r>
            <a:endParaRPr sz="1200">
              <a:latin typeface="微软雅黑" panose="020B0503020204020204" pitchFamily="34" charset="-122"/>
              <a:cs typeface="微软雅黑" panose="020B0503020204020204" pitchFamily="34" charset="-122"/>
            </a:endParaRPr>
          </a:p>
        </p:txBody>
      </p:sp>
      <p:grpSp>
        <p:nvGrpSpPr>
          <p:cNvPr id="29" name="object 30"/>
          <p:cNvGrpSpPr/>
          <p:nvPr/>
        </p:nvGrpSpPr>
        <p:grpSpPr>
          <a:xfrm>
            <a:off x="564770" y="5260073"/>
            <a:ext cx="891031" cy="687705"/>
            <a:chOff x="564769" y="5410200"/>
            <a:chExt cx="891031" cy="687705"/>
          </a:xfrm>
        </p:grpSpPr>
        <p:pic>
          <p:nvPicPr>
            <p:cNvPr id="30" name="object 31"/>
            <p:cNvPicPr/>
            <p:nvPr/>
          </p:nvPicPr>
          <p:blipFill>
            <a:blip r:embed="rId5" cstate="email"/>
            <a:stretch>
              <a:fillRect/>
            </a:stretch>
          </p:blipFill>
          <p:spPr>
            <a:xfrm>
              <a:off x="564769" y="5584964"/>
              <a:ext cx="86487" cy="86487"/>
            </a:xfrm>
            <a:prstGeom prst="rect">
              <a:avLst/>
            </a:prstGeom>
          </p:spPr>
        </p:pic>
        <p:sp>
          <p:nvSpPr>
            <p:cNvPr id="31" name="object 34"/>
            <p:cNvSpPr/>
            <p:nvPr/>
          </p:nvSpPr>
          <p:spPr>
            <a:xfrm>
              <a:off x="768095" y="5410200"/>
              <a:ext cx="687705" cy="687705"/>
            </a:xfrm>
            <a:custGeom>
              <a:avLst/>
              <a:gdLst/>
              <a:ahLst/>
              <a:cxnLst/>
              <a:rect l="l" t="t" r="r" b="b"/>
              <a:pathLst>
                <a:path w="687705" h="687704">
                  <a:moveTo>
                    <a:pt x="687324" y="687324"/>
                  </a:moveTo>
                  <a:lnTo>
                    <a:pt x="0" y="687324"/>
                  </a:lnTo>
                  <a:lnTo>
                    <a:pt x="0" y="0"/>
                  </a:lnTo>
                  <a:lnTo>
                    <a:pt x="687324" y="0"/>
                  </a:lnTo>
                  <a:lnTo>
                    <a:pt x="687324" y="687324"/>
                  </a:lnTo>
                  <a:close/>
                </a:path>
              </a:pathLst>
            </a:custGeom>
            <a:solidFill>
              <a:srgbClr val="0D0D0D">
                <a:alpha val="1998"/>
              </a:srgbClr>
            </a:solidFill>
          </p:spPr>
          <p:txBody>
            <a:bodyPr wrap="square" lIns="0" tIns="0" rIns="0" bIns="0" rtlCol="0"/>
            <a:lstStyle/>
            <a:p>
              <a:endParaRPr sz="1400"/>
            </a:p>
          </p:txBody>
        </p:sp>
      </p:grpSp>
      <p:grpSp>
        <p:nvGrpSpPr>
          <p:cNvPr id="32" name="object 35"/>
          <p:cNvGrpSpPr/>
          <p:nvPr/>
        </p:nvGrpSpPr>
        <p:grpSpPr>
          <a:xfrm>
            <a:off x="4457813" y="1340851"/>
            <a:ext cx="7173355" cy="4560571"/>
            <a:chOff x="4457814" y="1490979"/>
            <a:chExt cx="7173354" cy="4560570"/>
          </a:xfrm>
        </p:grpSpPr>
        <p:sp>
          <p:nvSpPr>
            <p:cNvPr id="33" name="object 36"/>
            <p:cNvSpPr/>
            <p:nvPr/>
          </p:nvSpPr>
          <p:spPr>
            <a:xfrm>
              <a:off x="4457814" y="1490979"/>
              <a:ext cx="447040" cy="4560570"/>
            </a:xfrm>
            <a:custGeom>
              <a:avLst/>
              <a:gdLst/>
              <a:ahLst/>
              <a:cxnLst/>
              <a:rect l="l" t="t" r="r" b="b"/>
              <a:pathLst>
                <a:path w="447039" h="4560570">
                  <a:moveTo>
                    <a:pt x="83693" y="4355122"/>
                  </a:moveTo>
                  <a:lnTo>
                    <a:pt x="81495" y="4343717"/>
                  </a:lnTo>
                  <a:lnTo>
                    <a:pt x="75514" y="4334395"/>
                  </a:lnTo>
                  <a:lnTo>
                    <a:pt x="66636" y="4328122"/>
                  </a:lnTo>
                  <a:lnTo>
                    <a:pt x="55765" y="4325810"/>
                  </a:lnTo>
                  <a:lnTo>
                    <a:pt x="27914" y="4325810"/>
                  </a:lnTo>
                  <a:lnTo>
                    <a:pt x="17030" y="4328122"/>
                  </a:lnTo>
                  <a:lnTo>
                    <a:pt x="8166" y="4334395"/>
                  </a:lnTo>
                  <a:lnTo>
                    <a:pt x="2184" y="4343717"/>
                  </a:lnTo>
                  <a:lnTo>
                    <a:pt x="0" y="4355122"/>
                  </a:lnTo>
                  <a:lnTo>
                    <a:pt x="2184" y="4366501"/>
                  </a:lnTo>
                  <a:lnTo>
                    <a:pt x="8166" y="4375797"/>
                  </a:lnTo>
                  <a:lnTo>
                    <a:pt x="17030" y="4382071"/>
                  </a:lnTo>
                  <a:lnTo>
                    <a:pt x="27914" y="4384370"/>
                  </a:lnTo>
                  <a:lnTo>
                    <a:pt x="55765" y="4384370"/>
                  </a:lnTo>
                  <a:lnTo>
                    <a:pt x="66636" y="4382071"/>
                  </a:lnTo>
                  <a:lnTo>
                    <a:pt x="75514" y="4375797"/>
                  </a:lnTo>
                  <a:lnTo>
                    <a:pt x="81495" y="4366501"/>
                  </a:lnTo>
                  <a:lnTo>
                    <a:pt x="83693" y="4355122"/>
                  </a:lnTo>
                  <a:close/>
                </a:path>
                <a:path w="447039" h="4560570">
                  <a:moveTo>
                    <a:pt x="132715" y="4230916"/>
                  </a:moveTo>
                  <a:lnTo>
                    <a:pt x="130683" y="4219905"/>
                  </a:lnTo>
                  <a:lnTo>
                    <a:pt x="124587" y="4210227"/>
                  </a:lnTo>
                  <a:lnTo>
                    <a:pt x="99415" y="4183773"/>
                  </a:lnTo>
                  <a:lnTo>
                    <a:pt x="92265" y="4180903"/>
                  </a:lnTo>
                  <a:lnTo>
                    <a:pt x="77990" y="4180903"/>
                  </a:lnTo>
                  <a:lnTo>
                    <a:pt x="70840" y="4183773"/>
                  </a:lnTo>
                  <a:lnTo>
                    <a:pt x="65417" y="4189501"/>
                  </a:lnTo>
                  <a:lnTo>
                    <a:pt x="59270" y="4199204"/>
                  </a:lnTo>
                  <a:lnTo>
                    <a:pt x="57226" y="4210215"/>
                  </a:lnTo>
                  <a:lnTo>
                    <a:pt x="59270" y="4221226"/>
                  </a:lnTo>
                  <a:lnTo>
                    <a:pt x="65417" y="4230878"/>
                  </a:lnTo>
                  <a:lnTo>
                    <a:pt x="85090" y="4251604"/>
                  </a:lnTo>
                  <a:lnTo>
                    <a:pt x="90589" y="4257294"/>
                  </a:lnTo>
                  <a:lnTo>
                    <a:pt x="97713" y="4260177"/>
                  </a:lnTo>
                  <a:lnTo>
                    <a:pt x="111963" y="4260177"/>
                  </a:lnTo>
                  <a:lnTo>
                    <a:pt x="119164" y="4257294"/>
                  </a:lnTo>
                  <a:lnTo>
                    <a:pt x="124587" y="4251604"/>
                  </a:lnTo>
                  <a:lnTo>
                    <a:pt x="130683" y="4241939"/>
                  </a:lnTo>
                  <a:lnTo>
                    <a:pt x="132715" y="4230916"/>
                  </a:lnTo>
                  <a:close/>
                </a:path>
                <a:path w="447039" h="4560570">
                  <a:moveTo>
                    <a:pt x="154114" y="242239"/>
                  </a:moveTo>
                  <a:lnTo>
                    <a:pt x="121615" y="257035"/>
                  </a:lnTo>
                  <a:lnTo>
                    <a:pt x="95770" y="281559"/>
                  </a:lnTo>
                  <a:lnTo>
                    <a:pt x="78714" y="313639"/>
                  </a:lnTo>
                  <a:lnTo>
                    <a:pt x="72567" y="351053"/>
                  </a:lnTo>
                  <a:lnTo>
                    <a:pt x="72567" y="443788"/>
                  </a:lnTo>
                  <a:lnTo>
                    <a:pt x="79019" y="445477"/>
                  </a:lnTo>
                  <a:lnTo>
                    <a:pt x="88696" y="448754"/>
                  </a:lnTo>
                  <a:lnTo>
                    <a:pt x="98348" y="451573"/>
                  </a:lnTo>
                  <a:lnTo>
                    <a:pt x="107911" y="453999"/>
                  </a:lnTo>
                  <a:lnTo>
                    <a:pt x="117373" y="456069"/>
                  </a:lnTo>
                  <a:lnTo>
                    <a:pt x="117373" y="304482"/>
                  </a:lnTo>
                  <a:lnTo>
                    <a:pt x="120040" y="284937"/>
                  </a:lnTo>
                  <a:lnTo>
                    <a:pt x="127571" y="267487"/>
                  </a:lnTo>
                  <a:lnTo>
                    <a:pt x="139179" y="252984"/>
                  </a:lnTo>
                  <a:lnTo>
                    <a:pt x="154114" y="242239"/>
                  </a:lnTo>
                  <a:close/>
                </a:path>
                <a:path w="447039" h="4560570">
                  <a:moveTo>
                    <a:pt x="243319" y="0"/>
                  </a:moveTo>
                  <a:lnTo>
                    <a:pt x="201383" y="0"/>
                  </a:lnTo>
                  <a:lnTo>
                    <a:pt x="201422" y="40665"/>
                  </a:lnTo>
                  <a:lnTo>
                    <a:pt x="222351" y="69049"/>
                  </a:lnTo>
                  <a:lnTo>
                    <a:pt x="231584" y="66763"/>
                  </a:lnTo>
                  <a:lnTo>
                    <a:pt x="238125" y="60579"/>
                  </a:lnTo>
                  <a:lnTo>
                    <a:pt x="242023" y="51536"/>
                  </a:lnTo>
                  <a:lnTo>
                    <a:pt x="243319" y="40665"/>
                  </a:lnTo>
                  <a:lnTo>
                    <a:pt x="243319" y="0"/>
                  </a:lnTo>
                  <a:close/>
                </a:path>
                <a:path w="447039" h="4560570">
                  <a:moveTo>
                    <a:pt x="251117" y="4150195"/>
                  </a:moveTo>
                  <a:lnTo>
                    <a:pt x="248920" y="4138790"/>
                  </a:lnTo>
                  <a:lnTo>
                    <a:pt x="242951" y="4129481"/>
                  </a:lnTo>
                  <a:lnTo>
                    <a:pt x="234073" y="4123220"/>
                  </a:lnTo>
                  <a:lnTo>
                    <a:pt x="223215" y="4120908"/>
                  </a:lnTo>
                  <a:lnTo>
                    <a:pt x="212382" y="4123220"/>
                  </a:lnTo>
                  <a:lnTo>
                    <a:pt x="203530" y="4129481"/>
                  </a:lnTo>
                  <a:lnTo>
                    <a:pt x="197561" y="4138790"/>
                  </a:lnTo>
                  <a:lnTo>
                    <a:pt x="195376" y="4150195"/>
                  </a:lnTo>
                  <a:lnTo>
                    <a:pt x="195376" y="4179481"/>
                  </a:lnTo>
                  <a:lnTo>
                    <a:pt x="197561" y="4190860"/>
                  </a:lnTo>
                  <a:lnTo>
                    <a:pt x="203530" y="4200144"/>
                  </a:lnTo>
                  <a:lnTo>
                    <a:pt x="212382" y="4206417"/>
                  </a:lnTo>
                  <a:lnTo>
                    <a:pt x="223215" y="4208703"/>
                  </a:lnTo>
                  <a:lnTo>
                    <a:pt x="234073" y="4206417"/>
                  </a:lnTo>
                  <a:lnTo>
                    <a:pt x="242951" y="4200144"/>
                  </a:lnTo>
                  <a:lnTo>
                    <a:pt x="248920" y="4190860"/>
                  </a:lnTo>
                  <a:lnTo>
                    <a:pt x="251117" y="4179481"/>
                  </a:lnTo>
                  <a:lnTo>
                    <a:pt x="251117" y="4150195"/>
                  </a:lnTo>
                  <a:close/>
                </a:path>
                <a:path w="447039" h="4560570">
                  <a:moveTo>
                    <a:pt x="257848" y="259156"/>
                  </a:moveTo>
                  <a:lnTo>
                    <a:pt x="257441" y="255765"/>
                  </a:lnTo>
                  <a:lnTo>
                    <a:pt x="255917" y="252984"/>
                  </a:lnTo>
                  <a:lnTo>
                    <a:pt x="248564" y="238823"/>
                  </a:lnTo>
                  <a:lnTo>
                    <a:pt x="196075" y="238823"/>
                  </a:lnTo>
                  <a:lnTo>
                    <a:pt x="188810" y="252806"/>
                  </a:lnTo>
                  <a:lnTo>
                    <a:pt x="187198" y="256197"/>
                  </a:lnTo>
                  <a:lnTo>
                    <a:pt x="186791" y="259156"/>
                  </a:lnTo>
                  <a:lnTo>
                    <a:pt x="186791" y="308711"/>
                  </a:lnTo>
                  <a:lnTo>
                    <a:pt x="188480" y="317652"/>
                  </a:lnTo>
                  <a:lnTo>
                    <a:pt x="193090" y="324916"/>
                  </a:lnTo>
                  <a:lnTo>
                    <a:pt x="199898" y="329806"/>
                  </a:lnTo>
                  <a:lnTo>
                    <a:pt x="208191" y="331584"/>
                  </a:lnTo>
                  <a:lnTo>
                    <a:pt x="236448" y="331584"/>
                  </a:lnTo>
                  <a:lnTo>
                    <a:pt x="244729" y="329806"/>
                  </a:lnTo>
                  <a:lnTo>
                    <a:pt x="251536" y="324916"/>
                  </a:lnTo>
                  <a:lnTo>
                    <a:pt x="256146" y="317652"/>
                  </a:lnTo>
                  <a:lnTo>
                    <a:pt x="257848" y="308711"/>
                  </a:lnTo>
                  <a:lnTo>
                    <a:pt x="257848" y="259156"/>
                  </a:lnTo>
                  <a:close/>
                </a:path>
                <a:path w="447039" h="4560570">
                  <a:moveTo>
                    <a:pt x="304723" y="304482"/>
                  </a:moveTo>
                  <a:lnTo>
                    <a:pt x="302971" y="291642"/>
                  </a:lnTo>
                  <a:lnTo>
                    <a:pt x="298056" y="280187"/>
                  </a:lnTo>
                  <a:lnTo>
                    <a:pt x="290410" y="270713"/>
                  </a:lnTo>
                  <a:lnTo>
                    <a:pt x="280492" y="263817"/>
                  </a:lnTo>
                  <a:lnTo>
                    <a:pt x="280492" y="308711"/>
                  </a:lnTo>
                  <a:lnTo>
                    <a:pt x="277012" y="326720"/>
                  </a:lnTo>
                  <a:lnTo>
                    <a:pt x="267563" y="341541"/>
                  </a:lnTo>
                  <a:lnTo>
                    <a:pt x="253568" y="351599"/>
                  </a:lnTo>
                  <a:lnTo>
                    <a:pt x="236486" y="355295"/>
                  </a:lnTo>
                  <a:lnTo>
                    <a:pt x="208216" y="355295"/>
                  </a:lnTo>
                  <a:lnTo>
                    <a:pt x="191122" y="351599"/>
                  </a:lnTo>
                  <a:lnTo>
                    <a:pt x="177126" y="341541"/>
                  </a:lnTo>
                  <a:lnTo>
                    <a:pt x="167678" y="326720"/>
                  </a:lnTo>
                  <a:lnTo>
                    <a:pt x="164211" y="308711"/>
                  </a:lnTo>
                  <a:lnTo>
                    <a:pt x="164211" y="263817"/>
                  </a:lnTo>
                  <a:lnTo>
                    <a:pt x="154279" y="270713"/>
                  </a:lnTo>
                  <a:lnTo>
                    <a:pt x="146634" y="280187"/>
                  </a:lnTo>
                  <a:lnTo>
                    <a:pt x="141719" y="291642"/>
                  </a:lnTo>
                  <a:lnTo>
                    <a:pt x="139979" y="304482"/>
                  </a:lnTo>
                  <a:lnTo>
                    <a:pt x="139979" y="462445"/>
                  </a:lnTo>
                  <a:lnTo>
                    <a:pt x="162217" y="466458"/>
                  </a:lnTo>
                  <a:lnTo>
                    <a:pt x="183438" y="469061"/>
                  </a:lnTo>
                  <a:lnTo>
                    <a:pt x="203517" y="470496"/>
                  </a:lnTo>
                  <a:lnTo>
                    <a:pt x="222351" y="470916"/>
                  </a:lnTo>
                  <a:lnTo>
                    <a:pt x="241173" y="470369"/>
                  </a:lnTo>
                  <a:lnTo>
                    <a:pt x="261251" y="468744"/>
                  </a:lnTo>
                  <a:lnTo>
                    <a:pt x="282473" y="466090"/>
                  </a:lnTo>
                  <a:lnTo>
                    <a:pt x="304723" y="462445"/>
                  </a:lnTo>
                  <a:lnTo>
                    <a:pt x="304723" y="355295"/>
                  </a:lnTo>
                  <a:lnTo>
                    <a:pt x="304723" y="304482"/>
                  </a:lnTo>
                  <a:close/>
                </a:path>
                <a:path w="447039" h="4560570">
                  <a:moveTo>
                    <a:pt x="306336" y="144424"/>
                  </a:moveTo>
                  <a:lnTo>
                    <a:pt x="306260" y="137223"/>
                  </a:lnTo>
                  <a:lnTo>
                    <a:pt x="305930" y="135115"/>
                  </a:lnTo>
                  <a:lnTo>
                    <a:pt x="258292" y="156286"/>
                  </a:lnTo>
                  <a:lnTo>
                    <a:pt x="183197" y="156286"/>
                  </a:lnTo>
                  <a:lnTo>
                    <a:pt x="138379" y="137223"/>
                  </a:lnTo>
                  <a:lnTo>
                    <a:pt x="138379" y="139344"/>
                  </a:lnTo>
                  <a:lnTo>
                    <a:pt x="137972" y="142316"/>
                  </a:lnTo>
                  <a:lnTo>
                    <a:pt x="137972" y="144424"/>
                  </a:lnTo>
                  <a:lnTo>
                    <a:pt x="144564" y="178739"/>
                  </a:lnTo>
                  <a:lnTo>
                    <a:pt x="162547" y="206730"/>
                  </a:lnTo>
                  <a:lnTo>
                    <a:pt x="189242" y="225590"/>
                  </a:lnTo>
                  <a:lnTo>
                    <a:pt x="221957" y="232498"/>
                  </a:lnTo>
                  <a:lnTo>
                    <a:pt x="254901" y="225590"/>
                  </a:lnTo>
                  <a:lnTo>
                    <a:pt x="281711" y="206730"/>
                  </a:lnTo>
                  <a:lnTo>
                    <a:pt x="299732" y="178739"/>
                  </a:lnTo>
                  <a:lnTo>
                    <a:pt x="304050" y="156286"/>
                  </a:lnTo>
                  <a:lnTo>
                    <a:pt x="306336" y="144424"/>
                  </a:lnTo>
                  <a:close/>
                </a:path>
                <a:path w="447039" h="4560570">
                  <a:moveTo>
                    <a:pt x="319633" y="98679"/>
                  </a:moveTo>
                  <a:lnTo>
                    <a:pt x="314375" y="93167"/>
                  </a:lnTo>
                  <a:lnTo>
                    <a:pt x="312369" y="82575"/>
                  </a:lnTo>
                  <a:lnTo>
                    <a:pt x="308190" y="60452"/>
                  </a:lnTo>
                  <a:lnTo>
                    <a:pt x="295249" y="33769"/>
                  </a:lnTo>
                  <a:lnTo>
                    <a:pt x="276618" y="13601"/>
                  </a:lnTo>
                  <a:lnTo>
                    <a:pt x="253415" y="406"/>
                  </a:lnTo>
                  <a:lnTo>
                    <a:pt x="253403" y="40665"/>
                  </a:lnTo>
                  <a:lnTo>
                    <a:pt x="251104" y="56680"/>
                  </a:lnTo>
                  <a:lnTo>
                    <a:pt x="244678" y="70040"/>
                  </a:lnTo>
                  <a:lnTo>
                    <a:pt x="234848" y="79184"/>
                  </a:lnTo>
                  <a:lnTo>
                    <a:pt x="222338" y="82575"/>
                  </a:lnTo>
                  <a:lnTo>
                    <a:pt x="209804" y="79311"/>
                  </a:lnTo>
                  <a:lnTo>
                    <a:pt x="199974" y="70358"/>
                  </a:lnTo>
                  <a:lnTo>
                    <a:pt x="193548" y="57035"/>
                  </a:lnTo>
                  <a:lnTo>
                    <a:pt x="191249" y="40665"/>
                  </a:lnTo>
                  <a:lnTo>
                    <a:pt x="191249" y="406"/>
                  </a:lnTo>
                  <a:lnTo>
                    <a:pt x="168033" y="13601"/>
                  </a:lnTo>
                  <a:lnTo>
                    <a:pt x="149364" y="33769"/>
                  </a:lnTo>
                  <a:lnTo>
                    <a:pt x="136283" y="60452"/>
                  </a:lnTo>
                  <a:lnTo>
                    <a:pt x="129882" y="93167"/>
                  </a:lnTo>
                  <a:lnTo>
                    <a:pt x="124231" y="98679"/>
                  </a:lnTo>
                  <a:lnTo>
                    <a:pt x="129082" y="115620"/>
                  </a:lnTo>
                  <a:lnTo>
                    <a:pt x="185191" y="139331"/>
                  </a:lnTo>
                  <a:lnTo>
                    <a:pt x="259067" y="139331"/>
                  </a:lnTo>
                  <a:lnTo>
                    <a:pt x="314782" y="115620"/>
                  </a:lnTo>
                  <a:lnTo>
                    <a:pt x="319633" y="98679"/>
                  </a:lnTo>
                  <a:close/>
                </a:path>
                <a:path w="447039" h="4560570">
                  <a:moveTo>
                    <a:pt x="372148" y="444233"/>
                  </a:moveTo>
                  <a:lnTo>
                    <a:pt x="372084" y="351599"/>
                  </a:lnTo>
                  <a:lnTo>
                    <a:pt x="348932" y="281673"/>
                  </a:lnTo>
                  <a:lnTo>
                    <a:pt x="290588" y="242239"/>
                  </a:lnTo>
                  <a:lnTo>
                    <a:pt x="305752" y="252984"/>
                  </a:lnTo>
                  <a:lnTo>
                    <a:pt x="317487" y="267487"/>
                  </a:lnTo>
                  <a:lnTo>
                    <a:pt x="325043" y="284937"/>
                  </a:lnTo>
                  <a:lnTo>
                    <a:pt x="327736" y="304482"/>
                  </a:lnTo>
                  <a:lnTo>
                    <a:pt x="327736" y="457365"/>
                  </a:lnTo>
                  <a:lnTo>
                    <a:pt x="337185" y="455002"/>
                  </a:lnTo>
                  <a:lnTo>
                    <a:pt x="346748" y="452386"/>
                  </a:lnTo>
                  <a:lnTo>
                    <a:pt x="366090" y="446773"/>
                  </a:lnTo>
                  <a:lnTo>
                    <a:pt x="372148" y="444233"/>
                  </a:lnTo>
                  <a:close/>
                </a:path>
                <a:path w="447039" h="4560570">
                  <a:moveTo>
                    <a:pt x="389267" y="4210227"/>
                  </a:moveTo>
                  <a:lnTo>
                    <a:pt x="387223" y="4199204"/>
                  </a:lnTo>
                  <a:lnTo>
                    <a:pt x="381088" y="4189501"/>
                  </a:lnTo>
                  <a:lnTo>
                    <a:pt x="375627" y="4183773"/>
                  </a:lnTo>
                  <a:lnTo>
                    <a:pt x="368477" y="4180903"/>
                  </a:lnTo>
                  <a:lnTo>
                    <a:pt x="354203" y="4180903"/>
                  </a:lnTo>
                  <a:lnTo>
                    <a:pt x="347065" y="4183773"/>
                  </a:lnTo>
                  <a:lnTo>
                    <a:pt x="321894" y="4210215"/>
                  </a:lnTo>
                  <a:lnTo>
                    <a:pt x="315734" y="4219905"/>
                  </a:lnTo>
                  <a:lnTo>
                    <a:pt x="313690" y="4230916"/>
                  </a:lnTo>
                  <a:lnTo>
                    <a:pt x="315734" y="4241939"/>
                  </a:lnTo>
                  <a:lnTo>
                    <a:pt x="321881" y="4251604"/>
                  </a:lnTo>
                  <a:lnTo>
                    <a:pt x="327317" y="4257294"/>
                  </a:lnTo>
                  <a:lnTo>
                    <a:pt x="334441" y="4260177"/>
                  </a:lnTo>
                  <a:lnTo>
                    <a:pt x="348767" y="4260177"/>
                  </a:lnTo>
                  <a:lnTo>
                    <a:pt x="355904" y="4257294"/>
                  </a:lnTo>
                  <a:lnTo>
                    <a:pt x="381050" y="4230916"/>
                  </a:lnTo>
                  <a:lnTo>
                    <a:pt x="387223" y="4221226"/>
                  </a:lnTo>
                  <a:lnTo>
                    <a:pt x="389267" y="4210227"/>
                  </a:lnTo>
                  <a:close/>
                </a:path>
                <a:path w="447039" h="4560570">
                  <a:moveTo>
                    <a:pt x="390601" y="4532046"/>
                  </a:moveTo>
                  <a:lnTo>
                    <a:pt x="373761" y="4488345"/>
                  </a:lnTo>
                  <a:lnTo>
                    <a:pt x="348780" y="4472165"/>
                  </a:lnTo>
                  <a:lnTo>
                    <a:pt x="334848" y="4472165"/>
                  </a:lnTo>
                  <a:lnTo>
                    <a:pt x="334848" y="4355122"/>
                  </a:lnTo>
                  <a:lnTo>
                    <a:pt x="326047" y="4309592"/>
                  </a:lnTo>
                  <a:lnTo>
                    <a:pt x="302094" y="4272369"/>
                  </a:lnTo>
                  <a:lnTo>
                    <a:pt x="266598" y="4247235"/>
                  </a:lnTo>
                  <a:lnTo>
                    <a:pt x="223202" y="4238015"/>
                  </a:lnTo>
                  <a:lnTo>
                    <a:pt x="223202" y="4296537"/>
                  </a:lnTo>
                  <a:lnTo>
                    <a:pt x="223202" y="4472165"/>
                  </a:lnTo>
                  <a:lnTo>
                    <a:pt x="167411" y="4472165"/>
                  </a:lnTo>
                  <a:lnTo>
                    <a:pt x="167411" y="4355122"/>
                  </a:lnTo>
                  <a:lnTo>
                    <a:pt x="171792" y="4332313"/>
                  </a:lnTo>
                  <a:lnTo>
                    <a:pt x="183743" y="4313694"/>
                  </a:lnTo>
                  <a:lnTo>
                    <a:pt x="201485" y="4301147"/>
                  </a:lnTo>
                  <a:lnTo>
                    <a:pt x="223202" y="4296537"/>
                  </a:lnTo>
                  <a:lnTo>
                    <a:pt x="223202" y="4238015"/>
                  </a:lnTo>
                  <a:lnTo>
                    <a:pt x="179793" y="4247235"/>
                  </a:lnTo>
                  <a:lnTo>
                    <a:pt x="144322" y="4272369"/>
                  </a:lnTo>
                  <a:lnTo>
                    <a:pt x="120396" y="4309592"/>
                  </a:lnTo>
                  <a:lnTo>
                    <a:pt x="111620" y="4355122"/>
                  </a:lnTo>
                  <a:lnTo>
                    <a:pt x="111620" y="4472165"/>
                  </a:lnTo>
                  <a:lnTo>
                    <a:pt x="97624" y="4472165"/>
                  </a:lnTo>
                  <a:lnTo>
                    <a:pt x="58712" y="4517644"/>
                  </a:lnTo>
                  <a:lnTo>
                    <a:pt x="55791" y="4532046"/>
                  </a:lnTo>
                  <a:lnTo>
                    <a:pt x="56997" y="4539297"/>
                  </a:lnTo>
                  <a:lnTo>
                    <a:pt x="83693" y="4559973"/>
                  </a:lnTo>
                  <a:lnTo>
                    <a:pt x="362775" y="4559973"/>
                  </a:lnTo>
                  <a:lnTo>
                    <a:pt x="389420" y="4539297"/>
                  </a:lnTo>
                  <a:lnTo>
                    <a:pt x="390601" y="4532046"/>
                  </a:lnTo>
                  <a:close/>
                </a:path>
                <a:path w="447039" h="4560570">
                  <a:moveTo>
                    <a:pt x="446506" y="4355122"/>
                  </a:moveTo>
                  <a:lnTo>
                    <a:pt x="444309" y="4343717"/>
                  </a:lnTo>
                  <a:lnTo>
                    <a:pt x="438315" y="4334395"/>
                  </a:lnTo>
                  <a:lnTo>
                    <a:pt x="429437" y="4328122"/>
                  </a:lnTo>
                  <a:lnTo>
                    <a:pt x="418566" y="4325810"/>
                  </a:lnTo>
                  <a:lnTo>
                    <a:pt x="390626" y="4325810"/>
                  </a:lnTo>
                  <a:lnTo>
                    <a:pt x="379780" y="4328122"/>
                  </a:lnTo>
                  <a:lnTo>
                    <a:pt x="370928" y="4334395"/>
                  </a:lnTo>
                  <a:lnTo>
                    <a:pt x="364947" y="4343717"/>
                  </a:lnTo>
                  <a:lnTo>
                    <a:pt x="362762" y="4355122"/>
                  </a:lnTo>
                  <a:lnTo>
                    <a:pt x="364947" y="4366501"/>
                  </a:lnTo>
                  <a:lnTo>
                    <a:pt x="370928" y="4375797"/>
                  </a:lnTo>
                  <a:lnTo>
                    <a:pt x="379780" y="4382071"/>
                  </a:lnTo>
                  <a:lnTo>
                    <a:pt x="390626" y="4384370"/>
                  </a:lnTo>
                  <a:lnTo>
                    <a:pt x="418566" y="4384370"/>
                  </a:lnTo>
                  <a:lnTo>
                    <a:pt x="429437" y="4382071"/>
                  </a:lnTo>
                  <a:lnTo>
                    <a:pt x="438315" y="4375797"/>
                  </a:lnTo>
                  <a:lnTo>
                    <a:pt x="444309" y="4366501"/>
                  </a:lnTo>
                  <a:lnTo>
                    <a:pt x="446506" y="4355122"/>
                  </a:lnTo>
                  <a:close/>
                </a:path>
              </a:pathLst>
            </a:custGeom>
            <a:solidFill>
              <a:srgbClr val="003D97"/>
            </a:solidFill>
          </p:spPr>
          <p:txBody>
            <a:bodyPr wrap="square" lIns="0" tIns="0" rIns="0" bIns="0" rtlCol="0"/>
            <a:lstStyle/>
            <a:p>
              <a:endParaRPr sz="1400"/>
            </a:p>
          </p:txBody>
        </p:sp>
        <p:pic>
          <p:nvPicPr>
            <p:cNvPr id="34" name="object 37"/>
            <p:cNvPicPr/>
            <p:nvPr/>
          </p:nvPicPr>
          <p:blipFill>
            <a:blip r:embed="rId7" cstate="email"/>
            <a:stretch>
              <a:fillRect/>
            </a:stretch>
          </p:blipFill>
          <p:spPr>
            <a:xfrm>
              <a:off x="5593943" y="3569220"/>
              <a:ext cx="435406" cy="418718"/>
            </a:xfrm>
            <a:prstGeom prst="rect">
              <a:avLst/>
            </a:prstGeom>
          </p:spPr>
        </p:pic>
        <p:sp>
          <p:nvSpPr>
            <p:cNvPr id="35" name="object 38"/>
            <p:cNvSpPr/>
            <p:nvPr/>
          </p:nvSpPr>
          <p:spPr>
            <a:xfrm>
              <a:off x="5130660" y="2465628"/>
              <a:ext cx="499745" cy="2577465"/>
            </a:xfrm>
            <a:custGeom>
              <a:avLst/>
              <a:gdLst/>
              <a:ahLst/>
              <a:cxnLst/>
              <a:rect l="l" t="t" r="r" b="b"/>
              <a:pathLst>
                <a:path w="499745" h="2577465">
                  <a:moveTo>
                    <a:pt x="58585" y="2422817"/>
                  </a:moveTo>
                  <a:lnTo>
                    <a:pt x="58140" y="2426144"/>
                  </a:lnTo>
                  <a:lnTo>
                    <a:pt x="57569" y="2431250"/>
                  </a:lnTo>
                  <a:lnTo>
                    <a:pt x="58585" y="2422817"/>
                  </a:lnTo>
                  <a:close/>
                </a:path>
                <a:path w="499745" h="2577465">
                  <a:moveTo>
                    <a:pt x="447929" y="2445689"/>
                  </a:moveTo>
                  <a:lnTo>
                    <a:pt x="437438" y="2404491"/>
                  </a:lnTo>
                  <a:lnTo>
                    <a:pt x="425399" y="2381123"/>
                  </a:lnTo>
                  <a:lnTo>
                    <a:pt x="418045" y="2366861"/>
                  </a:lnTo>
                  <a:lnTo>
                    <a:pt x="406095" y="2347150"/>
                  </a:lnTo>
                  <a:lnTo>
                    <a:pt x="397281" y="2328062"/>
                  </a:lnTo>
                  <a:lnTo>
                    <a:pt x="396595" y="2325649"/>
                  </a:lnTo>
                  <a:lnTo>
                    <a:pt x="391414" y="2307679"/>
                  </a:lnTo>
                  <a:lnTo>
                    <a:pt x="388264" y="2284069"/>
                  </a:lnTo>
                  <a:lnTo>
                    <a:pt x="388823" y="2264524"/>
                  </a:lnTo>
                  <a:lnTo>
                    <a:pt x="391820" y="2246617"/>
                  </a:lnTo>
                  <a:lnTo>
                    <a:pt x="395147" y="2233599"/>
                  </a:lnTo>
                  <a:lnTo>
                    <a:pt x="396748" y="2228481"/>
                  </a:lnTo>
                  <a:lnTo>
                    <a:pt x="389293" y="2233523"/>
                  </a:lnTo>
                  <a:lnTo>
                    <a:pt x="348068" y="2271903"/>
                  </a:lnTo>
                  <a:lnTo>
                    <a:pt x="321754" y="2315680"/>
                  </a:lnTo>
                  <a:lnTo>
                    <a:pt x="318389" y="2325649"/>
                  </a:lnTo>
                  <a:lnTo>
                    <a:pt x="318782" y="2323388"/>
                  </a:lnTo>
                  <a:lnTo>
                    <a:pt x="322376" y="2301976"/>
                  </a:lnTo>
                  <a:lnTo>
                    <a:pt x="322503" y="2296668"/>
                  </a:lnTo>
                  <a:lnTo>
                    <a:pt x="323735" y="2246287"/>
                  </a:lnTo>
                  <a:lnTo>
                    <a:pt x="307111" y="2178278"/>
                  </a:lnTo>
                  <a:lnTo>
                    <a:pt x="257111" y="2118245"/>
                  </a:lnTo>
                  <a:lnTo>
                    <a:pt x="230847" y="2101977"/>
                  </a:lnTo>
                  <a:lnTo>
                    <a:pt x="236943" y="2122208"/>
                  </a:lnTo>
                  <a:lnTo>
                    <a:pt x="243992" y="2172157"/>
                  </a:lnTo>
                  <a:lnTo>
                    <a:pt x="235089" y="2235682"/>
                  </a:lnTo>
                  <a:lnTo>
                    <a:pt x="193357" y="2296668"/>
                  </a:lnTo>
                  <a:lnTo>
                    <a:pt x="169837" y="2255113"/>
                  </a:lnTo>
                  <a:lnTo>
                    <a:pt x="134467" y="2233523"/>
                  </a:lnTo>
                  <a:lnTo>
                    <a:pt x="102222" y="2225357"/>
                  </a:lnTo>
                  <a:lnTo>
                    <a:pt x="88150" y="2224087"/>
                  </a:lnTo>
                  <a:lnTo>
                    <a:pt x="91681" y="2237308"/>
                  </a:lnTo>
                  <a:lnTo>
                    <a:pt x="94348" y="2247646"/>
                  </a:lnTo>
                  <a:lnTo>
                    <a:pt x="96075" y="2254974"/>
                  </a:lnTo>
                  <a:lnTo>
                    <a:pt x="97320" y="2305037"/>
                  </a:lnTo>
                  <a:lnTo>
                    <a:pt x="85483" y="2344724"/>
                  </a:lnTo>
                  <a:lnTo>
                    <a:pt x="69316" y="2383599"/>
                  </a:lnTo>
                  <a:lnTo>
                    <a:pt x="57569" y="2431250"/>
                  </a:lnTo>
                  <a:lnTo>
                    <a:pt x="58191" y="2472283"/>
                  </a:lnTo>
                  <a:lnTo>
                    <a:pt x="89827" y="2538831"/>
                  </a:lnTo>
                  <a:lnTo>
                    <a:pt x="117144" y="2564168"/>
                  </a:lnTo>
                  <a:lnTo>
                    <a:pt x="119672" y="2548991"/>
                  </a:lnTo>
                  <a:lnTo>
                    <a:pt x="124206" y="2534145"/>
                  </a:lnTo>
                  <a:lnTo>
                    <a:pt x="130441" y="2519934"/>
                  </a:lnTo>
                  <a:lnTo>
                    <a:pt x="138087" y="2506675"/>
                  </a:lnTo>
                  <a:lnTo>
                    <a:pt x="146380" y="2493010"/>
                  </a:lnTo>
                  <a:lnTo>
                    <a:pt x="152514" y="2479776"/>
                  </a:lnTo>
                  <a:lnTo>
                    <a:pt x="156616" y="2465667"/>
                  </a:lnTo>
                  <a:lnTo>
                    <a:pt x="158813" y="2449309"/>
                  </a:lnTo>
                  <a:lnTo>
                    <a:pt x="158419" y="2435809"/>
                  </a:lnTo>
                  <a:lnTo>
                    <a:pt x="156337" y="2423452"/>
                  </a:lnTo>
                  <a:lnTo>
                    <a:pt x="154025" y="2414435"/>
                  </a:lnTo>
                  <a:lnTo>
                    <a:pt x="152933" y="2410942"/>
                  </a:lnTo>
                  <a:lnTo>
                    <a:pt x="161759" y="2417114"/>
                  </a:lnTo>
                  <a:lnTo>
                    <a:pt x="194716" y="2452116"/>
                  </a:lnTo>
                  <a:lnTo>
                    <a:pt x="205701" y="2473541"/>
                  </a:lnTo>
                  <a:lnTo>
                    <a:pt x="205816" y="2473414"/>
                  </a:lnTo>
                  <a:lnTo>
                    <a:pt x="206044" y="2473299"/>
                  </a:lnTo>
                  <a:lnTo>
                    <a:pt x="202730" y="2449309"/>
                  </a:lnTo>
                  <a:lnTo>
                    <a:pt x="202793" y="2445689"/>
                  </a:lnTo>
                  <a:lnTo>
                    <a:pt x="216954" y="2370772"/>
                  </a:lnTo>
                  <a:lnTo>
                    <a:pt x="249415" y="2334679"/>
                  </a:lnTo>
                  <a:lnTo>
                    <a:pt x="267652" y="2323388"/>
                  </a:lnTo>
                  <a:lnTo>
                    <a:pt x="263537" y="2336457"/>
                  </a:lnTo>
                  <a:lnTo>
                    <a:pt x="260057" y="2369921"/>
                  </a:lnTo>
                  <a:lnTo>
                    <a:pt x="270510" y="2415159"/>
                  </a:lnTo>
                  <a:lnTo>
                    <a:pt x="308190" y="2463558"/>
                  </a:lnTo>
                  <a:lnTo>
                    <a:pt x="308940" y="2444737"/>
                  </a:lnTo>
                  <a:lnTo>
                    <a:pt x="313575" y="2426944"/>
                  </a:lnTo>
                  <a:lnTo>
                    <a:pt x="341515" y="2389352"/>
                  </a:lnTo>
                  <a:lnTo>
                    <a:pt x="360057" y="2381123"/>
                  </a:lnTo>
                  <a:lnTo>
                    <a:pt x="355307" y="2398458"/>
                  </a:lnTo>
                  <a:lnTo>
                    <a:pt x="354507" y="2402509"/>
                  </a:lnTo>
                  <a:lnTo>
                    <a:pt x="355396" y="2441041"/>
                  </a:lnTo>
                  <a:lnTo>
                    <a:pt x="366293" y="2477046"/>
                  </a:lnTo>
                  <a:lnTo>
                    <a:pt x="377291" y="2512530"/>
                  </a:lnTo>
                  <a:lnTo>
                    <a:pt x="378523" y="2549448"/>
                  </a:lnTo>
                  <a:lnTo>
                    <a:pt x="377088" y="2556548"/>
                  </a:lnTo>
                  <a:lnTo>
                    <a:pt x="375361" y="2563558"/>
                  </a:lnTo>
                  <a:lnTo>
                    <a:pt x="373303" y="2570429"/>
                  </a:lnTo>
                  <a:lnTo>
                    <a:pt x="370928" y="2577122"/>
                  </a:lnTo>
                  <a:lnTo>
                    <a:pt x="375005" y="2577122"/>
                  </a:lnTo>
                  <a:lnTo>
                    <a:pt x="419595" y="2542387"/>
                  </a:lnTo>
                  <a:lnTo>
                    <a:pt x="446747" y="2487511"/>
                  </a:lnTo>
                  <a:lnTo>
                    <a:pt x="447929" y="2445689"/>
                  </a:lnTo>
                  <a:close/>
                </a:path>
                <a:path w="499745" h="2577465">
                  <a:moveTo>
                    <a:pt x="499567" y="260489"/>
                  </a:moveTo>
                  <a:lnTo>
                    <a:pt x="440817" y="224599"/>
                  </a:lnTo>
                  <a:lnTo>
                    <a:pt x="440817" y="332828"/>
                  </a:lnTo>
                  <a:lnTo>
                    <a:pt x="440817" y="394550"/>
                  </a:lnTo>
                  <a:lnTo>
                    <a:pt x="440817" y="456145"/>
                  </a:lnTo>
                  <a:lnTo>
                    <a:pt x="440817" y="514972"/>
                  </a:lnTo>
                  <a:lnTo>
                    <a:pt x="326097" y="514972"/>
                  </a:lnTo>
                  <a:lnTo>
                    <a:pt x="279146" y="465848"/>
                  </a:lnTo>
                  <a:lnTo>
                    <a:pt x="279146" y="456145"/>
                  </a:lnTo>
                  <a:lnTo>
                    <a:pt x="440817" y="456145"/>
                  </a:lnTo>
                  <a:lnTo>
                    <a:pt x="440817" y="394550"/>
                  </a:lnTo>
                  <a:lnTo>
                    <a:pt x="279146" y="394550"/>
                  </a:lnTo>
                  <a:lnTo>
                    <a:pt x="279146" y="332828"/>
                  </a:lnTo>
                  <a:lnTo>
                    <a:pt x="440817" y="332828"/>
                  </a:lnTo>
                  <a:lnTo>
                    <a:pt x="440817" y="224599"/>
                  </a:lnTo>
                  <a:lnTo>
                    <a:pt x="426161" y="215646"/>
                  </a:lnTo>
                  <a:lnTo>
                    <a:pt x="426161" y="80200"/>
                  </a:lnTo>
                  <a:lnTo>
                    <a:pt x="426161" y="70954"/>
                  </a:lnTo>
                  <a:lnTo>
                    <a:pt x="426161" y="51879"/>
                  </a:lnTo>
                  <a:lnTo>
                    <a:pt x="400265" y="38315"/>
                  </a:lnTo>
                  <a:lnTo>
                    <a:pt x="400265" y="271233"/>
                  </a:lnTo>
                  <a:lnTo>
                    <a:pt x="279146" y="271233"/>
                  </a:lnTo>
                  <a:lnTo>
                    <a:pt x="279146" y="197383"/>
                  </a:lnTo>
                  <a:lnTo>
                    <a:pt x="319049" y="130238"/>
                  </a:lnTo>
                  <a:lnTo>
                    <a:pt x="348805" y="80200"/>
                  </a:lnTo>
                  <a:lnTo>
                    <a:pt x="367309" y="90017"/>
                  </a:lnTo>
                  <a:lnTo>
                    <a:pt x="367309" y="251129"/>
                  </a:lnTo>
                  <a:lnTo>
                    <a:pt x="400265" y="271233"/>
                  </a:lnTo>
                  <a:lnTo>
                    <a:pt x="400265" y="38315"/>
                  </a:lnTo>
                  <a:lnTo>
                    <a:pt x="344830" y="9245"/>
                  </a:lnTo>
                  <a:lnTo>
                    <a:pt x="327202" y="0"/>
                  </a:lnTo>
                  <a:lnTo>
                    <a:pt x="321691" y="9245"/>
                  </a:lnTo>
                  <a:lnTo>
                    <a:pt x="285102" y="9245"/>
                  </a:lnTo>
                  <a:lnTo>
                    <a:pt x="285102" y="70954"/>
                  </a:lnTo>
                  <a:lnTo>
                    <a:pt x="249834" y="130238"/>
                  </a:lnTo>
                  <a:lnTo>
                    <a:pt x="220408" y="80784"/>
                  </a:lnTo>
                  <a:lnTo>
                    <a:pt x="220408" y="197383"/>
                  </a:lnTo>
                  <a:lnTo>
                    <a:pt x="220408" y="465848"/>
                  </a:lnTo>
                  <a:lnTo>
                    <a:pt x="173456" y="514972"/>
                  </a:lnTo>
                  <a:lnTo>
                    <a:pt x="58737" y="514972"/>
                  </a:lnTo>
                  <a:lnTo>
                    <a:pt x="58737" y="456145"/>
                  </a:lnTo>
                  <a:lnTo>
                    <a:pt x="220408" y="456145"/>
                  </a:lnTo>
                  <a:lnTo>
                    <a:pt x="220408" y="394550"/>
                  </a:lnTo>
                  <a:lnTo>
                    <a:pt x="58737" y="394550"/>
                  </a:lnTo>
                  <a:lnTo>
                    <a:pt x="58737" y="332828"/>
                  </a:lnTo>
                  <a:lnTo>
                    <a:pt x="220408" y="332828"/>
                  </a:lnTo>
                  <a:lnTo>
                    <a:pt x="220408" y="271233"/>
                  </a:lnTo>
                  <a:lnTo>
                    <a:pt x="99288" y="271233"/>
                  </a:lnTo>
                  <a:lnTo>
                    <a:pt x="132245" y="251129"/>
                  </a:lnTo>
                  <a:lnTo>
                    <a:pt x="132245" y="90017"/>
                  </a:lnTo>
                  <a:lnTo>
                    <a:pt x="150863" y="80200"/>
                  </a:lnTo>
                  <a:lnTo>
                    <a:pt x="220408" y="197383"/>
                  </a:lnTo>
                  <a:lnTo>
                    <a:pt x="220408" y="80784"/>
                  </a:lnTo>
                  <a:lnTo>
                    <a:pt x="220065" y="80200"/>
                  </a:lnTo>
                  <a:lnTo>
                    <a:pt x="214566" y="70954"/>
                  </a:lnTo>
                  <a:lnTo>
                    <a:pt x="285102" y="70954"/>
                  </a:lnTo>
                  <a:lnTo>
                    <a:pt x="285102" y="9245"/>
                  </a:lnTo>
                  <a:lnTo>
                    <a:pt x="177977" y="9245"/>
                  </a:lnTo>
                  <a:lnTo>
                    <a:pt x="172466" y="0"/>
                  </a:lnTo>
                  <a:lnTo>
                    <a:pt x="73507" y="51879"/>
                  </a:lnTo>
                  <a:lnTo>
                    <a:pt x="73507" y="215646"/>
                  </a:lnTo>
                  <a:lnTo>
                    <a:pt x="0" y="260489"/>
                  </a:lnTo>
                  <a:lnTo>
                    <a:pt x="0" y="576681"/>
                  </a:lnTo>
                  <a:lnTo>
                    <a:pt x="197815" y="576681"/>
                  </a:lnTo>
                  <a:lnTo>
                    <a:pt x="249834" y="522135"/>
                  </a:lnTo>
                  <a:lnTo>
                    <a:pt x="301739" y="576681"/>
                  </a:lnTo>
                  <a:lnTo>
                    <a:pt x="499567" y="576681"/>
                  </a:lnTo>
                  <a:lnTo>
                    <a:pt x="499567" y="522135"/>
                  </a:lnTo>
                  <a:lnTo>
                    <a:pt x="499567" y="514972"/>
                  </a:lnTo>
                  <a:lnTo>
                    <a:pt x="499567" y="456145"/>
                  </a:lnTo>
                  <a:lnTo>
                    <a:pt x="499567" y="394550"/>
                  </a:lnTo>
                  <a:lnTo>
                    <a:pt x="499567" y="332828"/>
                  </a:lnTo>
                  <a:lnTo>
                    <a:pt x="499567" y="271233"/>
                  </a:lnTo>
                  <a:lnTo>
                    <a:pt x="499567" y="260489"/>
                  </a:lnTo>
                  <a:close/>
                </a:path>
              </a:pathLst>
            </a:custGeom>
            <a:solidFill>
              <a:srgbClr val="003D97"/>
            </a:solidFill>
          </p:spPr>
          <p:txBody>
            <a:bodyPr wrap="square" lIns="0" tIns="0" rIns="0" bIns="0" rtlCol="0"/>
            <a:lstStyle/>
            <a:p>
              <a:endParaRPr sz="1400"/>
            </a:p>
          </p:txBody>
        </p:sp>
        <p:pic>
          <p:nvPicPr>
            <p:cNvPr id="36" name="object 39"/>
            <p:cNvPicPr/>
            <p:nvPr/>
          </p:nvPicPr>
          <p:blipFill>
            <a:blip r:embed="rId8" cstate="email"/>
            <a:stretch>
              <a:fillRect/>
            </a:stretch>
          </p:blipFill>
          <p:spPr>
            <a:xfrm>
              <a:off x="7920228" y="1810511"/>
              <a:ext cx="2228087" cy="1424939"/>
            </a:xfrm>
            <a:prstGeom prst="rect">
              <a:avLst/>
            </a:prstGeom>
          </p:spPr>
        </p:pic>
        <p:pic>
          <p:nvPicPr>
            <p:cNvPr id="37" name="object 40"/>
            <p:cNvPicPr/>
            <p:nvPr/>
          </p:nvPicPr>
          <p:blipFill>
            <a:blip r:embed="rId9" cstate="email"/>
            <a:stretch>
              <a:fillRect/>
            </a:stretch>
          </p:blipFill>
          <p:spPr>
            <a:xfrm>
              <a:off x="10206228" y="1810511"/>
              <a:ext cx="1424940" cy="1424939"/>
            </a:xfrm>
            <a:prstGeom prst="rect">
              <a:avLst/>
            </a:prstGeom>
          </p:spPr>
        </p:pic>
        <p:pic>
          <p:nvPicPr>
            <p:cNvPr id="38" name="object 41"/>
            <p:cNvPicPr/>
            <p:nvPr/>
          </p:nvPicPr>
          <p:blipFill>
            <a:blip r:embed="rId10" cstate="email"/>
            <a:stretch>
              <a:fillRect/>
            </a:stretch>
          </p:blipFill>
          <p:spPr>
            <a:xfrm>
              <a:off x="7920228" y="3273551"/>
              <a:ext cx="2228087" cy="1286256"/>
            </a:xfrm>
            <a:prstGeom prst="rect">
              <a:avLst/>
            </a:prstGeom>
          </p:spPr>
        </p:pic>
        <p:pic>
          <p:nvPicPr>
            <p:cNvPr id="39" name="object 42"/>
            <p:cNvPicPr/>
            <p:nvPr/>
          </p:nvPicPr>
          <p:blipFill>
            <a:blip r:embed="rId11" cstate="email"/>
            <a:stretch>
              <a:fillRect/>
            </a:stretch>
          </p:blipFill>
          <p:spPr>
            <a:xfrm>
              <a:off x="10206228" y="3273551"/>
              <a:ext cx="1424940" cy="1286256"/>
            </a:xfrm>
            <a:prstGeom prst="rect">
              <a:avLst/>
            </a:prstGeom>
          </p:spPr>
        </p:pic>
        <p:pic>
          <p:nvPicPr>
            <p:cNvPr id="40" name="object 43"/>
            <p:cNvPicPr/>
            <p:nvPr/>
          </p:nvPicPr>
          <p:blipFill>
            <a:blip r:embed="rId12" cstate="email"/>
            <a:stretch>
              <a:fillRect/>
            </a:stretch>
          </p:blipFill>
          <p:spPr>
            <a:xfrm>
              <a:off x="7920228" y="4619244"/>
              <a:ext cx="3710939" cy="1338072"/>
            </a:xfrm>
            <a:prstGeom prst="rect">
              <a:avLst/>
            </a:prstGeom>
          </p:spPr>
        </p:pic>
      </p:grpSp>
      <p:sp>
        <p:nvSpPr>
          <p:cNvPr id="41" name="文本框 40"/>
          <p:cNvSpPr txBox="1"/>
          <p:nvPr/>
        </p:nvSpPr>
        <p:spPr>
          <a:xfrm>
            <a:off x="680361" y="2192986"/>
            <a:ext cx="889987" cy="261610"/>
          </a:xfrm>
          <a:prstGeom prst="rect">
            <a:avLst/>
          </a:prstGeom>
          <a:noFill/>
        </p:spPr>
        <p:txBody>
          <a:bodyPr wrap="none" rtlCol="0">
            <a:spAutoFit/>
          </a:bodyPr>
          <a:lstStyle/>
          <a:p>
            <a:r>
              <a:rPr kumimoji="1" lang="zh-CN" altLang="en-US" sz="1100" b="1" dirty="0">
                <a:solidFill>
                  <a:srgbClr val="0070C0"/>
                </a:solidFill>
                <a:latin typeface="微软雅黑" panose="020B0503020204020204" pitchFamily="34" charset="-122"/>
                <a:ea typeface="微软雅黑" panose="020B0503020204020204" pitchFamily="34" charset="-122"/>
              </a:rPr>
              <a:t>安全服识别</a:t>
            </a:r>
            <a:endParaRPr kumimoji="1" lang="zh-CN" altLang="en-US" sz="1100" b="1" dirty="0">
              <a:solidFill>
                <a:srgbClr val="0070C0"/>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80361" y="1199151"/>
            <a:ext cx="889987" cy="261610"/>
          </a:xfrm>
          <a:prstGeom prst="rect">
            <a:avLst/>
          </a:prstGeom>
          <a:noFill/>
        </p:spPr>
        <p:txBody>
          <a:bodyPr wrap="none" rtlCol="0">
            <a:spAutoFit/>
          </a:bodyPr>
          <a:lstStyle/>
          <a:p>
            <a:r>
              <a:rPr kumimoji="1" lang="zh-CN" altLang="en-US" sz="1100" b="1" dirty="0">
                <a:solidFill>
                  <a:srgbClr val="0070C0"/>
                </a:solidFill>
                <a:latin typeface="微软雅黑" panose="020B0503020204020204" pitchFamily="34" charset="-122"/>
                <a:ea typeface="微软雅黑" panose="020B0503020204020204" pitchFamily="34" charset="-122"/>
              </a:rPr>
              <a:t>安全帽识别</a:t>
            </a:r>
            <a:endParaRPr kumimoji="1" lang="zh-CN" altLang="en-US" sz="1100" b="1" dirty="0">
              <a:solidFill>
                <a:srgbClr val="0070C0"/>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684358" y="3258914"/>
            <a:ext cx="748923" cy="261610"/>
          </a:xfrm>
          <a:prstGeom prst="rect">
            <a:avLst/>
          </a:prstGeom>
          <a:noFill/>
        </p:spPr>
        <p:txBody>
          <a:bodyPr wrap="none" rtlCol="0">
            <a:spAutoFit/>
          </a:bodyPr>
          <a:lstStyle/>
          <a:p>
            <a:r>
              <a:rPr kumimoji="1" lang="zh-CN" altLang="en-US" sz="1100" b="1" dirty="0">
                <a:solidFill>
                  <a:srgbClr val="0070C0"/>
                </a:solidFill>
                <a:latin typeface="微软雅黑" panose="020B0503020204020204" pitchFamily="34" charset="-122"/>
                <a:ea typeface="微软雅黑" panose="020B0503020204020204" pitchFamily="34" charset="-122"/>
              </a:rPr>
              <a:t>越界监测</a:t>
            </a:r>
            <a:endParaRPr kumimoji="1" lang="zh-CN" altLang="en-US" sz="1100" b="1" dirty="0">
              <a:solidFill>
                <a:srgbClr val="0070C0"/>
              </a:solidFill>
              <a:latin typeface="微软雅黑" panose="020B0503020204020204" pitchFamily="34" charset="-122"/>
              <a:ea typeface="微软雅黑" panose="020B0503020204020204" pitchFamily="34" charset="-122"/>
            </a:endParaRPr>
          </a:p>
        </p:txBody>
      </p:sp>
      <p:sp>
        <p:nvSpPr>
          <p:cNvPr id="44" name="文本框 43"/>
          <p:cNvSpPr txBox="1"/>
          <p:nvPr/>
        </p:nvSpPr>
        <p:spPr>
          <a:xfrm>
            <a:off x="680361" y="4233822"/>
            <a:ext cx="748923" cy="261610"/>
          </a:xfrm>
          <a:prstGeom prst="rect">
            <a:avLst/>
          </a:prstGeom>
          <a:noFill/>
        </p:spPr>
        <p:txBody>
          <a:bodyPr wrap="none" rtlCol="0">
            <a:spAutoFit/>
          </a:bodyPr>
          <a:lstStyle/>
          <a:p>
            <a:r>
              <a:rPr kumimoji="1" lang="zh-CN" altLang="en-US" sz="1100" b="1" dirty="0">
                <a:solidFill>
                  <a:srgbClr val="0070C0"/>
                </a:solidFill>
                <a:latin typeface="微软雅黑" panose="020B0503020204020204" pitchFamily="34" charset="-122"/>
                <a:ea typeface="微软雅黑" panose="020B0503020204020204" pitchFamily="34" charset="-122"/>
              </a:rPr>
              <a:t>烟火识别</a:t>
            </a:r>
            <a:endParaRPr kumimoji="1" lang="zh-CN" altLang="en-US" sz="1100" b="1" dirty="0">
              <a:solidFill>
                <a:srgbClr val="0070C0"/>
              </a:solidFill>
              <a:latin typeface="微软雅黑" panose="020B0503020204020204" pitchFamily="34" charset="-122"/>
              <a:ea typeface="微软雅黑" panose="020B0503020204020204" pitchFamily="34" charset="-122"/>
            </a:endParaRPr>
          </a:p>
        </p:txBody>
      </p:sp>
      <p:sp>
        <p:nvSpPr>
          <p:cNvPr id="45" name="文本框 44"/>
          <p:cNvSpPr txBox="1"/>
          <p:nvPr/>
        </p:nvSpPr>
        <p:spPr>
          <a:xfrm>
            <a:off x="680361" y="5281210"/>
            <a:ext cx="1031051" cy="261610"/>
          </a:xfrm>
          <a:prstGeom prst="rect">
            <a:avLst/>
          </a:prstGeom>
          <a:noFill/>
        </p:spPr>
        <p:txBody>
          <a:bodyPr wrap="none" rtlCol="0">
            <a:spAutoFit/>
          </a:bodyPr>
          <a:lstStyle/>
          <a:p>
            <a:r>
              <a:rPr kumimoji="1" lang="zh-CN" altLang="en-US" sz="1100" b="1" dirty="0">
                <a:solidFill>
                  <a:srgbClr val="0070C0"/>
                </a:solidFill>
                <a:latin typeface="微软雅黑" panose="020B0503020204020204" pitchFamily="34" charset="-122"/>
                <a:ea typeface="微软雅黑" panose="020B0503020204020204" pitchFamily="34" charset="-122"/>
              </a:rPr>
              <a:t>危险行为识别</a:t>
            </a:r>
            <a:endParaRPr kumimoji="1" lang="zh-CN" altLang="en-US" sz="1100" b="1" dirty="0">
              <a:solidFill>
                <a:srgbClr val="0070C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631620" y="138675"/>
            <a:ext cx="1461280" cy="461665"/>
          </a:xfrm>
          <a:prstGeom prst="rect">
            <a:avLst/>
          </a:prstGeom>
          <a:noFill/>
        </p:spPr>
        <p:txBody>
          <a:bodyPr wrap="square" rtlCol="0">
            <a:spAutoFit/>
          </a:bodyPr>
          <a:lstStyle>
            <a:defPPr>
              <a:defRPr lang="zh-CN"/>
            </a:defPPr>
            <a:lvl1pPr algn="ctr">
              <a:defRPr sz="2400">
                <a:solidFill>
                  <a:srgbClr val="165878"/>
                </a:solidFill>
                <a:latin typeface="思源黑体 Normal" panose="020B0400000000000000" pitchFamily="34" charset="-122"/>
                <a:ea typeface="思源黑体 Normal" panose="020B0400000000000000" pitchFamily="34" charset="-122"/>
              </a:defRPr>
            </a:lvl1pPr>
          </a:lstStyle>
          <a:p>
            <a:pPr algn="l"/>
            <a:r>
              <a:rPr lang="zh-CN" altLang="en-US" dirty="0"/>
              <a:t>展示</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0" y="3959674"/>
            <a:ext cx="12192000" cy="2919832"/>
          </a:xfrm>
          <a:prstGeom prst="rect">
            <a:avLst/>
          </a:prstGeom>
        </p:spPr>
      </p:pic>
      <p:grpSp>
        <p:nvGrpSpPr>
          <p:cNvPr id="40" name="组合 39"/>
          <p:cNvGrpSpPr/>
          <p:nvPr/>
        </p:nvGrpSpPr>
        <p:grpSpPr>
          <a:xfrm>
            <a:off x="174172" y="6480483"/>
            <a:ext cx="2561500" cy="278925"/>
            <a:chOff x="307522" y="6376197"/>
            <a:chExt cx="2561500" cy="278925"/>
          </a:xfrm>
        </p:grpSpPr>
        <p:sp>
          <p:nvSpPr>
            <p:cNvPr id="18" name="文本框 17"/>
            <p:cNvSpPr txBox="1"/>
            <p:nvPr/>
          </p:nvSpPr>
          <p:spPr>
            <a:xfrm>
              <a:off x="307522" y="6376197"/>
              <a:ext cx="642257" cy="276999"/>
            </a:xfrm>
            <a:prstGeom prst="rect">
              <a:avLst/>
            </a:prstGeom>
            <a:noFill/>
          </p:spPr>
          <p:txBody>
            <a:bodyPr wrap="square" rtlCol="0">
              <a:spAutoFit/>
            </a:bodyPr>
            <a:lstStyle/>
            <a:p>
              <a:r>
                <a:rPr lang="en-US" altLang="zh-CN" sz="1200" dirty="0">
                  <a:solidFill>
                    <a:srgbClr val="165878"/>
                  </a:solidFill>
                </a:rPr>
                <a:t>Title</a:t>
              </a:r>
              <a:endParaRPr lang="zh-CN" altLang="en-US" sz="1200" dirty="0">
                <a:solidFill>
                  <a:srgbClr val="165878"/>
                </a:solidFill>
              </a:endParaRPr>
            </a:p>
          </p:txBody>
        </p:sp>
        <p:sp>
          <p:nvSpPr>
            <p:cNvPr id="33" name="文本框 32"/>
            <p:cNvSpPr txBox="1"/>
            <p:nvPr/>
          </p:nvSpPr>
          <p:spPr>
            <a:xfrm>
              <a:off x="740441" y="6376197"/>
              <a:ext cx="849086" cy="276999"/>
            </a:xfrm>
            <a:prstGeom prst="rect">
              <a:avLst/>
            </a:prstGeom>
            <a:noFill/>
          </p:spPr>
          <p:txBody>
            <a:bodyPr wrap="square" rtlCol="0">
              <a:spAutoFit/>
            </a:bodyPr>
            <a:lstStyle/>
            <a:p>
              <a:r>
                <a:rPr lang="en-US" altLang="zh-CN" sz="1200" dirty="0">
                  <a:solidFill>
                    <a:srgbClr val="165878"/>
                  </a:solidFill>
                </a:rPr>
                <a:t>Works</a:t>
              </a:r>
              <a:endParaRPr lang="zh-CN" altLang="en-US" sz="1200" dirty="0">
                <a:solidFill>
                  <a:srgbClr val="165878"/>
                </a:solidFill>
              </a:endParaRPr>
            </a:p>
          </p:txBody>
        </p:sp>
        <p:sp>
          <p:nvSpPr>
            <p:cNvPr id="34" name="文本框 33"/>
            <p:cNvSpPr txBox="1"/>
            <p:nvPr/>
          </p:nvSpPr>
          <p:spPr>
            <a:xfrm>
              <a:off x="1380189" y="6376197"/>
              <a:ext cx="849086" cy="276999"/>
            </a:xfrm>
            <a:prstGeom prst="rect">
              <a:avLst/>
            </a:prstGeom>
            <a:noFill/>
          </p:spPr>
          <p:txBody>
            <a:bodyPr wrap="square" rtlCol="0">
              <a:spAutoFit/>
            </a:bodyPr>
            <a:lstStyle/>
            <a:p>
              <a:r>
                <a:rPr lang="en-US" altLang="zh-CN" sz="1200" dirty="0">
                  <a:solidFill>
                    <a:srgbClr val="165878"/>
                  </a:solidFill>
                </a:rPr>
                <a:t>About</a:t>
              </a:r>
              <a:endParaRPr lang="zh-CN" altLang="en-US" sz="1200" dirty="0">
                <a:solidFill>
                  <a:srgbClr val="165878"/>
                </a:solidFill>
              </a:endParaRPr>
            </a:p>
          </p:txBody>
        </p:sp>
        <p:sp>
          <p:nvSpPr>
            <p:cNvPr id="35" name="文本框 34"/>
            <p:cNvSpPr txBox="1"/>
            <p:nvPr/>
          </p:nvSpPr>
          <p:spPr>
            <a:xfrm>
              <a:off x="2019936" y="6378123"/>
              <a:ext cx="849086" cy="276999"/>
            </a:xfrm>
            <a:prstGeom prst="rect">
              <a:avLst/>
            </a:prstGeom>
            <a:noFill/>
          </p:spPr>
          <p:txBody>
            <a:bodyPr wrap="square" rtlCol="0">
              <a:spAutoFit/>
            </a:bodyPr>
            <a:lstStyle/>
            <a:p>
              <a:r>
                <a:rPr lang="en-US" altLang="zh-CN" sz="1200" dirty="0">
                  <a:solidFill>
                    <a:srgbClr val="165878"/>
                  </a:solidFill>
                </a:rPr>
                <a:t>Help</a:t>
              </a:r>
              <a:endParaRPr lang="zh-CN" altLang="en-US" sz="1200" dirty="0">
                <a:solidFill>
                  <a:srgbClr val="165878"/>
                </a:solidFill>
              </a:endParaRPr>
            </a:p>
          </p:txBody>
        </p:sp>
      </p:grpSp>
      <p:grpSp>
        <p:nvGrpSpPr>
          <p:cNvPr id="37" name="组合 36"/>
          <p:cNvGrpSpPr/>
          <p:nvPr/>
        </p:nvGrpSpPr>
        <p:grpSpPr>
          <a:xfrm>
            <a:off x="567630" y="6542070"/>
            <a:ext cx="1334650" cy="155751"/>
            <a:chOff x="700980" y="6447630"/>
            <a:chExt cx="1334650" cy="155751"/>
          </a:xfrm>
        </p:grpSpPr>
        <p:cxnSp>
          <p:nvCxnSpPr>
            <p:cNvPr id="32" name="直接连接符 31"/>
            <p:cNvCxnSpPr/>
            <p:nvPr/>
          </p:nvCxnSpPr>
          <p:spPr>
            <a:xfrm flipH="1">
              <a:off x="700980" y="6448034"/>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334860" y="6448034"/>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956708" y="6447630"/>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grpSp>
      <p:sp>
        <p:nvSpPr>
          <p:cNvPr id="41" name="矩形: 圆角 40"/>
          <p:cNvSpPr/>
          <p:nvPr/>
        </p:nvSpPr>
        <p:spPr>
          <a:xfrm>
            <a:off x="3188606" y="4219876"/>
            <a:ext cx="2059861" cy="891681"/>
          </a:xfrm>
          <a:prstGeom prst="roundRect">
            <a:avLst>
              <a:gd name="adj" fmla="val 0"/>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p:nvPr/>
        </p:nvCxnSpPr>
        <p:spPr>
          <a:xfrm>
            <a:off x="3424097" y="4549853"/>
            <a:ext cx="166795"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3604812" y="4357110"/>
            <a:ext cx="1538148" cy="400110"/>
          </a:xfrm>
          <a:prstGeom prst="rect">
            <a:avLst/>
          </a:prstGeom>
          <a:noFill/>
        </p:spPr>
        <p:txBody>
          <a:bodyPr wrap="square" rtlCol="0">
            <a:spAutoFit/>
          </a:bodyPr>
          <a:lstStyle/>
          <a:p>
            <a:r>
              <a:rPr lang="zh-CN" altLang="en-US" sz="2000" dirty="0">
                <a:solidFill>
                  <a:schemeClr val="bg1">
                    <a:lumMod val="95000"/>
                  </a:schemeClr>
                </a:solidFill>
                <a:latin typeface="思源黑体 Normal" panose="020B0400000000000000" pitchFamily="34" charset="-122"/>
                <a:ea typeface="思源黑体 Normal" panose="020B0400000000000000" pitchFamily="34" charset="-122"/>
              </a:rPr>
              <a:t>吕世杰</a:t>
            </a:r>
            <a:r>
              <a:rPr lang="en-US" altLang="zh-CN" sz="2000" dirty="0">
                <a:solidFill>
                  <a:schemeClr val="bg1">
                    <a:lumMod val="95000"/>
                  </a:schemeClr>
                </a:solidFill>
                <a:latin typeface="思源黑体 Normal" panose="020B0400000000000000" pitchFamily="34" charset="-122"/>
                <a:ea typeface="思源黑体 Normal" panose="020B0400000000000000" pitchFamily="34" charset="-122"/>
              </a:rPr>
              <a:t>Jack</a:t>
            </a:r>
            <a:endParaRPr lang="zh-CN" altLang="en-US" sz="2000" dirty="0">
              <a:solidFill>
                <a:schemeClr val="bg1">
                  <a:lumMod val="95000"/>
                </a:schemeClr>
              </a:solidFill>
              <a:latin typeface="思源黑体 Normal" panose="020B0400000000000000" pitchFamily="34" charset="-122"/>
              <a:ea typeface="思源黑体 Normal" panose="020B0400000000000000" pitchFamily="34" charset="-122"/>
            </a:endParaRPr>
          </a:p>
        </p:txBody>
      </p:sp>
      <p:sp>
        <p:nvSpPr>
          <p:cNvPr id="65" name="文本框 64"/>
          <p:cNvSpPr txBox="1"/>
          <p:nvPr/>
        </p:nvSpPr>
        <p:spPr>
          <a:xfrm>
            <a:off x="3507494" y="4720953"/>
            <a:ext cx="1279495" cy="307777"/>
          </a:xfrm>
          <a:prstGeom prst="rect">
            <a:avLst/>
          </a:prstGeom>
          <a:noFill/>
        </p:spPr>
        <p:txBody>
          <a:bodyPr wrap="square" rtlCol="0">
            <a:spAutoFit/>
          </a:bodyPr>
          <a:lstStyle/>
          <a:p>
            <a:pPr algn="ctr"/>
            <a:r>
              <a:rPr lang="en-US" altLang="zh-CN" sz="1400" dirty="0">
                <a:solidFill>
                  <a:schemeClr val="bg1">
                    <a:lumMod val="85000"/>
                  </a:schemeClr>
                </a:solidFill>
                <a:latin typeface="思源黑体 Normal" panose="020B0400000000000000" pitchFamily="34" charset="-122"/>
                <a:ea typeface="思源黑体 Normal" panose="020B0400000000000000" pitchFamily="34" charset="-122"/>
              </a:rPr>
              <a:t>CEO</a:t>
            </a:r>
            <a:endParaRPr lang="zh-CN" altLang="en-US" sz="1400" dirty="0">
              <a:solidFill>
                <a:schemeClr val="bg1">
                  <a:lumMod val="85000"/>
                </a:schemeClr>
              </a:solidFill>
              <a:latin typeface="思源黑体 Normal" panose="020B0400000000000000" pitchFamily="34" charset="-122"/>
              <a:ea typeface="思源黑体 Normal" panose="020B0400000000000000" pitchFamily="34" charset="-122"/>
            </a:endParaRPr>
          </a:p>
        </p:txBody>
      </p:sp>
      <p:sp>
        <p:nvSpPr>
          <p:cNvPr id="70" name="矩形: 圆角 69"/>
          <p:cNvSpPr/>
          <p:nvPr/>
        </p:nvSpPr>
        <p:spPr>
          <a:xfrm>
            <a:off x="6853001" y="4206534"/>
            <a:ext cx="2059861" cy="891681"/>
          </a:xfrm>
          <a:prstGeom prst="roundRect">
            <a:avLst>
              <a:gd name="adj" fmla="val 0"/>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1" name="直接连接符 70"/>
          <p:cNvCxnSpPr/>
          <p:nvPr/>
        </p:nvCxnSpPr>
        <p:spPr>
          <a:xfrm>
            <a:off x="6947213" y="4536511"/>
            <a:ext cx="166795"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72" name="文本框 71"/>
          <p:cNvSpPr txBox="1"/>
          <p:nvPr/>
        </p:nvSpPr>
        <p:spPr>
          <a:xfrm>
            <a:off x="7073500" y="4343768"/>
            <a:ext cx="1770545" cy="400110"/>
          </a:xfrm>
          <a:prstGeom prst="rect">
            <a:avLst/>
          </a:prstGeom>
          <a:noFill/>
        </p:spPr>
        <p:txBody>
          <a:bodyPr wrap="square" rtlCol="0">
            <a:spAutoFit/>
          </a:bodyPr>
          <a:lstStyle/>
          <a:p>
            <a:r>
              <a:rPr lang="zh-CN" altLang="en-US" sz="2000" dirty="0">
                <a:solidFill>
                  <a:schemeClr val="bg1">
                    <a:lumMod val="95000"/>
                  </a:schemeClr>
                </a:solidFill>
                <a:latin typeface="思源黑体 Normal" panose="020B0400000000000000" pitchFamily="34" charset="-122"/>
                <a:ea typeface="思源黑体 Normal" panose="020B0400000000000000" pitchFamily="34" charset="-122"/>
              </a:rPr>
              <a:t>王洪江</a:t>
            </a:r>
            <a:r>
              <a:rPr lang="en-US" altLang="zh-CN" sz="2000" dirty="0">
                <a:solidFill>
                  <a:schemeClr val="bg1">
                    <a:lumMod val="95000"/>
                  </a:schemeClr>
                </a:solidFill>
                <a:latin typeface="思源黑体 Normal" panose="020B0400000000000000" pitchFamily="34" charset="-122"/>
                <a:ea typeface="思源黑体 Normal" panose="020B0400000000000000" pitchFamily="34" charset="-122"/>
              </a:rPr>
              <a:t>Bruce</a:t>
            </a:r>
            <a:endParaRPr lang="zh-CN" altLang="en-US" sz="2000" dirty="0">
              <a:solidFill>
                <a:schemeClr val="bg1">
                  <a:lumMod val="95000"/>
                </a:schemeClr>
              </a:solidFill>
              <a:latin typeface="思源黑体 Normal" panose="020B0400000000000000" pitchFamily="34" charset="-122"/>
              <a:ea typeface="思源黑体 Normal" panose="020B0400000000000000" pitchFamily="34" charset="-122"/>
            </a:endParaRPr>
          </a:p>
        </p:txBody>
      </p:sp>
      <p:sp>
        <p:nvSpPr>
          <p:cNvPr id="73" name="文本框 72"/>
          <p:cNvSpPr txBox="1"/>
          <p:nvPr/>
        </p:nvSpPr>
        <p:spPr>
          <a:xfrm>
            <a:off x="7280026" y="4723014"/>
            <a:ext cx="1279495" cy="307777"/>
          </a:xfrm>
          <a:prstGeom prst="rect">
            <a:avLst/>
          </a:prstGeom>
          <a:noFill/>
        </p:spPr>
        <p:txBody>
          <a:bodyPr wrap="square" rtlCol="0">
            <a:spAutoFit/>
          </a:bodyPr>
          <a:lstStyle/>
          <a:p>
            <a:pPr algn="ctr"/>
            <a:r>
              <a:rPr lang="en-US" altLang="zh-CN" sz="1400" dirty="0">
                <a:solidFill>
                  <a:schemeClr val="bg1">
                    <a:lumMod val="85000"/>
                  </a:schemeClr>
                </a:solidFill>
                <a:latin typeface="思源黑体 Normal" panose="020B0400000000000000" pitchFamily="34" charset="-122"/>
                <a:ea typeface="思源黑体 Normal" panose="020B0400000000000000" pitchFamily="34" charset="-122"/>
              </a:rPr>
              <a:t>CTO</a:t>
            </a:r>
            <a:endParaRPr lang="zh-CN" altLang="en-US" sz="1400" dirty="0">
              <a:solidFill>
                <a:schemeClr val="bg1">
                  <a:lumMod val="85000"/>
                </a:schemeClr>
              </a:solidFill>
              <a:latin typeface="思源黑体 Normal" panose="020B0400000000000000" pitchFamily="34" charset="-122"/>
              <a:ea typeface="思源黑体 Normal" panose="020B0400000000000000" pitchFamily="34" charset="-122"/>
            </a:endParaRPr>
          </a:p>
        </p:txBody>
      </p:sp>
      <p:sp>
        <p:nvSpPr>
          <p:cNvPr id="79" name="文本框 78"/>
          <p:cNvSpPr txBox="1"/>
          <p:nvPr/>
        </p:nvSpPr>
        <p:spPr>
          <a:xfrm>
            <a:off x="1318617" y="772390"/>
            <a:ext cx="8652697" cy="700576"/>
          </a:xfrm>
          <a:prstGeom prst="rect">
            <a:avLst/>
          </a:prstGeom>
          <a:noFill/>
        </p:spPr>
        <p:txBody>
          <a:bodyPr wrap="square" rtlCol="0">
            <a:spAutoFit/>
          </a:bodyPr>
          <a:lstStyle/>
          <a:p>
            <a:pPr algn="ctr">
              <a:lnSpc>
                <a:spcPct val="150000"/>
              </a:lnSpc>
            </a:pPr>
            <a:r>
              <a:rPr lang="zh-CN" altLang="en-US" sz="1400" dirty="0">
                <a:solidFill>
                  <a:schemeClr val="tx1">
                    <a:lumMod val="65000"/>
                    <a:lumOff val="35000"/>
                  </a:schemeClr>
                </a:solidFill>
                <a:latin typeface="思源黑体 Light" panose="020B0300000000000000" pitchFamily="34" charset="-122"/>
                <a:ea typeface="思源黑体 Light" panose="020B0300000000000000" pitchFamily="34" charset="-122"/>
              </a:rPr>
              <a:t>团队技术背景深厚，成员出自清华、北航等高等院校，在企业服务领域沉浸均在</a:t>
            </a:r>
            <a:r>
              <a:rPr lang="en-US" altLang="zh-CN" sz="1400" dirty="0">
                <a:solidFill>
                  <a:schemeClr val="tx1">
                    <a:lumMod val="65000"/>
                    <a:lumOff val="35000"/>
                  </a:schemeClr>
                </a:solidFill>
                <a:latin typeface="思源黑体 Light" panose="020B0300000000000000" pitchFamily="34" charset="-122"/>
                <a:ea typeface="思源黑体 Light" panose="020B0300000000000000" pitchFamily="34" charset="-122"/>
              </a:rPr>
              <a:t>15</a:t>
            </a:r>
            <a:r>
              <a:rPr lang="zh-CN" altLang="en-US" sz="1400" dirty="0">
                <a:solidFill>
                  <a:schemeClr val="tx1">
                    <a:lumMod val="65000"/>
                    <a:lumOff val="35000"/>
                  </a:schemeClr>
                </a:solidFill>
                <a:latin typeface="思源黑体 Light" panose="020B0300000000000000" pitchFamily="34" charset="-122"/>
                <a:ea typeface="思源黑体 Light" panose="020B0300000000000000" pitchFamily="34" charset="-122"/>
              </a:rPr>
              <a:t>年以上，曾就职于国内知名企业如：云智慧、</a:t>
            </a:r>
            <a:r>
              <a:rPr lang="en-US" altLang="zh-CN" sz="1400" dirty="0">
                <a:solidFill>
                  <a:schemeClr val="tx1">
                    <a:lumMod val="65000"/>
                    <a:lumOff val="35000"/>
                  </a:schemeClr>
                </a:solidFill>
                <a:latin typeface="思源黑体 Light" panose="020B0300000000000000" pitchFamily="34" charset="-122"/>
                <a:ea typeface="思源黑体 Light" panose="020B0300000000000000" pitchFamily="34" charset="-122"/>
              </a:rPr>
              <a:t>58</a:t>
            </a:r>
            <a:r>
              <a:rPr lang="zh-CN" altLang="en-US" sz="1400" dirty="0">
                <a:solidFill>
                  <a:schemeClr val="tx1">
                    <a:lumMod val="65000"/>
                    <a:lumOff val="35000"/>
                  </a:schemeClr>
                </a:solidFill>
                <a:latin typeface="思源黑体 Light" panose="020B0300000000000000" pitchFamily="34" charset="-122"/>
                <a:ea typeface="思源黑体 Light" panose="020B0300000000000000" pitchFamily="34" charset="-122"/>
              </a:rPr>
              <a:t>同城、九城等知名企业，在公司管理、产品平台等方面有较多的经验</a:t>
            </a:r>
            <a:endParaRPr lang="en-US" altLang="zh-CN" sz="1400" dirty="0">
              <a:solidFill>
                <a:schemeClr val="tx1">
                  <a:lumMod val="65000"/>
                  <a:lumOff val="35000"/>
                </a:schemeClr>
              </a:solidFill>
              <a:latin typeface="思源黑体 Light" panose="020B0300000000000000" pitchFamily="34" charset="-122"/>
              <a:ea typeface="思源黑体 Light" panose="020B0300000000000000" pitchFamily="34" charset="-122"/>
            </a:endParaRPr>
          </a:p>
        </p:txBody>
      </p:sp>
      <p:sp>
        <p:nvSpPr>
          <p:cNvPr id="54" name="图文框 25"/>
          <p:cNvSpPr/>
          <p:nvPr/>
        </p:nvSpPr>
        <p:spPr>
          <a:xfrm>
            <a:off x="852629" y="1566057"/>
            <a:ext cx="4966277" cy="2570203"/>
          </a:xfrm>
          <a:prstGeom prst="frame">
            <a:avLst>
              <a:gd name="adj1" fmla="val 3050"/>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内容占位符 2"/>
          <p:cNvSpPr txBox="1"/>
          <p:nvPr/>
        </p:nvSpPr>
        <p:spPr>
          <a:xfrm>
            <a:off x="6329549" y="1659567"/>
            <a:ext cx="4892634" cy="2397287"/>
          </a:xfrm>
          <a:prstGeom prst="rect">
            <a:avLst/>
          </a:prstGeom>
        </p:spPr>
        <p:txBody>
          <a:bodyPr vert="horz" lIns="91440" tIns="45720" rIns="91440" bIns="45720" rtlCol="0" anchor="t">
            <a:noAutofit/>
          </a:bodyPr>
          <a:lstStyle>
            <a:defPPr>
              <a:defRPr lang="zh-CN"/>
            </a:defPPr>
            <a:lvl1pPr indent="0">
              <a:lnSpc>
                <a:spcPct val="170000"/>
              </a:lnSpc>
              <a:spcBef>
                <a:spcPts val="1000"/>
              </a:spcBef>
              <a:buFont typeface="Arial" panose="020B0604020202020204" pitchFamily="34" charset="0"/>
              <a:buNone/>
              <a:defRPr sz="14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zh-CN" dirty="0"/>
              <a:t>清华大学本科双学位，清华大学软件学院智能运维研究中心实验室主任，工程师</a:t>
            </a:r>
            <a:r>
              <a:rPr lang="zh-CN" altLang="en-US" dirty="0"/>
              <a:t>，</a:t>
            </a:r>
            <a:r>
              <a:rPr lang="zh-CN" altLang="zh-CN" dirty="0"/>
              <a:t>曾任中关村科技股份有限公司软件工程师、九城集团（中国第一家纳斯达克上市软件公司）搜索工程师、中国通关网（海关总署批准，中国报关协会与北京国际技术合作中心共同主办）</a:t>
            </a:r>
            <a:r>
              <a:rPr lang="en-US" altLang="zh-CN" dirty="0"/>
              <a:t>CTO</a:t>
            </a:r>
            <a:r>
              <a:rPr lang="zh-CN" altLang="zh-CN" dirty="0"/>
              <a:t>，云智慧（北京）科技有限公司（中国智能运维领军企业）</a:t>
            </a:r>
            <a:r>
              <a:rPr lang="en-US" altLang="zh-CN" dirty="0"/>
              <a:t>CTO</a:t>
            </a:r>
            <a:r>
              <a:rPr lang="zh-CN" altLang="zh-CN" dirty="0"/>
              <a:t>、首席科学家。</a:t>
            </a:r>
            <a:endParaRPr lang="zh-CN" altLang="zh-CN" dirty="0"/>
          </a:p>
        </p:txBody>
      </p:sp>
      <p:sp>
        <p:nvSpPr>
          <p:cNvPr id="42" name="内容占位符 2"/>
          <p:cNvSpPr txBox="1"/>
          <p:nvPr/>
        </p:nvSpPr>
        <p:spPr>
          <a:xfrm>
            <a:off x="982966" y="1665443"/>
            <a:ext cx="4840484" cy="22887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zh-CN" altLang="zh-CN" sz="1400" dirty="0"/>
              <a:t>企业服务领域近</a:t>
            </a:r>
            <a:r>
              <a:rPr lang="en-US" altLang="zh-CN" sz="1400" dirty="0"/>
              <a:t>20</a:t>
            </a:r>
            <a:r>
              <a:rPr lang="zh-CN" altLang="zh-CN" sz="1400" dirty="0"/>
              <a:t>年工作经验，</a:t>
            </a:r>
            <a:r>
              <a:rPr lang="en-US" altLang="zh-CN" sz="1400" dirty="0"/>
              <a:t>2008</a:t>
            </a:r>
            <a:r>
              <a:rPr lang="zh-CN" altLang="zh-CN" sz="1400" dirty="0"/>
              <a:t>年开始从事</a:t>
            </a:r>
            <a:r>
              <a:rPr lang="en-US" altLang="zh-CN" sz="1400" dirty="0"/>
              <a:t>SAAS</a:t>
            </a:r>
            <a:r>
              <a:rPr lang="zh-CN" altLang="zh-CN" sz="1400" dirty="0"/>
              <a:t>领域业务，亲身经历过</a:t>
            </a:r>
            <a:r>
              <a:rPr lang="en-US" altLang="zh-CN" sz="1400" dirty="0"/>
              <a:t>CallCenter</a:t>
            </a:r>
            <a:r>
              <a:rPr lang="zh-CN" altLang="zh-CN" sz="1400" dirty="0"/>
              <a:t>、</a:t>
            </a:r>
            <a:r>
              <a:rPr lang="en-US" altLang="zh-CN" sz="1400" dirty="0"/>
              <a:t>IT</a:t>
            </a:r>
            <a:r>
              <a:rPr lang="zh-CN" altLang="zh-CN" sz="1400" dirty="0"/>
              <a:t>性能监控、智能</a:t>
            </a:r>
            <a:r>
              <a:rPr lang="en-US" altLang="zh-CN" sz="1400" dirty="0"/>
              <a:t>CRM</a:t>
            </a:r>
            <a:r>
              <a:rPr lang="zh-CN" altLang="zh-CN" sz="1400" dirty="0"/>
              <a:t>、</a:t>
            </a:r>
            <a:r>
              <a:rPr lang="en-US" altLang="zh-CN" sz="1400" dirty="0"/>
              <a:t>Core HR</a:t>
            </a:r>
            <a:r>
              <a:rPr lang="zh-CN" altLang="zh-CN" sz="1400" dirty="0"/>
              <a:t>等赛道的创业过程，从公司运营、销售管理、市场开拓、产品经营和客户经营方面均有着成功和失败的经验，分别在上市公司</a:t>
            </a:r>
            <a:r>
              <a:rPr lang="en-US" altLang="zh-CN" sz="1400" dirty="0"/>
              <a:t>58</a:t>
            </a:r>
            <a:r>
              <a:rPr lang="zh-CN" altLang="zh-CN" sz="1400" dirty="0"/>
              <a:t>同城、讯鸟软件，以及创业公司云智慧、明德创智、薪人薪事任高管及联合创始人。</a:t>
            </a:r>
            <a:endParaRPr lang="zh-CN" altLang="zh-CN" sz="1400" dirty="0"/>
          </a:p>
          <a:p>
            <a:pPr marL="0" indent="0">
              <a:lnSpc>
                <a:spcPct val="170000"/>
              </a:lnSpc>
              <a:buNone/>
            </a:pPr>
            <a:endParaRPr kumimoji="1" lang="zh-CN" altLang="en-US" sz="1400" dirty="0">
              <a:solidFill>
                <a:srgbClr val="FFFFFF"/>
              </a:solidFill>
              <a:latin typeface="Yuanti SC" panose="02010600040101010101" pitchFamily="2" charset="-122"/>
              <a:ea typeface="Yuanti SC" panose="02010600040101010101" pitchFamily="2" charset="-122"/>
            </a:endParaRPr>
          </a:p>
        </p:txBody>
      </p:sp>
      <p:sp>
        <p:nvSpPr>
          <p:cNvPr id="67" name="图文框 25"/>
          <p:cNvSpPr/>
          <p:nvPr/>
        </p:nvSpPr>
        <p:spPr>
          <a:xfrm>
            <a:off x="6255614" y="1566057"/>
            <a:ext cx="4966277" cy="2570203"/>
          </a:xfrm>
          <a:prstGeom prst="frame">
            <a:avLst>
              <a:gd name="adj1" fmla="val 3050"/>
            </a:avLst>
          </a:prstGeom>
          <a:solidFill>
            <a:srgbClr val="165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advTm="0">
        <p15:prstTrans prst="fallOver"/>
      </p:transition>
    </mc:Choice>
    <mc:Fallback>
      <p:transition spd="slow" advClick="0"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617583" y="1137468"/>
            <a:ext cx="2694214" cy="707886"/>
          </a:xfrm>
          <a:prstGeom prst="rect">
            <a:avLst/>
          </a:prstGeom>
          <a:noFill/>
        </p:spPr>
        <p:txBody>
          <a:bodyPr wrap="square" rtlCol="0">
            <a:spAutoFit/>
          </a:bodyPr>
          <a:lstStyle/>
          <a:p>
            <a:r>
              <a:rPr lang="zh-CN" altLang="en-US" sz="4000" spc="300" dirty="0">
                <a:solidFill>
                  <a:srgbClr val="165878"/>
                </a:solidFill>
                <a:latin typeface="微软雅黑" panose="020B0503020204020204" pitchFamily="34" charset="-122"/>
                <a:ea typeface="微软雅黑" panose="020B0503020204020204" pitchFamily="34" charset="-122"/>
              </a:rPr>
              <a:t>融资阶段</a:t>
            </a:r>
            <a:endParaRPr lang="zh-CN" altLang="en-US" sz="4000" spc="300" dirty="0">
              <a:solidFill>
                <a:srgbClr val="165878"/>
              </a:solidFill>
              <a:latin typeface="微软雅黑" panose="020B0503020204020204" pitchFamily="34" charset="-122"/>
              <a:ea typeface="微软雅黑" panose="020B0503020204020204" pitchFamily="34" charset="-122"/>
            </a:endParaRPr>
          </a:p>
        </p:txBody>
      </p:sp>
      <p:grpSp>
        <p:nvGrpSpPr>
          <p:cNvPr id="93" name="组合 92"/>
          <p:cNvGrpSpPr/>
          <p:nvPr/>
        </p:nvGrpSpPr>
        <p:grpSpPr>
          <a:xfrm>
            <a:off x="281236" y="2062826"/>
            <a:ext cx="2921970" cy="57674"/>
            <a:chOff x="4635015" y="778295"/>
            <a:chExt cx="2921970" cy="57674"/>
          </a:xfrm>
        </p:grpSpPr>
        <p:cxnSp>
          <p:nvCxnSpPr>
            <p:cNvPr id="94" name="直接连接符 93"/>
            <p:cNvCxnSpPr/>
            <p:nvPr/>
          </p:nvCxnSpPr>
          <p:spPr>
            <a:xfrm>
              <a:off x="4635015" y="807131"/>
              <a:ext cx="2921970" cy="0"/>
            </a:xfrm>
            <a:prstGeom prst="line">
              <a:avLst/>
            </a:prstGeom>
            <a:ln w="12700">
              <a:gradFill>
                <a:gsLst>
                  <a:gs pos="0">
                    <a:srgbClr val="165878">
                      <a:alpha val="0"/>
                    </a:srgbClr>
                  </a:gs>
                  <a:gs pos="53000">
                    <a:srgbClr val="165878"/>
                  </a:gs>
                  <a:gs pos="100000">
                    <a:srgbClr val="165878">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95" name="椭圆 94"/>
            <p:cNvSpPr/>
            <p:nvPr/>
          </p:nvSpPr>
          <p:spPr>
            <a:xfrm>
              <a:off x="6067163" y="778295"/>
              <a:ext cx="57674" cy="57674"/>
            </a:xfrm>
            <a:prstGeom prst="ellipse">
              <a:avLst/>
            </a:prstGeom>
            <a:solidFill>
              <a:srgbClr val="F3F7F8"/>
            </a:solid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矩形 48"/>
          <p:cNvSpPr/>
          <p:nvPr/>
        </p:nvSpPr>
        <p:spPr>
          <a:xfrm>
            <a:off x="4213185" y="909691"/>
            <a:ext cx="3226371" cy="3015534"/>
          </a:xfrm>
          <a:prstGeom prst="rect">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1" name="文本框 50"/>
          <p:cNvSpPr txBox="1"/>
          <p:nvPr/>
        </p:nvSpPr>
        <p:spPr>
          <a:xfrm>
            <a:off x="4694257" y="1218698"/>
            <a:ext cx="2264228" cy="523220"/>
          </a:xfrm>
          <a:prstGeom prst="rect">
            <a:avLst/>
          </a:prstGeom>
          <a:noFill/>
        </p:spPr>
        <p:txBody>
          <a:bodyPr wrap="squar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融资金额</a:t>
            </a:r>
            <a:endParaRPr lang="zh-CN" altLang="en-US" sz="2800" dirty="0">
              <a:solidFill>
                <a:schemeClr val="bg1"/>
              </a:solidFill>
              <a:latin typeface="微软雅黑" panose="020B0503020204020204" pitchFamily="34" charset="-122"/>
              <a:ea typeface="微软雅黑" panose="020B0503020204020204" pitchFamily="34" charset="-122"/>
            </a:endParaRPr>
          </a:p>
        </p:txBody>
      </p:sp>
      <p:cxnSp>
        <p:nvCxnSpPr>
          <p:cNvPr id="53" name="直接连接符 29"/>
          <p:cNvCxnSpPr/>
          <p:nvPr/>
        </p:nvCxnSpPr>
        <p:spPr>
          <a:xfrm>
            <a:off x="5419725" y="1804643"/>
            <a:ext cx="676275" cy="0"/>
          </a:xfrm>
          <a:prstGeom prst="line">
            <a:avLst/>
          </a:prstGeom>
          <a:ln w="317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4220636" y="2622231"/>
            <a:ext cx="3189315" cy="553998"/>
          </a:xfrm>
          <a:prstGeom prst="rect">
            <a:avLst/>
          </a:prstGeom>
          <a:noFill/>
        </p:spPr>
        <p:txBody>
          <a:bodyPr wrap="square" rtlCol="0">
            <a:spAutoFit/>
          </a:bodyPr>
          <a:lstStyle/>
          <a:p>
            <a:pPr algn="ctr"/>
            <a:r>
              <a:rPr lang="zh-CN" altLang="en-US" sz="3000" dirty="0">
                <a:solidFill>
                  <a:schemeClr val="bg1"/>
                </a:solidFill>
                <a:latin typeface="微软雅黑" panose="020B0503020204020204" pitchFamily="34" charset="-122"/>
                <a:ea typeface="微软雅黑" panose="020B0503020204020204" pitchFamily="34" charset="-122"/>
              </a:rPr>
              <a:t>￥</a:t>
            </a:r>
            <a:r>
              <a:rPr lang="en-US" altLang="zh-CN" sz="3000" dirty="0">
                <a:solidFill>
                  <a:schemeClr val="bg1"/>
                </a:solidFill>
                <a:latin typeface="微软雅黑" panose="020B0503020204020204" pitchFamily="34" charset="-122"/>
                <a:ea typeface="微软雅黑" panose="020B0503020204020204" pitchFamily="34" charset="-122"/>
              </a:rPr>
              <a:t>10,000,000.00</a:t>
            </a:r>
            <a:endParaRPr lang="zh-CN" altLang="en-US" sz="3000" dirty="0">
              <a:solidFill>
                <a:schemeClr val="bg1"/>
              </a:solidFill>
              <a:latin typeface="微软雅黑" panose="020B0503020204020204" pitchFamily="34" charset="-122"/>
              <a:ea typeface="微软雅黑" panose="020B0503020204020204" pitchFamily="34" charset="-122"/>
            </a:endParaRPr>
          </a:p>
        </p:txBody>
      </p:sp>
      <p:sp>
        <p:nvSpPr>
          <p:cNvPr id="55" name="图文框 25"/>
          <p:cNvSpPr/>
          <p:nvPr/>
        </p:nvSpPr>
        <p:spPr>
          <a:xfrm>
            <a:off x="7920628" y="909691"/>
            <a:ext cx="3226371" cy="3015533"/>
          </a:xfrm>
          <a:prstGeom prst="frame">
            <a:avLst>
              <a:gd name="adj1" fmla="val 3050"/>
            </a:avLst>
          </a:prstGeom>
          <a:noFill/>
          <a:ln>
            <a:solidFill>
              <a:srgbClr val="165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7" name="文本框 56"/>
          <p:cNvSpPr txBox="1"/>
          <p:nvPr/>
        </p:nvSpPr>
        <p:spPr>
          <a:xfrm>
            <a:off x="8639608" y="1218698"/>
            <a:ext cx="1851249" cy="523220"/>
          </a:xfrm>
          <a:prstGeom prst="rect">
            <a:avLst/>
          </a:prstGeom>
          <a:noFill/>
        </p:spPr>
        <p:txBody>
          <a:bodyPr wrap="square" rtlCol="0">
            <a:spAutoFit/>
          </a:bodyPr>
          <a:lstStyle/>
          <a:p>
            <a:pPr algn="dist"/>
            <a:r>
              <a:rPr lang="zh-CN" altLang="en-US" sz="2800" dirty="0">
                <a:solidFill>
                  <a:srgbClr val="165878"/>
                </a:solidFill>
                <a:latin typeface="微软雅黑" panose="020B0503020204020204" pitchFamily="34" charset="-122"/>
                <a:ea typeface="微软雅黑" panose="020B0503020204020204" pitchFamily="34" charset="-122"/>
              </a:rPr>
              <a:t>出让股份</a:t>
            </a:r>
            <a:endParaRPr lang="zh-CN" altLang="en-US" sz="2800" dirty="0">
              <a:solidFill>
                <a:srgbClr val="165878"/>
              </a:solidFill>
              <a:latin typeface="微软雅黑" panose="020B0503020204020204" pitchFamily="34" charset="-122"/>
              <a:ea typeface="微软雅黑" panose="020B0503020204020204" pitchFamily="34" charset="-122"/>
            </a:endParaRPr>
          </a:p>
        </p:txBody>
      </p:sp>
      <p:cxnSp>
        <p:nvCxnSpPr>
          <p:cNvPr id="58" name="直接连接符 55"/>
          <p:cNvCxnSpPr/>
          <p:nvPr/>
        </p:nvCxnSpPr>
        <p:spPr>
          <a:xfrm>
            <a:off x="9152669" y="1804289"/>
            <a:ext cx="679275" cy="0"/>
          </a:xfrm>
          <a:prstGeom prst="line">
            <a:avLst/>
          </a:prstGeom>
          <a:ln w="31750">
            <a:solidFill>
              <a:srgbClr val="165878"/>
            </a:solidFill>
          </a:ln>
        </p:spPr>
        <p:style>
          <a:lnRef idx="1">
            <a:schemeClr val="accent1"/>
          </a:lnRef>
          <a:fillRef idx="0">
            <a:schemeClr val="accent1"/>
          </a:fillRef>
          <a:effectRef idx="0">
            <a:schemeClr val="accent1"/>
          </a:effectRef>
          <a:fontRef idx="minor">
            <a:schemeClr val="tx1"/>
          </a:fontRef>
        </p:style>
      </p:cxnSp>
      <p:sp>
        <p:nvSpPr>
          <p:cNvPr id="29" name="椭圆 28"/>
          <p:cNvSpPr/>
          <p:nvPr/>
        </p:nvSpPr>
        <p:spPr>
          <a:xfrm>
            <a:off x="8708475" y="2067785"/>
            <a:ext cx="1605727" cy="1582634"/>
          </a:xfrm>
          <a:prstGeom prst="ellipse">
            <a:avLst/>
          </a:prstGeom>
          <a:solidFill>
            <a:srgbClr val="165878"/>
          </a:solidFill>
          <a:ln>
            <a:noFill/>
          </a:ln>
          <a:effectLst>
            <a:outerShdw blurRad="406400" sx="102000" sy="102000" algn="ctr" rotWithShape="0">
              <a:srgbClr val="16587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文本框 65"/>
          <p:cNvSpPr txBox="1"/>
          <p:nvPr/>
        </p:nvSpPr>
        <p:spPr>
          <a:xfrm>
            <a:off x="8982365" y="2535936"/>
            <a:ext cx="1104838" cy="553998"/>
          </a:xfrm>
          <a:prstGeom prst="rect">
            <a:avLst/>
          </a:prstGeom>
          <a:noFill/>
        </p:spPr>
        <p:txBody>
          <a:bodyPr wrap="square" rtlCol="0">
            <a:spAutoFit/>
          </a:bodyPr>
          <a:lstStyle>
            <a:defPPr>
              <a:defRPr lang="zh-CN"/>
            </a:defPPr>
            <a:lvl1pPr algn="ctr">
              <a:defRPr sz="3600">
                <a:solidFill>
                  <a:schemeClr val="bg1"/>
                </a:solidFill>
                <a:latin typeface="Impact" panose="020B080603090205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tLang="zh-CN" sz="3000" dirty="0">
                <a:latin typeface="微软雅黑" panose="020B0503020204020204" pitchFamily="34" charset="-122"/>
                <a:ea typeface="微软雅黑" panose="020B0503020204020204" pitchFamily="34" charset="-122"/>
              </a:rPr>
              <a:t>10%</a:t>
            </a:r>
            <a:endParaRPr lang="en-US" altLang="zh-CN" sz="30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537683" y="2337971"/>
            <a:ext cx="2319546" cy="707886"/>
          </a:xfrm>
          <a:prstGeom prst="rect">
            <a:avLst/>
          </a:prstGeom>
          <a:noFill/>
        </p:spPr>
        <p:txBody>
          <a:bodyPr wrap="square" rtlCol="0">
            <a:spAutoFit/>
          </a:bodyPr>
          <a:lstStyle/>
          <a:p>
            <a:r>
              <a:rPr lang="zh-CN" altLang="en-US" sz="4000" spc="300" dirty="0">
                <a:solidFill>
                  <a:srgbClr val="165878"/>
                </a:solidFill>
                <a:latin typeface="微软雅黑" panose="020B0503020204020204" pitchFamily="34" charset="-122"/>
                <a:ea typeface="微软雅黑" panose="020B0503020204020204" pitchFamily="34" charset="-122"/>
              </a:rPr>
              <a:t>  天   使</a:t>
            </a:r>
            <a:endParaRPr lang="zh-CN" altLang="en-US" sz="4000" spc="300" dirty="0">
              <a:solidFill>
                <a:srgbClr val="165878"/>
              </a:solidFill>
              <a:latin typeface="微软雅黑" panose="020B0503020204020204" pitchFamily="34" charset="-122"/>
              <a:ea typeface="微软雅黑" panose="020B0503020204020204" pitchFamily="34" charset="-122"/>
            </a:endParaRPr>
          </a:p>
        </p:txBody>
      </p:sp>
      <p:sp>
        <p:nvSpPr>
          <p:cNvPr id="17" name="立方体 16"/>
          <p:cNvSpPr/>
          <p:nvPr/>
        </p:nvSpPr>
        <p:spPr>
          <a:xfrm>
            <a:off x="2236573" y="5340165"/>
            <a:ext cx="9062429" cy="437953"/>
          </a:xfrm>
          <a:prstGeom prst="cube">
            <a:avLst/>
          </a:prstGeom>
          <a:solidFill>
            <a:srgbClr val="1658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连接符 26"/>
          <p:cNvCxnSpPr/>
          <p:nvPr/>
        </p:nvCxnSpPr>
        <p:spPr>
          <a:xfrm flipV="1">
            <a:off x="4122493" y="4522578"/>
            <a:ext cx="0" cy="817587"/>
          </a:xfrm>
          <a:prstGeom prst="line">
            <a:avLst/>
          </a:prstGeom>
          <a:ln w="12700">
            <a:solidFill>
              <a:srgbClr val="165878"/>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4132161" y="4674386"/>
            <a:ext cx="1376795" cy="369332"/>
          </a:xfrm>
          <a:prstGeom prst="rect">
            <a:avLst/>
          </a:prstGeom>
          <a:noFill/>
        </p:spPr>
        <p:txBody>
          <a:bodyPr wrap="square" rtlCol="0">
            <a:spAutoFit/>
          </a:bodyPr>
          <a:lstStyle>
            <a:defPPr>
              <a:defRPr lang="zh-CN"/>
            </a:defPPr>
            <a:lvl1pPr>
              <a:defRPr>
                <a:solidFill>
                  <a:schemeClr val="bg1"/>
                </a:solidFill>
                <a:effectLst>
                  <a:outerShdw blurRad="12700" dist="25400" dir="2700000" algn="tl">
                    <a:srgbClr val="000000">
                      <a:alpha val="20000"/>
                    </a:srgbClr>
                  </a:outerShdw>
                </a:effectLst>
                <a:latin typeface="苹方 粗体" panose="020B0600000000000000" pitchFamily="34" charset="-122"/>
                <a:ea typeface="苹方 粗体" panose="020B0600000000000000" pitchFamily="34" charset="-122"/>
                <a:cs typeface="经典粗宋简" panose="02010609000101010101" pitchFamily="49" charset="-122"/>
              </a:defRPr>
            </a:lvl1pPr>
          </a:lstStyle>
          <a:p>
            <a:r>
              <a:rPr lang="zh-CN" altLang="en-US" dirty="0">
                <a:solidFill>
                  <a:srgbClr val="165878"/>
                </a:solidFill>
                <a:effectLst/>
              </a:rPr>
              <a:t>平台研发</a:t>
            </a:r>
            <a:endParaRPr lang="zh-CN" altLang="en-US" dirty="0">
              <a:solidFill>
                <a:srgbClr val="165878"/>
              </a:solidFill>
              <a:effectLst/>
            </a:endParaRPr>
          </a:p>
        </p:txBody>
      </p:sp>
      <p:cxnSp>
        <p:nvCxnSpPr>
          <p:cNvPr id="23" name="直接连接符 45"/>
          <p:cNvCxnSpPr/>
          <p:nvPr/>
        </p:nvCxnSpPr>
        <p:spPr>
          <a:xfrm flipV="1">
            <a:off x="9079721" y="4522578"/>
            <a:ext cx="0" cy="817587"/>
          </a:xfrm>
          <a:prstGeom prst="line">
            <a:avLst/>
          </a:prstGeom>
          <a:ln w="12700">
            <a:solidFill>
              <a:srgbClr val="165878"/>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9234493" y="4674386"/>
            <a:ext cx="1132105" cy="369332"/>
          </a:xfrm>
          <a:prstGeom prst="rect">
            <a:avLst/>
          </a:prstGeom>
          <a:noFill/>
        </p:spPr>
        <p:txBody>
          <a:bodyPr wrap="square" rtlCol="0">
            <a:spAutoFit/>
          </a:bodyPr>
          <a:lstStyle>
            <a:defPPr>
              <a:defRPr lang="zh-CN"/>
            </a:defPPr>
            <a:lvl1pPr>
              <a:defRPr>
                <a:solidFill>
                  <a:schemeClr val="bg1"/>
                </a:solidFill>
                <a:effectLst>
                  <a:outerShdw blurRad="12700" dist="25400" dir="2700000" algn="tl">
                    <a:srgbClr val="000000">
                      <a:alpha val="20000"/>
                    </a:srgbClr>
                  </a:outerShdw>
                </a:effectLst>
                <a:latin typeface="苹方 粗体" panose="020B0600000000000000" pitchFamily="34" charset="-122"/>
                <a:ea typeface="苹方 粗体" panose="020B0600000000000000" pitchFamily="34" charset="-122"/>
                <a:cs typeface="经典粗宋简" panose="02010609000101010101" pitchFamily="49" charset="-122"/>
              </a:defRPr>
            </a:lvl1pPr>
          </a:lstStyle>
          <a:p>
            <a:r>
              <a:rPr lang="zh-CN" altLang="en-US" dirty="0">
                <a:solidFill>
                  <a:srgbClr val="165878"/>
                </a:solidFill>
                <a:effectLst/>
              </a:rPr>
              <a:t>硬件研发</a:t>
            </a:r>
            <a:endParaRPr lang="zh-CN" altLang="en-US" dirty="0">
              <a:solidFill>
                <a:srgbClr val="165878"/>
              </a:solidFill>
              <a:effectLst/>
            </a:endParaRPr>
          </a:p>
        </p:txBody>
      </p:sp>
      <p:cxnSp>
        <p:nvCxnSpPr>
          <p:cNvPr id="27" name="直接连接符 51"/>
          <p:cNvCxnSpPr/>
          <p:nvPr/>
        </p:nvCxnSpPr>
        <p:spPr>
          <a:xfrm>
            <a:off x="3424469" y="5778118"/>
            <a:ext cx="0" cy="820395"/>
          </a:xfrm>
          <a:prstGeom prst="line">
            <a:avLst/>
          </a:prstGeom>
          <a:ln w="12700">
            <a:solidFill>
              <a:srgbClr val="165878"/>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533240" y="6029910"/>
            <a:ext cx="1421818" cy="369332"/>
          </a:xfrm>
          <a:prstGeom prst="rect">
            <a:avLst/>
          </a:prstGeom>
          <a:noFill/>
        </p:spPr>
        <p:txBody>
          <a:bodyPr wrap="square" rtlCol="0">
            <a:spAutoFit/>
          </a:bodyPr>
          <a:lstStyle>
            <a:defPPr>
              <a:defRPr lang="zh-CN"/>
            </a:defPPr>
            <a:lvl1pPr>
              <a:defRPr>
                <a:solidFill>
                  <a:schemeClr val="bg1"/>
                </a:solidFill>
                <a:effectLst>
                  <a:outerShdw blurRad="12700" dist="25400" dir="2700000" algn="tl">
                    <a:srgbClr val="000000">
                      <a:alpha val="20000"/>
                    </a:srgbClr>
                  </a:outerShdw>
                </a:effectLst>
                <a:latin typeface="苹方 粗体" panose="020B0600000000000000" pitchFamily="34" charset="-122"/>
                <a:ea typeface="苹方 粗体" panose="020B0600000000000000" pitchFamily="34" charset="-122"/>
                <a:cs typeface="经典粗宋简" panose="02010609000101010101" pitchFamily="49" charset="-122"/>
              </a:defRPr>
            </a:lvl1pPr>
          </a:lstStyle>
          <a:p>
            <a:r>
              <a:rPr lang="zh-CN" altLang="en-US" dirty="0">
                <a:solidFill>
                  <a:srgbClr val="165878"/>
                </a:solidFill>
                <a:effectLst/>
              </a:rPr>
              <a:t>市场推广</a:t>
            </a:r>
            <a:endParaRPr lang="zh-CN" altLang="en-US" dirty="0">
              <a:solidFill>
                <a:srgbClr val="165878"/>
              </a:solidFill>
              <a:effectLst/>
            </a:endParaRPr>
          </a:p>
        </p:txBody>
      </p:sp>
      <p:cxnSp>
        <p:nvCxnSpPr>
          <p:cNvPr id="32" name="直接连接符 62"/>
          <p:cNvCxnSpPr/>
          <p:nvPr/>
        </p:nvCxnSpPr>
        <p:spPr>
          <a:xfrm>
            <a:off x="8513541" y="5778118"/>
            <a:ext cx="0" cy="820395"/>
          </a:xfrm>
          <a:prstGeom prst="line">
            <a:avLst/>
          </a:prstGeom>
          <a:ln w="12700">
            <a:solidFill>
              <a:srgbClr val="165878"/>
            </a:solidFill>
            <a:prstDash val="dash"/>
            <a:tailEnd type="ova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8622311" y="6029910"/>
            <a:ext cx="1421797" cy="369332"/>
          </a:xfrm>
          <a:prstGeom prst="rect">
            <a:avLst/>
          </a:prstGeom>
          <a:noFill/>
        </p:spPr>
        <p:txBody>
          <a:bodyPr wrap="square" rtlCol="0">
            <a:spAutoFit/>
          </a:bodyPr>
          <a:lstStyle>
            <a:defPPr>
              <a:defRPr lang="zh-CN"/>
            </a:defPPr>
            <a:lvl1pPr>
              <a:defRPr>
                <a:solidFill>
                  <a:schemeClr val="bg1"/>
                </a:solidFill>
                <a:effectLst>
                  <a:outerShdw blurRad="12700" dist="25400" dir="2700000" algn="tl">
                    <a:srgbClr val="000000">
                      <a:alpha val="20000"/>
                    </a:srgbClr>
                  </a:outerShdw>
                </a:effectLst>
                <a:latin typeface="苹方 粗体" panose="020B0600000000000000" pitchFamily="34" charset="-122"/>
                <a:ea typeface="苹方 粗体" panose="020B0600000000000000" pitchFamily="34" charset="-122"/>
                <a:cs typeface="经典粗宋简" panose="02010609000101010101" pitchFamily="49" charset="-122"/>
              </a:defRPr>
            </a:lvl1pPr>
          </a:lstStyle>
          <a:p>
            <a:r>
              <a:rPr lang="zh-CN" altLang="en-US" dirty="0">
                <a:solidFill>
                  <a:srgbClr val="165878"/>
                </a:solidFill>
                <a:effectLst/>
              </a:rPr>
              <a:t>体验平台</a:t>
            </a:r>
            <a:endParaRPr lang="zh-CN" altLang="en-US" dirty="0">
              <a:solidFill>
                <a:srgbClr val="165878"/>
              </a:solidFill>
              <a:effectLst/>
            </a:endParaRPr>
          </a:p>
        </p:txBody>
      </p:sp>
      <p:sp>
        <p:nvSpPr>
          <p:cNvPr id="44" name="文本框 43"/>
          <p:cNvSpPr txBox="1"/>
          <p:nvPr/>
        </p:nvSpPr>
        <p:spPr>
          <a:xfrm>
            <a:off x="938220" y="5232218"/>
            <a:ext cx="1697506" cy="584775"/>
          </a:xfrm>
          <a:prstGeom prst="rect">
            <a:avLst/>
          </a:prstGeom>
          <a:noFill/>
        </p:spPr>
        <p:txBody>
          <a:bodyPr wrap="square" rtlCol="0">
            <a:spAutoFit/>
          </a:bodyPr>
          <a:lstStyle/>
          <a:p>
            <a:r>
              <a:rPr lang="zh-CN" altLang="en-US" sz="3200" spc="300" dirty="0">
                <a:solidFill>
                  <a:srgbClr val="165878"/>
                </a:solidFill>
                <a:latin typeface="微软雅黑" panose="020B0503020204020204" pitchFamily="34" charset="-122"/>
                <a:ea typeface="微软雅黑" panose="020B0503020204020204" pitchFamily="34" charset="-122"/>
              </a:rPr>
              <a:t>用途</a:t>
            </a:r>
            <a:endParaRPr lang="zh-CN" altLang="en-US" sz="3200" spc="300" dirty="0">
              <a:solidFill>
                <a:srgbClr val="165878"/>
              </a:solidFill>
              <a:latin typeface="微软雅黑" panose="020B0503020204020204" pitchFamily="34" charset="-122"/>
              <a:ea typeface="微软雅黑" panose="020B0503020204020204" pitchFamily="34" charset="-122"/>
            </a:endParaRPr>
          </a:p>
        </p:txBody>
      </p:sp>
      <p:cxnSp>
        <p:nvCxnSpPr>
          <p:cNvPr id="47" name="直线连接符 46"/>
          <p:cNvCxnSpPr/>
          <p:nvPr/>
        </p:nvCxnSpPr>
        <p:spPr>
          <a:xfrm>
            <a:off x="281236" y="4031715"/>
            <a:ext cx="11791315" cy="6418"/>
          </a:xfrm>
          <a:prstGeom prst="line">
            <a:avLst/>
          </a:prstGeom>
          <a:solidFill>
            <a:srgbClr val="165878"/>
          </a:solidFill>
          <a:ln w="38100">
            <a:prstDash val="lgDashDotDot"/>
          </a:ln>
        </p:spPr>
        <p:style>
          <a:lnRef idx="2">
            <a:schemeClr val="accent1">
              <a:shade val="50000"/>
            </a:schemeClr>
          </a:lnRef>
          <a:fillRef idx="1">
            <a:schemeClr val="accent1"/>
          </a:fillRef>
          <a:effectRef idx="0">
            <a:schemeClr val="accent1"/>
          </a:effectRef>
          <a:fontRef idx="minor">
            <a:schemeClr val="lt1"/>
          </a:fontRef>
        </p:style>
      </p:cxnSp>
    </p:spTree>
  </p:cSld>
  <p:clrMapOvr>
    <a:masterClrMapping/>
  </p:clrMapOvr>
  <p:transition spd="slow" advClick="0" advTm="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140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par>
                                <p:cTn id="9" presetID="22" presetClass="entr" presetSubtype="4" fill="hold" nodeType="withEffect">
                                  <p:stCondLst>
                                    <p:cond delay="1800"/>
                                  </p:stCondLst>
                                  <p:childTnLst>
                                    <p:set>
                                      <p:cBhvr>
                                        <p:cTn id="10" dur="1" fill="hold">
                                          <p:stCondLst>
                                            <p:cond delay="0"/>
                                          </p:stCondLst>
                                        </p:cTn>
                                        <p:tgtEl>
                                          <p:spTgt spid="18"/>
                                        </p:tgtEl>
                                        <p:attrNameLst>
                                          <p:attrName>style.visibility</p:attrName>
                                        </p:attrNameLst>
                                      </p:cBhvr>
                                      <p:to>
                                        <p:strVal val="visible"/>
                                      </p:to>
                                    </p:set>
                                    <p:animEffect transition="in" filter="wipe(down)">
                                      <p:cBhvr>
                                        <p:cTn id="11" dur="500"/>
                                        <p:tgtEl>
                                          <p:spTgt spid="18"/>
                                        </p:tgtEl>
                                      </p:cBhvr>
                                    </p:animEffect>
                                  </p:childTnLst>
                                </p:cTn>
                              </p:par>
                              <p:par>
                                <p:cTn id="12" presetID="50" presetClass="entr" presetSubtype="0" decel="100000" fill="hold" grpId="0" nodeType="withEffect">
                                  <p:stCondLst>
                                    <p:cond delay="2300"/>
                                  </p:stCondLst>
                                  <p:iterate type="lt">
                                    <p:tmPct val="10000"/>
                                  </p:iterate>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strVal val="#ppt_w+.3"/>
                                          </p:val>
                                        </p:tav>
                                        <p:tav tm="100000">
                                          <p:val>
                                            <p:strVal val="#ppt_w"/>
                                          </p:val>
                                        </p:tav>
                                      </p:tavLst>
                                    </p:anim>
                                    <p:anim calcmode="lin" valueType="num">
                                      <p:cBhvr>
                                        <p:cTn id="15" dur="1000" fill="hold"/>
                                        <p:tgtEl>
                                          <p:spTgt spid="19"/>
                                        </p:tgtEl>
                                        <p:attrNameLst>
                                          <p:attrName>ppt_h</p:attrName>
                                        </p:attrNameLst>
                                      </p:cBhvr>
                                      <p:tavLst>
                                        <p:tav tm="0">
                                          <p:val>
                                            <p:strVal val="#ppt_h"/>
                                          </p:val>
                                        </p:tav>
                                        <p:tav tm="100000">
                                          <p:val>
                                            <p:strVal val="#ppt_h"/>
                                          </p:val>
                                        </p:tav>
                                      </p:tavLst>
                                    </p:anim>
                                    <p:animEffect transition="in" filter="fade">
                                      <p:cBhvr>
                                        <p:cTn id="16" dur="1000"/>
                                        <p:tgtEl>
                                          <p:spTgt spid="19"/>
                                        </p:tgtEl>
                                      </p:cBhvr>
                                    </p:animEffect>
                                  </p:childTnLst>
                                </p:cTn>
                              </p:par>
                              <p:par>
                                <p:cTn id="17" presetID="22" presetClass="entr" presetSubtype="1" fill="hold" nodeType="withEffect">
                                  <p:stCondLst>
                                    <p:cond delay="5300"/>
                                  </p:stCondLst>
                                  <p:childTnLst>
                                    <p:set>
                                      <p:cBhvr>
                                        <p:cTn id="18" dur="1" fill="hold">
                                          <p:stCondLst>
                                            <p:cond delay="0"/>
                                          </p:stCondLst>
                                        </p:cTn>
                                        <p:tgtEl>
                                          <p:spTgt spid="27"/>
                                        </p:tgtEl>
                                        <p:attrNameLst>
                                          <p:attrName>style.visibility</p:attrName>
                                        </p:attrNameLst>
                                      </p:cBhvr>
                                      <p:to>
                                        <p:strVal val="visible"/>
                                      </p:to>
                                    </p:set>
                                    <p:animEffect transition="in" filter="wipe(up)">
                                      <p:cBhvr>
                                        <p:cTn id="19" dur="500"/>
                                        <p:tgtEl>
                                          <p:spTgt spid="27"/>
                                        </p:tgtEl>
                                      </p:cBhvr>
                                    </p:animEffect>
                                  </p:childTnLst>
                                </p:cTn>
                              </p:par>
                              <p:par>
                                <p:cTn id="20" presetID="50" presetClass="entr" presetSubtype="0" decel="100000" fill="hold" grpId="0" nodeType="withEffect">
                                  <p:stCondLst>
                                    <p:cond delay="5800"/>
                                  </p:stCondLst>
                                  <p:iterate type="lt">
                                    <p:tmPct val="10000"/>
                                  </p:iterate>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strVal val="#ppt_w+.3"/>
                                          </p:val>
                                        </p:tav>
                                        <p:tav tm="100000">
                                          <p:val>
                                            <p:strVal val="#ppt_w"/>
                                          </p:val>
                                        </p:tav>
                                      </p:tavLst>
                                    </p:anim>
                                    <p:anim calcmode="lin" valueType="num">
                                      <p:cBhvr>
                                        <p:cTn id="23" dur="1000" fill="hold"/>
                                        <p:tgtEl>
                                          <p:spTgt spid="28"/>
                                        </p:tgtEl>
                                        <p:attrNameLst>
                                          <p:attrName>ppt_h</p:attrName>
                                        </p:attrNameLst>
                                      </p:cBhvr>
                                      <p:tavLst>
                                        <p:tav tm="0">
                                          <p:val>
                                            <p:strVal val="#ppt_h"/>
                                          </p:val>
                                        </p:tav>
                                        <p:tav tm="100000">
                                          <p:val>
                                            <p:strVal val="#ppt_h"/>
                                          </p:val>
                                        </p:tav>
                                      </p:tavLst>
                                    </p:anim>
                                    <p:animEffect transition="in" filter="fade">
                                      <p:cBhvr>
                                        <p:cTn id="24" dur="1000"/>
                                        <p:tgtEl>
                                          <p:spTgt spid="28"/>
                                        </p:tgtEl>
                                      </p:cBhvr>
                                    </p:animEffect>
                                  </p:childTnLst>
                                </p:cTn>
                              </p:par>
                              <p:par>
                                <p:cTn id="25" presetID="22" presetClass="entr" presetSubtype="4" fill="hold" nodeType="withEffect">
                                  <p:stCondLst>
                                    <p:cond delay="870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50" presetClass="entr" presetSubtype="0" decel="100000" fill="hold" grpId="0" nodeType="withEffect">
                                  <p:stCondLst>
                                    <p:cond delay="9200"/>
                                  </p:stCondLst>
                                  <p:iterate type="lt">
                                    <p:tmPct val="10000"/>
                                  </p:iterate>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strVal val="#ppt_w+.3"/>
                                          </p:val>
                                        </p:tav>
                                        <p:tav tm="100000">
                                          <p:val>
                                            <p:strVal val="#ppt_w"/>
                                          </p:val>
                                        </p:tav>
                                      </p:tavLst>
                                    </p:anim>
                                    <p:anim calcmode="lin" valueType="num">
                                      <p:cBhvr>
                                        <p:cTn id="31" dur="1000" fill="hold"/>
                                        <p:tgtEl>
                                          <p:spTgt spid="24"/>
                                        </p:tgtEl>
                                        <p:attrNameLst>
                                          <p:attrName>ppt_h</p:attrName>
                                        </p:attrNameLst>
                                      </p:cBhvr>
                                      <p:tavLst>
                                        <p:tav tm="0">
                                          <p:val>
                                            <p:strVal val="#ppt_h"/>
                                          </p:val>
                                        </p:tav>
                                        <p:tav tm="100000">
                                          <p:val>
                                            <p:strVal val="#ppt_h"/>
                                          </p:val>
                                        </p:tav>
                                      </p:tavLst>
                                    </p:anim>
                                    <p:animEffect transition="in" filter="fade">
                                      <p:cBhvr>
                                        <p:cTn id="32" dur="1000"/>
                                        <p:tgtEl>
                                          <p:spTgt spid="24"/>
                                        </p:tgtEl>
                                      </p:cBhvr>
                                    </p:animEffect>
                                  </p:childTnLst>
                                </p:cTn>
                              </p:par>
                              <p:par>
                                <p:cTn id="33" presetID="22" presetClass="entr" presetSubtype="1" fill="hold" nodeType="withEffect">
                                  <p:stCondLst>
                                    <p:cond delay="12100"/>
                                  </p:stCondLst>
                                  <p:childTnLst>
                                    <p:set>
                                      <p:cBhvr>
                                        <p:cTn id="34" dur="1" fill="hold">
                                          <p:stCondLst>
                                            <p:cond delay="0"/>
                                          </p:stCondLst>
                                        </p:cTn>
                                        <p:tgtEl>
                                          <p:spTgt spid="32"/>
                                        </p:tgtEl>
                                        <p:attrNameLst>
                                          <p:attrName>style.visibility</p:attrName>
                                        </p:attrNameLst>
                                      </p:cBhvr>
                                      <p:to>
                                        <p:strVal val="visible"/>
                                      </p:to>
                                    </p:set>
                                    <p:animEffect transition="in" filter="wipe(up)">
                                      <p:cBhvr>
                                        <p:cTn id="35" dur="500"/>
                                        <p:tgtEl>
                                          <p:spTgt spid="32"/>
                                        </p:tgtEl>
                                      </p:cBhvr>
                                    </p:animEffect>
                                  </p:childTnLst>
                                </p:cTn>
                              </p:par>
                              <p:par>
                                <p:cTn id="36" presetID="50" presetClass="entr" presetSubtype="0" decel="100000" fill="hold" grpId="0" nodeType="withEffect">
                                  <p:stCondLst>
                                    <p:cond delay="12600"/>
                                  </p:stCondLst>
                                  <p:iterate type="lt">
                                    <p:tmPct val="10000"/>
                                  </p:iterate>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strVal val="#ppt_w+.3"/>
                                          </p:val>
                                        </p:tav>
                                        <p:tav tm="100000">
                                          <p:val>
                                            <p:strVal val="#ppt_w"/>
                                          </p:val>
                                        </p:tav>
                                      </p:tavLst>
                                    </p:anim>
                                    <p:anim calcmode="lin" valueType="num">
                                      <p:cBhvr>
                                        <p:cTn id="39" dur="1000" fill="hold"/>
                                        <p:tgtEl>
                                          <p:spTgt spid="33"/>
                                        </p:tgtEl>
                                        <p:attrNameLst>
                                          <p:attrName>ppt_h</p:attrName>
                                        </p:attrNameLst>
                                      </p:cBhvr>
                                      <p:tavLst>
                                        <p:tav tm="0">
                                          <p:val>
                                            <p:strVal val="#ppt_h"/>
                                          </p:val>
                                        </p:tav>
                                        <p:tav tm="100000">
                                          <p:val>
                                            <p:strVal val="#ppt_h"/>
                                          </p:val>
                                        </p:tav>
                                      </p:tavLst>
                                    </p:anim>
                                    <p:animEffect transition="in" filter="fade">
                                      <p:cBhvr>
                                        <p:cTn id="4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4" grpId="0"/>
      <p:bldP spid="28"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279400" y="1122363"/>
            <a:ext cx="11557000" cy="2387600"/>
          </a:xfrm>
        </p:spPr>
        <p:txBody>
          <a:bodyPr/>
          <a:lstStyle/>
          <a:p>
            <a:r>
              <a:rPr kumimoji="1" lang="zh-CN" altLang="en-US" b="1" dirty="0">
                <a:solidFill>
                  <a:schemeClr val="bg1"/>
                </a:solidFill>
                <a:latin typeface="微软雅黑" panose="020B0503020204020204" pitchFamily="34" charset="-122"/>
                <a:ea typeface="微软雅黑" panose="020B0503020204020204" pitchFamily="34" charset="-122"/>
              </a:rPr>
              <a:t>谢谢欣赏</a:t>
            </a:r>
            <a:endParaRPr kumimoji="1" lang="zh-CN" altLang="en-US" b="1" dirty="0">
              <a:solidFill>
                <a:schemeClr val="bg1"/>
              </a:solidFill>
              <a:latin typeface="微软雅黑" panose="020B0503020204020204" pitchFamily="34" charset="-122"/>
              <a:ea typeface="微软雅黑" panose="020B0503020204020204" pitchFamily="34" charset="-122"/>
            </a:endParaRPr>
          </a:p>
        </p:txBody>
      </p:sp>
      <p:cxnSp>
        <p:nvCxnSpPr>
          <p:cNvPr id="4" name="原创设计师QQ69613753    _4"/>
          <p:cNvCxnSpPr/>
          <p:nvPr/>
        </p:nvCxnSpPr>
        <p:spPr>
          <a:xfrm>
            <a:off x="3487644" y="3661307"/>
            <a:ext cx="5400000" cy="0"/>
          </a:xfrm>
          <a:prstGeom prst="line">
            <a:avLst/>
          </a:prstGeom>
          <a:ln w="25400">
            <a:gradFill>
              <a:gsLst>
                <a:gs pos="71000">
                  <a:srgbClr val="B6C6DD"/>
                </a:gs>
                <a:gs pos="0">
                  <a:schemeClr val="bg1">
                    <a:alpha val="0"/>
                  </a:schemeClr>
                </a:gs>
                <a:gs pos="100000">
                  <a:srgbClr val="425C8F">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5" name="副标题 2"/>
          <p:cNvSpPr txBox="1"/>
          <p:nvPr/>
        </p:nvSpPr>
        <p:spPr>
          <a:xfrm>
            <a:off x="4569644" y="6002317"/>
            <a:ext cx="4318000" cy="44872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kumimoji="1" lang="zh-CN" altLang="en-US" sz="1800" dirty="0">
                <a:solidFill>
                  <a:schemeClr val="bg1"/>
                </a:solidFill>
                <a:latin typeface="微软雅黑" panose="020B0503020204020204" pitchFamily="34" charset="-122"/>
                <a:ea typeface="微软雅黑" panose="020B0503020204020204" pitchFamily="34" charset="-122"/>
              </a:rPr>
              <a:t>北京视维数据科技有限公司</a:t>
            </a:r>
            <a:endParaRPr kumimoji="1" lang="zh-CN" altLang="en-US" sz="1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文本框 50"/>
          <p:cNvSpPr txBox="1"/>
          <p:nvPr/>
        </p:nvSpPr>
        <p:spPr>
          <a:xfrm>
            <a:off x="426225" y="148284"/>
            <a:ext cx="1815477" cy="461665"/>
          </a:xfrm>
          <a:prstGeom prst="rect">
            <a:avLst/>
          </a:prstGeom>
          <a:noFill/>
        </p:spPr>
        <p:txBody>
          <a:bodyPr wrap="square" rtlCol="0">
            <a:spAutoFit/>
          </a:bodyPr>
          <a:lstStyle/>
          <a:p>
            <a:pPr algn="ctr"/>
            <a:r>
              <a:rPr lang="zh-CN" altLang="en-US" sz="2400" dirty="0">
                <a:solidFill>
                  <a:srgbClr val="165878"/>
                </a:solidFill>
                <a:latin typeface="思源黑体 Normal" panose="020B0400000000000000" pitchFamily="34" charset="-122"/>
                <a:ea typeface="思源黑体 Normal" panose="020B0400000000000000" pitchFamily="34" charset="-122"/>
              </a:rPr>
              <a:t>国家政策</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sp>
        <p:nvSpPr>
          <p:cNvPr id="3" name="文本框 2"/>
          <p:cNvSpPr txBox="1"/>
          <p:nvPr/>
        </p:nvSpPr>
        <p:spPr>
          <a:xfrm>
            <a:off x="1217063" y="1239202"/>
            <a:ext cx="184731" cy="369332"/>
          </a:xfrm>
          <a:prstGeom prst="rect">
            <a:avLst/>
          </a:prstGeom>
          <a:noFill/>
        </p:spPr>
        <p:txBody>
          <a:bodyPr wrap="none" rtlCol="0">
            <a:spAutoFit/>
          </a:bodyPr>
          <a:lstStyle/>
          <a:p>
            <a:endParaRPr kumimoji="1" lang="zh-CN" altLang="en-US"/>
          </a:p>
        </p:txBody>
      </p:sp>
      <p:pic>
        <p:nvPicPr>
          <p:cNvPr id="2" name="图片 1"/>
          <p:cNvPicPr>
            <a:picLocks noChangeAspect="1"/>
          </p:cNvPicPr>
          <p:nvPr/>
        </p:nvPicPr>
        <p:blipFill>
          <a:blip r:embed="rId1"/>
          <a:stretch>
            <a:fillRect/>
          </a:stretch>
        </p:blipFill>
        <p:spPr>
          <a:xfrm>
            <a:off x="148284" y="937434"/>
            <a:ext cx="4078705" cy="2297554"/>
          </a:xfrm>
          <a:prstGeom prst="rect">
            <a:avLst/>
          </a:prstGeom>
        </p:spPr>
      </p:pic>
      <p:pic>
        <p:nvPicPr>
          <p:cNvPr id="5" name="图片 4"/>
          <p:cNvPicPr>
            <a:picLocks noChangeAspect="1"/>
          </p:cNvPicPr>
          <p:nvPr/>
        </p:nvPicPr>
        <p:blipFill>
          <a:blip r:embed="rId2"/>
          <a:stretch>
            <a:fillRect/>
          </a:stretch>
        </p:blipFill>
        <p:spPr>
          <a:xfrm>
            <a:off x="5521295" y="3539223"/>
            <a:ext cx="2823223" cy="2892230"/>
          </a:xfrm>
          <a:prstGeom prst="rect">
            <a:avLst/>
          </a:prstGeom>
        </p:spPr>
      </p:pic>
      <p:pic>
        <p:nvPicPr>
          <p:cNvPr id="17" name="图片 16"/>
          <p:cNvPicPr>
            <a:picLocks noChangeAspect="1"/>
          </p:cNvPicPr>
          <p:nvPr/>
        </p:nvPicPr>
        <p:blipFill>
          <a:blip r:embed="rId3" cstate="email"/>
          <a:stretch>
            <a:fillRect/>
          </a:stretch>
        </p:blipFill>
        <p:spPr>
          <a:xfrm>
            <a:off x="8862579" y="3614204"/>
            <a:ext cx="2097759" cy="2817249"/>
          </a:xfrm>
          <a:prstGeom prst="rect">
            <a:avLst/>
          </a:prstGeom>
        </p:spPr>
      </p:pic>
      <p:pic>
        <p:nvPicPr>
          <p:cNvPr id="20" name="图片 19"/>
          <p:cNvPicPr>
            <a:picLocks noChangeAspect="1"/>
          </p:cNvPicPr>
          <p:nvPr/>
        </p:nvPicPr>
        <p:blipFill>
          <a:blip r:embed="rId4" cstate="email"/>
          <a:stretch>
            <a:fillRect/>
          </a:stretch>
        </p:blipFill>
        <p:spPr>
          <a:xfrm>
            <a:off x="401240" y="3720365"/>
            <a:ext cx="4739128" cy="2529947"/>
          </a:xfrm>
          <a:prstGeom prst="rect">
            <a:avLst/>
          </a:prstGeom>
        </p:spPr>
      </p:pic>
      <p:pic>
        <p:nvPicPr>
          <p:cNvPr id="21" name="图片 20"/>
          <p:cNvPicPr>
            <a:picLocks noChangeAspect="1"/>
          </p:cNvPicPr>
          <p:nvPr/>
        </p:nvPicPr>
        <p:blipFill>
          <a:blip r:embed="rId5" cstate="email"/>
          <a:stretch>
            <a:fillRect/>
          </a:stretch>
        </p:blipFill>
        <p:spPr>
          <a:xfrm>
            <a:off x="6039685" y="610067"/>
            <a:ext cx="3570310" cy="259104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p:nvSpPr>
        <p:spPr>
          <a:xfrm>
            <a:off x="426225" y="148284"/>
            <a:ext cx="1815477" cy="461665"/>
          </a:xfrm>
          <a:prstGeom prst="rect">
            <a:avLst/>
          </a:prstGeom>
          <a:noFill/>
        </p:spPr>
        <p:txBody>
          <a:bodyPr wrap="square" rtlCol="0">
            <a:spAutoFit/>
          </a:bodyPr>
          <a:lstStyle/>
          <a:p>
            <a:pPr algn="ctr"/>
            <a:r>
              <a:rPr lang="zh-CN" altLang="en-US" sz="2400" dirty="0">
                <a:solidFill>
                  <a:srgbClr val="165878"/>
                </a:solidFill>
                <a:latin typeface="思源黑体 Normal" panose="020B0400000000000000" pitchFamily="34" charset="-122"/>
                <a:ea typeface="思源黑体 Normal" panose="020B0400000000000000" pitchFamily="34" charset="-122"/>
              </a:rPr>
              <a:t>企业规范</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pic>
        <p:nvPicPr>
          <p:cNvPr id="3" name="图片 2"/>
          <p:cNvPicPr>
            <a:picLocks noChangeAspect="1"/>
          </p:cNvPicPr>
          <p:nvPr/>
        </p:nvPicPr>
        <p:blipFill>
          <a:blip r:embed="rId1"/>
          <a:stretch>
            <a:fillRect/>
          </a:stretch>
        </p:blipFill>
        <p:spPr>
          <a:xfrm>
            <a:off x="638432" y="1069169"/>
            <a:ext cx="3361224" cy="2254799"/>
          </a:xfrm>
          <a:prstGeom prst="rect">
            <a:avLst/>
          </a:prstGeom>
        </p:spPr>
      </p:pic>
      <p:pic>
        <p:nvPicPr>
          <p:cNvPr id="4" name="图片 3"/>
          <p:cNvPicPr>
            <a:picLocks noChangeAspect="1"/>
          </p:cNvPicPr>
          <p:nvPr/>
        </p:nvPicPr>
        <p:blipFill>
          <a:blip r:embed="rId2"/>
          <a:stretch>
            <a:fillRect/>
          </a:stretch>
        </p:blipFill>
        <p:spPr>
          <a:xfrm>
            <a:off x="9450001" y="1069169"/>
            <a:ext cx="2239289" cy="2556991"/>
          </a:xfrm>
          <a:prstGeom prst="rect">
            <a:avLst/>
          </a:prstGeom>
        </p:spPr>
      </p:pic>
      <p:pic>
        <p:nvPicPr>
          <p:cNvPr id="17" name="图片 16"/>
          <p:cNvPicPr>
            <a:picLocks noChangeAspect="1"/>
          </p:cNvPicPr>
          <p:nvPr/>
        </p:nvPicPr>
        <p:blipFill>
          <a:blip r:embed="rId3"/>
          <a:stretch>
            <a:fillRect/>
          </a:stretch>
        </p:blipFill>
        <p:spPr>
          <a:xfrm>
            <a:off x="9450001" y="3626160"/>
            <a:ext cx="2239289" cy="2556991"/>
          </a:xfrm>
          <a:prstGeom prst="rect">
            <a:avLst/>
          </a:prstGeom>
        </p:spPr>
      </p:pic>
      <p:pic>
        <p:nvPicPr>
          <p:cNvPr id="20" name="图片 19"/>
          <p:cNvPicPr>
            <a:picLocks noChangeAspect="1"/>
          </p:cNvPicPr>
          <p:nvPr/>
        </p:nvPicPr>
        <p:blipFill>
          <a:blip r:embed="rId4"/>
          <a:stretch>
            <a:fillRect/>
          </a:stretch>
        </p:blipFill>
        <p:spPr>
          <a:xfrm>
            <a:off x="564306" y="3726724"/>
            <a:ext cx="5531694" cy="2638036"/>
          </a:xfrm>
          <a:prstGeom prst="rect">
            <a:avLst/>
          </a:prstGeom>
        </p:spPr>
      </p:pic>
      <p:pic>
        <p:nvPicPr>
          <p:cNvPr id="21" name="图片 20"/>
          <p:cNvPicPr>
            <a:picLocks noChangeAspect="1"/>
          </p:cNvPicPr>
          <p:nvPr/>
        </p:nvPicPr>
        <p:blipFill>
          <a:blip r:embed="rId5"/>
          <a:stretch>
            <a:fillRect/>
          </a:stretch>
        </p:blipFill>
        <p:spPr>
          <a:xfrm>
            <a:off x="6096000" y="3895207"/>
            <a:ext cx="3013994" cy="2469553"/>
          </a:xfrm>
          <a:prstGeom prst="rect">
            <a:avLst/>
          </a:prstGeom>
        </p:spPr>
      </p:pic>
      <p:pic>
        <p:nvPicPr>
          <p:cNvPr id="22" name="图片 21"/>
          <p:cNvPicPr>
            <a:picLocks noChangeAspect="1"/>
          </p:cNvPicPr>
          <p:nvPr/>
        </p:nvPicPr>
        <p:blipFill>
          <a:blip r:embed="rId6"/>
          <a:stretch>
            <a:fillRect/>
          </a:stretch>
        </p:blipFill>
        <p:spPr>
          <a:xfrm>
            <a:off x="4813006" y="493240"/>
            <a:ext cx="3823645" cy="3084266"/>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15"/>
          <p:cNvCxnSpPr/>
          <p:nvPr/>
        </p:nvCxnSpPr>
        <p:spPr>
          <a:xfrm>
            <a:off x="1475851" y="3566582"/>
            <a:ext cx="9161430" cy="0"/>
          </a:xfrm>
          <a:prstGeom prst="line">
            <a:avLst/>
          </a:prstGeom>
          <a:ln w="12700">
            <a:solidFill>
              <a:srgbClr val="818588"/>
            </a:solidFill>
          </a:ln>
        </p:spPr>
        <p:style>
          <a:lnRef idx="1">
            <a:schemeClr val="accent1"/>
          </a:lnRef>
          <a:fillRef idx="0">
            <a:schemeClr val="accent1"/>
          </a:fillRef>
          <a:effectRef idx="0">
            <a:schemeClr val="accent1"/>
          </a:effectRef>
          <a:fontRef idx="minor">
            <a:schemeClr val="tx1"/>
          </a:fontRef>
        </p:style>
      </p:cxnSp>
      <p:sp>
        <p:nvSpPr>
          <p:cNvPr id="22" name="Oval 23"/>
          <p:cNvSpPr/>
          <p:nvPr/>
        </p:nvSpPr>
        <p:spPr>
          <a:xfrm>
            <a:off x="2549165" y="3507700"/>
            <a:ext cx="107133" cy="107133"/>
          </a:xfrm>
          <a:prstGeom prst="ellipse">
            <a:avLst/>
          </a:prstGeom>
          <a:solidFill>
            <a:srgbClr val="818588"/>
          </a:solidFill>
          <a:ln w="12700">
            <a:solidFill>
              <a:srgbClr val="818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4"/>
          <p:cNvSpPr/>
          <p:nvPr/>
        </p:nvSpPr>
        <p:spPr>
          <a:xfrm>
            <a:off x="5941153" y="3477356"/>
            <a:ext cx="167826" cy="167822"/>
          </a:xfrm>
          <a:prstGeom prst="ellipse">
            <a:avLst/>
          </a:prstGeom>
          <a:solidFill>
            <a:srgbClr val="818588"/>
          </a:solidFill>
          <a:ln w="12700">
            <a:solidFill>
              <a:srgbClr val="818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5"/>
          <p:cNvSpPr/>
          <p:nvPr/>
        </p:nvSpPr>
        <p:spPr>
          <a:xfrm>
            <a:off x="9408161" y="3507700"/>
            <a:ext cx="107133" cy="107133"/>
          </a:xfrm>
          <a:prstGeom prst="ellipse">
            <a:avLst/>
          </a:prstGeom>
          <a:solidFill>
            <a:srgbClr val="818588"/>
          </a:solidFill>
          <a:ln w="12700">
            <a:solidFill>
              <a:srgbClr val="8185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文本框 100"/>
          <p:cNvSpPr txBox="1"/>
          <p:nvPr/>
        </p:nvSpPr>
        <p:spPr>
          <a:xfrm>
            <a:off x="7617113" y="4625564"/>
            <a:ext cx="2617814" cy="1352165"/>
          </a:xfrm>
          <a:prstGeom prst="rect">
            <a:avLst/>
          </a:prstGeom>
          <a:noFill/>
        </p:spPr>
        <p:txBody>
          <a:bodyPr wrap="square" rtlCol="0">
            <a:spAutoFit/>
          </a:bodyPr>
          <a:lstStyle/>
          <a:p>
            <a:pPr>
              <a:lnSpc>
                <a:spcPct val="150000"/>
              </a:lnSpc>
            </a:pPr>
            <a:r>
              <a:rPr kumimoji="1" lang="zh-CN" altLang="en-US" sz="1400" dirty="0"/>
              <a:t>安全生产是工业生产过程中的重要环节，安全生产事故：</a:t>
            </a:r>
            <a:r>
              <a:rPr kumimoji="1" lang="en-US" altLang="zh-CN" sz="1400" dirty="0"/>
              <a:t>2017</a:t>
            </a:r>
            <a:r>
              <a:rPr kumimoji="1" lang="zh-CN" altLang="en-US" sz="1400" dirty="0"/>
              <a:t>年</a:t>
            </a:r>
            <a:r>
              <a:rPr kumimoji="1" lang="en-US" altLang="zh-CN" sz="1400" dirty="0"/>
              <a:t>5.2</a:t>
            </a:r>
            <a:r>
              <a:rPr kumimoji="1" lang="zh-CN" altLang="en-US" sz="1400" dirty="0"/>
              <a:t>万起，死亡</a:t>
            </a:r>
            <a:r>
              <a:rPr kumimoji="1" lang="en-US" altLang="zh-CN" sz="1400" dirty="0"/>
              <a:t>37575</a:t>
            </a:r>
            <a:r>
              <a:rPr kumimoji="1" lang="zh-CN" altLang="en-US" sz="1400" dirty="0"/>
              <a:t>人，</a:t>
            </a:r>
            <a:r>
              <a:rPr kumimoji="1" lang="en-US" altLang="zh-CN" sz="1400" dirty="0"/>
              <a:t>2018</a:t>
            </a:r>
            <a:r>
              <a:rPr kumimoji="1" lang="zh-CN" altLang="en-US" sz="1400" dirty="0"/>
              <a:t>年</a:t>
            </a:r>
            <a:r>
              <a:rPr kumimoji="1" lang="en-US" altLang="zh-CN" sz="1400" dirty="0"/>
              <a:t>4.9</a:t>
            </a:r>
            <a:r>
              <a:rPr kumimoji="1" lang="zh-CN" altLang="en-US" sz="1400" dirty="0"/>
              <a:t>万起，死亡</a:t>
            </a:r>
            <a:r>
              <a:rPr kumimoji="1" lang="en-US" altLang="zh-CN" sz="1400" dirty="0"/>
              <a:t>34600</a:t>
            </a:r>
            <a:r>
              <a:rPr kumimoji="1" lang="zh-CN" altLang="en-US" sz="1400" dirty="0"/>
              <a:t>人，</a:t>
            </a:r>
            <a:endParaRPr kumimoji="1" lang="en-US" altLang="zh-CN" sz="1400" dirty="0"/>
          </a:p>
        </p:txBody>
      </p:sp>
      <p:sp>
        <p:nvSpPr>
          <p:cNvPr id="31" name="文本框 30"/>
          <p:cNvSpPr txBox="1"/>
          <p:nvPr/>
        </p:nvSpPr>
        <p:spPr>
          <a:xfrm>
            <a:off x="4841067" y="2921804"/>
            <a:ext cx="2359507" cy="400110"/>
          </a:xfrm>
          <a:prstGeom prst="rect">
            <a:avLst/>
          </a:prstGeom>
          <a:noFill/>
        </p:spPr>
        <p:txBody>
          <a:bodyPr wrap="square" rtlCol="0">
            <a:spAutoFit/>
          </a:bodyPr>
          <a:lstStyle/>
          <a:p>
            <a:pPr algn="ctr"/>
            <a:r>
              <a:rPr lang="zh-CN" altLang="en-US" sz="2000" dirty="0">
                <a:solidFill>
                  <a:srgbClr val="FF0000"/>
                </a:solidFill>
              </a:rPr>
              <a:t>环境复杂</a:t>
            </a:r>
            <a:endParaRPr lang="zh-CN" altLang="en-US" sz="2000" dirty="0">
              <a:solidFill>
                <a:srgbClr val="FF0000"/>
              </a:solidFill>
            </a:endParaRPr>
          </a:p>
        </p:txBody>
      </p:sp>
      <p:sp>
        <p:nvSpPr>
          <p:cNvPr id="32" name="文本框 31"/>
          <p:cNvSpPr txBox="1"/>
          <p:nvPr/>
        </p:nvSpPr>
        <p:spPr>
          <a:xfrm>
            <a:off x="1477112" y="2921804"/>
            <a:ext cx="2359507" cy="400110"/>
          </a:xfrm>
          <a:prstGeom prst="rect">
            <a:avLst/>
          </a:prstGeom>
          <a:noFill/>
        </p:spPr>
        <p:txBody>
          <a:bodyPr wrap="square" rtlCol="0">
            <a:spAutoFit/>
          </a:bodyPr>
          <a:lstStyle/>
          <a:p>
            <a:pPr algn="ctr"/>
            <a:r>
              <a:rPr lang="zh-CN" altLang="en-US" sz="2000" dirty="0">
                <a:solidFill>
                  <a:srgbClr val="FF0000"/>
                </a:solidFill>
              </a:rPr>
              <a:t>面积广</a:t>
            </a:r>
            <a:endParaRPr lang="zh-CN" altLang="en-US" sz="2000" dirty="0">
              <a:solidFill>
                <a:srgbClr val="FF0000"/>
              </a:solidFill>
            </a:endParaRPr>
          </a:p>
        </p:txBody>
      </p:sp>
      <p:sp>
        <p:nvSpPr>
          <p:cNvPr id="33" name="文本框 32"/>
          <p:cNvSpPr txBox="1"/>
          <p:nvPr/>
        </p:nvSpPr>
        <p:spPr>
          <a:xfrm>
            <a:off x="8327771" y="2921804"/>
            <a:ext cx="2359507" cy="400110"/>
          </a:xfrm>
          <a:prstGeom prst="rect">
            <a:avLst/>
          </a:prstGeom>
          <a:noFill/>
        </p:spPr>
        <p:txBody>
          <a:bodyPr wrap="square" rtlCol="0">
            <a:spAutoFit/>
          </a:bodyPr>
          <a:lstStyle/>
          <a:p>
            <a:pPr algn="ctr"/>
            <a:r>
              <a:rPr lang="zh-CN" altLang="en-US" sz="2000" dirty="0">
                <a:solidFill>
                  <a:srgbClr val="FF0000"/>
                </a:solidFill>
              </a:rPr>
              <a:t>设备多</a:t>
            </a:r>
            <a:endParaRPr lang="zh-CN" altLang="en-US" sz="2000" dirty="0">
              <a:solidFill>
                <a:srgbClr val="FF0000"/>
              </a:solidFill>
            </a:endParaRPr>
          </a:p>
        </p:txBody>
      </p:sp>
      <p:sp>
        <p:nvSpPr>
          <p:cNvPr id="34" name="文本框 33"/>
          <p:cNvSpPr txBox="1"/>
          <p:nvPr/>
        </p:nvSpPr>
        <p:spPr>
          <a:xfrm>
            <a:off x="4841067" y="3850106"/>
            <a:ext cx="2359507" cy="400110"/>
          </a:xfrm>
          <a:prstGeom prst="rect">
            <a:avLst/>
          </a:prstGeom>
          <a:noFill/>
        </p:spPr>
        <p:txBody>
          <a:bodyPr wrap="square" rtlCol="0">
            <a:spAutoFit/>
          </a:bodyPr>
          <a:lstStyle/>
          <a:p>
            <a:pPr algn="ctr"/>
            <a:r>
              <a:rPr lang="zh-CN" altLang="en-US" sz="2000" dirty="0">
                <a:solidFill>
                  <a:srgbClr val="FF0000"/>
                </a:solidFill>
              </a:rPr>
              <a:t>监管落后</a:t>
            </a:r>
            <a:endParaRPr lang="zh-CN" altLang="en-US" sz="2000" dirty="0">
              <a:solidFill>
                <a:srgbClr val="FF0000"/>
              </a:solidFill>
            </a:endParaRPr>
          </a:p>
        </p:txBody>
      </p:sp>
      <p:sp>
        <p:nvSpPr>
          <p:cNvPr id="35" name="文本框 34"/>
          <p:cNvSpPr txBox="1"/>
          <p:nvPr/>
        </p:nvSpPr>
        <p:spPr>
          <a:xfrm>
            <a:off x="1477112" y="3850106"/>
            <a:ext cx="2359507" cy="400110"/>
          </a:xfrm>
          <a:prstGeom prst="rect">
            <a:avLst/>
          </a:prstGeom>
          <a:noFill/>
        </p:spPr>
        <p:txBody>
          <a:bodyPr wrap="square" rtlCol="0">
            <a:spAutoFit/>
          </a:bodyPr>
          <a:lstStyle/>
          <a:p>
            <a:pPr algn="ctr"/>
            <a:r>
              <a:rPr lang="zh-CN" altLang="en-US" sz="2000" dirty="0">
                <a:solidFill>
                  <a:srgbClr val="FF0000"/>
                </a:solidFill>
              </a:rPr>
              <a:t>素质低</a:t>
            </a:r>
            <a:endParaRPr lang="zh-CN" altLang="en-US" sz="2000" dirty="0">
              <a:solidFill>
                <a:srgbClr val="FF0000"/>
              </a:solidFill>
            </a:endParaRPr>
          </a:p>
        </p:txBody>
      </p:sp>
      <p:sp>
        <p:nvSpPr>
          <p:cNvPr id="36" name="文本框 35"/>
          <p:cNvSpPr txBox="1"/>
          <p:nvPr/>
        </p:nvSpPr>
        <p:spPr>
          <a:xfrm>
            <a:off x="8327771" y="3849294"/>
            <a:ext cx="2359507" cy="400110"/>
          </a:xfrm>
          <a:prstGeom prst="rect">
            <a:avLst/>
          </a:prstGeom>
          <a:noFill/>
        </p:spPr>
        <p:txBody>
          <a:bodyPr wrap="square" rtlCol="0">
            <a:spAutoFit/>
          </a:bodyPr>
          <a:lstStyle/>
          <a:p>
            <a:pPr algn="ctr"/>
            <a:r>
              <a:rPr lang="zh-CN" altLang="en-US" sz="2000" dirty="0">
                <a:solidFill>
                  <a:srgbClr val="FF0000"/>
                </a:solidFill>
              </a:rPr>
              <a:t>意识差</a:t>
            </a:r>
            <a:endParaRPr lang="zh-CN" altLang="en-US" sz="2000" dirty="0">
              <a:solidFill>
                <a:srgbClr val="FF0000"/>
              </a:solidFill>
            </a:endParaRPr>
          </a:p>
        </p:txBody>
      </p:sp>
      <p:sp>
        <p:nvSpPr>
          <p:cNvPr id="2" name="矩形 1"/>
          <p:cNvSpPr/>
          <p:nvPr/>
        </p:nvSpPr>
        <p:spPr>
          <a:xfrm>
            <a:off x="2024465" y="1145008"/>
            <a:ext cx="3064458" cy="1352165"/>
          </a:xfrm>
          <a:prstGeom prst="rect">
            <a:avLst/>
          </a:prstGeom>
          <a:noFill/>
        </p:spPr>
        <p:txBody>
          <a:bodyPr wrap="square" rtlCol="0">
            <a:spAutoFit/>
          </a:bodyPr>
          <a:lstStyle/>
          <a:p>
            <a:pPr>
              <a:lnSpc>
                <a:spcPct val="150000"/>
              </a:lnSpc>
            </a:pPr>
            <a:r>
              <a:rPr kumimoji="1" lang="zh-CN" altLang="zh-CN" sz="1400" dirty="0"/>
              <a:t>工业现场是一个</a:t>
            </a:r>
            <a:r>
              <a:rPr kumimoji="1" lang="zh-CN" altLang="zh-CN" sz="1400" dirty="0">
                <a:solidFill>
                  <a:srgbClr val="FF0000"/>
                </a:solidFill>
              </a:rPr>
              <a:t>多网络</a:t>
            </a:r>
            <a:r>
              <a:rPr kumimoji="1" lang="zh-CN" altLang="zh-CN" sz="1400" dirty="0"/>
              <a:t>融合的架构，现阶段处于现场场景管理的空白期，人与人、人与环境、人与设备的感官式通讯仍然处于上一代的技术规范下 </a:t>
            </a:r>
            <a:endParaRPr kumimoji="1" lang="en-US" altLang="zh-CN" sz="1400" dirty="0"/>
          </a:p>
        </p:txBody>
      </p:sp>
      <p:sp>
        <p:nvSpPr>
          <p:cNvPr id="3" name="矩形 2"/>
          <p:cNvSpPr/>
          <p:nvPr/>
        </p:nvSpPr>
        <p:spPr>
          <a:xfrm>
            <a:off x="7588902" y="1139609"/>
            <a:ext cx="2646026" cy="1352165"/>
          </a:xfrm>
          <a:prstGeom prst="rect">
            <a:avLst/>
          </a:prstGeom>
          <a:noFill/>
        </p:spPr>
        <p:txBody>
          <a:bodyPr wrap="square" rtlCol="0">
            <a:spAutoFit/>
          </a:bodyPr>
          <a:lstStyle/>
          <a:p>
            <a:pPr>
              <a:lnSpc>
                <a:spcPct val="150000"/>
              </a:lnSpc>
            </a:pPr>
            <a:r>
              <a:rPr kumimoji="1" lang="zh-CN" altLang="zh-CN" sz="1400" dirty="0"/>
              <a:t>大多</a:t>
            </a:r>
            <a:r>
              <a:rPr kumimoji="1" lang="zh-CN" altLang="en-US" sz="1400" dirty="0"/>
              <a:t>数的安全事故都</a:t>
            </a:r>
            <a:r>
              <a:rPr kumimoji="1" lang="zh-CN" altLang="zh-CN" sz="1400" dirty="0"/>
              <a:t>是由</a:t>
            </a:r>
            <a:r>
              <a:rPr kumimoji="1" lang="zh-CN" altLang="zh-CN" sz="1400" dirty="0">
                <a:solidFill>
                  <a:srgbClr val="FF0000"/>
                </a:solidFill>
              </a:rPr>
              <a:t>人</a:t>
            </a:r>
            <a:r>
              <a:rPr kumimoji="1" lang="zh-CN" altLang="zh-CN" sz="1400" dirty="0"/>
              <a:t>的不安全行为、</a:t>
            </a:r>
            <a:r>
              <a:rPr kumimoji="1" lang="zh-CN" altLang="zh-CN" sz="1400" dirty="0">
                <a:solidFill>
                  <a:srgbClr val="FF0000"/>
                </a:solidFill>
              </a:rPr>
              <a:t>物</a:t>
            </a:r>
            <a:r>
              <a:rPr kumimoji="1" lang="zh-CN" altLang="zh-CN" sz="1400" dirty="0"/>
              <a:t>的不安全状态、</a:t>
            </a:r>
            <a:r>
              <a:rPr kumimoji="1" lang="zh-CN" altLang="zh-CN" sz="1400" dirty="0">
                <a:solidFill>
                  <a:srgbClr val="FF0000"/>
                </a:solidFill>
              </a:rPr>
              <a:t>环境</a:t>
            </a:r>
            <a:r>
              <a:rPr kumimoji="1" lang="zh-CN" altLang="zh-CN" sz="1400" dirty="0"/>
              <a:t>的不安全因素以及管理缺陷等多方合力共同形成的结果</a:t>
            </a:r>
            <a:endParaRPr kumimoji="1" lang="zh-CN" altLang="en-US" sz="1400" dirty="0"/>
          </a:p>
        </p:txBody>
      </p:sp>
      <p:sp>
        <p:nvSpPr>
          <p:cNvPr id="5" name="棱台 4"/>
          <p:cNvSpPr/>
          <p:nvPr/>
        </p:nvSpPr>
        <p:spPr>
          <a:xfrm>
            <a:off x="5240214" y="2867934"/>
            <a:ext cx="1547446" cy="526403"/>
          </a:xfrm>
          <a:prstGeom prst="beve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zh-CN" altLang="en-US"/>
          </a:p>
        </p:txBody>
      </p:sp>
      <p:sp>
        <p:nvSpPr>
          <p:cNvPr id="41" name="棱台 40"/>
          <p:cNvSpPr/>
          <p:nvPr/>
        </p:nvSpPr>
        <p:spPr>
          <a:xfrm>
            <a:off x="1817070" y="2867934"/>
            <a:ext cx="1547446" cy="526403"/>
          </a:xfrm>
          <a:prstGeom prst="beve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zh-CN" altLang="en-US"/>
          </a:p>
        </p:txBody>
      </p:sp>
      <p:sp>
        <p:nvSpPr>
          <p:cNvPr id="42" name="棱台 41"/>
          <p:cNvSpPr/>
          <p:nvPr/>
        </p:nvSpPr>
        <p:spPr>
          <a:xfrm>
            <a:off x="8694679" y="2867934"/>
            <a:ext cx="1547446" cy="526403"/>
          </a:xfrm>
          <a:prstGeom prst="beve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zh-CN" altLang="en-US"/>
          </a:p>
        </p:txBody>
      </p:sp>
      <p:sp>
        <p:nvSpPr>
          <p:cNvPr id="43" name="棱台 42"/>
          <p:cNvSpPr/>
          <p:nvPr/>
        </p:nvSpPr>
        <p:spPr>
          <a:xfrm>
            <a:off x="5240214" y="3791493"/>
            <a:ext cx="1547446" cy="526403"/>
          </a:xfrm>
          <a:prstGeom prst="beve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zh-CN" altLang="en-US"/>
          </a:p>
        </p:txBody>
      </p:sp>
      <p:sp>
        <p:nvSpPr>
          <p:cNvPr id="44" name="棱台 43"/>
          <p:cNvSpPr/>
          <p:nvPr/>
        </p:nvSpPr>
        <p:spPr>
          <a:xfrm>
            <a:off x="1817070" y="3795908"/>
            <a:ext cx="1547446" cy="526403"/>
          </a:xfrm>
          <a:prstGeom prst="beve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zh-CN" altLang="en-US"/>
          </a:p>
        </p:txBody>
      </p:sp>
      <p:sp>
        <p:nvSpPr>
          <p:cNvPr id="45" name="棱台 44"/>
          <p:cNvSpPr/>
          <p:nvPr/>
        </p:nvSpPr>
        <p:spPr>
          <a:xfrm>
            <a:off x="8694679" y="3795907"/>
            <a:ext cx="1547446" cy="526403"/>
          </a:xfrm>
          <a:prstGeom prst="bevel">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zh-CN" altLang="en-US"/>
          </a:p>
        </p:txBody>
      </p:sp>
      <p:sp>
        <p:nvSpPr>
          <p:cNvPr id="12" name="矩形 11"/>
          <p:cNvSpPr/>
          <p:nvPr/>
        </p:nvSpPr>
        <p:spPr>
          <a:xfrm>
            <a:off x="1812496" y="1180493"/>
            <a:ext cx="3488395" cy="1352165"/>
          </a:xfrm>
          <a:prstGeom prst="rect">
            <a:avLst/>
          </a:prstGeom>
          <a:noFill/>
          <a:ln w="38100" cap="flat" cmpd="sng" algn="ctr">
            <a:solidFill>
              <a:schemeClr val="accent5"/>
            </a:solidFill>
            <a:prstDash val="dash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a:p>
        </p:txBody>
      </p:sp>
      <p:sp>
        <p:nvSpPr>
          <p:cNvPr id="52" name="矩形 51"/>
          <p:cNvSpPr/>
          <p:nvPr/>
        </p:nvSpPr>
        <p:spPr>
          <a:xfrm>
            <a:off x="7481401" y="1139609"/>
            <a:ext cx="2753526" cy="1352165"/>
          </a:xfrm>
          <a:prstGeom prst="rect">
            <a:avLst/>
          </a:prstGeom>
          <a:noFill/>
          <a:ln w="38100" cap="flat" cmpd="sng" algn="ctr">
            <a:solidFill>
              <a:schemeClr val="accent5"/>
            </a:solidFill>
            <a:prstDash val="dash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a:p>
        </p:txBody>
      </p:sp>
      <p:sp>
        <p:nvSpPr>
          <p:cNvPr id="53" name="矩形 52"/>
          <p:cNvSpPr/>
          <p:nvPr/>
        </p:nvSpPr>
        <p:spPr>
          <a:xfrm>
            <a:off x="7481401" y="4639252"/>
            <a:ext cx="2753526" cy="1352165"/>
          </a:xfrm>
          <a:prstGeom prst="rect">
            <a:avLst/>
          </a:prstGeom>
          <a:noFill/>
          <a:ln w="38100" cap="flat" cmpd="sng" algn="ctr">
            <a:solidFill>
              <a:schemeClr val="accent5"/>
            </a:solidFill>
            <a:prstDash val="dash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a:p>
        </p:txBody>
      </p:sp>
      <p:sp>
        <p:nvSpPr>
          <p:cNvPr id="13" name="文本框 12"/>
          <p:cNvSpPr txBox="1"/>
          <p:nvPr/>
        </p:nvSpPr>
        <p:spPr>
          <a:xfrm>
            <a:off x="2118918" y="4585345"/>
            <a:ext cx="3057247" cy="1352165"/>
          </a:xfrm>
          <a:prstGeom prst="rect">
            <a:avLst/>
          </a:prstGeom>
          <a:noFill/>
        </p:spPr>
        <p:txBody>
          <a:bodyPr wrap="square" rtlCol="0">
            <a:spAutoFit/>
          </a:bodyPr>
          <a:lstStyle>
            <a:defPPr>
              <a:defRPr lang="zh-CN"/>
            </a:defPPr>
            <a:lvl1pPr>
              <a:lnSpc>
                <a:spcPct val="150000"/>
              </a:lnSpc>
              <a:defRPr kumimoji="1" sz="1400"/>
            </a:lvl1pPr>
          </a:lstStyle>
          <a:p>
            <a:r>
              <a:rPr lang="zh-CN" altLang="zh-CN" dirty="0"/>
              <a:t>工业现场设备多，环境复杂，作业难度大，现场安全存在较多</a:t>
            </a:r>
            <a:r>
              <a:rPr lang="zh-CN" altLang="zh-CN" dirty="0">
                <a:solidFill>
                  <a:srgbClr val="FF0000"/>
                </a:solidFill>
              </a:rPr>
              <a:t>隐患</a:t>
            </a:r>
            <a:r>
              <a:rPr lang="zh-CN" altLang="zh-CN" dirty="0"/>
              <a:t>，</a:t>
            </a:r>
            <a:r>
              <a:rPr lang="zh-CN" altLang="en-US" dirty="0"/>
              <a:t>指挥中心到生产现场信息传递不及时，现场</a:t>
            </a:r>
            <a:r>
              <a:rPr lang="zh-CN" altLang="en-US" dirty="0">
                <a:solidFill>
                  <a:srgbClr val="FF0000"/>
                </a:solidFill>
              </a:rPr>
              <a:t>缺少</a:t>
            </a:r>
            <a:r>
              <a:rPr lang="zh-CN" altLang="en-US" dirty="0"/>
              <a:t>专业技能的正确指导和处理，</a:t>
            </a:r>
            <a:endParaRPr lang="zh-CN" altLang="en-US" dirty="0"/>
          </a:p>
        </p:txBody>
      </p:sp>
      <p:sp>
        <p:nvSpPr>
          <p:cNvPr id="55" name="矩形 54"/>
          <p:cNvSpPr/>
          <p:nvPr/>
        </p:nvSpPr>
        <p:spPr>
          <a:xfrm>
            <a:off x="1812496" y="4639252"/>
            <a:ext cx="3488395" cy="1352165"/>
          </a:xfrm>
          <a:prstGeom prst="rect">
            <a:avLst/>
          </a:prstGeom>
          <a:noFill/>
          <a:ln w="38100" cap="flat" cmpd="sng" algn="ctr">
            <a:solidFill>
              <a:schemeClr val="accent5"/>
            </a:solidFill>
            <a:prstDash val="dashDot"/>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kumimoji="1" lang="zh-CN" altLang="en-US"/>
          </a:p>
        </p:txBody>
      </p:sp>
      <p:sp>
        <p:nvSpPr>
          <p:cNvPr id="51" name="文本框 50"/>
          <p:cNvSpPr txBox="1"/>
          <p:nvPr/>
        </p:nvSpPr>
        <p:spPr>
          <a:xfrm>
            <a:off x="702128" y="121512"/>
            <a:ext cx="1547446" cy="461665"/>
          </a:xfrm>
          <a:prstGeom prst="rect">
            <a:avLst/>
          </a:prstGeom>
          <a:noFill/>
        </p:spPr>
        <p:txBody>
          <a:bodyPr wrap="square" rtlCol="0">
            <a:spAutoFit/>
          </a:bodyPr>
          <a:lstStyle/>
          <a:p>
            <a:pPr algn="dist"/>
            <a:r>
              <a:rPr lang="zh-CN" altLang="en-US" sz="2400" dirty="0">
                <a:solidFill>
                  <a:srgbClr val="165878"/>
                </a:solidFill>
                <a:latin typeface="思源黑体 Normal" panose="020B0400000000000000" pitchFamily="34" charset="-122"/>
                <a:ea typeface="思源黑体 Normal" panose="020B0400000000000000" pitchFamily="34" charset="-122"/>
              </a:rPr>
              <a:t>行业痛点</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形状 59"/>
          <p:cNvSpPr/>
          <p:nvPr/>
        </p:nvSpPr>
        <p:spPr>
          <a:xfrm>
            <a:off x="1603595" y="902862"/>
            <a:ext cx="9080269" cy="7079088"/>
          </a:xfrm>
          <a:prstGeom prst="swooshArrow">
            <a:avLst>
              <a:gd name="adj1" fmla="val 25000"/>
              <a:gd name="adj2" fmla="val 24796"/>
            </a:avLst>
          </a:prstGeom>
          <a:solidFill>
            <a:schemeClr val="bg1">
              <a:lumMod val="85000"/>
              <a:alpha val="30000"/>
            </a:schemeClr>
          </a:solidFill>
          <a:effectLst/>
        </p:spPr>
        <p:style>
          <a:lnRef idx="0">
            <a:schemeClr val="accent1">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grpSp>
        <p:nvGrpSpPr>
          <p:cNvPr id="313" name="组合 312"/>
          <p:cNvGrpSpPr/>
          <p:nvPr/>
        </p:nvGrpSpPr>
        <p:grpSpPr>
          <a:xfrm>
            <a:off x="5465201" y="4448656"/>
            <a:ext cx="3612019" cy="2020866"/>
            <a:chOff x="5879643" y="1445796"/>
            <a:chExt cx="3612019" cy="2020866"/>
          </a:xfrm>
        </p:grpSpPr>
        <p:sp>
          <p:nvSpPr>
            <p:cNvPr id="314" name="文本框 313"/>
            <p:cNvSpPr txBox="1"/>
            <p:nvPr/>
          </p:nvSpPr>
          <p:spPr>
            <a:xfrm>
              <a:off x="5879643" y="1792870"/>
              <a:ext cx="3612019" cy="1169551"/>
            </a:xfrm>
            <a:prstGeom prst="rect">
              <a:avLst/>
            </a:prstGeom>
            <a:noFill/>
          </p:spPr>
          <p:txBody>
            <a:bodyPr wrap="square" rtlCol="0">
              <a:spAutoFit/>
            </a:bodyPr>
            <a:lstStyle>
              <a:defPPr>
                <a:defRPr lang="zh-CN"/>
              </a:defPPr>
              <a:lvl1pPr>
                <a:lnSpc>
                  <a:spcPct val="150000"/>
                </a:lnSpc>
                <a:defRPr sz="1400">
                  <a:solidFill>
                    <a:srgbClr val="818588"/>
                  </a:solidFill>
                  <a:latin typeface="Arial" panose="020B0604020202020204" pitchFamily="34" charset="0"/>
                  <a:cs typeface="Arial" panose="020B0604020202020204" pitchFamily="34" charset="0"/>
                </a:defRPr>
              </a:lvl1pPr>
            </a:lstStyle>
            <a:p>
              <a:r>
                <a:rPr lang="zh-CN" altLang="en-US" dirty="0"/>
                <a:t>全力监管国内安全生产进程，连续废除四项管理规则和细则，同时出台一系列国家标准、行业标准，施行</a:t>
              </a:r>
              <a:r>
                <a:rPr lang="en-US" altLang="zh-CN" dirty="0"/>
                <a:t>《</a:t>
              </a:r>
              <a:r>
                <a:rPr lang="zh-CN" altLang="en-US" dirty="0"/>
                <a:t>全国安全生产专项整治三年行动</a:t>
              </a:r>
              <a:r>
                <a:rPr lang="en-US" altLang="zh-CN" dirty="0"/>
                <a:t>11</a:t>
              </a:r>
              <a:r>
                <a:rPr lang="zh-CN" altLang="en-US" dirty="0"/>
                <a:t>个实施方案</a:t>
              </a:r>
              <a:r>
                <a:rPr lang="en-US" altLang="zh-CN" dirty="0"/>
                <a:t>》2019</a:t>
              </a:r>
              <a:r>
                <a:rPr lang="zh-CN" altLang="en-US" dirty="0"/>
                <a:t>年即出台十项整治方案</a:t>
              </a:r>
              <a:endParaRPr lang="zh-CN" altLang="en-US" dirty="0"/>
            </a:p>
          </p:txBody>
        </p:sp>
        <p:sp>
          <p:nvSpPr>
            <p:cNvPr id="315" name="文本框 314"/>
            <p:cNvSpPr txBox="1"/>
            <p:nvPr/>
          </p:nvSpPr>
          <p:spPr>
            <a:xfrm>
              <a:off x="5879643" y="1445796"/>
              <a:ext cx="3612019" cy="400110"/>
            </a:xfrm>
            <a:prstGeom prst="rect">
              <a:avLst/>
            </a:prstGeom>
            <a:noFill/>
          </p:spPr>
          <p:txBody>
            <a:bodyPr wrap="square" rtlCol="0">
              <a:spAutoFit/>
            </a:bodyPr>
            <a:lstStyle/>
            <a:p>
              <a:r>
                <a:rPr lang="zh-CN" altLang="en-US" sz="2000" dirty="0">
                  <a:solidFill>
                    <a:srgbClr val="818588"/>
                  </a:solidFill>
                </a:rPr>
                <a:t>政策监管</a:t>
              </a:r>
              <a:endParaRPr lang="zh-CN" altLang="en-US" sz="2000" dirty="0">
                <a:solidFill>
                  <a:srgbClr val="818588"/>
                </a:solidFill>
              </a:endParaRPr>
            </a:p>
          </p:txBody>
        </p:sp>
      </p:grpSp>
      <p:sp>
        <p:nvSpPr>
          <p:cNvPr id="7" name="形状 6"/>
          <p:cNvSpPr/>
          <p:nvPr/>
        </p:nvSpPr>
        <p:spPr>
          <a:xfrm>
            <a:off x="2798084" y="1484094"/>
            <a:ext cx="7507596" cy="4692247"/>
          </a:xfrm>
          <a:prstGeom prst="swooshArrow">
            <a:avLst>
              <a:gd name="adj1" fmla="val 25000"/>
              <a:gd name="adj2" fmla="val 25000"/>
            </a:avLst>
          </a:prstGeom>
          <a:solidFill>
            <a:srgbClr val="BFBFBF"/>
          </a:solidFill>
          <a:effectLst>
            <a:outerShdw blurRad="63500" dist="50800" dir="2700000" algn="tl" rotWithShape="0">
              <a:prstClr val="black">
                <a:alpha val="3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1">
            <a:schemeClr val="accent1">
              <a:tint val="40000"/>
              <a:hueOff val="0"/>
              <a:satOff val="0"/>
              <a:lumOff val="0"/>
              <a:alphaOff val="0"/>
            </a:schemeClr>
          </a:effectRef>
          <a:fontRef idx="minor">
            <a:schemeClr val="dk1">
              <a:hueOff val="0"/>
              <a:satOff val="0"/>
              <a:lumOff val="0"/>
              <a:alphaOff val="0"/>
            </a:schemeClr>
          </a:fontRef>
        </p:style>
      </p:sp>
      <p:grpSp>
        <p:nvGrpSpPr>
          <p:cNvPr id="48" name="组合 47"/>
          <p:cNvGrpSpPr/>
          <p:nvPr/>
        </p:nvGrpSpPr>
        <p:grpSpPr>
          <a:xfrm>
            <a:off x="4723781" y="1157669"/>
            <a:ext cx="2835802" cy="1399695"/>
            <a:chOff x="5879644" y="1420636"/>
            <a:chExt cx="2835802" cy="1399695"/>
          </a:xfrm>
        </p:grpSpPr>
        <p:sp>
          <p:nvSpPr>
            <p:cNvPr id="49" name="文本框 48"/>
            <p:cNvSpPr txBox="1"/>
            <p:nvPr/>
          </p:nvSpPr>
          <p:spPr>
            <a:xfrm>
              <a:off x="5879644" y="1792870"/>
              <a:ext cx="2835802" cy="738664"/>
            </a:xfrm>
            <a:prstGeom prst="rect">
              <a:avLst/>
            </a:prstGeom>
            <a:noFill/>
          </p:spPr>
          <p:txBody>
            <a:bodyPr wrap="square" rtlCol="0">
              <a:spAutoFit/>
            </a:bodyPr>
            <a:lstStyle>
              <a:defPPr>
                <a:defRPr lang="zh-CN"/>
              </a:defPPr>
              <a:lvl1pPr>
                <a:lnSpc>
                  <a:spcPct val="150000"/>
                </a:lnSpc>
                <a:defRPr sz="1400">
                  <a:solidFill>
                    <a:srgbClr val="818588"/>
                  </a:solidFill>
                  <a:latin typeface="Arial" panose="020B0604020202020204" pitchFamily="34" charset="0"/>
                  <a:cs typeface="Arial" panose="020B0604020202020204" pitchFamily="34" charset="0"/>
                </a:defRPr>
              </a:lvl1pPr>
            </a:lstStyle>
            <a:p>
              <a:r>
                <a:rPr lang="en-US" altLang="zh-CN" dirty="0"/>
                <a:t>2020</a:t>
              </a:r>
              <a:r>
                <a:rPr lang="zh-CN" altLang="en-US" dirty="0"/>
                <a:t>开始新基建建设，随着国家大规模资金的投入，项目建设需求持续增加，</a:t>
              </a:r>
              <a:endParaRPr lang="zh-CN" altLang="en-US" dirty="0"/>
            </a:p>
          </p:txBody>
        </p:sp>
        <p:sp>
          <p:nvSpPr>
            <p:cNvPr id="50" name="文本框 49"/>
            <p:cNvSpPr txBox="1"/>
            <p:nvPr/>
          </p:nvSpPr>
          <p:spPr>
            <a:xfrm>
              <a:off x="5965443" y="1420636"/>
              <a:ext cx="2750003" cy="400110"/>
            </a:xfrm>
            <a:prstGeom prst="rect">
              <a:avLst/>
            </a:prstGeom>
            <a:noFill/>
          </p:spPr>
          <p:txBody>
            <a:bodyPr wrap="square" rtlCol="0">
              <a:spAutoFit/>
            </a:bodyPr>
            <a:lstStyle/>
            <a:p>
              <a:pPr algn="r"/>
              <a:r>
                <a:rPr lang="zh-CN" altLang="en-US" sz="2000" dirty="0">
                  <a:solidFill>
                    <a:srgbClr val="818588"/>
                  </a:solidFill>
                </a:rPr>
                <a:t>新基建</a:t>
              </a:r>
              <a:endParaRPr lang="zh-CN" altLang="en-US" sz="2000" dirty="0">
                <a:solidFill>
                  <a:srgbClr val="818588"/>
                </a:solidFill>
              </a:endParaRPr>
            </a:p>
          </p:txBody>
        </p:sp>
      </p:grpSp>
      <p:pic>
        <p:nvPicPr>
          <p:cNvPr id="52" name="图片 51"/>
          <p:cNvPicPr>
            <a:picLocks noChangeAspect="1"/>
          </p:cNvPicPr>
          <p:nvPr/>
        </p:nvPicPr>
        <p:blipFill rotWithShape="1">
          <a:blip r:embed="rId1" cstate="email">
            <a:extLst>
              <a:ext uri="{BEBA8EAE-BF5A-486C-A8C5-ECC9F3942E4B}">
                <a14:imgProps xmlns:a14="http://schemas.microsoft.com/office/drawing/2010/main">
                  <a14:imgLayer r:embed="rId2">
                    <a14:imgEffect>
                      <a14:saturation sat="0"/>
                    </a14:imgEffect>
                  </a14:imgLayer>
                </a14:imgProps>
              </a:ext>
            </a:extLst>
          </a:blip>
          <a:srcRect/>
          <a:stretch>
            <a:fillRect/>
          </a:stretch>
        </p:blipFill>
        <p:spPr>
          <a:xfrm>
            <a:off x="7546638" y="2677754"/>
            <a:ext cx="487994" cy="487994"/>
          </a:xfrm>
          <a:custGeom>
            <a:avLst/>
            <a:gdLst>
              <a:gd name="connsiteX0" fmla="*/ 243997 w 487994"/>
              <a:gd name="connsiteY0" fmla="*/ 0 h 487994"/>
              <a:gd name="connsiteX1" fmla="*/ 487994 w 487994"/>
              <a:gd name="connsiteY1" fmla="*/ 243997 h 487994"/>
              <a:gd name="connsiteX2" fmla="*/ 243997 w 487994"/>
              <a:gd name="connsiteY2" fmla="*/ 487994 h 487994"/>
              <a:gd name="connsiteX3" fmla="*/ 0 w 487994"/>
              <a:gd name="connsiteY3" fmla="*/ 243997 h 487994"/>
              <a:gd name="connsiteX4" fmla="*/ 243997 w 487994"/>
              <a:gd name="connsiteY4" fmla="*/ 0 h 487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994" h="487994">
                <a:moveTo>
                  <a:pt x="243997" y="0"/>
                </a:moveTo>
                <a:cubicBezTo>
                  <a:pt x="378753" y="0"/>
                  <a:pt x="487994" y="109241"/>
                  <a:pt x="487994" y="243997"/>
                </a:cubicBezTo>
                <a:cubicBezTo>
                  <a:pt x="487994" y="378753"/>
                  <a:pt x="378753" y="487994"/>
                  <a:pt x="243997" y="487994"/>
                </a:cubicBezTo>
                <a:cubicBezTo>
                  <a:pt x="109241" y="487994"/>
                  <a:pt x="0" y="378753"/>
                  <a:pt x="0" y="243997"/>
                </a:cubicBezTo>
                <a:cubicBezTo>
                  <a:pt x="0" y="109241"/>
                  <a:pt x="109241" y="0"/>
                  <a:pt x="243997" y="0"/>
                </a:cubicBezTo>
                <a:close/>
              </a:path>
            </a:pathLst>
          </a:custGeom>
          <a:effectLst>
            <a:outerShdw blurRad="88900" dist="12700" dir="5400000" algn="t" rotWithShape="0">
              <a:prstClr val="black">
                <a:alpha val="40000"/>
              </a:prstClr>
            </a:outerShdw>
          </a:effectLst>
        </p:spPr>
      </p:pic>
      <p:pic>
        <p:nvPicPr>
          <p:cNvPr id="54" name="图片 53"/>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Lst>
          </a:blip>
          <a:srcRect/>
          <a:stretch>
            <a:fillRect/>
          </a:stretch>
        </p:blipFill>
        <p:spPr>
          <a:xfrm>
            <a:off x="5474541" y="3453852"/>
            <a:ext cx="352858" cy="352858"/>
          </a:xfrm>
          <a:custGeom>
            <a:avLst/>
            <a:gdLst>
              <a:gd name="connsiteX0" fmla="*/ 176429 w 352858"/>
              <a:gd name="connsiteY0" fmla="*/ 0 h 352858"/>
              <a:gd name="connsiteX1" fmla="*/ 352858 w 352858"/>
              <a:gd name="connsiteY1" fmla="*/ 176429 h 352858"/>
              <a:gd name="connsiteX2" fmla="*/ 176429 w 352858"/>
              <a:gd name="connsiteY2" fmla="*/ 352858 h 352858"/>
              <a:gd name="connsiteX3" fmla="*/ 0 w 352858"/>
              <a:gd name="connsiteY3" fmla="*/ 176429 h 352858"/>
              <a:gd name="connsiteX4" fmla="*/ 176429 w 352858"/>
              <a:gd name="connsiteY4" fmla="*/ 0 h 352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858" h="352858">
                <a:moveTo>
                  <a:pt x="176429" y="0"/>
                </a:moveTo>
                <a:cubicBezTo>
                  <a:pt x="273868" y="0"/>
                  <a:pt x="352858" y="78990"/>
                  <a:pt x="352858" y="176429"/>
                </a:cubicBezTo>
                <a:cubicBezTo>
                  <a:pt x="352858" y="273868"/>
                  <a:pt x="273868" y="352858"/>
                  <a:pt x="176429" y="352858"/>
                </a:cubicBezTo>
                <a:cubicBezTo>
                  <a:pt x="78990" y="352858"/>
                  <a:pt x="0" y="273868"/>
                  <a:pt x="0" y="176429"/>
                </a:cubicBezTo>
                <a:cubicBezTo>
                  <a:pt x="0" y="78990"/>
                  <a:pt x="78990" y="0"/>
                  <a:pt x="176429" y="0"/>
                </a:cubicBezTo>
                <a:close/>
              </a:path>
            </a:pathLst>
          </a:custGeom>
          <a:effectLst>
            <a:outerShdw blurRad="88900" dist="12700" dir="5400000" algn="t" rotWithShape="0">
              <a:prstClr val="black">
                <a:alpha val="40000"/>
              </a:prstClr>
            </a:outerShdw>
          </a:effectLst>
        </p:spPr>
      </p:pic>
      <p:pic>
        <p:nvPicPr>
          <p:cNvPr id="57" name="图片 56"/>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Lst>
          </a:blip>
          <a:srcRect/>
          <a:stretch>
            <a:fillRect/>
          </a:stretch>
        </p:blipFill>
        <p:spPr>
          <a:xfrm>
            <a:off x="3751548" y="4729205"/>
            <a:ext cx="195198" cy="195198"/>
          </a:xfrm>
          <a:custGeom>
            <a:avLst/>
            <a:gdLst>
              <a:gd name="connsiteX0" fmla="*/ 97599 w 195198"/>
              <a:gd name="connsiteY0" fmla="*/ 0 h 195198"/>
              <a:gd name="connsiteX1" fmla="*/ 195198 w 195198"/>
              <a:gd name="connsiteY1" fmla="*/ 97599 h 195198"/>
              <a:gd name="connsiteX2" fmla="*/ 97599 w 195198"/>
              <a:gd name="connsiteY2" fmla="*/ 195198 h 195198"/>
              <a:gd name="connsiteX3" fmla="*/ 0 w 195198"/>
              <a:gd name="connsiteY3" fmla="*/ 97599 h 195198"/>
              <a:gd name="connsiteX4" fmla="*/ 97599 w 195198"/>
              <a:gd name="connsiteY4" fmla="*/ 0 h 195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198" h="195198">
                <a:moveTo>
                  <a:pt x="97599" y="0"/>
                </a:moveTo>
                <a:cubicBezTo>
                  <a:pt x="151501" y="0"/>
                  <a:pt x="195198" y="43697"/>
                  <a:pt x="195198" y="97599"/>
                </a:cubicBezTo>
                <a:cubicBezTo>
                  <a:pt x="195198" y="151501"/>
                  <a:pt x="151501" y="195198"/>
                  <a:pt x="97599" y="195198"/>
                </a:cubicBezTo>
                <a:cubicBezTo>
                  <a:pt x="43697" y="195198"/>
                  <a:pt x="0" y="151501"/>
                  <a:pt x="0" y="97599"/>
                </a:cubicBezTo>
                <a:cubicBezTo>
                  <a:pt x="0" y="43697"/>
                  <a:pt x="43697" y="0"/>
                  <a:pt x="97599" y="0"/>
                </a:cubicBezTo>
                <a:close/>
              </a:path>
            </a:pathLst>
          </a:custGeom>
          <a:effectLst>
            <a:outerShdw blurRad="88900" dist="12700" dir="5400000" algn="t" rotWithShape="0">
              <a:prstClr val="black">
                <a:alpha val="40000"/>
              </a:prstClr>
            </a:outerShdw>
          </a:effectLst>
        </p:spPr>
      </p:pic>
      <p:sp>
        <p:nvSpPr>
          <p:cNvPr id="4" name="矩形 3"/>
          <p:cNvSpPr/>
          <p:nvPr/>
        </p:nvSpPr>
        <p:spPr>
          <a:xfrm>
            <a:off x="10680074" y="696831"/>
            <a:ext cx="697627" cy="5632311"/>
          </a:xfrm>
          <a:prstGeom prst="rect">
            <a:avLst/>
          </a:prstGeom>
          <a:noFill/>
        </p:spPr>
        <p:txBody>
          <a:bodyPr wrap="none" lIns="91440" tIns="45720" rIns="91440" bIns="45720">
            <a:spAutoFit/>
          </a:bodyPr>
          <a:lstStyle/>
          <a:p>
            <a:pPr algn="ctr"/>
            <a:r>
              <a:rPr lang="zh-CN" alt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双</a:t>
            </a:r>
            <a:endParaRPr lang="en-US" altLang="zh-CN"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重</a:t>
            </a:r>
            <a:endParaRPr lang="en-US" altLang="zh-CN"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需</a:t>
            </a:r>
            <a:endParaRPr lang="en-US" altLang="zh-CN"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求</a:t>
            </a:r>
            <a:endParaRPr lang="en-US" altLang="zh-CN"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加</a:t>
            </a:r>
            <a:endParaRPr lang="en-US" altLang="zh-CN"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市</a:t>
            </a:r>
            <a:endParaRPr lang="en-US" altLang="zh-C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场</a:t>
            </a:r>
            <a:endParaRPr lang="en-US" altLang="zh-C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机</a:t>
            </a:r>
            <a:endParaRPr lang="en-US" altLang="zh-CN"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r>
              <a:rPr lang="zh-CN" alt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遇</a:t>
            </a:r>
            <a:endParaRPr lang="en-US" altLang="zh-CN"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6" name="文本框 35"/>
          <p:cNvSpPr txBox="1"/>
          <p:nvPr/>
        </p:nvSpPr>
        <p:spPr>
          <a:xfrm>
            <a:off x="656451" y="107349"/>
            <a:ext cx="1424139" cy="461665"/>
          </a:xfrm>
          <a:prstGeom prst="rect">
            <a:avLst/>
          </a:prstGeom>
          <a:noFill/>
        </p:spPr>
        <p:txBody>
          <a:bodyPr wrap="square" rtlCol="0">
            <a:spAutoFit/>
          </a:bodyPr>
          <a:lstStyle/>
          <a:p>
            <a:pPr algn="dist"/>
            <a:r>
              <a:rPr lang="zh-CN" altLang="en-US" sz="2400" dirty="0">
                <a:solidFill>
                  <a:srgbClr val="165878"/>
                </a:solidFill>
                <a:latin typeface="思源黑体 Normal" panose="020B0400000000000000" pitchFamily="34" charset="-122"/>
                <a:ea typeface="思源黑体 Normal" panose="020B0400000000000000" pitchFamily="34" charset="-122"/>
              </a:rPr>
              <a:t>市场机遇</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grpSp>
        <p:nvGrpSpPr>
          <p:cNvPr id="3" name="组合 2"/>
          <p:cNvGrpSpPr/>
          <p:nvPr/>
        </p:nvGrpSpPr>
        <p:grpSpPr>
          <a:xfrm>
            <a:off x="291894" y="2925206"/>
            <a:ext cx="3873326" cy="2363613"/>
            <a:chOff x="5879644" y="1420636"/>
            <a:chExt cx="2835802" cy="2363613"/>
          </a:xfrm>
        </p:grpSpPr>
        <p:sp>
          <p:nvSpPr>
            <p:cNvPr id="5" name="文本框 4"/>
            <p:cNvSpPr txBox="1"/>
            <p:nvPr/>
          </p:nvSpPr>
          <p:spPr>
            <a:xfrm>
              <a:off x="5879644" y="1792870"/>
              <a:ext cx="2835802" cy="1991379"/>
            </a:xfrm>
            <a:prstGeom prst="rect">
              <a:avLst/>
            </a:prstGeom>
            <a:noFill/>
          </p:spPr>
          <p:txBody>
            <a:bodyPr wrap="square" rtlCol="0">
              <a:spAutoFit/>
            </a:bodyPr>
            <a:lstStyle>
              <a:defPPr>
                <a:defRPr lang="zh-CN"/>
              </a:defPPr>
              <a:lvl1pPr>
                <a:defRPr sz="1400">
                  <a:solidFill>
                    <a:srgbClr val="818588"/>
                  </a:solidFill>
                  <a:latin typeface="Arial" panose="020B0604020202020204" pitchFamily="34" charset="0"/>
                  <a:cs typeface="Arial" panose="020B0604020202020204" pitchFamily="34" charset="0"/>
                </a:defRPr>
              </a:lvl1pPr>
            </a:lstStyle>
            <a:p>
              <a:pPr>
                <a:lnSpc>
                  <a:spcPct val="150000"/>
                </a:lnSpc>
              </a:pPr>
              <a:r>
                <a:rPr lang="zh-CN" altLang="en-US" dirty="0"/>
                <a:t>经营管理方式的变革，是生产力提升的关键要素，关注工人人身安全、关注生产设备设施安全，关注生产过程的数字化、关注生产经营指标的合理性，通过科技手段提升生产安全、提高经营管理水平等是企业可持续发展的关键性要素。</a:t>
              </a:r>
              <a:endParaRPr lang="zh-CN" altLang="zh-CN" dirty="0"/>
            </a:p>
          </p:txBody>
        </p:sp>
        <p:sp>
          <p:nvSpPr>
            <p:cNvPr id="6" name="文本框 5"/>
            <p:cNvSpPr txBox="1"/>
            <p:nvPr/>
          </p:nvSpPr>
          <p:spPr>
            <a:xfrm>
              <a:off x="5965443" y="1420636"/>
              <a:ext cx="2750003" cy="400110"/>
            </a:xfrm>
            <a:prstGeom prst="rect">
              <a:avLst/>
            </a:prstGeom>
            <a:noFill/>
          </p:spPr>
          <p:txBody>
            <a:bodyPr wrap="square" rtlCol="0">
              <a:spAutoFit/>
            </a:bodyPr>
            <a:lstStyle/>
            <a:p>
              <a:pPr algn="r"/>
              <a:r>
                <a:rPr lang="zh-CN" altLang="en-US" sz="2000" dirty="0">
                  <a:solidFill>
                    <a:srgbClr val="818588"/>
                  </a:solidFill>
                </a:rPr>
                <a:t>企业内需</a:t>
              </a:r>
              <a:endParaRPr lang="zh-CN" altLang="en-US" sz="2000" dirty="0">
                <a:solidFill>
                  <a:srgbClr val="818588"/>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a:p>
        </p:txBody>
      </p:sp>
      <p:pic>
        <p:nvPicPr>
          <p:cNvPr id="4" name="图片 3"/>
          <p:cNvPicPr>
            <a:picLocks noChangeAspect="1"/>
          </p:cNvPicPr>
          <p:nvPr/>
        </p:nvPicPr>
        <p:blipFill>
          <a:blip r:embed="rId1"/>
          <a:stretch>
            <a:fillRect/>
          </a:stretch>
        </p:blipFill>
        <p:spPr>
          <a:xfrm>
            <a:off x="-1" y="0"/>
            <a:ext cx="12196567" cy="685543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340700" y="6295164"/>
            <a:ext cx="2903358" cy="278925"/>
            <a:chOff x="4069015" y="6413912"/>
            <a:chExt cx="2903358" cy="278925"/>
          </a:xfrm>
        </p:grpSpPr>
        <p:grpSp>
          <p:nvGrpSpPr>
            <p:cNvPr id="40" name="组合 39"/>
            <p:cNvGrpSpPr/>
            <p:nvPr/>
          </p:nvGrpSpPr>
          <p:grpSpPr>
            <a:xfrm>
              <a:off x="4069015" y="6413912"/>
              <a:ext cx="2903358" cy="278925"/>
              <a:chOff x="-233627" y="6376197"/>
              <a:chExt cx="2903358" cy="278925"/>
            </a:xfrm>
          </p:grpSpPr>
          <p:sp>
            <p:nvSpPr>
              <p:cNvPr id="18" name="文本框 17"/>
              <p:cNvSpPr txBox="1"/>
              <p:nvPr/>
            </p:nvSpPr>
            <p:spPr>
              <a:xfrm>
                <a:off x="-233627" y="6376197"/>
                <a:ext cx="893571" cy="276999"/>
              </a:xfrm>
              <a:prstGeom prst="rect">
                <a:avLst/>
              </a:prstGeom>
              <a:noFill/>
            </p:spPr>
            <p:txBody>
              <a:bodyPr wrap="square" rtlCol="0">
                <a:spAutoFit/>
              </a:bodyPr>
              <a:lstStyle/>
              <a:p>
                <a:r>
                  <a:rPr lang="zh-CN" altLang="en-US" sz="1200" dirty="0">
                    <a:solidFill>
                      <a:srgbClr val="165878"/>
                    </a:solidFill>
                  </a:rPr>
                  <a:t>石油</a:t>
                </a:r>
                <a:r>
                  <a:rPr lang="en-US" altLang="zh-CN" sz="1200" dirty="0">
                    <a:solidFill>
                      <a:srgbClr val="165878"/>
                    </a:solidFill>
                  </a:rPr>
                  <a:t>,</a:t>
                </a:r>
                <a:r>
                  <a:rPr lang="zh-CN" altLang="en-US" sz="1200" dirty="0">
                    <a:solidFill>
                      <a:srgbClr val="165878"/>
                    </a:solidFill>
                  </a:rPr>
                  <a:t>石化</a:t>
                </a:r>
                <a:endParaRPr lang="zh-CN" altLang="en-US" sz="1200" dirty="0">
                  <a:solidFill>
                    <a:srgbClr val="165878"/>
                  </a:solidFill>
                </a:endParaRPr>
              </a:p>
            </p:txBody>
          </p:sp>
          <p:sp>
            <p:nvSpPr>
              <p:cNvPr id="33" name="文本框 32"/>
              <p:cNvSpPr txBox="1"/>
              <p:nvPr/>
            </p:nvSpPr>
            <p:spPr>
              <a:xfrm>
                <a:off x="588042" y="6376197"/>
                <a:ext cx="849085" cy="276999"/>
              </a:xfrm>
              <a:prstGeom prst="rect">
                <a:avLst/>
              </a:prstGeom>
              <a:noFill/>
            </p:spPr>
            <p:txBody>
              <a:bodyPr wrap="square" rtlCol="0">
                <a:spAutoFit/>
              </a:bodyPr>
              <a:lstStyle/>
              <a:p>
                <a:r>
                  <a:rPr lang="zh-CN" altLang="en-US" sz="1200" dirty="0">
                    <a:solidFill>
                      <a:srgbClr val="165878"/>
                    </a:solidFill>
                  </a:rPr>
                  <a:t>能源</a:t>
                </a:r>
                <a:r>
                  <a:rPr lang="en-US" altLang="zh-CN" sz="1200" dirty="0">
                    <a:solidFill>
                      <a:srgbClr val="165878"/>
                    </a:solidFill>
                  </a:rPr>
                  <a:t>,</a:t>
                </a:r>
                <a:r>
                  <a:rPr lang="zh-CN" altLang="en-US" sz="1200" dirty="0">
                    <a:solidFill>
                      <a:srgbClr val="165878"/>
                    </a:solidFill>
                  </a:rPr>
                  <a:t>电力</a:t>
                </a:r>
                <a:endParaRPr lang="zh-CN" altLang="en-US" sz="1200" dirty="0">
                  <a:solidFill>
                    <a:srgbClr val="165878"/>
                  </a:solidFill>
                </a:endParaRPr>
              </a:p>
            </p:txBody>
          </p:sp>
          <p:sp>
            <p:nvSpPr>
              <p:cNvPr id="34" name="文本框 33"/>
              <p:cNvSpPr txBox="1"/>
              <p:nvPr/>
            </p:nvSpPr>
            <p:spPr>
              <a:xfrm>
                <a:off x="1380189" y="6376197"/>
                <a:ext cx="554959" cy="276999"/>
              </a:xfrm>
              <a:prstGeom prst="rect">
                <a:avLst/>
              </a:prstGeom>
              <a:noFill/>
            </p:spPr>
            <p:txBody>
              <a:bodyPr wrap="square" rtlCol="0">
                <a:spAutoFit/>
              </a:bodyPr>
              <a:lstStyle/>
              <a:p>
                <a:r>
                  <a:rPr lang="zh-CN" altLang="en-US" sz="1200" dirty="0">
                    <a:solidFill>
                      <a:srgbClr val="165878"/>
                    </a:solidFill>
                  </a:rPr>
                  <a:t>化工</a:t>
                </a:r>
                <a:endParaRPr lang="zh-CN" altLang="en-US" sz="1200" dirty="0">
                  <a:solidFill>
                    <a:srgbClr val="165878"/>
                  </a:solidFill>
                </a:endParaRPr>
              </a:p>
            </p:txBody>
          </p:sp>
          <p:sp>
            <p:nvSpPr>
              <p:cNvPr id="35" name="文本框 34"/>
              <p:cNvSpPr txBox="1"/>
              <p:nvPr/>
            </p:nvSpPr>
            <p:spPr>
              <a:xfrm>
                <a:off x="1820645" y="6378123"/>
                <a:ext cx="849086" cy="276999"/>
              </a:xfrm>
              <a:prstGeom prst="rect">
                <a:avLst/>
              </a:prstGeom>
              <a:noFill/>
            </p:spPr>
            <p:txBody>
              <a:bodyPr wrap="square" rtlCol="0">
                <a:spAutoFit/>
              </a:bodyPr>
              <a:lstStyle/>
              <a:p>
                <a:r>
                  <a:rPr lang="zh-CN" altLang="en-US" sz="1200" dirty="0">
                    <a:solidFill>
                      <a:srgbClr val="165878"/>
                    </a:solidFill>
                  </a:rPr>
                  <a:t>船舶</a:t>
                </a:r>
                <a:r>
                  <a:rPr lang="en-US" altLang="zh-CN" sz="1200" dirty="0">
                    <a:solidFill>
                      <a:srgbClr val="165878"/>
                    </a:solidFill>
                  </a:rPr>
                  <a:t>,</a:t>
                </a:r>
                <a:r>
                  <a:rPr lang="zh-CN" altLang="en-US" sz="1200" dirty="0">
                    <a:solidFill>
                      <a:srgbClr val="165878"/>
                    </a:solidFill>
                  </a:rPr>
                  <a:t>钢铁</a:t>
                </a:r>
                <a:endParaRPr lang="zh-CN" altLang="en-US" sz="1200" dirty="0">
                  <a:solidFill>
                    <a:srgbClr val="165878"/>
                  </a:solidFill>
                </a:endParaRPr>
              </a:p>
            </p:txBody>
          </p:sp>
        </p:grpSp>
        <p:grpSp>
          <p:nvGrpSpPr>
            <p:cNvPr id="37" name="组合 36"/>
            <p:cNvGrpSpPr/>
            <p:nvPr/>
          </p:nvGrpSpPr>
          <p:grpSpPr>
            <a:xfrm>
              <a:off x="4839500" y="6475499"/>
              <a:ext cx="1334650" cy="155751"/>
              <a:chOff x="536858" y="6447630"/>
              <a:chExt cx="1334650" cy="155751"/>
            </a:xfrm>
          </p:grpSpPr>
          <p:cxnSp>
            <p:nvCxnSpPr>
              <p:cNvPr id="32" name="直接连接符 31"/>
              <p:cNvCxnSpPr/>
              <p:nvPr/>
            </p:nvCxnSpPr>
            <p:spPr>
              <a:xfrm flipH="1">
                <a:off x="536858" y="6448034"/>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1334860" y="6448034"/>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1792586" y="6447630"/>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grpSp>
      </p:grpSp>
      <p:sp>
        <p:nvSpPr>
          <p:cNvPr id="54" name="椭圆 53"/>
          <p:cNvSpPr/>
          <p:nvPr/>
        </p:nvSpPr>
        <p:spPr>
          <a:xfrm>
            <a:off x="4035746" y="1564688"/>
            <a:ext cx="4120508" cy="4120505"/>
          </a:xfrm>
          <a:prstGeom prst="ellipse">
            <a:avLst/>
          </a:prstGeom>
          <a:gradFill>
            <a:gsLst>
              <a:gs pos="67000">
                <a:srgbClr val="155371">
                  <a:alpha val="45000"/>
                </a:srgbClr>
              </a:gs>
              <a:gs pos="90000">
                <a:srgbClr val="165878">
                  <a:alpha val="0"/>
                </a:srgbClr>
              </a:gs>
              <a:gs pos="18000">
                <a:srgbClr val="1658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8893541" y="2503573"/>
            <a:ext cx="2242738" cy="2242735"/>
          </a:xfrm>
          <a:prstGeom prst="ellipse">
            <a:avLst/>
          </a:prstGeom>
          <a:gradFill>
            <a:gsLst>
              <a:gs pos="67000">
                <a:srgbClr val="155371">
                  <a:alpha val="45000"/>
                </a:srgbClr>
              </a:gs>
              <a:gs pos="90000">
                <a:srgbClr val="165878">
                  <a:alpha val="0"/>
                </a:srgbClr>
              </a:gs>
              <a:gs pos="18000">
                <a:srgbClr val="1658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文本框 58"/>
          <p:cNvSpPr txBox="1"/>
          <p:nvPr/>
        </p:nvSpPr>
        <p:spPr>
          <a:xfrm>
            <a:off x="559105" y="4768792"/>
            <a:ext cx="3235970" cy="625171"/>
          </a:xfrm>
          <a:prstGeom prst="rect">
            <a:avLst/>
          </a:prstGeom>
          <a:noFill/>
        </p:spPr>
        <p:txBody>
          <a:bodyPr wrap="square" rtlCol="0">
            <a:spAutoFit/>
          </a:bodyPr>
          <a:lstStyle/>
          <a:p>
            <a:pPr algn="ctr">
              <a:lnSpc>
                <a:spcPct val="130000"/>
              </a:lnSpc>
            </a:pPr>
            <a:r>
              <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rPr>
              <a:t>2019</a:t>
            </a:r>
            <a:r>
              <a:rPr lang="zh-CN" altLang="en-US" sz="1400" dirty="0">
                <a:solidFill>
                  <a:schemeClr val="tx1">
                    <a:lumMod val="75000"/>
                    <a:lumOff val="25000"/>
                  </a:schemeClr>
                </a:solidFill>
                <a:latin typeface="思源黑体 Light" panose="020B0300000000000000" pitchFamily="34" charset="-122"/>
                <a:ea typeface="思源黑体 Light" panose="020B0300000000000000" pitchFamily="34" charset="-122"/>
              </a:rPr>
              <a:t>年工业互联网规模超</a:t>
            </a:r>
            <a:endPar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endParaRPr>
          </a:p>
          <a:p>
            <a:pPr algn="ctr">
              <a:lnSpc>
                <a:spcPct val="130000"/>
              </a:lnSpc>
            </a:pPr>
            <a:r>
              <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rPr>
              <a:t>4,800</a:t>
            </a:r>
            <a:r>
              <a:rPr lang="zh-CN" altLang="en-US" sz="1400" dirty="0">
                <a:solidFill>
                  <a:schemeClr val="tx1">
                    <a:lumMod val="75000"/>
                    <a:lumOff val="25000"/>
                  </a:schemeClr>
                </a:solidFill>
                <a:latin typeface="思源黑体 Light" panose="020B0300000000000000" pitchFamily="34" charset="-122"/>
                <a:ea typeface="思源黑体 Light" panose="020B0300000000000000" pitchFamily="34" charset="-122"/>
              </a:rPr>
              <a:t>亿</a:t>
            </a:r>
            <a:endPar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endParaRPr>
          </a:p>
        </p:txBody>
      </p:sp>
      <p:sp>
        <p:nvSpPr>
          <p:cNvPr id="62" name="椭圆 61"/>
          <p:cNvSpPr/>
          <p:nvPr/>
        </p:nvSpPr>
        <p:spPr>
          <a:xfrm>
            <a:off x="1055721" y="2503573"/>
            <a:ext cx="2242738" cy="2242735"/>
          </a:xfrm>
          <a:prstGeom prst="ellipse">
            <a:avLst/>
          </a:prstGeom>
          <a:gradFill>
            <a:gsLst>
              <a:gs pos="67000">
                <a:srgbClr val="155371">
                  <a:alpha val="45000"/>
                </a:srgbClr>
              </a:gs>
              <a:gs pos="90000">
                <a:srgbClr val="165878">
                  <a:alpha val="0"/>
                </a:srgbClr>
              </a:gs>
              <a:gs pos="18000">
                <a:srgbClr val="1658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469731" y="3024776"/>
            <a:ext cx="1414718" cy="1200329"/>
          </a:xfrm>
          <a:prstGeom prst="rect">
            <a:avLst/>
          </a:prstGeom>
          <a:noFill/>
        </p:spPr>
        <p:txBody>
          <a:bodyPr wrap="square" rtlCol="0">
            <a:spAutoFit/>
          </a:bodyPr>
          <a:lstStyle/>
          <a:p>
            <a:pPr algn="ctr"/>
            <a:r>
              <a:rPr lang="zh-CN" altLang="en-US" sz="2400" dirty="0">
                <a:solidFill>
                  <a:schemeClr val="bg1"/>
                </a:solidFill>
                <a:effectLst>
                  <a:outerShdw blurRad="12700" dist="25400" dir="2700000" algn="tl">
                    <a:srgbClr val="000000">
                      <a:alpha val="60000"/>
                    </a:srgbClr>
                  </a:outerShdw>
                </a:effectLst>
                <a:latin typeface="思源黑体 Normal" panose="020B0400000000000000" pitchFamily="34" charset="-122"/>
                <a:ea typeface="思源黑体 Normal" panose="020B0400000000000000" pitchFamily="34" charset="-122"/>
              </a:rPr>
              <a:t>万亿级以上的工业互联网</a:t>
            </a:r>
            <a:endParaRPr lang="zh-CN" altLang="en-US" sz="2400" dirty="0">
              <a:solidFill>
                <a:schemeClr val="bg1"/>
              </a:solidFill>
              <a:effectLst>
                <a:outerShdw blurRad="12700" dist="25400" dir="2700000" algn="tl">
                  <a:srgbClr val="000000">
                    <a:alpha val="60000"/>
                  </a:srgbClr>
                </a:outerShdw>
              </a:effectLst>
              <a:latin typeface="思源黑体 Normal" panose="020B0400000000000000" pitchFamily="34" charset="-122"/>
              <a:ea typeface="思源黑体 Normal" panose="020B0400000000000000" pitchFamily="34" charset="-122"/>
            </a:endParaRPr>
          </a:p>
        </p:txBody>
      </p:sp>
      <p:sp>
        <p:nvSpPr>
          <p:cNvPr id="13" name="椭圆 12"/>
          <p:cNvSpPr/>
          <p:nvPr/>
        </p:nvSpPr>
        <p:spPr>
          <a:xfrm rot="5400000">
            <a:off x="3490701" y="3448539"/>
            <a:ext cx="352803" cy="352803"/>
          </a:xfrm>
          <a:prstGeom prst="ellipse">
            <a:avLst/>
          </a:prstGeom>
          <a:gradFill>
            <a:gsLst>
              <a:gs pos="67000">
                <a:srgbClr val="155371">
                  <a:alpha val="45000"/>
                </a:srgbClr>
              </a:gs>
              <a:gs pos="90000">
                <a:srgbClr val="165878">
                  <a:alpha val="0"/>
                </a:srgbClr>
              </a:gs>
              <a:gs pos="18000">
                <a:srgbClr val="1658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rot="16200000">
            <a:off x="8348496" y="3448539"/>
            <a:ext cx="352803" cy="352803"/>
          </a:xfrm>
          <a:prstGeom prst="ellipse">
            <a:avLst/>
          </a:prstGeom>
          <a:gradFill>
            <a:gsLst>
              <a:gs pos="67000">
                <a:srgbClr val="155371">
                  <a:alpha val="45000"/>
                </a:srgbClr>
              </a:gs>
              <a:gs pos="90000">
                <a:srgbClr val="165878">
                  <a:alpha val="0"/>
                </a:srgbClr>
              </a:gs>
              <a:gs pos="18000">
                <a:srgbClr val="16587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p:cNvSpPr txBox="1"/>
          <p:nvPr/>
        </p:nvSpPr>
        <p:spPr>
          <a:xfrm>
            <a:off x="8963879" y="3024776"/>
            <a:ext cx="2067536" cy="830997"/>
          </a:xfrm>
          <a:prstGeom prst="rect">
            <a:avLst/>
          </a:prstGeom>
          <a:noFill/>
        </p:spPr>
        <p:txBody>
          <a:bodyPr wrap="square" rtlCol="0">
            <a:spAutoFit/>
          </a:bodyPr>
          <a:lstStyle>
            <a:defPPr>
              <a:defRPr lang="zh-CN"/>
            </a:defPPr>
            <a:lvl1pPr algn="ctr">
              <a:defRPr sz="2400">
                <a:solidFill>
                  <a:schemeClr val="bg1"/>
                </a:solidFill>
                <a:effectLst>
                  <a:outerShdw blurRad="12700" dist="25400" dir="2700000" algn="tl">
                    <a:srgbClr val="000000">
                      <a:alpha val="60000"/>
                    </a:srgbClr>
                  </a:outerShdw>
                </a:effectLst>
                <a:latin typeface="思源黑体 Normal" panose="020B0400000000000000" pitchFamily="34" charset="-122"/>
                <a:ea typeface="思源黑体 Normal" panose="020B0400000000000000" pitchFamily="34" charset="-122"/>
              </a:defRPr>
            </a:lvl1pPr>
          </a:lstStyle>
          <a:p>
            <a:r>
              <a:rPr lang="zh-CN" altLang="en-US" dirty="0"/>
              <a:t>工业企业数量</a:t>
            </a:r>
            <a:r>
              <a:rPr lang="en-US" altLang="zh-CN" dirty="0"/>
              <a:t>371,517</a:t>
            </a:r>
            <a:r>
              <a:rPr lang="zh-CN" altLang="en-US" dirty="0"/>
              <a:t>家</a:t>
            </a:r>
            <a:endParaRPr lang="zh-CN" altLang="en-US" dirty="0"/>
          </a:p>
        </p:txBody>
      </p:sp>
      <p:cxnSp>
        <p:nvCxnSpPr>
          <p:cNvPr id="21" name="直接连接符 20"/>
          <p:cNvCxnSpPr/>
          <p:nvPr/>
        </p:nvCxnSpPr>
        <p:spPr>
          <a:xfrm>
            <a:off x="6096414" y="5631853"/>
            <a:ext cx="0" cy="349847"/>
          </a:xfrm>
          <a:prstGeom prst="line">
            <a:avLst/>
          </a:prstGeom>
          <a:ln>
            <a:solidFill>
              <a:srgbClr val="165878">
                <a:alpha val="80000"/>
              </a:srgbClr>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4910584" y="2951939"/>
            <a:ext cx="2311705" cy="646331"/>
          </a:xfrm>
          <a:prstGeom prst="rect">
            <a:avLst/>
          </a:prstGeom>
          <a:noFill/>
        </p:spPr>
        <p:txBody>
          <a:bodyPr wrap="square" rtlCol="0">
            <a:spAutoFit/>
          </a:bodyPr>
          <a:lstStyle/>
          <a:p>
            <a:pPr algn="ctr"/>
            <a:r>
              <a:rPr lang="zh-CN" altLang="en-US" sz="3600" dirty="0">
                <a:solidFill>
                  <a:schemeClr val="bg1"/>
                </a:solidFill>
                <a:effectLst>
                  <a:outerShdw blurRad="12700" dist="25400" dir="2700000" algn="tl">
                    <a:srgbClr val="000000">
                      <a:alpha val="60000"/>
                    </a:srgbClr>
                  </a:outerShdw>
                </a:effectLst>
                <a:latin typeface="思源黑体 Normal" panose="020B0400000000000000" pitchFamily="34" charset="-122"/>
                <a:ea typeface="思源黑体 Normal" panose="020B0400000000000000" pitchFamily="34" charset="-122"/>
              </a:rPr>
              <a:t>千亿量级</a:t>
            </a:r>
            <a:endParaRPr lang="zh-CN" altLang="en-US" sz="3600" dirty="0">
              <a:solidFill>
                <a:schemeClr val="bg1"/>
              </a:solidFill>
              <a:effectLst>
                <a:outerShdw blurRad="12700" dist="25400" dir="2700000" algn="tl">
                  <a:srgbClr val="000000">
                    <a:alpha val="60000"/>
                  </a:srgbClr>
                </a:outerShdw>
              </a:effectLst>
              <a:latin typeface="思源黑体 Normal" panose="020B0400000000000000" pitchFamily="34" charset="-122"/>
              <a:ea typeface="思源黑体 Normal" panose="020B0400000000000000" pitchFamily="34" charset="-122"/>
            </a:endParaRPr>
          </a:p>
        </p:txBody>
      </p:sp>
      <p:sp>
        <p:nvSpPr>
          <p:cNvPr id="27" name="文本框 26"/>
          <p:cNvSpPr txBox="1"/>
          <p:nvPr/>
        </p:nvSpPr>
        <p:spPr>
          <a:xfrm>
            <a:off x="8524897" y="4768792"/>
            <a:ext cx="3235970" cy="625171"/>
          </a:xfrm>
          <a:prstGeom prst="rect">
            <a:avLst/>
          </a:prstGeom>
          <a:noFill/>
        </p:spPr>
        <p:txBody>
          <a:bodyPr wrap="square" rtlCol="0">
            <a:spAutoFit/>
          </a:bodyPr>
          <a:lstStyle/>
          <a:p>
            <a:pPr algn="ctr">
              <a:lnSpc>
                <a:spcPct val="130000"/>
              </a:lnSpc>
            </a:pPr>
            <a:r>
              <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rPr>
              <a:t>2019</a:t>
            </a:r>
            <a:r>
              <a:rPr lang="zh-CN" altLang="en-US" sz="1400" dirty="0">
                <a:solidFill>
                  <a:schemeClr val="tx1">
                    <a:lumMod val="75000"/>
                    <a:lumOff val="25000"/>
                  </a:schemeClr>
                </a:solidFill>
                <a:latin typeface="思源黑体 Light" panose="020B0300000000000000" pitchFamily="34" charset="-122"/>
                <a:ea typeface="思源黑体 Light" panose="020B0300000000000000" pitchFamily="34" charset="-122"/>
              </a:rPr>
              <a:t>年工业企业资产总计</a:t>
            </a:r>
            <a:endPar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endParaRPr>
          </a:p>
          <a:p>
            <a:pPr algn="ctr">
              <a:lnSpc>
                <a:spcPct val="130000"/>
              </a:lnSpc>
            </a:pPr>
            <a:r>
              <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rPr>
              <a:t>1,188,928.4</a:t>
            </a:r>
            <a:r>
              <a:rPr lang="zh-CN" altLang="en-US" sz="1400" dirty="0">
                <a:solidFill>
                  <a:schemeClr val="tx1">
                    <a:lumMod val="75000"/>
                    <a:lumOff val="25000"/>
                  </a:schemeClr>
                </a:solidFill>
                <a:latin typeface="思源黑体 Light" panose="020B0300000000000000" pitchFamily="34" charset="-122"/>
                <a:ea typeface="思源黑体 Light" panose="020B0300000000000000" pitchFamily="34" charset="-122"/>
              </a:rPr>
              <a:t>亿</a:t>
            </a:r>
            <a:endParaRPr lang="en-US" altLang="zh-CN" sz="1400" dirty="0">
              <a:solidFill>
                <a:schemeClr val="tx1">
                  <a:lumMod val="75000"/>
                  <a:lumOff val="25000"/>
                </a:schemeClr>
              </a:solidFill>
              <a:latin typeface="思源黑体 Light" panose="020B0300000000000000" pitchFamily="34" charset="-122"/>
              <a:ea typeface="思源黑体 Light" panose="020B0300000000000000" pitchFamily="34" charset="-122"/>
            </a:endParaRPr>
          </a:p>
        </p:txBody>
      </p:sp>
      <p:grpSp>
        <p:nvGrpSpPr>
          <p:cNvPr id="28" name="组合 27"/>
          <p:cNvGrpSpPr/>
          <p:nvPr/>
        </p:nvGrpSpPr>
        <p:grpSpPr>
          <a:xfrm>
            <a:off x="7838211" y="6413912"/>
            <a:ext cx="522085" cy="45719"/>
            <a:chOff x="1181816" y="5447670"/>
            <a:chExt cx="657247" cy="72848"/>
          </a:xfrm>
        </p:grpSpPr>
        <p:sp>
          <p:nvSpPr>
            <p:cNvPr id="29" name="椭圆 28"/>
            <p:cNvSpPr/>
            <p:nvPr/>
          </p:nvSpPr>
          <p:spPr>
            <a:xfrm>
              <a:off x="1181816" y="5447670"/>
              <a:ext cx="72848" cy="72848"/>
            </a:xfrm>
            <a:prstGeom prst="ellipse">
              <a:avLst/>
            </a:prstGeom>
            <a:solidFill>
              <a:srgbClr val="165878">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30" name="椭圆 29"/>
            <p:cNvSpPr/>
            <p:nvPr/>
          </p:nvSpPr>
          <p:spPr>
            <a:xfrm>
              <a:off x="1327916" y="5447670"/>
              <a:ext cx="72848" cy="72848"/>
            </a:xfrm>
            <a:prstGeom prst="ellipse">
              <a:avLst/>
            </a:prstGeom>
            <a:solidFill>
              <a:srgbClr val="16587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31" name="椭圆 30"/>
            <p:cNvSpPr/>
            <p:nvPr/>
          </p:nvSpPr>
          <p:spPr>
            <a:xfrm>
              <a:off x="1474016" y="5447670"/>
              <a:ext cx="72848" cy="72848"/>
            </a:xfrm>
            <a:prstGeom prst="ellipse">
              <a:avLst/>
            </a:prstGeom>
            <a:solidFill>
              <a:srgbClr val="16587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36" name="椭圆 35"/>
            <p:cNvSpPr/>
            <p:nvPr/>
          </p:nvSpPr>
          <p:spPr>
            <a:xfrm>
              <a:off x="1620116" y="5447670"/>
              <a:ext cx="72848" cy="72848"/>
            </a:xfrm>
            <a:prstGeom prst="ellipse">
              <a:avLst/>
            </a:prstGeom>
            <a:solidFill>
              <a:srgbClr val="165878">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41" name="椭圆 40"/>
            <p:cNvSpPr/>
            <p:nvPr/>
          </p:nvSpPr>
          <p:spPr>
            <a:xfrm>
              <a:off x="1766215" y="5447670"/>
              <a:ext cx="72848" cy="72848"/>
            </a:xfrm>
            <a:prstGeom prst="ellipse">
              <a:avLst/>
            </a:prstGeom>
            <a:solidFill>
              <a:srgbClr val="16587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grpSp>
      <p:cxnSp>
        <p:nvCxnSpPr>
          <p:cNvPr id="42" name="直接连接符 31"/>
          <p:cNvCxnSpPr/>
          <p:nvPr/>
        </p:nvCxnSpPr>
        <p:spPr>
          <a:xfrm flipH="1">
            <a:off x="7143367" y="6356751"/>
            <a:ext cx="78922" cy="155347"/>
          </a:xfrm>
          <a:prstGeom prst="line">
            <a:avLst/>
          </a:prstGeom>
          <a:ln>
            <a:solidFill>
              <a:srgbClr val="165878"/>
            </a:solidFill>
          </a:ln>
        </p:spPr>
        <p:style>
          <a:lnRef idx="1">
            <a:schemeClr val="accent1"/>
          </a:lnRef>
          <a:fillRef idx="0">
            <a:schemeClr val="accent1"/>
          </a:fillRef>
          <a:effectRef idx="0">
            <a:schemeClr val="accent1"/>
          </a:effectRef>
          <a:fontRef idx="minor">
            <a:schemeClr val="tx1"/>
          </a:fontRef>
        </p:style>
      </p:cxnSp>
      <p:sp>
        <p:nvSpPr>
          <p:cNvPr id="43" name="文本框 42"/>
          <p:cNvSpPr txBox="1"/>
          <p:nvPr/>
        </p:nvSpPr>
        <p:spPr>
          <a:xfrm>
            <a:off x="7162035" y="6295164"/>
            <a:ext cx="657508" cy="276999"/>
          </a:xfrm>
          <a:prstGeom prst="rect">
            <a:avLst/>
          </a:prstGeom>
          <a:noFill/>
        </p:spPr>
        <p:txBody>
          <a:bodyPr wrap="square" rtlCol="0">
            <a:spAutoFit/>
          </a:bodyPr>
          <a:lstStyle/>
          <a:p>
            <a:r>
              <a:rPr lang="zh-CN" altLang="en-US" sz="1200" dirty="0">
                <a:solidFill>
                  <a:srgbClr val="165878"/>
                </a:solidFill>
              </a:rPr>
              <a:t>制造业</a:t>
            </a:r>
            <a:endParaRPr lang="zh-CN" altLang="en-US" sz="1200" dirty="0">
              <a:solidFill>
                <a:srgbClr val="165878"/>
              </a:solidFill>
            </a:endParaRPr>
          </a:p>
        </p:txBody>
      </p:sp>
      <p:sp>
        <p:nvSpPr>
          <p:cNvPr id="44" name="文本框 43"/>
          <p:cNvSpPr txBox="1"/>
          <p:nvPr/>
        </p:nvSpPr>
        <p:spPr>
          <a:xfrm>
            <a:off x="653609" y="116677"/>
            <a:ext cx="2151328" cy="523220"/>
          </a:xfrm>
          <a:prstGeom prst="rect">
            <a:avLst/>
          </a:prstGeom>
          <a:noFill/>
        </p:spPr>
        <p:txBody>
          <a:bodyPr wrap="square" rtlCol="0">
            <a:spAutoFit/>
          </a:bodyPr>
          <a:lstStyle/>
          <a:p>
            <a:pPr algn="dist"/>
            <a:r>
              <a:rPr lang="zh-CN" altLang="en-US" sz="2800" dirty="0">
                <a:solidFill>
                  <a:srgbClr val="165878"/>
                </a:solidFill>
                <a:latin typeface="思源黑体 Normal" panose="020B0400000000000000" pitchFamily="34" charset="-122"/>
                <a:ea typeface="思源黑体 Normal" panose="020B0400000000000000" pitchFamily="34" charset="-122"/>
              </a:rPr>
              <a:t>市场预估</a:t>
            </a:r>
            <a:endParaRPr lang="zh-CN" altLang="en-US" sz="2800" dirty="0">
              <a:solidFill>
                <a:srgbClr val="165878"/>
              </a:solidFill>
              <a:latin typeface="思源黑体 Normal" panose="020B0400000000000000" pitchFamily="34" charset="-122"/>
              <a:ea typeface="思源黑体 Normal" panose="020B04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dir="in"/>
      </p:transition>
    </mc:Choice>
    <mc:Fallback>
      <p:transition spd="slow" advClick="0" advTm="0">
        <p:split orient="vert" dir="in"/>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2062" b="100000" l="0" r="59896">
                        <a14:backgroundMark x1="11304" y1="49727" x2="1386" y2="88902"/>
                      </a14:backgroundRemoval>
                    </a14:imgEffect>
                    <a14:imgEffect>
                      <a14:saturation sat="0"/>
                    </a14:imgEffect>
                  </a14:imgLayer>
                </a14:imgProps>
              </a:ext>
              <a:ext uri="{28A0092B-C50C-407E-A947-70E740481C1C}">
                <a14:useLocalDpi xmlns:a14="http://schemas.microsoft.com/office/drawing/2010/main" val="0"/>
              </a:ext>
            </a:extLst>
          </a:blip>
          <a:srcRect r="35147"/>
          <a:stretch>
            <a:fillRect/>
          </a:stretch>
        </p:blipFill>
        <p:spPr>
          <a:xfrm>
            <a:off x="96203" y="3703360"/>
            <a:ext cx="2864257" cy="3154640"/>
          </a:xfrm>
          <a:prstGeom prst="rect">
            <a:avLst/>
          </a:prstGeom>
        </p:spPr>
      </p:pic>
      <p:sp>
        <p:nvSpPr>
          <p:cNvPr id="18" name="圆角矩形 17"/>
          <p:cNvSpPr/>
          <p:nvPr/>
        </p:nvSpPr>
        <p:spPr>
          <a:xfrm>
            <a:off x="4178992" y="3858773"/>
            <a:ext cx="405776" cy="315151"/>
          </a:xfrm>
          <a:prstGeom prst="roundRect">
            <a:avLst>
              <a:gd name="adj" fmla="val 21319"/>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4305629" y="4468205"/>
            <a:ext cx="2575067" cy="1344902"/>
          </a:xfrm>
          <a:prstGeom prst="roundRect">
            <a:avLst>
              <a:gd name="adj" fmla="val 11429"/>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3815698" y="4229024"/>
            <a:ext cx="283247" cy="219987"/>
          </a:xfrm>
          <a:prstGeom prst="roundRect">
            <a:avLst>
              <a:gd name="adj" fmla="val 19632"/>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组合 34"/>
          <p:cNvGrpSpPr/>
          <p:nvPr/>
        </p:nvGrpSpPr>
        <p:grpSpPr>
          <a:xfrm>
            <a:off x="3528258" y="4047586"/>
            <a:ext cx="245181" cy="190423"/>
            <a:chOff x="7265420" y="2959894"/>
            <a:chExt cx="912360" cy="709612"/>
          </a:xfrm>
        </p:grpSpPr>
        <p:sp>
          <p:nvSpPr>
            <p:cNvPr id="36" name="圆角矩形 35"/>
            <p:cNvSpPr/>
            <p:nvPr/>
          </p:nvSpPr>
          <p:spPr>
            <a:xfrm>
              <a:off x="7310062" y="3005557"/>
              <a:ext cx="823074" cy="618286"/>
            </a:xfrm>
            <a:prstGeom prst="roundRect">
              <a:avLst>
                <a:gd name="adj" fmla="val 11429"/>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圆角矩形 36"/>
            <p:cNvSpPr/>
            <p:nvPr/>
          </p:nvSpPr>
          <p:spPr>
            <a:xfrm>
              <a:off x="7265420" y="2959894"/>
              <a:ext cx="912360" cy="709612"/>
            </a:xfrm>
            <a:prstGeom prst="roundRect">
              <a:avLst>
                <a:gd name="adj" fmla="val 11429"/>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圆角矩形 37"/>
          <p:cNvSpPr/>
          <p:nvPr/>
        </p:nvSpPr>
        <p:spPr>
          <a:xfrm>
            <a:off x="3337412" y="4220052"/>
            <a:ext cx="160230" cy="124445"/>
          </a:xfrm>
          <a:prstGeom prst="roundRect">
            <a:avLst>
              <a:gd name="adj" fmla="val 19632"/>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圆角矩形 38"/>
          <p:cNvSpPr/>
          <p:nvPr/>
        </p:nvSpPr>
        <p:spPr>
          <a:xfrm>
            <a:off x="3173306" y="4142077"/>
            <a:ext cx="131098" cy="101819"/>
          </a:xfrm>
          <a:prstGeom prst="roundRect">
            <a:avLst>
              <a:gd name="adj" fmla="val 19632"/>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圆角矩形 40"/>
          <p:cNvSpPr/>
          <p:nvPr/>
        </p:nvSpPr>
        <p:spPr>
          <a:xfrm>
            <a:off x="2985501" y="4297451"/>
            <a:ext cx="61841" cy="48029"/>
          </a:xfrm>
          <a:prstGeom prst="roundRect">
            <a:avLst>
              <a:gd name="adj" fmla="val 19632"/>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3054784" y="4233926"/>
            <a:ext cx="90716" cy="70456"/>
            <a:chOff x="7265420" y="2959894"/>
            <a:chExt cx="912360" cy="709612"/>
          </a:xfrm>
        </p:grpSpPr>
        <p:sp>
          <p:nvSpPr>
            <p:cNvPr id="43" name="圆角矩形 42"/>
            <p:cNvSpPr/>
            <p:nvPr/>
          </p:nvSpPr>
          <p:spPr>
            <a:xfrm>
              <a:off x="7310062" y="3005557"/>
              <a:ext cx="823074" cy="618286"/>
            </a:xfrm>
            <a:prstGeom prst="roundRect">
              <a:avLst>
                <a:gd name="adj" fmla="val 11429"/>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43"/>
            <p:cNvSpPr/>
            <p:nvPr/>
          </p:nvSpPr>
          <p:spPr>
            <a:xfrm>
              <a:off x="7265420" y="2959894"/>
              <a:ext cx="912360" cy="709612"/>
            </a:xfrm>
            <a:prstGeom prst="roundRect">
              <a:avLst>
                <a:gd name="adj" fmla="val 11429"/>
              </a:avLst>
            </a:prstGeom>
            <a:no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p:cNvSpPr txBox="1"/>
          <p:nvPr/>
        </p:nvSpPr>
        <p:spPr>
          <a:xfrm>
            <a:off x="2069432" y="3468206"/>
            <a:ext cx="4891623" cy="523220"/>
          </a:xfrm>
          <a:prstGeom prst="rect">
            <a:avLst/>
          </a:prstGeom>
          <a:noFill/>
        </p:spPr>
        <p:txBody>
          <a:bodyPr wrap="square" rtlCol="0">
            <a:spAutoFit/>
          </a:bodyPr>
          <a:lstStyle/>
          <a:p>
            <a:pPr algn="ctr"/>
            <a:r>
              <a:rPr lang="zh-CN" altLang="en-US" sz="2800" b="1" dirty="0">
                <a:latin typeface="方正清刻本悦宋简体" panose="02000000000000000000" pitchFamily="2" charset="-122"/>
                <a:ea typeface="方正清刻本悦宋简体" panose="02000000000000000000" pitchFamily="2" charset="-122"/>
              </a:rPr>
              <a:t>看见的安全、听到的安全</a:t>
            </a:r>
            <a:endParaRPr lang="zh-CN" altLang="en-US" sz="2800" b="1" dirty="0">
              <a:latin typeface="方正清刻本悦宋简体" panose="02000000000000000000" pitchFamily="2" charset="-122"/>
              <a:ea typeface="方正清刻本悦宋简体" panose="02000000000000000000" pitchFamily="2" charset="-122"/>
            </a:endParaRPr>
          </a:p>
        </p:txBody>
      </p:sp>
      <p:sp>
        <p:nvSpPr>
          <p:cNvPr id="53" name="矩形 52"/>
          <p:cNvSpPr/>
          <p:nvPr/>
        </p:nvSpPr>
        <p:spPr>
          <a:xfrm>
            <a:off x="4381880" y="4518147"/>
            <a:ext cx="2534989" cy="1323439"/>
          </a:xfrm>
          <a:prstGeom prst="rect">
            <a:avLst/>
          </a:prstGeom>
        </p:spPr>
        <p:txBody>
          <a:bodyPr wrap="square">
            <a:spAutoFit/>
          </a:bodyPr>
          <a:lstStyle/>
          <a:p>
            <a:r>
              <a:rPr lang="zh-CN" altLang="en-US" sz="1600" dirty="0">
                <a:solidFill>
                  <a:srgbClr val="939393"/>
                </a:solidFill>
                <a:ea typeface="方正正黑简体" panose="02000000000000000000" pitchFamily="2" charset="-122"/>
              </a:rPr>
              <a:t>监控为眼、音频为耳，让眼和耳不停的为大脑收集数据，大脑</a:t>
            </a:r>
            <a:r>
              <a:rPr lang="en-US" altLang="zh-CN" sz="1600" dirty="0">
                <a:solidFill>
                  <a:srgbClr val="939393"/>
                </a:solidFill>
                <a:ea typeface="方正正黑简体" panose="02000000000000000000" pitchFamily="2" charset="-122"/>
              </a:rPr>
              <a:t>365</a:t>
            </a:r>
            <a:r>
              <a:rPr lang="zh-CN" altLang="en-US" sz="1600" dirty="0">
                <a:solidFill>
                  <a:srgbClr val="939393"/>
                </a:solidFill>
                <a:ea typeface="方正正黑简体" panose="02000000000000000000" pitchFamily="2" charset="-122"/>
              </a:rPr>
              <a:t>*</a:t>
            </a:r>
            <a:r>
              <a:rPr lang="en-US" altLang="zh-CN" sz="1600" dirty="0">
                <a:solidFill>
                  <a:srgbClr val="939393"/>
                </a:solidFill>
                <a:ea typeface="方正正黑简体" panose="02000000000000000000" pitchFamily="2" charset="-122"/>
              </a:rPr>
              <a:t>24</a:t>
            </a:r>
            <a:r>
              <a:rPr lang="zh-CN" altLang="en-US" sz="1600" dirty="0">
                <a:solidFill>
                  <a:srgbClr val="939393"/>
                </a:solidFill>
                <a:ea typeface="方正正黑简体" panose="02000000000000000000" pitchFamily="2" charset="-122"/>
              </a:rPr>
              <a:t>的运算着可能发生的隐患。</a:t>
            </a:r>
            <a:endParaRPr lang="en-US" altLang="zh-CN" sz="1600" dirty="0">
              <a:solidFill>
                <a:srgbClr val="939393"/>
              </a:solidFill>
              <a:ea typeface="方正正黑简体" panose="02000000000000000000" pitchFamily="2" charset="-122"/>
            </a:endParaRPr>
          </a:p>
          <a:p>
            <a:pPr algn="r"/>
            <a:r>
              <a:rPr lang="zh-CN" altLang="en-US" sz="1600" dirty="0">
                <a:solidFill>
                  <a:srgbClr val="939393"/>
                </a:solidFill>
                <a:ea typeface="方正正黑简体" panose="02000000000000000000" pitchFamily="2" charset="-122"/>
              </a:rPr>
              <a:t>安全护卫</a:t>
            </a:r>
            <a:endParaRPr lang="en-US" altLang="zh-CN" sz="1600" dirty="0">
              <a:solidFill>
                <a:srgbClr val="939393"/>
              </a:solidFill>
              <a:ea typeface="方正正黑简体" panose="02000000000000000000" pitchFamily="2" charset="-122"/>
            </a:endParaRPr>
          </a:p>
        </p:txBody>
      </p:sp>
      <p:pic>
        <p:nvPicPr>
          <p:cNvPr id="56" name="图片 55"/>
          <p:cNvPicPr>
            <a:picLocks noChangeAspect="1"/>
          </p:cNvPicPr>
          <p:nvPr/>
        </p:nvPicPr>
        <p:blipFill>
          <a:blip r:embed="rId3"/>
          <a:stretch>
            <a:fillRect/>
          </a:stretch>
        </p:blipFill>
        <p:spPr>
          <a:xfrm>
            <a:off x="6917901" y="1753202"/>
            <a:ext cx="2372298" cy="2372298"/>
          </a:xfrm>
          <a:prstGeom prst="rect">
            <a:avLst/>
          </a:prstGeom>
        </p:spPr>
      </p:pic>
      <p:sp>
        <p:nvSpPr>
          <p:cNvPr id="57" name="文本框 56"/>
          <p:cNvSpPr txBox="1">
            <a:spLocks noChangeAspect="1"/>
          </p:cNvSpPr>
          <p:nvPr/>
        </p:nvSpPr>
        <p:spPr>
          <a:xfrm>
            <a:off x="6916869" y="1399309"/>
            <a:ext cx="2373330" cy="2373330"/>
          </a:xfrm>
          <a:prstGeom prst="rect">
            <a:avLst/>
          </a:prstGeom>
          <a:noFill/>
        </p:spPr>
        <p:txBody>
          <a:bodyPr wrap="square" rtlCol="0">
            <a:prstTxWarp prst="textArchUp">
              <a:avLst/>
            </a:prstTxWarp>
            <a:spAutoFit/>
          </a:bodyPr>
          <a:lstStyle/>
          <a:p>
            <a:pPr algn="ctr"/>
            <a:r>
              <a:rPr lang="zh-CN" altLang="en-US" sz="2800" b="1" dirty="0">
                <a:latin typeface="方正清刻本悦宋简体" panose="02000000000000000000" pitchFamily="2" charset="-122"/>
                <a:ea typeface="方正清刻本悦宋简体" panose="02000000000000000000" pitchFamily="2" charset="-122"/>
              </a:rPr>
              <a:t>采集的安全</a:t>
            </a:r>
            <a:endParaRPr lang="zh-CN" altLang="en-US" sz="2800" b="1" dirty="0">
              <a:latin typeface="方正清刻本悦宋简体" panose="02000000000000000000" pitchFamily="2" charset="-122"/>
              <a:ea typeface="方正清刻本悦宋简体" panose="02000000000000000000" pitchFamily="2" charset="-122"/>
            </a:endParaRPr>
          </a:p>
        </p:txBody>
      </p:sp>
      <p:sp>
        <p:nvSpPr>
          <p:cNvPr id="58" name="矩形 57"/>
          <p:cNvSpPr/>
          <p:nvPr/>
        </p:nvSpPr>
        <p:spPr>
          <a:xfrm>
            <a:off x="7313731" y="2202979"/>
            <a:ext cx="1623792" cy="1569660"/>
          </a:xfrm>
          <a:prstGeom prst="rect">
            <a:avLst/>
          </a:prstGeom>
        </p:spPr>
        <p:txBody>
          <a:bodyPr wrap="square">
            <a:spAutoFit/>
          </a:bodyPr>
          <a:lstStyle/>
          <a:p>
            <a:r>
              <a:rPr lang="en-US" altLang="zh-CN" sz="1600" dirty="0" err="1">
                <a:solidFill>
                  <a:srgbClr val="939393"/>
                </a:solidFill>
                <a:latin typeface="方正正黑简体" panose="02000000000000000000" pitchFamily="2" charset="-122"/>
                <a:ea typeface="方正正黑简体" panose="02000000000000000000" pitchFamily="2" charset="-122"/>
              </a:rPr>
              <a:t>iOT</a:t>
            </a:r>
            <a:r>
              <a:rPr lang="zh-CN" altLang="en-US" sz="1600" dirty="0">
                <a:solidFill>
                  <a:srgbClr val="939393"/>
                </a:solidFill>
                <a:latin typeface="方正正黑简体" panose="02000000000000000000" pitchFamily="2" charset="-122"/>
                <a:ea typeface="方正正黑简体" panose="02000000000000000000" pitchFamily="2" charset="-122"/>
              </a:rPr>
              <a:t>的数据作为物与环境的基础数据，是安全运行的重要数据，也是数据模型的重要部分。</a:t>
            </a:r>
            <a:endParaRPr lang="en-US" altLang="zh-CN" sz="1600" dirty="0">
              <a:solidFill>
                <a:srgbClr val="939393"/>
              </a:solidFill>
              <a:latin typeface="方正正黑简体" panose="02000000000000000000" pitchFamily="2" charset="-122"/>
              <a:ea typeface="方正正黑简体" panose="02000000000000000000" pitchFamily="2" charset="-122"/>
            </a:endParaRPr>
          </a:p>
        </p:txBody>
      </p:sp>
      <p:grpSp>
        <p:nvGrpSpPr>
          <p:cNvPr id="179" name="组合 178"/>
          <p:cNvGrpSpPr/>
          <p:nvPr/>
        </p:nvGrpSpPr>
        <p:grpSpPr>
          <a:xfrm>
            <a:off x="9289167" y="2094570"/>
            <a:ext cx="2611692" cy="1431408"/>
            <a:chOff x="7808913" y="2708359"/>
            <a:chExt cx="4381500" cy="2366651"/>
          </a:xfrm>
        </p:grpSpPr>
        <p:sp>
          <p:nvSpPr>
            <p:cNvPr id="180" name="Oval 375"/>
            <p:cNvSpPr>
              <a:spLocks noChangeArrowheads="1"/>
            </p:cNvSpPr>
            <p:nvPr/>
          </p:nvSpPr>
          <p:spPr bwMode="auto">
            <a:xfrm>
              <a:off x="11944351" y="4672097"/>
              <a:ext cx="74613" cy="61913"/>
            </a:xfrm>
            <a:prstGeom prst="ellipse">
              <a:avLst/>
            </a:pr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Oval 376"/>
            <p:cNvSpPr>
              <a:spLocks noChangeArrowheads="1"/>
            </p:cNvSpPr>
            <p:nvPr/>
          </p:nvSpPr>
          <p:spPr bwMode="auto">
            <a:xfrm>
              <a:off x="11834813" y="4672097"/>
              <a:ext cx="73025" cy="61913"/>
            </a:xfrm>
            <a:prstGeom prst="ellipse">
              <a:avLst/>
            </a:pr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Oval 377"/>
            <p:cNvSpPr>
              <a:spLocks noChangeArrowheads="1"/>
            </p:cNvSpPr>
            <p:nvPr/>
          </p:nvSpPr>
          <p:spPr bwMode="auto">
            <a:xfrm>
              <a:off x="11515726" y="4672097"/>
              <a:ext cx="60325" cy="61913"/>
            </a:xfrm>
            <a:prstGeom prst="ellipse">
              <a:avLst/>
            </a:pr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378"/>
            <p:cNvSpPr/>
            <p:nvPr/>
          </p:nvSpPr>
          <p:spPr bwMode="auto">
            <a:xfrm>
              <a:off x="11723688" y="4672097"/>
              <a:ext cx="74613" cy="74613"/>
            </a:xfrm>
            <a:custGeom>
              <a:avLst/>
              <a:gdLst>
                <a:gd name="T0" fmla="*/ 3 w 6"/>
                <a:gd name="T1" fmla="*/ 0 h 6"/>
                <a:gd name="T2" fmla="*/ 0 w 6"/>
                <a:gd name="T3" fmla="*/ 3 h 6"/>
                <a:gd name="T4" fmla="*/ 3 w 6"/>
                <a:gd name="T5" fmla="*/ 6 h 6"/>
                <a:gd name="T6" fmla="*/ 6 w 6"/>
                <a:gd name="T7" fmla="*/ 3 h 6"/>
                <a:gd name="T8" fmla="*/ 3 w 6"/>
                <a:gd name="T9" fmla="*/ 0 h 6"/>
                <a:gd name="T10" fmla="*/ 3 w 6"/>
                <a:gd name="T11" fmla="*/ 0 h 6"/>
                <a:gd name="T12" fmla="*/ 3 w 6"/>
                <a:gd name="T13" fmla="*/ 0 h 6"/>
                <a:gd name="T14" fmla="*/ 5 w 6"/>
                <a:gd name="T15" fmla="*/ 1 h 6"/>
                <a:gd name="T16" fmla="*/ 5 w 6"/>
                <a:gd name="T17" fmla="*/ 3 h 6"/>
                <a:gd name="T18" fmla="*/ 5 w 6"/>
                <a:gd name="T19" fmla="*/ 4 h 6"/>
                <a:gd name="T20" fmla="*/ 3 w 6"/>
                <a:gd name="T21" fmla="*/ 5 h 6"/>
                <a:gd name="T22" fmla="*/ 2 w 6"/>
                <a:gd name="T23" fmla="*/ 4 h 6"/>
                <a:gd name="T24" fmla="*/ 1 w 6"/>
                <a:gd name="T25" fmla="*/ 3 h 6"/>
                <a:gd name="T26" fmla="*/ 2 w 6"/>
                <a:gd name="T27" fmla="*/ 1 h 6"/>
                <a:gd name="T28" fmla="*/ 3 w 6"/>
                <a:gd name="T29" fmla="*/ 0 h 6"/>
                <a:gd name="T30" fmla="*/ 3 w 6"/>
                <a:gd name="T31" fmla="*/ 0 h 6"/>
                <a:gd name="T32" fmla="*/ 3 w 6"/>
                <a:gd name="T33" fmla="*/ 0 h 6"/>
                <a:gd name="T34" fmla="*/ 3 w 6"/>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6">
                  <a:moveTo>
                    <a:pt x="3" y="0"/>
                  </a:moveTo>
                  <a:cubicBezTo>
                    <a:pt x="2" y="0"/>
                    <a:pt x="0" y="1"/>
                    <a:pt x="0" y="3"/>
                  </a:cubicBezTo>
                  <a:cubicBezTo>
                    <a:pt x="0" y="4"/>
                    <a:pt x="2" y="6"/>
                    <a:pt x="3" y="6"/>
                  </a:cubicBezTo>
                  <a:cubicBezTo>
                    <a:pt x="5" y="6"/>
                    <a:pt x="6" y="4"/>
                    <a:pt x="6" y="3"/>
                  </a:cubicBezTo>
                  <a:cubicBezTo>
                    <a:pt x="6" y="1"/>
                    <a:pt x="5" y="0"/>
                    <a:pt x="3" y="0"/>
                  </a:cubicBezTo>
                  <a:cubicBezTo>
                    <a:pt x="3" y="0"/>
                    <a:pt x="3" y="0"/>
                    <a:pt x="3" y="0"/>
                  </a:cubicBezTo>
                  <a:cubicBezTo>
                    <a:pt x="3" y="0"/>
                    <a:pt x="3" y="0"/>
                    <a:pt x="3" y="0"/>
                  </a:cubicBezTo>
                  <a:cubicBezTo>
                    <a:pt x="4" y="0"/>
                    <a:pt x="4" y="1"/>
                    <a:pt x="5" y="1"/>
                  </a:cubicBezTo>
                  <a:cubicBezTo>
                    <a:pt x="5" y="2"/>
                    <a:pt x="5" y="2"/>
                    <a:pt x="5" y="3"/>
                  </a:cubicBezTo>
                  <a:cubicBezTo>
                    <a:pt x="5" y="3"/>
                    <a:pt x="5" y="4"/>
                    <a:pt x="5" y="4"/>
                  </a:cubicBezTo>
                  <a:cubicBezTo>
                    <a:pt x="4" y="5"/>
                    <a:pt x="4" y="5"/>
                    <a:pt x="3" y="5"/>
                  </a:cubicBezTo>
                  <a:cubicBezTo>
                    <a:pt x="3" y="5"/>
                    <a:pt x="2" y="5"/>
                    <a:pt x="2" y="4"/>
                  </a:cubicBezTo>
                  <a:cubicBezTo>
                    <a:pt x="1" y="4"/>
                    <a:pt x="1" y="3"/>
                    <a:pt x="1" y="3"/>
                  </a:cubicBezTo>
                  <a:cubicBezTo>
                    <a:pt x="1" y="2"/>
                    <a:pt x="1" y="2"/>
                    <a:pt x="2" y="1"/>
                  </a:cubicBezTo>
                  <a:cubicBezTo>
                    <a:pt x="2" y="1"/>
                    <a:pt x="3" y="0"/>
                    <a:pt x="3" y="0"/>
                  </a:cubicBezTo>
                  <a:cubicBezTo>
                    <a:pt x="3" y="0"/>
                    <a:pt x="3" y="0"/>
                    <a:pt x="3" y="0"/>
                  </a:cubicBezTo>
                  <a:cubicBezTo>
                    <a:pt x="3" y="0"/>
                    <a:pt x="3" y="0"/>
                    <a:pt x="3"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379"/>
            <p:cNvSpPr>
              <a:spLocks noEditPoints="1"/>
            </p:cNvSpPr>
            <p:nvPr/>
          </p:nvSpPr>
          <p:spPr bwMode="auto">
            <a:xfrm>
              <a:off x="11614151" y="4672097"/>
              <a:ext cx="73025" cy="74613"/>
            </a:xfrm>
            <a:custGeom>
              <a:avLst/>
              <a:gdLst>
                <a:gd name="T0" fmla="*/ 3 w 6"/>
                <a:gd name="T1" fmla="*/ 5 h 6"/>
                <a:gd name="T2" fmla="*/ 2 w 6"/>
                <a:gd name="T3" fmla="*/ 4 h 6"/>
                <a:gd name="T4" fmla="*/ 1 w 6"/>
                <a:gd name="T5" fmla="*/ 3 h 6"/>
                <a:gd name="T6" fmla="*/ 2 w 6"/>
                <a:gd name="T7" fmla="*/ 1 h 6"/>
                <a:gd name="T8" fmla="*/ 3 w 6"/>
                <a:gd name="T9" fmla="*/ 0 h 6"/>
                <a:gd name="T10" fmla="*/ 3 w 6"/>
                <a:gd name="T11" fmla="*/ 0 h 6"/>
                <a:gd name="T12" fmla="*/ 5 w 6"/>
                <a:gd name="T13" fmla="*/ 1 h 6"/>
                <a:gd name="T14" fmla="*/ 6 w 6"/>
                <a:gd name="T15" fmla="*/ 3 h 6"/>
                <a:gd name="T16" fmla="*/ 5 w 6"/>
                <a:gd name="T17" fmla="*/ 4 h 6"/>
                <a:gd name="T18" fmla="*/ 3 w 6"/>
                <a:gd name="T19" fmla="*/ 5 h 6"/>
                <a:gd name="T20" fmla="*/ 3 w 6"/>
                <a:gd name="T21" fmla="*/ 0 h 6"/>
                <a:gd name="T22" fmla="*/ 0 w 6"/>
                <a:gd name="T23" fmla="*/ 3 h 6"/>
                <a:gd name="T24" fmla="*/ 3 w 6"/>
                <a:gd name="T25" fmla="*/ 6 h 6"/>
                <a:gd name="T26" fmla="*/ 6 w 6"/>
                <a:gd name="T27" fmla="*/ 3 h 6"/>
                <a:gd name="T28" fmla="*/ 3 w 6"/>
                <a:gd name="T29" fmla="*/ 0 h 6"/>
                <a:gd name="T30" fmla="*/ 3 w 6"/>
                <a:gd name="T31" fmla="*/ 0 h 6"/>
                <a:gd name="T32" fmla="*/ 3 w 6"/>
                <a:gd name="T33" fmla="*/ 0 h 6"/>
                <a:gd name="T34" fmla="*/ 3 w 6"/>
                <a:gd name="T35" fmla="*/ 0 h 6"/>
                <a:gd name="T36" fmla="*/ 3 w 6"/>
                <a:gd name="T37" fmla="*/ 0 h 6"/>
                <a:gd name="T38" fmla="*/ 3 w 6"/>
                <a:gd name="T39" fmla="*/ 0 h 6"/>
                <a:gd name="T40" fmla="*/ 3 w 6"/>
                <a:gd name="T41" fmla="*/ 0 h 6"/>
                <a:gd name="T42" fmla="*/ 3 w 6"/>
                <a:gd name="T4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6">
                  <a:moveTo>
                    <a:pt x="3" y="5"/>
                  </a:moveTo>
                  <a:cubicBezTo>
                    <a:pt x="3" y="5"/>
                    <a:pt x="2" y="5"/>
                    <a:pt x="2" y="4"/>
                  </a:cubicBezTo>
                  <a:cubicBezTo>
                    <a:pt x="1" y="4"/>
                    <a:pt x="1" y="3"/>
                    <a:pt x="1" y="3"/>
                  </a:cubicBezTo>
                  <a:cubicBezTo>
                    <a:pt x="1" y="2"/>
                    <a:pt x="1" y="2"/>
                    <a:pt x="2" y="1"/>
                  </a:cubicBezTo>
                  <a:cubicBezTo>
                    <a:pt x="2" y="1"/>
                    <a:pt x="3" y="0"/>
                    <a:pt x="3" y="0"/>
                  </a:cubicBezTo>
                  <a:cubicBezTo>
                    <a:pt x="3" y="0"/>
                    <a:pt x="3" y="0"/>
                    <a:pt x="3" y="0"/>
                  </a:cubicBezTo>
                  <a:cubicBezTo>
                    <a:pt x="4" y="0"/>
                    <a:pt x="5" y="1"/>
                    <a:pt x="5" y="1"/>
                  </a:cubicBezTo>
                  <a:cubicBezTo>
                    <a:pt x="5" y="2"/>
                    <a:pt x="6" y="2"/>
                    <a:pt x="6" y="3"/>
                  </a:cubicBezTo>
                  <a:cubicBezTo>
                    <a:pt x="6" y="3"/>
                    <a:pt x="5" y="4"/>
                    <a:pt x="5" y="4"/>
                  </a:cubicBezTo>
                  <a:cubicBezTo>
                    <a:pt x="5" y="5"/>
                    <a:pt x="4" y="5"/>
                    <a:pt x="3" y="5"/>
                  </a:cubicBezTo>
                  <a:moveTo>
                    <a:pt x="3" y="0"/>
                  </a:moveTo>
                  <a:cubicBezTo>
                    <a:pt x="2" y="0"/>
                    <a:pt x="0" y="1"/>
                    <a:pt x="0" y="3"/>
                  </a:cubicBezTo>
                  <a:cubicBezTo>
                    <a:pt x="0" y="4"/>
                    <a:pt x="2" y="6"/>
                    <a:pt x="3" y="6"/>
                  </a:cubicBezTo>
                  <a:cubicBezTo>
                    <a:pt x="5" y="6"/>
                    <a:pt x="6" y="4"/>
                    <a:pt x="6" y="3"/>
                  </a:cubicBezTo>
                  <a:cubicBezTo>
                    <a:pt x="6" y="1"/>
                    <a:pt x="5" y="0"/>
                    <a:pt x="3" y="0"/>
                  </a:cubicBezTo>
                  <a:cubicBezTo>
                    <a:pt x="3" y="0"/>
                    <a:pt x="3" y="0"/>
                    <a:pt x="3" y="0"/>
                  </a:cubicBezTo>
                  <a:cubicBezTo>
                    <a:pt x="3" y="0"/>
                    <a:pt x="3" y="0"/>
                    <a:pt x="3" y="0"/>
                  </a:cubicBezTo>
                  <a:cubicBezTo>
                    <a:pt x="3" y="0"/>
                    <a:pt x="3" y="0"/>
                    <a:pt x="3" y="0"/>
                  </a:cubicBezTo>
                  <a:moveTo>
                    <a:pt x="3" y="0"/>
                  </a:moveTo>
                  <a:cubicBezTo>
                    <a:pt x="3" y="0"/>
                    <a:pt x="3" y="0"/>
                    <a:pt x="3" y="0"/>
                  </a:cubicBezTo>
                  <a:cubicBezTo>
                    <a:pt x="3" y="0"/>
                    <a:pt x="3" y="0"/>
                    <a:pt x="3"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380"/>
            <p:cNvSpPr/>
            <p:nvPr/>
          </p:nvSpPr>
          <p:spPr bwMode="auto">
            <a:xfrm>
              <a:off x="11404601" y="4672097"/>
              <a:ext cx="61913" cy="74613"/>
            </a:xfrm>
            <a:custGeom>
              <a:avLst/>
              <a:gdLst>
                <a:gd name="T0" fmla="*/ 3 w 5"/>
                <a:gd name="T1" fmla="*/ 0 h 6"/>
                <a:gd name="T2" fmla="*/ 0 w 5"/>
                <a:gd name="T3" fmla="*/ 3 h 6"/>
                <a:gd name="T4" fmla="*/ 3 w 5"/>
                <a:gd name="T5" fmla="*/ 6 h 6"/>
                <a:gd name="T6" fmla="*/ 5 w 5"/>
                <a:gd name="T7" fmla="*/ 3 h 6"/>
                <a:gd name="T8" fmla="*/ 3 w 5"/>
                <a:gd name="T9" fmla="*/ 0 h 6"/>
                <a:gd name="T10" fmla="*/ 3 w 5"/>
                <a:gd name="T11" fmla="*/ 0 h 6"/>
                <a:gd name="T12" fmla="*/ 3 w 5"/>
                <a:gd name="T13" fmla="*/ 0 h 6"/>
                <a:gd name="T14" fmla="*/ 4 w 5"/>
                <a:gd name="T15" fmla="*/ 1 h 6"/>
                <a:gd name="T16" fmla="*/ 5 w 5"/>
                <a:gd name="T17" fmla="*/ 3 h 6"/>
                <a:gd name="T18" fmla="*/ 4 w 5"/>
                <a:gd name="T19" fmla="*/ 4 h 6"/>
                <a:gd name="T20" fmla="*/ 3 w 5"/>
                <a:gd name="T21" fmla="*/ 5 h 6"/>
                <a:gd name="T22" fmla="*/ 1 w 5"/>
                <a:gd name="T23" fmla="*/ 4 h 6"/>
                <a:gd name="T24" fmla="*/ 0 w 5"/>
                <a:gd name="T25" fmla="*/ 3 h 6"/>
                <a:gd name="T26" fmla="*/ 1 w 5"/>
                <a:gd name="T27" fmla="*/ 1 h 6"/>
                <a:gd name="T28" fmla="*/ 3 w 5"/>
                <a:gd name="T29" fmla="*/ 0 h 6"/>
                <a:gd name="T30" fmla="*/ 3 w 5"/>
                <a:gd name="T31" fmla="*/ 0 h 6"/>
                <a:gd name="T32" fmla="*/ 3 w 5"/>
                <a:gd name="T33" fmla="*/ 0 h 6"/>
                <a:gd name="T34" fmla="*/ 3 w 5"/>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3" y="0"/>
                  </a:moveTo>
                  <a:cubicBezTo>
                    <a:pt x="1" y="0"/>
                    <a:pt x="0" y="1"/>
                    <a:pt x="0" y="3"/>
                  </a:cubicBezTo>
                  <a:cubicBezTo>
                    <a:pt x="0" y="4"/>
                    <a:pt x="1" y="6"/>
                    <a:pt x="3" y="6"/>
                  </a:cubicBezTo>
                  <a:cubicBezTo>
                    <a:pt x="4" y="6"/>
                    <a:pt x="5" y="4"/>
                    <a:pt x="5" y="3"/>
                  </a:cubicBezTo>
                  <a:cubicBezTo>
                    <a:pt x="5" y="1"/>
                    <a:pt x="4" y="0"/>
                    <a:pt x="3" y="0"/>
                  </a:cubicBezTo>
                  <a:cubicBezTo>
                    <a:pt x="3" y="0"/>
                    <a:pt x="3" y="0"/>
                    <a:pt x="3" y="0"/>
                  </a:cubicBezTo>
                  <a:cubicBezTo>
                    <a:pt x="3" y="0"/>
                    <a:pt x="3" y="0"/>
                    <a:pt x="3" y="0"/>
                  </a:cubicBezTo>
                  <a:cubicBezTo>
                    <a:pt x="3" y="0"/>
                    <a:pt x="4" y="1"/>
                    <a:pt x="4" y="1"/>
                  </a:cubicBezTo>
                  <a:cubicBezTo>
                    <a:pt x="5" y="2"/>
                    <a:pt x="5" y="2"/>
                    <a:pt x="5" y="3"/>
                  </a:cubicBezTo>
                  <a:cubicBezTo>
                    <a:pt x="5" y="3"/>
                    <a:pt x="5" y="4"/>
                    <a:pt x="4" y="4"/>
                  </a:cubicBezTo>
                  <a:cubicBezTo>
                    <a:pt x="4" y="5"/>
                    <a:pt x="3" y="5"/>
                    <a:pt x="3" y="5"/>
                  </a:cubicBezTo>
                  <a:cubicBezTo>
                    <a:pt x="2" y="5"/>
                    <a:pt x="1" y="5"/>
                    <a:pt x="1" y="4"/>
                  </a:cubicBezTo>
                  <a:cubicBezTo>
                    <a:pt x="0" y="4"/>
                    <a:pt x="0" y="3"/>
                    <a:pt x="0" y="3"/>
                  </a:cubicBezTo>
                  <a:cubicBezTo>
                    <a:pt x="0" y="2"/>
                    <a:pt x="0" y="2"/>
                    <a:pt x="1" y="1"/>
                  </a:cubicBezTo>
                  <a:cubicBezTo>
                    <a:pt x="1" y="1"/>
                    <a:pt x="2" y="0"/>
                    <a:pt x="3" y="0"/>
                  </a:cubicBezTo>
                  <a:cubicBezTo>
                    <a:pt x="3" y="0"/>
                    <a:pt x="3" y="0"/>
                    <a:pt x="3" y="0"/>
                  </a:cubicBezTo>
                  <a:cubicBezTo>
                    <a:pt x="3" y="0"/>
                    <a:pt x="3" y="0"/>
                    <a:pt x="3"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381"/>
            <p:cNvSpPr>
              <a:spLocks noEditPoints="1"/>
            </p:cNvSpPr>
            <p:nvPr/>
          </p:nvSpPr>
          <p:spPr bwMode="auto">
            <a:xfrm>
              <a:off x="8913813" y="4535572"/>
              <a:ext cx="122238" cy="111125"/>
            </a:xfrm>
            <a:custGeom>
              <a:avLst/>
              <a:gdLst>
                <a:gd name="T0" fmla="*/ 9 w 10"/>
                <a:gd name="T1" fmla="*/ 7 h 9"/>
                <a:gd name="T2" fmla="*/ 9 w 10"/>
                <a:gd name="T3" fmla="*/ 7 h 9"/>
                <a:gd name="T4" fmla="*/ 9 w 10"/>
                <a:gd name="T5" fmla="*/ 8 h 9"/>
                <a:gd name="T6" fmla="*/ 7 w 10"/>
                <a:gd name="T7" fmla="*/ 9 h 9"/>
                <a:gd name="T8" fmla="*/ 2 w 10"/>
                <a:gd name="T9" fmla="*/ 9 h 9"/>
                <a:gd name="T10" fmla="*/ 1 w 10"/>
                <a:gd name="T11" fmla="*/ 8 h 9"/>
                <a:gd name="T12" fmla="*/ 0 w 10"/>
                <a:gd name="T13" fmla="*/ 7 h 9"/>
                <a:gd name="T14" fmla="*/ 0 w 10"/>
                <a:gd name="T15" fmla="*/ 7 h 9"/>
                <a:gd name="T16" fmla="*/ 0 w 10"/>
                <a:gd name="T17" fmla="*/ 7 h 9"/>
                <a:gd name="T18" fmla="*/ 0 w 10"/>
                <a:gd name="T19" fmla="*/ 7 h 9"/>
                <a:gd name="T20" fmla="*/ 2 w 10"/>
                <a:gd name="T21" fmla="*/ 9 h 9"/>
                <a:gd name="T22" fmla="*/ 7 w 10"/>
                <a:gd name="T23" fmla="*/ 9 h 9"/>
                <a:gd name="T24" fmla="*/ 10 w 10"/>
                <a:gd name="T25" fmla="*/ 7 h 9"/>
                <a:gd name="T26" fmla="*/ 10 w 10"/>
                <a:gd name="T27" fmla="*/ 7 h 9"/>
                <a:gd name="T28" fmla="*/ 10 w 10"/>
                <a:gd name="T29" fmla="*/ 7 h 9"/>
                <a:gd name="T30" fmla="*/ 10 w 10"/>
                <a:gd name="T31" fmla="*/ 7 h 9"/>
                <a:gd name="T32" fmla="*/ 9 w 10"/>
                <a:gd name="T33" fmla="*/ 7 h 9"/>
                <a:gd name="T34" fmla="*/ 7 w 10"/>
                <a:gd name="T35" fmla="*/ 0 h 9"/>
                <a:gd name="T36" fmla="*/ 2 w 10"/>
                <a:gd name="T37" fmla="*/ 0 h 9"/>
                <a:gd name="T38" fmla="*/ 0 w 10"/>
                <a:gd name="T39" fmla="*/ 2 h 9"/>
                <a:gd name="T40" fmla="*/ 0 w 10"/>
                <a:gd name="T41" fmla="*/ 2 h 9"/>
                <a:gd name="T42" fmla="*/ 0 w 10"/>
                <a:gd name="T43" fmla="*/ 2 h 9"/>
                <a:gd name="T44" fmla="*/ 0 w 10"/>
                <a:gd name="T45" fmla="*/ 2 h 9"/>
                <a:gd name="T46" fmla="*/ 1 w 10"/>
                <a:gd name="T47" fmla="*/ 1 h 9"/>
                <a:gd name="T48" fmla="*/ 2 w 10"/>
                <a:gd name="T49" fmla="*/ 0 h 9"/>
                <a:gd name="T50" fmla="*/ 7 w 10"/>
                <a:gd name="T51" fmla="*/ 0 h 9"/>
                <a:gd name="T52" fmla="*/ 9 w 10"/>
                <a:gd name="T53" fmla="*/ 1 h 9"/>
                <a:gd name="T54" fmla="*/ 9 w 10"/>
                <a:gd name="T55" fmla="*/ 2 h 9"/>
                <a:gd name="T56" fmla="*/ 9 w 10"/>
                <a:gd name="T57" fmla="*/ 2 h 9"/>
                <a:gd name="T58" fmla="*/ 10 w 10"/>
                <a:gd name="T59" fmla="*/ 2 h 9"/>
                <a:gd name="T60" fmla="*/ 10 w 10"/>
                <a:gd name="T61" fmla="*/ 2 h 9"/>
                <a:gd name="T62" fmla="*/ 7 w 10"/>
                <a:gd name="T6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 h="9">
                  <a:moveTo>
                    <a:pt x="9" y="7"/>
                  </a:moveTo>
                  <a:cubicBezTo>
                    <a:pt x="9" y="7"/>
                    <a:pt x="9" y="7"/>
                    <a:pt x="9" y="7"/>
                  </a:cubicBezTo>
                  <a:cubicBezTo>
                    <a:pt x="9" y="8"/>
                    <a:pt x="9" y="8"/>
                    <a:pt x="9" y="8"/>
                  </a:cubicBezTo>
                  <a:cubicBezTo>
                    <a:pt x="8" y="9"/>
                    <a:pt x="8" y="9"/>
                    <a:pt x="7" y="9"/>
                  </a:cubicBezTo>
                  <a:cubicBezTo>
                    <a:pt x="2" y="9"/>
                    <a:pt x="2" y="9"/>
                    <a:pt x="2" y="9"/>
                  </a:cubicBezTo>
                  <a:cubicBezTo>
                    <a:pt x="2" y="9"/>
                    <a:pt x="1" y="9"/>
                    <a:pt x="1" y="8"/>
                  </a:cubicBezTo>
                  <a:cubicBezTo>
                    <a:pt x="1" y="8"/>
                    <a:pt x="0" y="8"/>
                    <a:pt x="0" y="7"/>
                  </a:cubicBezTo>
                  <a:cubicBezTo>
                    <a:pt x="0" y="7"/>
                    <a:pt x="0" y="7"/>
                    <a:pt x="0" y="7"/>
                  </a:cubicBezTo>
                  <a:cubicBezTo>
                    <a:pt x="0" y="7"/>
                    <a:pt x="0" y="7"/>
                    <a:pt x="0" y="7"/>
                  </a:cubicBezTo>
                  <a:cubicBezTo>
                    <a:pt x="0" y="7"/>
                    <a:pt x="0" y="7"/>
                    <a:pt x="0" y="7"/>
                  </a:cubicBezTo>
                  <a:cubicBezTo>
                    <a:pt x="0" y="8"/>
                    <a:pt x="1" y="9"/>
                    <a:pt x="2" y="9"/>
                  </a:cubicBezTo>
                  <a:cubicBezTo>
                    <a:pt x="7" y="9"/>
                    <a:pt x="7" y="9"/>
                    <a:pt x="7" y="9"/>
                  </a:cubicBezTo>
                  <a:cubicBezTo>
                    <a:pt x="9" y="9"/>
                    <a:pt x="10" y="8"/>
                    <a:pt x="10" y="7"/>
                  </a:cubicBezTo>
                  <a:cubicBezTo>
                    <a:pt x="10" y="7"/>
                    <a:pt x="10" y="7"/>
                    <a:pt x="10" y="7"/>
                  </a:cubicBezTo>
                  <a:cubicBezTo>
                    <a:pt x="10" y="7"/>
                    <a:pt x="10" y="7"/>
                    <a:pt x="10" y="7"/>
                  </a:cubicBezTo>
                  <a:cubicBezTo>
                    <a:pt x="10" y="7"/>
                    <a:pt x="10" y="7"/>
                    <a:pt x="10" y="7"/>
                  </a:cubicBezTo>
                  <a:cubicBezTo>
                    <a:pt x="10" y="7"/>
                    <a:pt x="9" y="7"/>
                    <a:pt x="9" y="7"/>
                  </a:cubicBezTo>
                  <a:moveTo>
                    <a:pt x="7" y="0"/>
                  </a:moveTo>
                  <a:cubicBezTo>
                    <a:pt x="2" y="0"/>
                    <a:pt x="2" y="0"/>
                    <a:pt x="2" y="0"/>
                  </a:cubicBezTo>
                  <a:cubicBezTo>
                    <a:pt x="1" y="0"/>
                    <a:pt x="0" y="1"/>
                    <a:pt x="0" y="2"/>
                  </a:cubicBezTo>
                  <a:cubicBezTo>
                    <a:pt x="0" y="2"/>
                    <a:pt x="0" y="2"/>
                    <a:pt x="0" y="2"/>
                  </a:cubicBezTo>
                  <a:cubicBezTo>
                    <a:pt x="0" y="2"/>
                    <a:pt x="0" y="2"/>
                    <a:pt x="0" y="2"/>
                  </a:cubicBezTo>
                  <a:cubicBezTo>
                    <a:pt x="0" y="2"/>
                    <a:pt x="0" y="2"/>
                    <a:pt x="0" y="2"/>
                  </a:cubicBezTo>
                  <a:cubicBezTo>
                    <a:pt x="0" y="1"/>
                    <a:pt x="1" y="1"/>
                    <a:pt x="1" y="1"/>
                  </a:cubicBezTo>
                  <a:cubicBezTo>
                    <a:pt x="1" y="0"/>
                    <a:pt x="2" y="0"/>
                    <a:pt x="2" y="0"/>
                  </a:cubicBezTo>
                  <a:cubicBezTo>
                    <a:pt x="7" y="0"/>
                    <a:pt x="7" y="0"/>
                    <a:pt x="7" y="0"/>
                  </a:cubicBezTo>
                  <a:cubicBezTo>
                    <a:pt x="8" y="0"/>
                    <a:pt x="8" y="0"/>
                    <a:pt x="9" y="1"/>
                  </a:cubicBezTo>
                  <a:cubicBezTo>
                    <a:pt x="9" y="1"/>
                    <a:pt x="9" y="1"/>
                    <a:pt x="9" y="2"/>
                  </a:cubicBezTo>
                  <a:cubicBezTo>
                    <a:pt x="9" y="2"/>
                    <a:pt x="9" y="2"/>
                    <a:pt x="9" y="2"/>
                  </a:cubicBezTo>
                  <a:cubicBezTo>
                    <a:pt x="9" y="2"/>
                    <a:pt x="10" y="2"/>
                    <a:pt x="10" y="2"/>
                  </a:cubicBezTo>
                  <a:cubicBezTo>
                    <a:pt x="10" y="2"/>
                    <a:pt x="10" y="2"/>
                    <a:pt x="10" y="2"/>
                  </a:cubicBezTo>
                  <a:cubicBezTo>
                    <a:pt x="10" y="1"/>
                    <a:pt x="9" y="0"/>
                    <a:pt x="7"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382"/>
            <p:cNvSpPr/>
            <p:nvPr/>
          </p:nvSpPr>
          <p:spPr bwMode="auto">
            <a:xfrm>
              <a:off x="8655051" y="4535572"/>
              <a:ext cx="123825" cy="111125"/>
            </a:xfrm>
            <a:custGeom>
              <a:avLst/>
              <a:gdLst>
                <a:gd name="T0" fmla="*/ 8 w 10"/>
                <a:gd name="T1" fmla="*/ 0 h 9"/>
                <a:gd name="T2" fmla="*/ 3 w 10"/>
                <a:gd name="T3" fmla="*/ 0 h 9"/>
                <a:gd name="T4" fmla="*/ 0 w 10"/>
                <a:gd name="T5" fmla="*/ 2 h 9"/>
                <a:gd name="T6" fmla="*/ 0 w 10"/>
                <a:gd name="T7" fmla="*/ 7 h 9"/>
                <a:gd name="T8" fmla="*/ 3 w 10"/>
                <a:gd name="T9" fmla="*/ 9 h 9"/>
                <a:gd name="T10" fmla="*/ 8 w 10"/>
                <a:gd name="T11" fmla="*/ 9 h 9"/>
                <a:gd name="T12" fmla="*/ 10 w 10"/>
                <a:gd name="T13" fmla="*/ 7 h 9"/>
                <a:gd name="T14" fmla="*/ 10 w 10"/>
                <a:gd name="T15" fmla="*/ 7 h 9"/>
                <a:gd name="T16" fmla="*/ 10 w 10"/>
                <a:gd name="T17" fmla="*/ 7 h 9"/>
                <a:gd name="T18" fmla="*/ 10 w 10"/>
                <a:gd name="T19" fmla="*/ 7 h 9"/>
                <a:gd name="T20" fmla="*/ 10 w 10"/>
                <a:gd name="T21" fmla="*/ 7 h 9"/>
                <a:gd name="T22" fmla="*/ 9 w 10"/>
                <a:gd name="T23" fmla="*/ 8 h 9"/>
                <a:gd name="T24" fmla="*/ 8 w 10"/>
                <a:gd name="T25" fmla="*/ 9 h 9"/>
                <a:gd name="T26" fmla="*/ 3 w 10"/>
                <a:gd name="T27" fmla="*/ 9 h 9"/>
                <a:gd name="T28" fmla="*/ 1 w 10"/>
                <a:gd name="T29" fmla="*/ 8 h 9"/>
                <a:gd name="T30" fmla="*/ 1 w 10"/>
                <a:gd name="T31" fmla="*/ 7 h 9"/>
                <a:gd name="T32" fmla="*/ 1 w 10"/>
                <a:gd name="T33" fmla="*/ 2 h 9"/>
                <a:gd name="T34" fmla="*/ 1 w 10"/>
                <a:gd name="T35" fmla="*/ 1 h 9"/>
                <a:gd name="T36" fmla="*/ 3 w 10"/>
                <a:gd name="T37" fmla="*/ 0 h 9"/>
                <a:gd name="T38" fmla="*/ 8 w 10"/>
                <a:gd name="T39" fmla="*/ 0 h 9"/>
                <a:gd name="T40" fmla="*/ 9 w 10"/>
                <a:gd name="T41" fmla="*/ 1 h 9"/>
                <a:gd name="T42" fmla="*/ 10 w 10"/>
                <a:gd name="T43" fmla="*/ 2 h 9"/>
                <a:gd name="T44" fmla="*/ 10 w 10"/>
                <a:gd name="T45" fmla="*/ 2 h 9"/>
                <a:gd name="T46" fmla="*/ 10 w 10"/>
                <a:gd name="T47" fmla="*/ 2 h 9"/>
                <a:gd name="T48" fmla="*/ 10 w 10"/>
                <a:gd name="T49" fmla="*/ 2 h 9"/>
                <a:gd name="T50" fmla="*/ 8 w 10"/>
                <a:gd name="T5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 h="9">
                  <a:moveTo>
                    <a:pt x="8" y="0"/>
                  </a:moveTo>
                  <a:cubicBezTo>
                    <a:pt x="3" y="0"/>
                    <a:pt x="3" y="0"/>
                    <a:pt x="3" y="0"/>
                  </a:cubicBezTo>
                  <a:cubicBezTo>
                    <a:pt x="1" y="0"/>
                    <a:pt x="0" y="1"/>
                    <a:pt x="0" y="2"/>
                  </a:cubicBezTo>
                  <a:cubicBezTo>
                    <a:pt x="0" y="7"/>
                    <a:pt x="0" y="7"/>
                    <a:pt x="0" y="7"/>
                  </a:cubicBezTo>
                  <a:cubicBezTo>
                    <a:pt x="0" y="8"/>
                    <a:pt x="1" y="9"/>
                    <a:pt x="3" y="9"/>
                  </a:cubicBezTo>
                  <a:cubicBezTo>
                    <a:pt x="8" y="9"/>
                    <a:pt x="8" y="9"/>
                    <a:pt x="8" y="9"/>
                  </a:cubicBezTo>
                  <a:cubicBezTo>
                    <a:pt x="9" y="9"/>
                    <a:pt x="10" y="8"/>
                    <a:pt x="10" y="7"/>
                  </a:cubicBezTo>
                  <a:cubicBezTo>
                    <a:pt x="10" y="7"/>
                    <a:pt x="10" y="7"/>
                    <a:pt x="10" y="7"/>
                  </a:cubicBezTo>
                  <a:cubicBezTo>
                    <a:pt x="10" y="7"/>
                    <a:pt x="10" y="7"/>
                    <a:pt x="10" y="7"/>
                  </a:cubicBezTo>
                  <a:cubicBezTo>
                    <a:pt x="10" y="7"/>
                    <a:pt x="10" y="7"/>
                    <a:pt x="10" y="7"/>
                  </a:cubicBezTo>
                  <a:cubicBezTo>
                    <a:pt x="10" y="7"/>
                    <a:pt x="10" y="7"/>
                    <a:pt x="10" y="7"/>
                  </a:cubicBezTo>
                  <a:cubicBezTo>
                    <a:pt x="10" y="8"/>
                    <a:pt x="9" y="8"/>
                    <a:pt x="9" y="8"/>
                  </a:cubicBezTo>
                  <a:cubicBezTo>
                    <a:pt x="9" y="9"/>
                    <a:pt x="8" y="9"/>
                    <a:pt x="8" y="9"/>
                  </a:cubicBezTo>
                  <a:cubicBezTo>
                    <a:pt x="3" y="9"/>
                    <a:pt x="3" y="9"/>
                    <a:pt x="3" y="9"/>
                  </a:cubicBezTo>
                  <a:cubicBezTo>
                    <a:pt x="2" y="9"/>
                    <a:pt x="2" y="9"/>
                    <a:pt x="1" y="8"/>
                  </a:cubicBezTo>
                  <a:cubicBezTo>
                    <a:pt x="1" y="8"/>
                    <a:pt x="1" y="8"/>
                    <a:pt x="1" y="7"/>
                  </a:cubicBezTo>
                  <a:cubicBezTo>
                    <a:pt x="1" y="2"/>
                    <a:pt x="1" y="2"/>
                    <a:pt x="1" y="2"/>
                  </a:cubicBezTo>
                  <a:cubicBezTo>
                    <a:pt x="1" y="1"/>
                    <a:pt x="1" y="1"/>
                    <a:pt x="1" y="1"/>
                  </a:cubicBezTo>
                  <a:cubicBezTo>
                    <a:pt x="2" y="0"/>
                    <a:pt x="2" y="0"/>
                    <a:pt x="3" y="0"/>
                  </a:cubicBezTo>
                  <a:cubicBezTo>
                    <a:pt x="8" y="0"/>
                    <a:pt x="8" y="0"/>
                    <a:pt x="8" y="0"/>
                  </a:cubicBezTo>
                  <a:cubicBezTo>
                    <a:pt x="8" y="0"/>
                    <a:pt x="9" y="0"/>
                    <a:pt x="9" y="1"/>
                  </a:cubicBezTo>
                  <a:cubicBezTo>
                    <a:pt x="9" y="1"/>
                    <a:pt x="10" y="1"/>
                    <a:pt x="10" y="2"/>
                  </a:cubicBezTo>
                  <a:cubicBezTo>
                    <a:pt x="10" y="2"/>
                    <a:pt x="10" y="2"/>
                    <a:pt x="10" y="2"/>
                  </a:cubicBezTo>
                  <a:cubicBezTo>
                    <a:pt x="10" y="2"/>
                    <a:pt x="10" y="2"/>
                    <a:pt x="10" y="2"/>
                  </a:cubicBezTo>
                  <a:cubicBezTo>
                    <a:pt x="10" y="2"/>
                    <a:pt x="10" y="2"/>
                    <a:pt x="10" y="2"/>
                  </a:cubicBezTo>
                  <a:cubicBezTo>
                    <a:pt x="10" y="1"/>
                    <a:pt x="9" y="0"/>
                    <a:pt x="8"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383"/>
            <p:cNvSpPr/>
            <p:nvPr/>
          </p:nvSpPr>
          <p:spPr bwMode="auto">
            <a:xfrm>
              <a:off x="9158288" y="4535572"/>
              <a:ext cx="111125" cy="111125"/>
            </a:xfrm>
            <a:custGeom>
              <a:avLst/>
              <a:gdLst>
                <a:gd name="T0" fmla="*/ 7 w 9"/>
                <a:gd name="T1" fmla="*/ 0 h 9"/>
                <a:gd name="T2" fmla="*/ 2 w 9"/>
                <a:gd name="T3" fmla="*/ 0 h 9"/>
                <a:gd name="T4" fmla="*/ 0 w 9"/>
                <a:gd name="T5" fmla="*/ 2 h 9"/>
                <a:gd name="T6" fmla="*/ 0 w 9"/>
                <a:gd name="T7" fmla="*/ 2 h 9"/>
                <a:gd name="T8" fmla="*/ 0 w 9"/>
                <a:gd name="T9" fmla="*/ 2 h 9"/>
                <a:gd name="T10" fmla="*/ 0 w 9"/>
                <a:gd name="T11" fmla="*/ 2 h 9"/>
                <a:gd name="T12" fmla="*/ 0 w 9"/>
                <a:gd name="T13" fmla="*/ 2 h 9"/>
                <a:gd name="T14" fmla="*/ 1 w 9"/>
                <a:gd name="T15" fmla="*/ 1 h 9"/>
                <a:gd name="T16" fmla="*/ 2 w 9"/>
                <a:gd name="T17" fmla="*/ 0 h 9"/>
                <a:gd name="T18" fmla="*/ 7 w 9"/>
                <a:gd name="T19" fmla="*/ 0 h 9"/>
                <a:gd name="T20" fmla="*/ 8 w 9"/>
                <a:gd name="T21" fmla="*/ 1 h 9"/>
                <a:gd name="T22" fmla="*/ 9 w 9"/>
                <a:gd name="T23" fmla="*/ 2 h 9"/>
                <a:gd name="T24" fmla="*/ 9 w 9"/>
                <a:gd name="T25" fmla="*/ 7 h 9"/>
                <a:gd name="T26" fmla="*/ 8 w 9"/>
                <a:gd name="T27" fmla="*/ 8 h 9"/>
                <a:gd name="T28" fmla="*/ 7 w 9"/>
                <a:gd name="T29" fmla="*/ 9 h 9"/>
                <a:gd name="T30" fmla="*/ 2 w 9"/>
                <a:gd name="T31" fmla="*/ 9 h 9"/>
                <a:gd name="T32" fmla="*/ 1 w 9"/>
                <a:gd name="T33" fmla="*/ 8 h 9"/>
                <a:gd name="T34" fmla="*/ 0 w 9"/>
                <a:gd name="T35" fmla="*/ 7 h 9"/>
                <a:gd name="T36" fmla="*/ 0 w 9"/>
                <a:gd name="T37" fmla="*/ 7 h 9"/>
                <a:gd name="T38" fmla="*/ 0 w 9"/>
                <a:gd name="T39" fmla="*/ 7 h 9"/>
                <a:gd name="T40" fmla="*/ 0 w 9"/>
                <a:gd name="T41" fmla="*/ 7 h 9"/>
                <a:gd name="T42" fmla="*/ 0 w 9"/>
                <a:gd name="T43" fmla="*/ 7 h 9"/>
                <a:gd name="T44" fmla="*/ 2 w 9"/>
                <a:gd name="T45" fmla="*/ 9 h 9"/>
                <a:gd name="T46" fmla="*/ 7 w 9"/>
                <a:gd name="T47" fmla="*/ 9 h 9"/>
                <a:gd name="T48" fmla="*/ 9 w 9"/>
                <a:gd name="T49" fmla="*/ 7 h 9"/>
                <a:gd name="T50" fmla="*/ 9 w 9"/>
                <a:gd name="T51" fmla="*/ 7 h 9"/>
                <a:gd name="T52" fmla="*/ 9 w 9"/>
                <a:gd name="T53" fmla="*/ 7 h 9"/>
                <a:gd name="T54" fmla="*/ 9 w 9"/>
                <a:gd name="T55" fmla="*/ 2 h 9"/>
                <a:gd name="T56" fmla="*/ 7 w 9"/>
                <a:gd name="T5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 h="9">
                  <a:moveTo>
                    <a:pt x="7" y="0"/>
                  </a:moveTo>
                  <a:cubicBezTo>
                    <a:pt x="2" y="0"/>
                    <a:pt x="2" y="0"/>
                    <a:pt x="2" y="0"/>
                  </a:cubicBezTo>
                  <a:cubicBezTo>
                    <a:pt x="1" y="0"/>
                    <a:pt x="0" y="1"/>
                    <a:pt x="0" y="2"/>
                  </a:cubicBezTo>
                  <a:cubicBezTo>
                    <a:pt x="0" y="2"/>
                    <a:pt x="0" y="2"/>
                    <a:pt x="0" y="2"/>
                  </a:cubicBezTo>
                  <a:cubicBezTo>
                    <a:pt x="0" y="2"/>
                    <a:pt x="0" y="2"/>
                    <a:pt x="0" y="2"/>
                  </a:cubicBezTo>
                  <a:cubicBezTo>
                    <a:pt x="0" y="2"/>
                    <a:pt x="0" y="2"/>
                    <a:pt x="0" y="2"/>
                  </a:cubicBezTo>
                  <a:cubicBezTo>
                    <a:pt x="0" y="2"/>
                    <a:pt x="0" y="2"/>
                    <a:pt x="0" y="2"/>
                  </a:cubicBezTo>
                  <a:cubicBezTo>
                    <a:pt x="0" y="1"/>
                    <a:pt x="0" y="1"/>
                    <a:pt x="1" y="1"/>
                  </a:cubicBezTo>
                  <a:cubicBezTo>
                    <a:pt x="1" y="0"/>
                    <a:pt x="1" y="0"/>
                    <a:pt x="2" y="0"/>
                  </a:cubicBezTo>
                  <a:cubicBezTo>
                    <a:pt x="7" y="0"/>
                    <a:pt x="7" y="0"/>
                    <a:pt x="7" y="0"/>
                  </a:cubicBezTo>
                  <a:cubicBezTo>
                    <a:pt x="8" y="0"/>
                    <a:pt x="8" y="0"/>
                    <a:pt x="8" y="1"/>
                  </a:cubicBezTo>
                  <a:cubicBezTo>
                    <a:pt x="9" y="1"/>
                    <a:pt x="9" y="1"/>
                    <a:pt x="9" y="2"/>
                  </a:cubicBezTo>
                  <a:cubicBezTo>
                    <a:pt x="9" y="7"/>
                    <a:pt x="9" y="7"/>
                    <a:pt x="9" y="7"/>
                  </a:cubicBezTo>
                  <a:cubicBezTo>
                    <a:pt x="9" y="8"/>
                    <a:pt x="9" y="8"/>
                    <a:pt x="8" y="8"/>
                  </a:cubicBezTo>
                  <a:cubicBezTo>
                    <a:pt x="8" y="9"/>
                    <a:pt x="8" y="9"/>
                    <a:pt x="7" y="9"/>
                  </a:cubicBezTo>
                  <a:cubicBezTo>
                    <a:pt x="2" y="9"/>
                    <a:pt x="2" y="9"/>
                    <a:pt x="2" y="9"/>
                  </a:cubicBezTo>
                  <a:cubicBezTo>
                    <a:pt x="1" y="9"/>
                    <a:pt x="1" y="9"/>
                    <a:pt x="1" y="8"/>
                  </a:cubicBezTo>
                  <a:cubicBezTo>
                    <a:pt x="0" y="8"/>
                    <a:pt x="0" y="8"/>
                    <a:pt x="0" y="7"/>
                  </a:cubicBezTo>
                  <a:cubicBezTo>
                    <a:pt x="0" y="7"/>
                    <a:pt x="0" y="7"/>
                    <a:pt x="0" y="7"/>
                  </a:cubicBezTo>
                  <a:cubicBezTo>
                    <a:pt x="0" y="7"/>
                    <a:pt x="0" y="7"/>
                    <a:pt x="0" y="7"/>
                  </a:cubicBezTo>
                  <a:cubicBezTo>
                    <a:pt x="0" y="7"/>
                    <a:pt x="0" y="7"/>
                    <a:pt x="0" y="7"/>
                  </a:cubicBezTo>
                  <a:cubicBezTo>
                    <a:pt x="0" y="7"/>
                    <a:pt x="0" y="7"/>
                    <a:pt x="0" y="7"/>
                  </a:cubicBezTo>
                  <a:cubicBezTo>
                    <a:pt x="0" y="8"/>
                    <a:pt x="1" y="9"/>
                    <a:pt x="2" y="9"/>
                  </a:cubicBezTo>
                  <a:cubicBezTo>
                    <a:pt x="7" y="9"/>
                    <a:pt x="7" y="9"/>
                    <a:pt x="7" y="9"/>
                  </a:cubicBezTo>
                  <a:cubicBezTo>
                    <a:pt x="8" y="9"/>
                    <a:pt x="9" y="8"/>
                    <a:pt x="9" y="7"/>
                  </a:cubicBezTo>
                  <a:cubicBezTo>
                    <a:pt x="9" y="7"/>
                    <a:pt x="9" y="7"/>
                    <a:pt x="9" y="7"/>
                  </a:cubicBezTo>
                  <a:cubicBezTo>
                    <a:pt x="9" y="7"/>
                    <a:pt x="9" y="7"/>
                    <a:pt x="9" y="7"/>
                  </a:cubicBezTo>
                  <a:cubicBezTo>
                    <a:pt x="9" y="2"/>
                    <a:pt x="9" y="2"/>
                    <a:pt x="9" y="2"/>
                  </a:cubicBezTo>
                  <a:cubicBezTo>
                    <a:pt x="9" y="1"/>
                    <a:pt x="8" y="0"/>
                    <a:pt x="7"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384"/>
            <p:cNvSpPr/>
            <p:nvPr/>
          </p:nvSpPr>
          <p:spPr bwMode="auto">
            <a:xfrm>
              <a:off x="8753476" y="4559384"/>
              <a:ext cx="61913" cy="61913"/>
            </a:xfrm>
            <a:custGeom>
              <a:avLst/>
              <a:gdLst>
                <a:gd name="T0" fmla="*/ 3 w 5"/>
                <a:gd name="T1" fmla="*/ 0 h 5"/>
                <a:gd name="T2" fmla="*/ 2 w 5"/>
                <a:gd name="T3" fmla="*/ 0 h 5"/>
                <a:gd name="T4" fmla="*/ 2 w 5"/>
                <a:gd name="T5" fmla="*/ 0 h 5"/>
                <a:gd name="T6" fmla="*/ 0 w 5"/>
                <a:gd name="T7" fmla="*/ 3 h 5"/>
                <a:gd name="T8" fmla="*/ 2 w 5"/>
                <a:gd name="T9" fmla="*/ 5 h 5"/>
                <a:gd name="T10" fmla="*/ 2 w 5"/>
                <a:gd name="T11" fmla="*/ 5 h 5"/>
                <a:gd name="T12" fmla="*/ 3 w 5"/>
                <a:gd name="T13" fmla="*/ 5 h 5"/>
                <a:gd name="T14" fmla="*/ 5 w 5"/>
                <a:gd name="T15" fmla="*/ 3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2" y="0"/>
                    <a:pt x="2" y="0"/>
                    <a:pt x="2" y="0"/>
                  </a:cubicBezTo>
                  <a:cubicBezTo>
                    <a:pt x="2" y="0"/>
                    <a:pt x="2" y="0"/>
                    <a:pt x="2" y="0"/>
                  </a:cubicBezTo>
                  <a:cubicBezTo>
                    <a:pt x="1" y="1"/>
                    <a:pt x="0" y="2"/>
                    <a:pt x="0" y="3"/>
                  </a:cubicBezTo>
                  <a:cubicBezTo>
                    <a:pt x="0" y="3"/>
                    <a:pt x="1" y="4"/>
                    <a:pt x="2" y="5"/>
                  </a:cubicBezTo>
                  <a:cubicBezTo>
                    <a:pt x="2" y="5"/>
                    <a:pt x="2" y="5"/>
                    <a:pt x="2" y="5"/>
                  </a:cubicBezTo>
                  <a:cubicBezTo>
                    <a:pt x="2" y="5"/>
                    <a:pt x="2" y="5"/>
                    <a:pt x="3" y="5"/>
                  </a:cubicBezTo>
                  <a:cubicBezTo>
                    <a:pt x="4" y="5"/>
                    <a:pt x="5" y="4"/>
                    <a:pt x="5" y="3"/>
                  </a:cubicBezTo>
                  <a:cubicBezTo>
                    <a:pt x="5" y="1"/>
                    <a:pt x="4" y="0"/>
                    <a:pt x="3"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385"/>
            <p:cNvSpPr/>
            <p:nvPr/>
          </p:nvSpPr>
          <p:spPr bwMode="auto">
            <a:xfrm>
              <a:off x="8875713" y="4559384"/>
              <a:ext cx="61913" cy="61913"/>
            </a:xfrm>
            <a:custGeom>
              <a:avLst/>
              <a:gdLst>
                <a:gd name="T0" fmla="*/ 3 w 5"/>
                <a:gd name="T1" fmla="*/ 0 h 5"/>
                <a:gd name="T2" fmla="*/ 0 w 5"/>
                <a:gd name="T3" fmla="*/ 3 h 5"/>
                <a:gd name="T4" fmla="*/ 3 w 5"/>
                <a:gd name="T5" fmla="*/ 5 h 5"/>
                <a:gd name="T6" fmla="*/ 3 w 5"/>
                <a:gd name="T7" fmla="*/ 5 h 5"/>
                <a:gd name="T8" fmla="*/ 3 w 5"/>
                <a:gd name="T9" fmla="*/ 5 h 5"/>
                <a:gd name="T10" fmla="*/ 5 w 5"/>
                <a:gd name="T11" fmla="*/ 3 h 5"/>
                <a:gd name="T12" fmla="*/ 3 w 5"/>
                <a:gd name="T13" fmla="*/ 0 h 5"/>
                <a:gd name="T14" fmla="*/ 3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1" y="0"/>
                    <a:pt x="0" y="1"/>
                    <a:pt x="0" y="3"/>
                  </a:cubicBezTo>
                  <a:cubicBezTo>
                    <a:pt x="0" y="4"/>
                    <a:pt x="1" y="5"/>
                    <a:pt x="3" y="5"/>
                  </a:cubicBezTo>
                  <a:cubicBezTo>
                    <a:pt x="3" y="5"/>
                    <a:pt x="3" y="5"/>
                    <a:pt x="3" y="5"/>
                  </a:cubicBezTo>
                  <a:cubicBezTo>
                    <a:pt x="3" y="5"/>
                    <a:pt x="3" y="5"/>
                    <a:pt x="3" y="5"/>
                  </a:cubicBezTo>
                  <a:cubicBezTo>
                    <a:pt x="5" y="5"/>
                    <a:pt x="5" y="4"/>
                    <a:pt x="5" y="3"/>
                  </a:cubicBezTo>
                  <a:cubicBezTo>
                    <a:pt x="5" y="1"/>
                    <a:pt x="5" y="0"/>
                    <a:pt x="3" y="0"/>
                  </a:cubicBezTo>
                  <a:cubicBezTo>
                    <a:pt x="3" y="0"/>
                    <a:pt x="3" y="0"/>
                    <a:pt x="3" y="0"/>
                  </a:cubicBezTo>
                  <a:cubicBezTo>
                    <a:pt x="3" y="0"/>
                    <a:pt x="3" y="0"/>
                    <a:pt x="3"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386"/>
            <p:cNvSpPr/>
            <p:nvPr/>
          </p:nvSpPr>
          <p:spPr bwMode="auto">
            <a:xfrm>
              <a:off x="8999538" y="4559384"/>
              <a:ext cx="60325" cy="61913"/>
            </a:xfrm>
            <a:custGeom>
              <a:avLst/>
              <a:gdLst>
                <a:gd name="T0" fmla="*/ 3 w 5"/>
                <a:gd name="T1" fmla="*/ 0 h 5"/>
                <a:gd name="T2" fmla="*/ 3 w 5"/>
                <a:gd name="T3" fmla="*/ 0 h 5"/>
                <a:gd name="T4" fmla="*/ 2 w 5"/>
                <a:gd name="T5" fmla="*/ 0 h 5"/>
                <a:gd name="T6" fmla="*/ 0 w 5"/>
                <a:gd name="T7" fmla="*/ 3 h 5"/>
                <a:gd name="T8" fmla="*/ 2 w 5"/>
                <a:gd name="T9" fmla="*/ 5 h 5"/>
                <a:gd name="T10" fmla="*/ 3 w 5"/>
                <a:gd name="T11" fmla="*/ 5 h 5"/>
                <a:gd name="T12" fmla="*/ 3 w 5"/>
                <a:gd name="T13" fmla="*/ 5 h 5"/>
                <a:gd name="T14" fmla="*/ 5 w 5"/>
                <a:gd name="T15" fmla="*/ 3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3" y="0"/>
                    <a:pt x="3" y="0"/>
                    <a:pt x="3" y="0"/>
                  </a:cubicBezTo>
                  <a:cubicBezTo>
                    <a:pt x="3" y="0"/>
                    <a:pt x="2" y="0"/>
                    <a:pt x="2" y="0"/>
                  </a:cubicBezTo>
                  <a:cubicBezTo>
                    <a:pt x="1" y="0"/>
                    <a:pt x="0" y="1"/>
                    <a:pt x="0" y="3"/>
                  </a:cubicBezTo>
                  <a:cubicBezTo>
                    <a:pt x="0" y="4"/>
                    <a:pt x="1" y="5"/>
                    <a:pt x="2" y="5"/>
                  </a:cubicBezTo>
                  <a:cubicBezTo>
                    <a:pt x="2" y="5"/>
                    <a:pt x="3" y="5"/>
                    <a:pt x="3" y="5"/>
                  </a:cubicBezTo>
                  <a:cubicBezTo>
                    <a:pt x="3" y="5"/>
                    <a:pt x="3" y="5"/>
                    <a:pt x="3" y="5"/>
                  </a:cubicBezTo>
                  <a:cubicBezTo>
                    <a:pt x="4" y="5"/>
                    <a:pt x="5" y="4"/>
                    <a:pt x="5" y="3"/>
                  </a:cubicBezTo>
                  <a:cubicBezTo>
                    <a:pt x="5" y="1"/>
                    <a:pt x="4" y="0"/>
                    <a:pt x="3"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387"/>
            <p:cNvSpPr/>
            <p:nvPr/>
          </p:nvSpPr>
          <p:spPr bwMode="auto">
            <a:xfrm>
              <a:off x="9121776" y="4559384"/>
              <a:ext cx="61913" cy="61913"/>
            </a:xfrm>
            <a:custGeom>
              <a:avLst/>
              <a:gdLst>
                <a:gd name="T0" fmla="*/ 3 w 5"/>
                <a:gd name="T1" fmla="*/ 0 h 5"/>
                <a:gd name="T2" fmla="*/ 3 w 5"/>
                <a:gd name="T3" fmla="*/ 0 h 5"/>
                <a:gd name="T4" fmla="*/ 0 w 5"/>
                <a:gd name="T5" fmla="*/ 3 h 5"/>
                <a:gd name="T6" fmla="*/ 3 w 5"/>
                <a:gd name="T7" fmla="*/ 5 h 5"/>
                <a:gd name="T8" fmla="*/ 3 w 5"/>
                <a:gd name="T9" fmla="*/ 5 h 5"/>
                <a:gd name="T10" fmla="*/ 3 w 5"/>
                <a:gd name="T11" fmla="*/ 5 h 5"/>
                <a:gd name="T12" fmla="*/ 5 w 5"/>
                <a:gd name="T13" fmla="*/ 3 h 5"/>
                <a:gd name="T14" fmla="*/ 3 w 5"/>
                <a:gd name="T15" fmla="*/ 0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3" y="0"/>
                    <a:pt x="3" y="0"/>
                    <a:pt x="3" y="0"/>
                  </a:cubicBezTo>
                  <a:cubicBezTo>
                    <a:pt x="1" y="0"/>
                    <a:pt x="0" y="1"/>
                    <a:pt x="0" y="3"/>
                  </a:cubicBezTo>
                  <a:cubicBezTo>
                    <a:pt x="0" y="4"/>
                    <a:pt x="1" y="5"/>
                    <a:pt x="3" y="5"/>
                  </a:cubicBezTo>
                  <a:cubicBezTo>
                    <a:pt x="3" y="5"/>
                    <a:pt x="3" y="5"/>
                    <a:pt x="3" y="5"/>
                  </a:cubicBezTo>
                  <a:cubicBezTo>
                    <a:pt x="3" y="5"/>
                    <a:pt x="3" y="5"/>
                    <a:pt x="3" y="5"/>
                  </a:cubicBezTo>
                  <a:cubicBezTo>
                    <a:pt x="4" y="5"/>
                    <a:pt x="5" y="4"/>
                    <a:pt x="5" y="3"/>
                  </a:cubicBezTo>
                  <a:cubicBezTo>
                    <a:pt x="5" y="1"/>
                    <a:pt x="4" y="0"/>
                    <a:pt x="3" y="0"/>
                  </a:cubicBezTo>
                  <a:cubicBezTo>
                    <a:pt x="3" y="0"/>
                    <a:pt x="3" y="0"/>
                    <a:pt x="3"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388"/>
            <p:cNvSpPr/>
            <p:nvPr/>
          </p:nvSpPr>
          <p:spPr bwMode="auto">
            <a:xfrm>
              <a:off x="9378951"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389"/>
            <p:cNvSpPr/>
            <p:nvPr/>
          </p:nvSpPr>
          <p:spPr bwMode="auto">
            <a:xfrm>
              <a:off x="9378951"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390"/>
            <p:cNvSpPr/>
            <p:nvPr/>
          </p:nvSpPr>
          <p:spPr bwMode="auto">
            <a:xfrm>
              <a:off x="9305926"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391"/>
            <p:cNvSpPr/>
            <p:nvPr/>
          </p:nvSpPr>
          <p:spPr bwMode="auto">
            <a:xfrm>
              <a:off x="9305926"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392"/>
            <p:cNvSpPr/>
            <p:nvPr/>
          </p:nvSpPr>
          <p:spPr bwMode="auto">
            <a:xfrm>
              <a:off x="8569326"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393"/>
            <p:cNvSpPr/>
            <p:nvPr/>
          </p:nvSpPr>
          <p:spPr bwMode="auto">
            <a:xfrm>
              <a:off x="8569326"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394"/>
            <p:cNvSpPr/>
            <p:nvPr/>
          </p:nvSpPr>
          <p:spPr bwMode="auto">
            <a:xfrm>
              <a:off x="8691563"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395"/>
            <p:cNvSpPr/>
            <p:nvPr/>
          </p:nvSpPr>
          <p:spPr bwMode="auto">
            <a:xfrm>
              <a:off x="8691563"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396"/>
            <p:cNvSpPr/>
            <p:nvPr/>
          </p:nvSpPr>
          <p:spPr bwMode="auto">
            <a:xfrm>
              <a:off x="8496301"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397"/>
            <p:cNvSpPr/>
            <p:nvPr/>
          </p:nvSpPr>
          <p:spPr bwMode="auto">
            <a:xfrm>
              <a:off x="8496301"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398"/>
            <p:cNvSpPr/>
            <p:nvPr/>
          </p:nvSpPr>
          <p:spPr bwMode="auto">
            <a:xfrm>
              <a:off x="10926763" y="4422859"/>
              <a:ext cx="60325" cy="61913"/>
            </a:xfrm>
            <a:custGeom>
              <a:avLst/>
              <a:gdLst>
                <a:gd name="T0" fmla="*/ 2 w 5"/>
                <a:gd name="T1" fmla="*/ 0 h 5"/>
                <a:gd name="T2" fmla="*/ 0 w 5"/>
                <a:gd name="T3" fmla="*/ 3 h 5"/>
                <a:gd name="T4" fmla="*/ 2 w 5"/>
                <a:gd name="T5" fmla="*/ 5 h 5"/>
                <a:gd name="T6" fmla="*/ 5 w 5"/>
                <a:gd name="T7" fmla="*/ 3 h 5"/>
                <a:gd name="T8" fmla="*/ 2 w 5"/>
                <a:gd name="T9" fmla="*/ 3 h 5"/>
                <a:gd name="T10" fmla="*/ 2 w 5"/>
                <a:gd name="T11" fmla="*/ 3 h 5"/>
                <a:gd name="T12" fmla="*/ 2 w 5"/>
                <a:gd name="T13" fmla="*/ 3 h 5"/>
                <a:gd name="T14" fmla="*/ 5 w 5"/>
                <a:gd name="T15" fmla="*/ 3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cubicBezTo>
                    <a:pt x="1" y="0"/>
                    <a:pt x="0" y="1"/>
                    <a:pt x="0" y="3"/>
                  </a:cubicBezTo>
                  <a:cubicBezTo>
                    <a:pt x="0" y="4"/>
                    <a:pt x="1" y="5"/>
                    <a:pt x="2" y="5"/>
                  </a:cubicBezTo>
                  <a:cubicBezTo>
                    <a:pt x="4" y="5"/>
                    <a:pt x="5" y="4"/>
                    <a:pt x="5" y="3"/>
                  </a:cubicBezTo>
                  <a:cubicBezTo>
                    <a:pt x="2" y="3"/>
                    <a:pt x="2" y="3"/>
                    <a:pt x="2" y="3"/>
                  </a:cubicBezTo>
                  <a:cubicBezTo>
                    <a:pt x="2" y="3"/>
                    <a:pt x="2" y="3"/>
                    <a:pt x="2" y="3"/>
                  </a:cubicBezTo>
                  <a:cubicBezTo>
                    <a:pt x="2" y="3"/>
                    <a:pt x="2" y="3"/>
                    <a:pt x="2" y="3"/>
                  </a:cubicBezTo>
                  <a:cubicBezTo>
                    <a:pt x="5" y="3"/>
                    <a:pt x="5" y="3"/>
                    <a:pt x="5" y="3"/>
                  </a:cubicBezTo>
                  <a:cubicBezTo>
                    <a:pt x="5" y="1"/>
                    <a:pt x="4" y="0"/>
                    <a:pt x="2"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399"/>
            <p:cNvSpPr/>
            <p:nvPr/>
          </p:nvSpPr>
          <p:spPr bwMode="auto">
            <a:xfrm>
              <a:off x="11061701" y="4422859"/>
              <a:ext cx="60325" cy="61913"/>
            </a:xfrm>
            <a:custGeom>
              <a:avLst/>
              <a:gdLst>
                <a:gd name="T0" fmla="*/ 2 w 5"/>
                <a:gd name="T1" fmla="*/ 0 h 5"/>
                <a:gd name="T2" fmla="*/ 0 w 5"/>
                <a:gd name="T3" fmla="*/ 3 h 5"/>
                <a:gd name="T4" fmla="*/ 1 w 5"/>
                <a:gd name="T5" fmla="*/ 3 h 5"/>
                <a:gd name="T6" fmla="*/ 1 w 5"/>
                <a:gd name="T7" fmla="*/ 3 h 5"/>
                <a:gd name="T8" fmla="*/ 0 w 5"/>
                <a:gd name="T9" fmla="*/ 3 h 5"/>
                <a:gd name="T10" fmla="*/ 2 w 5"/>
                <a:gd name="T11" fmla="*/ 5 h 5"/>
                <a:gd name="T12" fmla="*/ 5 w 5"/>
                <a:gd name="T13" fmla="*/ 3 h 5"/>
                <a:gd name="T14" fmla="*/ 2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2" y="0"/>
                  </a:moveTo>
                  <a:cubicBezTo>
                    <a:pt x="1" y="0"/>
                    <a:pt x="0" y="1"/>
                    <a:pt x="0" y="3"/>
                  </a:cubicBezTo>
                  <a:cubicBezTo>
                    <a:pt x="1" y="3"/>
                    <a:pt x="1" y="3"/>
                    <a:pt x="1" y="3"/>
                  </a:cubicBezTo>
                  <a:cubicBezTo>
                    <a:pt x="1" y="3"/>
                    <a:pt x="1" y="3"/>
                    <a:pt x="1" y="3"/>
                  </a:cubicBezTo>
                  <a:cubicBezTo>
                    <a:pt x="0" y="3"/>
                    <a:pt x="0" y="3"/>
                    <a:pt x="0" y="3"/>
                  </a:cubicBezTo>
                  <a:cubicBezTo>
                    <a:pt x="0" y="4"/>
                    <a:pt x="1" y="5"/>
                    <a:pt x="2" y="5"/>
                  </a:cubicBezTo>
                  <a:cubicBezTo>
                    <a:pt x="4" y="5"/>
                    <a:pt x="5" y="4"/>
                    <a:pt x="5" y="3"/>
                  </a:cubicBezTo>
                  <a:cubicBezTo>
                    <a:pt x="5" y="1"/>
                    <a:pt x="4" y="0"/>
                    <a:pt x="2"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400"/>
            <p:cNvSpPr/>
            <p:nvPr/>
          </p:nvSpPr>
          <p:spPr bwMode="auto">
            <a:xfrm>
              <a:off x="10950576" y="4460959"/>
              <a:ext cx="122238" cy="0"/>
            </a:xfrm>
            <a:custGeom>
              <a:avLst/>
              <a:gdLst>
                <a:gd name="T0" fmla="*/ 77 w 77"/>
                <a:gd name="T1" fmla="*/ 70 w 77"/>
                <a:gd name="T2" fmla="*/ 23 w 77"/>
                <a:gd name="T3" fmla="*/ 0 w 77"/>
                <a:gd name="T4" fmla="*/ 0 w 77"/>
                <a:gd name="T5" fmla="*/ 0 w 77"/>
                <a:gd name="T6" fmla="*/ 23 w 77"/>
                <a:gd name="T7" fmla="*/ 70 w 77"/>
                <a:gd name="T8" fmla="*/ 77 w 77"/>
                <a:gd name="T9" fmla="*/ 77 w 7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7">
                  <a:moveTo>
                    <a:pt x="77" y="0"/>
                  </a:moveTo>
                  <a:lnTo>
                    <a:pt x="70" y="0"/>
                  </a:lnTo>
                  <a:lnTo>
                    <a:pt x="23" y="0"/>
                  </a:lnTo>
                  <a:lnTo>
                    <a:pt x="0" y="0"/>
                  </a:lnTo>
                  <a:lnTo>
                    <a:pt x="0" y="0"/>
                  </a:lnTo>
                  <a:lnTo>
                    <a:pt x="0" y="0"/>
                  </a:lnTo>
                  <a:lnTo>
                    <a:pt x="23" y="0"/>
                  </a:lnTo>
                  <a:lnTo>
                    <a:pt x="70" y="0"/>
                  </a:lnTo>
                  <a:lnTo>
                    <a:pt x="77" y="0"/>
                  </a:lnTo>
                  <a:lnTo>
                    <a:pt x="77" y="0"/>
                  </a:lnTo>
                  <a:close/>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401"/>
            <p:cNvSpPr/>
            <p:nvPr/>
          </p:nvSpPr>
          <p:spPr bwMode="auto">
            <a:xfrm>
              <a:off x="10950576" y="4460959"/>
              <a:ext cx="122238" cy="0"/>
            </a:xfrm>
            <a:custGeom>
              <a:avLst/>
              <a:gdLst>
                <a:gd name="T0" fmla="*/ 77 w 77"/>
                <a:gd name="T1" fmla="*/ 70 w 77"/>
                <a:gd name="T2" fmla="*/ 23 w 77"/>
                <a:gd name="T3" fmla="*/ 0 w 77"/>
                <a:gd name="T4" fmla="*/ 0 w 77"/>
                <a:gd name="T5" fmla="*/ 0 w 77"/>
                <a:gd name="T6" fmla="*/ 23 w 77"/>
                <a:gd name="T7" fmla="*/ 70 w 77"/>
                <a:gd name="T8" fmla="*/ 77 w 77"/>
                <a:gd name="T9" fmla="*/ 77 w 7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7">
                  <a:moveTo>
                    <a:pt x="77" y="0"/>
                  </a:moveTo>
                  <a:lnTo>
                    <a:pt x="70" y="0"/>
                  </a:lnTo>
                  <a:lnTo>
                    <a:pt x="23" y="0"/>
                  </a:lnTo>
                  <a:lnTo>
                    <a:pt x="0" y="0"/>
                  </a:lnTo>
                  <a:lnTo>
                    <a:pt x="0" y="0"/>
                  </a:lnTo>
                  <a:lnTo>
                    <a:pt x="0" y="0"/>
                  </a:lnTo>
                  <a:lnTo>
                    <a:pt x="23" y="0"/>
                  </a:lnTo>
                  <a:lnTo>
                    <a:pt x="70" y="0"/>
                  </a:lnTo>
                  <a:lnTo>
                    <a:pt x="77" y="0"/>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402"/>
            <p:cNvSpPr/>
            <p:nvPr/>
          </p:nvSpPr>
          <p:spPr bwMode="auto">
            <a:xfrm>
              <a:off x="10190163" y="3117934"/>
              <a:ext cx="60325" cy="61913"/>
            </a:xfrm>
            <a:custGeom>
              <a:avLst/>
              <a:gdLst>
                <a:gd name="T0" fmla="*/ 3 w 5"/>
                <a:gd name="T1" fmla="*/ 0 h 5"/>
                <a:gd name="T2" fmla="*/ 0 w 5"/>
                <a:gd name="T3" fmla="*/ 2 h 5"/>
                <a:gd name="T4" fmla="*/ 3 w 5"/>
                <a:gd name="T5" fmla="*/ 5 h 5"/>
                <a:gd name="T6" fmla="*/ 5 w 5"/>
                <a:gd name="T7" fmla="*/ 3 h 5"/>
                <a:gd name="T8" fmla="*/ 3 w 5"/>
                <a:gd name="T9" fmla="*/ 3 h 5"/>
                <a:gd name="T10" fmla="*/ 3 w 5"/>
                <a:gd name="T11" fmla="*/ 2 h 5"/>
                <a:gd name="T12" fmla="*/ 3 w 5"/>
                <a:gd name="T13" fmla="*/ 2 h 5"/>
                <a:gd name="T14" fmla="*/ 5 w 5"/>
                <a:gd name="T15" fmla="*/ 2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1" y="0"/>
                    <a:pt x="0" y="1"/>
                    <a:pt x="0" y="2"/>
                  </a:cubicBezTo>
                  <a:cubicBezTo>
                    <a:pt x="0" y="4"/>
                    <a:pt x="1" y="5"/>
                    <a:pt x="3" y="5"/>
                  </a:cubicBezTo>
                  <a:cubicBezTo>
                    <a:pt x="4" y="5"/>
                    <a:pt x="5" y="4"/>
                    <a:pt x="5" y="3"/>
                  </a:cubicBezTo>
                  <a:cubicBezTo>
                    <a:pt x="3" y="3"/>
                    <a:pt x="3" y="3"/>
                    <a:pt x="3" y="3"/>
                  </a:cubicBezTo>
                  <a:cubicBezTo>
                    <a:pt x="3" y="2"/>
                    <a:pt x="3" y="2"/>
                    <a:pt x="3" y="2"/>
                  </a:cubicBezTo>
                  <a:cubicBezTo>
                    <a:pt x="3" y="2"/>
                    <a:pt x="3" y="2"/>
                    <a:pt x="3" y="2"/>
                  </a:cubicBezTo>
                  <a:cubicBezTo>
                    <a:pt x="5" y="2"/>
                    <a:pt x="5" y="2"/>
                    <a:pt x="5" y="2"/>
                  </a:cubicBezTo>
                  <a:cubicBezTo>
                    <a:pt x="5" y="1"/>
                    <a:pt x="4" y="0"/>
                    <a:pt x="3"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403"/>
            <p:cNvSpPr/>
            <p:nvPr/>
          </p:nvSpPr>
          <p:spPr bwMode="auto">
            <a:xfrm>
              <a:off x="10325101" y="3117934"/>
              <a:ext cx="60325" cy="61913"/>
            </a:xfrm>
            <a:custGeom>
              <a:avLst/>
              <a:gdLst>
                <a:gd name="T0" fmla="*/ 3 w 5"/>
                <a:gd name="T1" fmla="*/ 0 h 5"/>
                <a:gd name="T2" fmla="*/ 0 w 5"/>
                <a:gd name="T3" fmla="*/ 2 h 5"/>
                <a:gd name="T4" fmla="*/ 1 w 5"/>
                <a:gd name="T5" fmla="*/ 2 h 5"/>
                <a:gd name="T6" fmla="*/ 1 w 5"/>
                <a:gd name="T7" fmla="*/ 3 h 5"/>
                <a:gd name="T8" fmla="*/ 0 w 5"/>
                <a:gd name="T9" fmla="*/ 3 h 5"/>
                <a:gd name="T10" fmla="*/ 3 w 5"/>
                <a:gd name="T11" fmla="*/ 5 h 5"/>
                <a:gd name="T12" fmla="*/ 5 w 5"/>
                <a:gd name="T13" fmla="*/ 2 h 5"/>
                <a:gd name="T14" fmla="*/ 3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0"/>
                  </a:moveTo>
                  <a:cubicBezTo>
                    <a:pt x="1" y="0"/>
                    <a:pt x="0" y="1"/>
                    <a:pt x="0" y="2"/>
                  </a:cubicBezTo>
                  <a:cubicBezTo>
                    <a:pt x="1" y="2"/>
                    <a:pt x="1" y="2"/>
                    <a:pt x="1" y="2"/>
                  </a:cubicBezTo>
                  <a:cubicBezTo>
                    <a:pt x="1" y="3"/>
                    <a:pt x="1" y="3"/>
                    <a:pt x="1" y="3"/>
                  </a:cubicBezTo>
                  <a:cubicBezTo>
                    <a:pt x="0" y="3"/>
                    <a:pt x="0" y="3"/>
                    <a:pt x="0" y="3"/>
                  </a:cubicBezTo>
                  <a:cubicBezTo>
                    <a:pt x="0" y="4"/>
                    <a:pt x="1" y="5"/>
                    <a:pt x="3" y="5"/>
                  </a:cubicBezTo>
                  <a:cubicBezTo>
                    <a:pt x="4" y="5"/>
                    <a:pt x="5" y="4"/>
                    <a:pt x="5" y="2"/>
                  </a:cubicBezTo>
                  <a:cubicBezTo>
                    <a:pt x="5" y="1"/>
                    <a:pt x="4" y="0"/>
                    <a:pt x="3"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404"/>
            <p:cNvSpPr/>
            <p:nvPr/>
          </p:nvSpPr>
          <p:spPr bwMode="auto">
            <a:xfrm>
              <a:off x="10226676" y="3143334"/>
              <a:ext cx="111125" cy="11113"/>
            </a:xfrm>
            <a:custGeom>
              <a:avLst/>
              <a:gdLst>
                <a:gd name="T0" fmla="*/ 70 w 70"/>
                <a:gd name="T1" fmla="*/ 0 h 7"/>
                <a:gd name="T2" fmla="*/ 62 w 70"/>
                <a:gd name="T3" fmla="*/ 0 h 7"/>
                <a:gd name="T4" fmla="*/ 15 w 70"/>
                <a:gd name="T5" fmla="*/ 0 h 7"/>
                <a:gd name="T6" fmla="*/ 0 w 70"/>
                <a:gd name="T7" fmla="*/ 0 h 7"/>
                <a:gd name="T8" fmla="*/ 0 w 70"/>
                <a:gd name="T9" fmla="*/ 0 h 7"/>
                <a:gd name="T10" fmla="*/ 0 w 70"/>
                <a:gd name="T11" fmla="*/ 7 h 7"/>
                <a:gd name="T12" fmla="*/ 15 w 70"/>
                <a:gd name="T13" fmla="*/ 7 h 7"/>
                <a:gd name="T14" fmla="*/ 62 w 70"/>
                <a:gd name="T15" fmla="*/ 7 h 7"/>
                <a:gd name="T16" fmla="*/ 70 w 70"/>
                <a:gd name="T17" fmla="*/ 7 h 7"/>
                <a:gd name="T18" fmla="*/ 70 w 7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
                  <a:moveTo>
                    <a:pt x="70" y="0"/>
                  </a:moveTo>
                  <a:lnTo>
                    <a:pt x="62" y="0"/>
                  </a:lnTo>
                  <a:lnTo>
                    <a:pt x="15" y="0"/>
                  </a:lnTo>
                  <a:lnTo>
                    <a:pt x="0" y="0"/>
                  </a:lnTo>
                  <a:lnTo>
                    <a:pt x="0" y="0"/>
                  </a:lnTo>
                  <a:lnTo>
                    <a:pt x="0" y="7"/>
                  </a:lnTo>
                  <a:lnTo>
                    <a:pt x="15" y="7"/>
                  </a:lnTo>
                  <a:lnTo>
                    <a:pt x="62" y="7"/>
                  </a:lnTo>
                  <a:lnTo>
                    <a:pt x="70" y="7"/>
                  </a:lnTo>
                  <a:lnTo>
                    <a:pt x="70" y="0"/>
                  </a:lnTo>
                  <a:close/>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405"/>
            <p:cNvSpPr/>
            <p:nvPr/>
          </p:nvSpPr>
          <p:spPr bwMode="auto">
            <a:xfrm>
              <a:off x="10226676" y="3143334"/>
              <a:ext cx="111125" cy="11113"/>
            </a:xfrm>
            <a:custGeom>
              <a:avLst/>
              <a:gdLst>
                <a:gd name="T0" fmla="*/ 70 w 70"/>
                <a:gd name="T1" fmla="*/ 0 h 7"/>
                <a:gd name="T2" fmla="*/ 62 w 70"/>
                <a:gd name="T3" fmla="*/ 0 h 7"/>
                <a:gd name="T4" fmla="*/ 15 w 70"/>
                <a:gd name="T5" fmla="*/ 0 h 7"/>
                <a:gd name="T6" fmla="*/ 0 w 70"/>
                <a:gd name="T7" fmla="*/ 0 h 7"/>
                <a:gd name="T8" fmla="*/ 0 w 70"/>
                <a:gd name="T9" fmla="*/ 0 h 7"/>
                <a:gd name="T10" fmla="*/ 0 w 70"/>
                <a:gd name="T11" fmla="*/ 7 h 7"/>
                <a:gd name="T12" fmla="*/ 15 w 70"/>
                <a:gd name="T13" fmla="*/ 7 h 7"/>
                <a:gd name="T14" fmla="*/ 62 w 70"/>
                <a:gd name="T15" fmla="*/ 7 h 7"/>
                <a:gd name="T16" fmla="*/ 70 w 70"/>
                <a:gd name="T17" fmla="*/ 7 h 7"/>
                <a:gd name="T18" fmla="*/ 70 w 70"/>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
                  <a:moveTo>
                    <a:pt x="70" y="0"/>
                  </a:moveTo>
                  <a:lnTo>
                    <a:pt x="62" y="0"/>
                  </a:lnTo>
                  <a:lnTo>
                    <a:pt x="15" y="0"/>
                  </a:lnTo>
                  <a:lnTo>
                    <a:pt x="0" y="0"/>
                  </a:lnTo>
                  <a:lnTo>
                    <a:pt x="0" y="0"/>
                  </a:lnTo>
                  <a:lnTo>
                    <a:pt x="0" y="7"/>
                  </a:lnTo>
                  <a:lnTo>
                    <a:pt x="15" y="7"/>
                  </a:lnTo>
                  <a:lnTo>
                    <a:pt x="62" y="7"/>
                  </a:lnTo>
                  <a:lnTo>
                    <a:pt x="70" y="7"/>
                  </a:lnTo>
                  <a:lnTo>
                    <a:pt x="7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406"/>
            <p:cNvSpPr>
              <a:spLocks noEditPoints="1"/>
            </p:cNvSpPr>
            <p:nvPr/>
          </p:nvSpPr>
          <p:spPr bwMode="auto">
            <a:xfrm>
              <a:off x="8372476" y="3043322"/>
              <a:ext cx="295275" cy="298450"/>
            </a:xfrm>
            <a:custGeom>
              <a:avLst/>
              <a:gdLst>
                <a:gd name="T0" fmla="*/ 24 w 24"/>
                <a:gd name="T1" fmla="*/ 12 h 24"/>
                <a:gd name="T2" fmla="*/ 24 w 24"/>
                <a:gd name="T3" fmla="*/ 13 h 24"/>
                <a:gd name="T4" fmla="*/ 24 w 24"/>
                <a:gd name="T5" fmla="*/ 19 h 24"/>
                <a:gd name="T6" fmla="*/ 22 w 24"/>
                <a:gd name="T7" fmla="*/ 22 h 24"/>
                <a:gd name="T8" fmla="*/ 19 w 24"/>
                <a:gd name="T9" fmla="*/ 24 h 24"/>
                <a:gd name="T10" fmla="*/ 6 w 24"/>
                <a:gd name="T11" fmla="*/ 24 h 24"/>
                <a:gd name="T12" fmla="*/ 2 w 24"/>
                <a:gd name="T13" fmla="*/ 22 h 24"/>
                <a:gd name="T14" fmla="*/ 1 w 24"/>
                <a:gd name="T15" fmla="*/ 19 h 24"/>
                <a:gd name="T16" fmla="*/ 1 w 24"/>
                <a:gd name="T17" fmla="*/ 15 h 24"/>
                <a:gd name="T18" fmla="*/ 0 w 24"/>
                <a:gd name="T19" fmla="*/ 15 h 24"/>
                <a:gd name="T20" fmla="*/ 0 w 24"/>
                <a:gd name="T21" fmla="*/ 15 h 24"/>
                <a:gd name="T22" fmla="*/ 0 w 24"/>
                <a:gd name="T23" fmla="*/ 19 h 24"/>
                <a:gd name="T24" fmla="*/ 6 w 24"/>
                <a:gd name="T25" fmla="*/ 24 h 24"/>
                <a:gd name="T26" fmla="*/ 19 w 24"/>
                <a:gd name="T27" fmla="*/ 24 h 24"/>
                <a:gd name="T28" fmla="*/ 24 w 24"/>
                <a:gd name="T29" fmla="*/ 19 h 24"/>
                <a:gd name="T30" fmla="*/ 24 w 24"/>
                <a:gd name="T31" fmla="*/ 13 h 24"/>
                <a:gd name="T32" fmla="*/ 24 w 24"/>
                <a:gd name="T33" fmla="*/ 12 h 24"/>
                <a:gd name="T34" fmla="*/ 19 w 24"/>
                <a:gd name="T35" fmla="*/ 0 h 24"/>
                <a:gd name="T36" fmla="*/ 19 w 24"/>
                <a:gd name="T37" fmla="*/ 0 h 24"/>
                <a:gd name="T38" fmla="*/ 19 w 24"/>
                <a:gd name="T39" fmla="*/ 1 h 24"/>
                <a:gd name="T40" fmla="*/ 22 w 24"/>
                <a:gd name="T41" fmla="*/ 2 h 24"/>
                <a:gd name="T42" fmla="*/ 24 w 24"/>
                <a:gd name="T43" fmla="*/ 6 h 24"/>
                <a:gd name="T44" fmla="*/ 24 w 24"/>
                <a:gd name="T45" fmla="*/ 10 h 24"/>
                <a:gd name="T46" fmla="*/ 24 w 24"/>
                <a:gd name="T47" fmla="*/ 10 h 24"/>
                <a:gd name="T48" fmla="*/ 24 w 24"/>
                <a:gd name="T49" fmla="*/ 10 h 24"/>
                <a:gd name="T50" fmla="*/ 24 w 24"/>
                <a:gd name="T51" fmla="*/ 6 h 24"/>
                <a:gd name="T52" fmla="*/ 19 w 24"/>
                <a:gd name="T53" fmla="*/ 0 h 24"/>
                <a:gd name="T54" fmla="*/ 19 w 24"/>
                <a:gd name="T55" fmla="*/ 0 h 24"/>
                <a:gd name="T56" fmla="*/ 6 w 24"/>
                <a:gd name="T57" fmla="*/ 0 h 24"/>
                <a:gd name="T58" fmla="*/ 0 w 24"/>
                <a:gd name="T59" fmla="*/ 6 h 24"/>
                <a:gd name="T60" fmla="*/ 0 w 24"/>
                <a:gd name="T61" fmla="*/ 12 h 24"/>
                <a:gd name="T62" fmla="*/ 0 w 24"/>
                <a:gd name="T63" fmla="*/ 13 h 24"/>
                <a:gd name="T64" fmla="*/ 1 w 24"/>
                <a:gd name="T65" fmla="*/ 12 h 24"/>
                <a:gd name="T66" fmla="*/ 1 w 24"/>
                <a:gd name="T67" fmla="*/ 6 h 24"/>
                <a:gd name="T68" fmla="*/ 2 w 24"/>
                <a:gd name="T69" fmla="*/ 2 h 24"/>
                <a:gd name="T70" fmla="*/ 6 w 24"/>
                <a:gd name="T71" fmla="*/ 1 h 24"/>
                <a:gd name="T72" fmla="*/ 19 w 24"/>
                <a:gd name="T73" fmla="*/ 1 h 24"/>
                <a:gd name="T74" fmla="*/ 19 w 24"/>
                <a:gd name="T75" fmla="*/ 0 h 24"/>
                <a:gd name="T76" fmla="*/ 19 w 24"/>
                <a:gd name="T77" fmla="*/ 0 h 24"/>
                <a:gd name="T78" fmla="*/ 19 w 24"/>
                <a:gd name="T79" fmla="*/ 0 h 24"/>
                <a:gd name="T80" fmla="*/ 19 w 24"/>
                <a:gd name="T81" fmla="*/ 0 h 24"/>
                <a:gd name="T82" fmla="*/ 19 w 24"/>
                <a:gd name="T83" fmla="*/ 0 h 24"/>
                <a:gd name="T84" fmla="*/ 19 w 24"/>
                <a:gd name="T8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 h="24">
                  <a:moveTo>
                    <a:pt x="24" y="12"/>
                  </a:moveTo>
                  <a:cubicBezTo>
                    <a:pt x="24" y="13"/>
                    <a:pt x="24" y="13"/>
                    <a:pt x="24" y="13"/>
                  </a:cubicBezTo>
                  <a:cubicBezTo>
                    <a:pt x="24" y="19"/>
                    <a:pt x="24" y="19"/>
                    <a:pt x="24" y="19"/>
                  </a:cubicBezTo>
                  <a:cubicBezTo>
                    <a:pt x="24" y="20"/>
                    <a:pt x="23" y="21"/>
                    <a:pt x="22" y="22"/>
                  </a:cubicBezTo>
                  <a:cubicBezTo>
                    <a:pt x="21" y="23"/>
                    <a:pt x="20" y="24"/>
                    <a:pt x="19" y="24"/>
                  </a:cubicBezTo>
                  <a:cubicBezTo>
                    <a:pt x="6" y="24"/>
                    <a:pt x="6" y="24"/>
                    <a:pt x="6" y="24"/>
                  </a:cubicBezTo>
                  <a:cubicBezTo>
                    <a:pt x="4" y="24"/>
                    <a:pt x="3" y="23"/>
                    <a:pt x="2" y="22"/>
                  </a:cubicBezTo>
                  <a:cubicBezTo>
                    <a:pt x="1" y="21"/>
                    <a:pt x="1" y="20"/>
                    <a:pt x="1" y="19"/>
                  </a:cubicBezTo>
                  <a:cubicBezTo>
                    <a:pt x="1" y="15"/>
                    <a:pt x="1" y="15"/>
                    <a:pt x="1" y="15"/>
                  </a:cubicBezTo>
                  <a:cubicBezTo>
                    <a:pt x="0" y="15"/>
                    <a:pt x="0" y="15"/>
                    <a:pt x="0" y="15"/>
                  </a:cubicBezTo>
                  <a:cubicBezTo>
                    <a:pt x="0" y="15"/>
                    <a:pt x="0" y="15"/>
                    <a:pt x="0" y="15"/>
                  </a:cubicBezTo>
                  <a:cubicBezTo>
                    <a:pt x="0" y="19"/>
                    <a:pt x="0" y="19"/>
                    <a:pt x="0" y="19"/>
                  </a:cubicBezTo>
                  <a:cubicBezTo>
                    <a:pt x="0" y="22"/>
                    <a:pt x="2" y="24"/>
                    <a:pt x="6" y="24"/>
                  </a:cubicBezTo>
                  <a:cubicBezTo>
                    <a:pt x="19" y="24"/>
                    <a:pt x="19" y="24"/>
                    <a:pt x="19" y="24"/>
                  </a:cubicBezTo>
                  <a:cubicBezTo>
                    <a:pt x="22" y="24"/>
                    <a:pt x="24" y="22"/>
                    <a:pt x="24" y="19"/>
                  </a:cubicBezTo>
                  <a:cubicBezTo>
                    <a:pt x="24" y="13"/>
                    <a:pt x="24" y="13"/>
                    <a:pt x="24" y="13"/>
                  </a:cubicBezTo>
                  <a:cubicBezTo>
                    <a:pt x="24" y="12"/>
                    <a:pt x="24" y="12"/>
                    <a:pt x="24" y="12"/>
                  </a:cubicBezTo>
                  <a:moveTo>
                    <a:pt x="19" y="0"/>
                  </a:moveTo>
                  <a:cubicBezTo>
                    <a:pt x="19" y="0"/>
                    <a:pt x="19" y="0"/>
                    <a:pt x="19" y="0"/>
                  </a:cubicBezTo>
                  <a:cubicBezTo>
                    <a:pt x="19" y="1"/>
                    <a:pt x="19" y="1"/>
                    <a:pt x="19" y="1"/>
                  </a:cubicBezTo>
                  <a:cubicBezTo>
                    <a:pt x="20" y="1"/>
                    <a:pt x="21" y="1"/>
                    <a:pt x="22" y="2"/>
                  </a:cubicBezTo>
                  <a:cubicBezTo>
                    <a:pt x="23" y="3"/>
                    <a:pt x="24" y="4"/>
                    <a:pt x="24" y="6"/>
                  </a:cubicBezTo>
                  <a:cubicBezTo>
                    <a:pt x="24" y="10"/>
                    <a:pt x="24" y="10"/>
                    <a:pt x="24" y="10"/>
                  </a:cubicBezTo>
                  <a:cubicBezTo>
                    <a:pt x="24" y="10"/>
                    <a:pt x="24" y="10"/>
                    <a:pt x="24" y="10"/>
                  </a:cubicBezTo>
                  <a:cubicBezTo>
                    <a:pt x="24" y="10"/>
                    <a:pt x="24" y="10"/>
                    <a:pt x="24" y="10"/>
                  </a:cubicBezTo>
                  <a:cubicBezTo>
                    <a:pt x="24" y="6"/>
                    <a:pt x="24" y="6"/>
                    <a:pt x="24" y="6"/>
                  </a:cubicBezTo>
                  <a:cubicBezTo>
                    <a:pt x="24" y="3"/>
                    <a:pt x="22" y="0"/>
                    <a:pt x="19" y="0"/>
                  </a:cubicBezTo>
                  <a:moveTo>
                    <a:pt x="19" y="0"/>
                  </a:moveTo>
                  <a:cubicBezTo>
                    <a:pt x="6" y="0"/>
                    <a:pt x="6" y="0"/>
                    <a:pt x="6" y="0"/>
                  </a:cubicBezTo>
                  <a:cubicBezTo>
                    <a:pt x="2" y="0"/>
                    <a:pt x="0" y="3"/>
                    <a:pt x="0" y="6"/>
                  </a:cubicBezTo>
                  <a:cubicBezTo>
                    <a:pt x="0" y="12"/>
                    <a:pt x="0" y="12"/>
                    <a:pt x="0" y="12"/>
                  </a:cubicBezTo>
                  <a:cubicBezTo>
                    <a:pt x="0" y="13"/>
                    <a:pt x="0" y="13"/>
                    <a:pt x="0" y="13"/>
                  </a:cubicBezTo>
                  <a:cubicBezTo>
                    <a:pt x="1" y="12"/>
                    <a:pt x="1" y="12"/>
                    <a:pt x="1" y="12"/>
                  </a:cubicBezTo>
                  <a:cubicBezTo>
                    <a:pt x="1" y="6"/>
                    <a:pt x="1" y="6"/>
                    <a:pt x="1" y="6"/>
                  </a:cubicBezTo>
                  <a:cubicBezTo>
                    <a:pt x="1" y="4"/>
                    <a:pt x="1" y="3"/>
                    <a:pt x="2" y="2"/>
                  </a:cubicBezTo>
                  <a:cubicBezTo>
                    <a:pt x="3" y="1"/>
                    <a:pt x="4" y="1"/>
                    <a:pt x="6" y="1"/>
                  </a:cubicBezTo>
                  <a:cubicBezTo>
                    <a:pt x="19" y="1"/>
                    <a:pt x="19" y="1"/>
                    <a:pt x="19" y="1"/>
                  </a:cubicBezTo>
                  <a:cubicBezTo>
                    <a:pt x="19" y="0"/>
                    <a:pt x="19" y="0"/>
                    <a:pt x="19" y="0"/>
                  </a:cubicBez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407"/>
            <p:cNvSpPr/>
            <p:nvPr/>
          </p:nvSpPr>
          <p:spPr bwMode="auto">
            <a:xfrm>
              <a:off x="8618538" y="3167147"/>
              <a:ext cx="98425" cy="61913"/>
            </a:xfrm>
            <a:custGeom>
              <a:avLst/>
              <a:gdLst>
                <a:gd name="T0" fmla="*/ 31 w 62"/>
                <a:gd name="T1" fmla="*/ 0 h 39"/>
                <a:gd name="T2" fmla="*/ 31 w 62"/>
                <a:gd name="T3" fmla="*/ 0 h 39"/>
                <a:gd name="T4" fmla="*/ 15 w 62"/>
                <a:gd name="T5" fmla="*/ 24 h 39"/>
                <a:gd name="T6" fmla="*/ 0 w 62"/>
                <a:gd name="T7" fmla="*/ 39 h 39"/>
                <a:gd name="T8" fmla="*/ 15 w 62"/>
                <a:gd name="T9" fmla="*/ 39 h 39"/>
                <a:gd name="T10" fmla="*/ 15 w 62"/>
                <a:gd name="T11" fmla="*/ 39 h 39"/>
                <a:gd name="T12" fmla="*/ 31 w 62"/>
                <a:gd name="T13" fmla="*/ 24 h 39"/>
                <a:gd name="T14" fmla="*/ 31 w 62"/>
                <a:gd name="T15" fmla="*/ 16 h 39"/>
                <a:gd name="T16" fmla="*/ 31 w 62"/>
                <a:gd name="T17" fmla="*/ 24 h 39"/>
                <a:gd name="T18" fmla="*/ 46 w 62"/>
                <a:gd name="T19" fmla="*/ 39 h 39"/>
                <a:gd name="T20" fmla="*/ 46 w 62"/>
                <a:gd name="T21" fmla="*/ 39 h 39"/>
                <a:gd name="T22" fmla="*/ 62 w 62"/>
                <a:gd name="T23" fmla="*/ 39 h 39"/>
                <a:gd name="T24" fmla="*/ 46 w 62"/>
                <a:gd name="T25" fmla="*/ 24 h 39"/>
                <a:gd name="T26" fmla="*/ 31 w 62"/>
                <a:gd name="T27" fmla="*/ 0 h 39"/>
                <a:gd name="T28" fmla="*/ 31 w 62"/>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39">
                  <a:moveTo>
                    <a:pt x="31" y="0"/>
                  </a:moveTo>
                  <a:lnTo>
                    <a:pt x="31" y="0"/>
                  </a:lnTo>
                  <a:lnTo>
                    <a:pt x="15" y="24"/>
                  </a:lnTo>
                  <a:lnTo>
                    <a:pt x="0" y="39"/>
                  </a:lnTo>
                  <a:lnTo>
                    <a:pt x="15" y="39"/>
                  </a:lnTo>
                  <a:lnTo>
                    <a:pt x="15" y="39"/>
                  </a:lnTo>
                  <a:lnTo>
                    <a:pt x="31" y="24"/>
                  </a:lnTo>
                  <a:lnTo>
                    <a:pt x="31" y="16"/>
                  </a:lnTo>
                  <a:lnTo>
                    <a:pt x="31" y="24"/>
                  </a:lnTo>
                  <a:lnTo>
                    <a:pt x="46" y="39"/>
                  </a:lnTo>
                  <a:lnTo>
                    <a:pt x="46" y="39"/>
                  </a:lnTo>
                  <a:lnTo>
                    <a:pt x="62" y="39"/>
                  </a:lnTo>
                  <a:lnTo>
                    <a:pt x="46" y="24"/>
                  </a:lnTo>
                  <a:lnTo>
                    <a:pt x="31" y="0"/>
                  </a:lnTo>
                  <a:lnTo>
                    <a:pt x="31"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408"/>
            <p:cNvSpPr/>
            <p:nvPr/>
          </p:nvSpPr>
          <p:spPr bwMode="auto">
            <a:xfrm>
              <a:off x="8618538" y="3167147"/>
              <a:ext cx="98425" cy="61913"/>
            </a:xfrm>
            <a:custGeom>
              <a:avLst/>
              <a:gdLst>
                <a:gd name="T0" fmla="*/ 31 w 62"/>
                <a:gd name="T1" fmla="*/ 0 h 39"/>
                <a:gd name="T2" fmla="*/ 31 w 62"/>
                <a:gd name="T3" fmla="*/ 0 h 39"/>
                <a:gd name="T4" fmla="*/ 15 w 62"/>
                <a:gd name="T5" fmla="*/ 24 h 39"/>
                <a:gd name="T6" fmla="*/ 0 w 62"/>
                <a:gd name="T7" fmla="*/ 39 h 39"/>
                <a:gd name="T8" fmla="*/ 15 w 62"/>
                <a:gd name="T9" fmla="*/ 39 h 39"/>
                <a:gd name="T10" fmla="*/ 15 w 62"/>
                <a:gd name="T11" fmla="*/ 39 h 39"/>
                <a:gd name="T12" fmla="*/ 31 w 62"/>
                <a:gd name="T13" fmla="*/ 24 h 39"/>
                <a:gd name="T14" fmla="*/ 31 w 62"/>
                <a:gd name="T15" fmla="*/ 16 h 39"/>
                <a:gd name="T16" fmla="*/ 31 w 62"/>
                <a:gd name="T17" fmla="*/ 24 h 39"/>
                <a:gd name="T18" fmla="*/ 46 w 62"/>
                <a:gd name="T19" fmla="*/ 39 h 39"/>
                <a:gd name="T20" fmla="*/ 46 w 62"/>
                <a:gd name="T21" fmla="*/ 39 h 39"/>
                <a:gd name="T22" fmla="*/ 62 w 62"/>
                <a:gd name="T23" fmla="*/ 39 h 39"/>
                <a:gd name="T24" fmla="*/ 46 w 62"/>
                <a:gd name="T25" fmla="*/ 24 h 39"/>
                <a:gd name="T26" fmla="*/ 31 w 62"/>
                <a:gd name="T27" fmla="*/ 0 h 39"/>
                <a:gd name="T28" fmla="*/ 31 w 62"/>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39">
                  <a:moveTo>
                    <a:pt x="31" y="0"/>
                  </a:moveTo>
                  <a:lnTo>
                    <a:pt x="31" y="0"/>
                  </a:lnTo>
                  <a:lnTo>
                    <a:pt x="15" y="24"/>
                  </a:lnTo>
                  <a:lnTo>
                    <a:pt x="0" y="39"/>
                  </a:lnTo>
                  <a:lnTo>
                    <a:pt x="15" y="39"/>
                  </a:lnTo>
                  <a:lnTo>
                    <a:pt x="15" y="39"/>
                  </a:lnTo>
                  <a:lnTo>
                    <a:pt x="31" y="24"/>
                  </a:lnTo>
                  <a:lnTo>
                    <a:pt x="31" y="16"/>
                  </a:lnTo>
                  <a:lnTo>
                    <a:pt x="31" y="24"/>
                  </a:lnTo>
                  <a:lnTo>
                    <a:pt x="46" y="39"/>
                  </a:lnTo>
                  <a:lnTo>
                    <a:pt x="46" y="39"/>
                  </a:lnTo>
                  <a:lnTo>
                    <a:pt x="62" y="39"/>
                  </a:lnTo>
                  <a:lnTo>
                    <a:pt x="46" y="24"/>
                  </a:lnTo>
                  <a:lnTo>
                    <a:pt x="31" y="0"/>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409"/>
            <p:cNvSpPr/>
            <p:nvPr/>
          </p:nvSpPr>
          <p:spPr bwMode="auto">
            <a:xfrm>
              <a:off x="8335963" y="3167147"/>
              <a:ext cx="85725" cy="61913"/>
            </a:xfrm>
            <a:custGeom>
              <a:avLst/>
              <a:gdLst>
                <a:gd name="T0" fmla="*/ 8 w 54"/>
                <a:gd name="T1" fmla="*/ 0 h 39"/>
                <a:gd name="T2" fmla="*/ 0 w 54"/>
                <a:gd name="T3" fmla="*/ 0 h 39"/>
                <a:gd name="T4" fmla="*/ 8 w 54"/>
                <a:gd name="T5" fmla="*/ 24 h 39"/>
                <a:gd name="T6" fmla="*/ 23 w 54"/>
                <a:gd name="T7" fmla="*/ 39 h 39"/>
                <a:gd name="T8" fmla="*/ 23 w 54"/>
                <a:gd name="T9" fmla="*/ 39 h 39"/>
                <a:gd name="T10" fmla="*/ 31 w 54"/>
                <a:gd name="T11" fmla="*/ 39 h 39"/>
                <a:gd name="T12" fmla="*/ 39 w 54"/>
                <a:gd name="T13" fmla="*/ 24 h 39"/>
                <a:gd name="T14" fmla="*/ 54 w 54"/>
                <a:gd name="T15" fmla="*/ 0 h 39"/>
                <a:gd name="T16" fmla="*/ 39 w 54"/>
                <a:gd name="T17" fmla="*/ 0 h 39"/>
                <a:gd name="T18" fmla="*/ 39 w 54"/>
                <a:gd name="T19" fmla="*/ 0 h 39"/>
                <a:gd name="T20" fmla="*/ 31 w 54"/>
                <a:gd name="T21" fmla="*/ 16 h 39"/>
                <a:gd name="T22" fmla="*/ 23 w 54"/>
                <a:gd name="T23" fmla="*/ 24 h 39"/>
                <a:gd name="T24" fmla="*/ 23 w 54"/>
                <a:gd name="T25" fmla="*/ 16 h 39"/>
                <a:gd name="T26" fmla="*/ 8 w 54"/>
                <a:gd name="T27" fmla="*/ 0 h 39"/>
                <a:gd name="T28" fmla="*/ 8 w 54"/>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9">
                  <a:moveTo>
                    <a:pt x="8" y="0"/>
                  </a:moveTo>
                  <a:lnTo>
                    <a:pt x="0" y="0"/>
                  </a:lnTo>
                  <a:lnTo>
                    <a:pt x="8" y="24"/>
                  </a:lnTo>
                  <a:lnTo>
                    <a:pt x="23" y="39"/>
                  </a:lnTo>
                  <a:lnTo>
                    <a:pt x="23" y="39"/>
                  </a:lnTo>
                  <a:lnTo>
                    <a:pt x="31" y="39"/>
                  </a:lnTo>
                  <a:lnTo>
                    <a:pt x="39" y="24"/>
                  </a:lnTo>
                  <a:lnTo>
                    <a:pt x="54" y="0"/>
                  </a:lnTo>
                  <a:lnTo>
                    <a:pt x="39" y="0"/>
                  </a:lnTo>
                  <a:lnTo>
                    <a:pt x="39" y="0"/>
                  </a:lnTo>
                  <a:lnTo>
                    <a:pt x="31" y="16"/>
                  </a:lnTo>
                  <a:lnTo>
                    <a:pt x="23" y="24"/>
                  </a:lnTo>
                  <a:lnTo>
                    <a:pt x="23" y="16"/>
                  </a:lnTo>
                  <a:lnTo>
                    <a:pt x="8" y="0"/>
                  </a:lnTo>
                  <a:lnTo>
                    <a:pt x="8"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410"/>
            <p:cNvSpPr/>
            <p:nvPr/>
          </p:nvSpPr>
          <p:spPr bwMode="auto">
            <a:xfrm>
              <a:off x="8335963" y="3167147"/>
              <a:ext cx="85725" cy="61913"/>
            </a:xfrm>
            <a:custGeom>
              <a:avLst/>
              <a:gdLst>
                <a:gd name="T0" fmla="*/ 8 w 54"/>
                <a:gd name="T1" fmla="*/ 0 h 39"/>
                <a:gd name="T2" fmla="*/ 0 w 54"/>
                <a:gd name="T3" fmla="*/ 0 h 39"/>
                <a:gd name="T4" fmla="*/ 8 w 54"/>
                <a:gd name="T5" fmla="*/ 24 h 39"/>
                <a:gd name="T6" fmla="*/ 23 w 54"/>
                <a:gd name="T7" fmla="*/ 39 h 39"/>
                <a:gd name="T8" fmla="*/ 23 w 54"/>
                <a:gd name="T9" fmla="*/ 39 h 39"/>
                <a:gd name="T10" fmla="*/ 31 w 54"/>
                <a:gd name="T11" fmla="*/ 39 h 39"/>
                <a:gd name="T12" fmla="*/ 39 w 54"/>
                <a:gd name="T13" fmla="*/ 24 h 39"/>
                <a:gd name="T14" fmla="*/ 54 w 54"/>
                <a:gd name="T15" fmla="*/ 0 h 39"/>
                <a:gd name="T16" fmla="*/ 39 w 54"/>
                <a:gd name="T17" fmla="*/ 0 h 39"/>
                <a:gd name="T18" fmla="*/ 39 w 54"/>
                <a:gd name="T19" fmla="*/ 0 h 39"/>
                <a:gd name="T20" fmla="*/ 31 w 54"/>
                <a:gd name="T21" fmla="*/ 16 h 39"/>
                <a:gd name="T22" fmla="*/ 23 w 54"/>
                <a:gd name="T23" fmla="*/ 24 h 39"/>
                <a:gd name="T24" fmla="*/ 23 w 54"/>
                <a:gd name="T25" fmla="*/ 16 h 39"/>
                <a:gd name="T26" fmla="*/ 8 w 54"/>
                <a:gd name="T27" fmla="*/ 0 h 39"/>
                <a:gd name="T28" fmla="*/ 8 w 54"/>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9">
                  <a:moveTo>
                    <a:pt x="8" y="0"/>
                  </a:moveTo>
                  <a:lnTo>
                    <a:pt x="0" y="0"/>
                  </a:lnTo>
                  <a:lnTo>
                    <a:pt x="8" y="24"/>
                  </a:lnTo>
                  <a:lnTo>
                    <a:pt x="23" y="39"/>
                  </a:lnTo>
                  <a:lnTo>
                    <a:pt x="23" y="39"/>
                  </a:lnTo>
                  <a:lnTo>
                    <a:pt x="31" y="39"/>
                  </a:lnTo>
                  <a:lnTo>
                    <a:pt x="39" y="24"/>
                  </a:lnTo>
                  <a:lnTo>
                    <a:pt x="54" y="0"/>
                  </a:lnTo>
                  <a:lnTo>
                    <a:pt x="39" y="0"/>
                  </a:lnTo>
                  <a:lnTo>
                    <a:pt x="39" y="0"/>
                  </a:lnTo>
                  <a:lnTo>
                    <a:pt x="31" y="16"/>
                  </a:lnTo>
                  <a:lnTo>
                    <a:pt x="23" y="24"/>
                  </a:lnTo>
                  <a:lnTo>
                    <a:pt x="23" y="16"/>
                  </a:lnTo>
                  <a:lnTo>
                    <a:pt x="8"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411"/>
            <p:cNvSpPr/>
            <p:nvPr/>
          </p:nvSpPr>
          <p:spPr bwMode="auto">
            <a:xfrm>
              <a:off x="11710988" y="3825959"/>
              <a:ext cx="295275" cy="298450"/>
            </a:xfrm>
            <a:custGeom>
              <a:avLst/>
              <a:gdLst>
                <a:gd name="T0" fmla="*/ 19 w 24"/>
                <a:gd name="T1" fmla="*/ 0 h 24"/>
                <a:gd name="T2" fmla="*/ 14 w 24"/>
                <a:gd name="T3" fmla="*/ 0 h 24"/>
                <a:gd name="T4" fmla="*/ 14 w 24"/>
                <a:gd name="T5" fmla="*/ 0 h 24"/>
                <a:gd name="T6" fmla="*/ 19 w 24"/>
                <a:gd name="T7" fmla="*/ 0 h 24"/>
                <a:gd name="T8" fmla="*/ 22 w 24"/>
                <a:gd name="T9" fmla="*/ 2 h 24"/>
                <a:gd name="T10" fmla="*/ 24 w 24"/>
                <a:gd name="T11" fmla="*/ 5 h 24"/>
                <a:gd name="T12" fmla="*/ 24 w 24"/>
                <a:gd name="T13" fmla="*/ 18 h 24"/>
                <a:gd name="T14" fmla="*/ 22 w 24"/>
                <a:gd name="T15" fmla="*/ 22 h 24"/>
                <a:gd name="T16" fmla="*/ 19 w 24"/>
                <a:gd name="T17" fmla="*/ 23 h 24"/>
                <a:gd name="T18" fmla="*/ 6 w 24"/>
                <a:gd name="T19" fmla="*/ 23 h 24"/>
                <a:gd name="T20" fmla="*/ 2 w 24"/>
                <a:gd name="T21" fmla="*/ 22 h 24"/>
                <a:gd name="T22" fmla="*/ 1 w 24"/>
                <a:gd name="T23" fmla="*/ 18 h 24"/>
                <a:gd name="T24" fmla="*/ 1 w 24"/>
                <a:gd name="T25" fmla="*/ 5 h 24"/>
                <a:gd name="T26" fmla="*/ 2 w 24"/>
                <a:gd name="T27" fmla="*/ 2 h 24"/>
                <a:gd name="T28" fmla="*/ 6 w 24"/>
                <a:gd name="T29" fmla="*/ 0 h 24"/>
                <a:gd name="T30" fmla="*/ 10 w 24"/>
                <a:gd name="T31" fmla="*/ 0 h 24"/>
                <a:gd name="T32" fmla="*/ 10 w 24"/>
                <a:gd name="T33" fmla="*/ 0 h 24"/>
                <a:gd name="T34" fmla="*/ 6 w 24"/>
                <a:gd name="T35" fmla="*/ 0 h 24"/>
                <a:gd name="T36" fmla="*/ 0 w 24"/>
                <a:gd name="T37" fmla="*/ 5 h 24"/>
                <a:gd name="T38" fmla="*/ 0 w 24"/>
                <a:gd name="T39" fmla="*/ 5 h 24"/>
                <a:gd name="T40" fmla="*/ 0 w 24"/>
                <a:gd name="T41" fmla="*/ 18 h 24"/>
                <a:gd name="T42" fmla="*/ 6 w 24"/>
                <a:gd name="T43" fmla="*/ 24 h 24"/>
                <a:gd name="T44" fmla="*/ 19 w 24"/>
                <a:gd name="T45" fmla="*/ 24 h 24"/>
                <a:gd name="T46" fmla="*/ 24 w 24"/>
                <a:gd name="T47" fmla="*/ 18 h 24"/>
                <a:gd name="T48" fmla="*/ 24 w 24"/>
                <a:gd name="T49" fmla="*/ 5 h 24"/>
                <a:gd name="T50" fmla="*/ 19 w 24"/>
                <a:gd name="T5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4">
                  <a:moveTo>
                    <a:pt x="19" y="0"/>
                  </a:moveTo>
                  <a:cubicBezTo>
                    <a:pt x="14" y="0"/>
                    <a:pt x="14" y="0"/>
                    <a:pt x="14" y="0"/>
                  </a:cubicBezTo>
                  <a:cubicBezTo>
                    <a:pt x="14" y="0"/>
                    <a:pt x="14" y="0"/>
                    <a:pt x="14" y="0"/>
                  </a:cubicBezTo>
                  <a:cubicBezTo>
                    <a:pt x="19" y="0"/>
                    <a:pt x="19" y="0"/>
                    <a:pt x="19" y="0"/>
                  </a:cubicBezTo>
                  <a:cubicBezTo>
                    <a:pt x="20" y="0"/>
                    <a:pt x="21" y="1"/>
                    <a:pt x="22" y="2"/>
                  </a:cubicBezTo>
                  <a:cubicBezTo>
                    <a:pt x="23" y="3"/>
                    <a:pt x="24" y="4"/>
                    <a:pt x="24" y="5"/>
                  </a:cubicBezTo>
                  <a:cubicBezTo>
                    <a:pt x="24" y="18"/>
                    <a:pt x="24" y="18"/>
                    <a:pt x="24" y="18"/>
                  </a:cubicBezTo>
                  <a:cubicBezTo>
                    <a:pt x="24" y="20"/>
                    <a:pt x="23" y="21"/>
                    <a:pt x="22" y="22"/>
                  </a:cubicBezTo>
                  <a:cubicBezTo>
                    <a:pt x="21" y="23"/>
                    <a:pt x="20" y="23"/>
                    <a:pt x="19" y="23"/>
                  </a:cubicBezTo>
                  <a:cubicBezTo>
                    <a:pt x="6" y="23"/>
                    <a:pt x="6" y="23"/>
                    <a:pt x="6" y="23"/>
                  </a:cubicBezTo>
                  <a:cubicBezTo>
                    <a:pt x="4" y="23"/>
                    <a:pt x="3" y="23"/>
                    <a:pt x="2" y="22"/>
                  </a:cubicBezTo>
                  <a:cubicBezTo>
                    <a:pt x="1" y="21"/>
                    <a:pt x="1" y="20"/>
                    <a:pt x="1" y="18"/>
                  </a:cubicBezTo>
                  <a:cubicBezTo>
                    <a:pt x="1" y="5"/>
                    <a:pt x="1" y="5"/>
                    <a:pt x="1" y="5"/>
                  </a:cubicBezTo>
                  <a:cubicBezTo>
                    <a:pt x="1" y="4"/>
                    <a:pt x="1" y="3"/>
                    <a:pt x="2" y="2"/>
                  </a:cubicBezTo>
                  <a:cubicBezTo>
                    <a:pt x="3" y="1"/>
                    <a:pt x="4" y="0"/>
                    <a:pt x="6" y="0"/>
                  </a:cubicBezTo>
                  <a:cubicBezTo>
                    <a:pt x="10" y="0"/>
                    <a:pt x="10" y="0"/>
                    <a:pt x="10" y="0"/>
                  </a:cubicBezTo>
                  <a:cubicBezTo>
                    <a:pt x="10" y="0"/>
                    <a:pt x="10" y="0"/>
                    <a:pt x="10" y="0"/>
                  </a:cubicBezTo>
                  <a:cubicBezTo>
                    <a:pt x="6" y="0"/>
                    <a:pt x="6" y="0"/>
                    <a:pt x="6" y="0"/>
                  </a:cubicBezTo>
                  <a:cubicBezTo>
                    <a:pt x="3" y="0"/>
                    <a:pt x="0" y="2"/>
                    <a:pt x="0" y="5"/>
                  </a:cubicBezTo>
                  <a:cubicBezTo>
                    <a:pt x="0" y="5"/>
                    <a:pt x="0" y="5"/>
                    <a:pt x="0" y="5"/>
                  </a:cubicBezTo>
                  <a:cubicBezTo>
                    <a:pt x="0" y="18"/>
                    <a:pt x="0" y="18"/>
                    <a:pt x="0" y="18"/>
                  </a:cubicBezTo>
                  <a:cubicBezTo>
                    <a:pt x="0" y="21"/>
                    <a:pt x="3" y="24"/>
                    <a:pt x="6" y="24"/>
                  </a:cubicBezTo>
                  <a:cubicBezTo>
                    <a:pt x="19" y="24"/>
                    <a:pt x="19" y="24"/>
                    <a:pt x="19" y="24"/>
                  </a:cubicBezTo>
                  <a:cubicBezTo>
                    <a:pt x="22" y="24"/>
                    <a:pt x="24" y="21"/>
                    <a:pt x="24" y="18"/>
                  </a:cubicBezTo>
                  <a:cubicBezTo>
                    <a:pt x="24" y="5"/>
                    <a:pt x="24" y="5"/>
                    <a:pt x="24" y="5"/>
                  </a:cubicBezTo>
                  <a:cubicBezTo>
                    <a:pt x="24" y="2"/>
                    <a:pt x="22" y="0"/>
                    <a:pt x="19"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412"/>
            <p:cNvSpPr/>
            <p:nvPr/>
          </p:nvSpPr>
          <p:spPr bwMode="auto">
            <a:xfrm>
              <a:off x="11834813" y="3925972"/>
              <a:ext cx="49213" cy="49213"/>
            </a:xfrm>
            <a:custGeom>
              <a:avLst/>
              <a:gdLst>
                <a:gd name="T0" fmla="*/ 2 w 4"/>
                <a:gd name="T1" fmla="*/ 0 h 4"/>
                <a:gd name="T2" fmla="*/ 0 w 4"/>
                <a:gd name="T3" fmla="*/ 2 h 4"/>
                <a:gd name="T4" fmla="*/ 2 w 4"/>
                <a:gd name="T5" fmla="*/ 4 h 4"/>
                <a:gd name="T6" fmla="*/ 4 w 4"/>
                <a:gd name="T7" fmla="*/ 2 h 4"/>
                <a:gd name="T8" fmla="*/ 2 w 4"/>
                <a:gd name="T9" fmla="*/ 0 h 4"/>
                <a:gd name="T10" fmla="*/ 2 w 4"/>
                <a:gd name="T11" fmla="*/ 2 h 4"/>
                <a:gd name="T12" fmla="*/ 2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cubicBezTo>
                    <a:pt x="1" y="0"/>
                    <a:pt x="0" y="1"/>
                    <a:pt x="0" y="2"/>
                  </a:cubicBezTo>
                  <a:cubicBezTo>
                    <a:pt x="0" y="3"/>
                    <a:pt x="1" y="4"/>
                    <a:pt x="2" y="4"/>
                  </a:cubicBezTo>
                  <a:cubicBezTo>
                    <a:pt x="3" y="4"/>
                    <a:pt x="4" y="3"/>
                    <a:pt x="4" y="2"/>
                  </a:cubicBezTo>
                  <a:cubicBezTo>
                    <a:pt x="4" y="1"/>
                    <a:pt x="4" y="0"/>
                    <a:pt x="2" y="0"/>
                  </a:cubicBezTo>
                  <a:cubicBezTo>
                    <a:pt x="2" y="2"/>
                    <a:pt x="2" y="2"/>
                    <a:pt x="2" y="2"/>
                  </a:cubicBezTo>
                  <a:cubicBezTo>
                    <a:pt x="2" y="2"/>
                    <a:pt x="2" y="2"/>
                    <a:pt x="2" y="2"/>
                  </a:cubicBezTo>
                  <a:cubicBezTo>
                    <a:pt x="2" y="0"/>
                    <a:pt x="2"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413"/>
            <p:cNvSpPr/>
            <p:nvPr/>
          </p:nvSpPr>
          <p:spPr bwMode="auto">
            <a:xfrm>
              <a:off x="11834813" y="3802147"/>
              <a:ext cx="49213" cy="61913"/>
            </a:xfrm>
            <a:custGeom>
              <a:avLst/>
              <a:gdLst>
                <a:gd name="T0" fmla="*/ 2 w 4"/>
                <a:gd name="T1" fmla="*/ 0 h 5"/>
                <a:gd name="T2" fmla="*/ 0 w 4"/>
                <a:gd name="T3" fmla="*/ 2 h 5"/>
                <a:gd name="T4" fmla="*/ 0 w 4"/>
                <a:gd name="T5" fmla="*/ 2 h 5"/>
                <a:gd name="T6" fmla="*/ 0 w 4"/>
                <a:gd name="T7" fmla="*/ 2 h 5"/>
                <a:gd name="T8" fmla="*/ 2 w 4"/>
                <a:gd name="T9" fmla="*/ 5 h 5"/>
                <a:gd name="T10" fmla="*/ 2 w 4"/>
                <a:gd name="T11" fmla="*/ 3 h 5"/>
                <a:gd name="T12" fmla="*/ 2 w 4"/>
                <a:gd name="T13" fmla="*/ 3 h 5"/>
                <a:gd name="T14" fmla="*/ 2 w 4"/>
                <a:gd name="T15" fmla="*/ 5 h 5"/>
                <a:gd name="T16" fmla="*/ 4 w 4"/>
                <a:gd name="T17" fmla="*/ 2 h 5"/>
                <a:gd name="T18" fmla="*/ 4 w 4"/>
                <a:gd name="T19" fmla="*/ 2 h 5"/>
                <a:gd name="T20" fmla="*/ 4 w 4"/>
                <a:gd name="T21" fmla="*/ 2 h 5"/>
                <a:gd name="T22" fmla="*/ 2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0"/>
                  </a:moveTo>
                  <a:cubicBezTo>
                    <a:pt x="1" y="0"/>
                    <a:pt x="0" y="1"/>
                    <a:pt x="0" y="2"/>
                  </a:cubicBezTo>
                  <a:cubicBezTo>
                    <a:pt x="0" y="2"/>
                    <a:pt x="0" y="2"/>
                    <a:pt x="0" y="2"/>
                  </a:cubicBezTo>
                  <a:cubicBezTo>
                    <a:pt x="0" y="2"/>
                    <a:pt x="0" y="2"/>
                    <a:pt x="0" y="2"/>
                  </a:cubicBezTo>
                  <a:cubicBezTo>
                    <a:pt x="0" y="4"/>
                    <a:pt x="1" y="4"/>
                    <a:pt x="2" y="5"/>
                  </a:cubicBezTo>
                  <a:cubicBezTo>
                    <a:pt x="2" y="3"/>
                    <a:pt x="2" y="3"/>
                    <a:pt x="2" y="3"/>
                  </a:cubicBezTo>
                  <a:cubicBezTo>
                    <a:pt x="2" y="3"/>
                    <a:pt x="2" y="3"/>
                    <a:pt x="2" y="3"/>
                  </a:cubicBezTo>
                  <a:cubicBezTo>
                    <a:pt x="2" y="5"/>
                    <a:pt x="2" y="5"/>
                    <a:pt x="2" y="5"/>
                  </a:cubicBezTo>
                  <a:cubicBezTo>
                    <a:pt x="4" y="4"/>
                    <a:pt x="4" y="4"/>
                    <a:pt x="4" y="2"/>
                  </a:cubicBezTo>
                  <a:cubicBezTo>
                    <a:pt x="4" y="2"/>
                    <a:pt x="4" y="2"/>
                    <a:pt x="4" y="2"/>
                  </a:cubicBezTo>
                  <a:cubicBezTo>
                    <a:pt x="4" y="2"/>
                    <a:pt x="4" y="2"/>
                    <a:pt x="4" y="2"/>
                  </a:cubicBezTo>
                  <a:cubicBezTo>
                    <a:pt x="4" y="1"/>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414"/>
            <p:cNvSpPr/>
            <p:nvPr/>
          </p:nvSpPr>
          <p:spPr bwMode="auto">
            <a:xfrm>
              <a:off x="11858626" y="3838659"/>
              <a:ext cx="0" cy="112713"/>
            </a:xfrm>
            <a:custGeom>
              <a:avLst/>
              <a:gdLst>
                <a:gd name="T0" fmla="*/ 0 h 71"/>
                <a:gd name="T1" fmla="*/ 0 h 71"/>
                <a:gd name="T2" fmla="*/ 16 h 71"/>
                <a:gd name="T3" fmla="*/ 55 h 71"/>
                <a:gd name="T4" fmla="*/ 71 h 71"/>
                <a:gd name="T5" fmla="*/ 71 h 71"/>
                <a:gd name="T6" fmla="*/ 55 h 71"/>
                <a:gd name="T7" fmla="*/ 16 h 71"/>
                <a:gd name="T8" fmla="*/ 0 h 7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71">
                  <a:moveTo>
                    <a:pt x="0" y="0"/>
                  </a:moveTo>
                  <a:lnTo>
                    <a:pt x="0" y="0"/>
                  </a:lnTo>
                  <a:lnTo>
                    <a:pt x="0" y="16"/>
                  </a:lnTo>
                  <a:lnTo>
                    <a:pt x="0" y="55"/>
                  </a:lnTo>
                  <a:lnTo>
                    <a:pt x="0" y="71"/>
                  </a:lnTo>
                  <a:lnTo>
                    <a:pt x="0" y="71"/>
                  </a:lnTo>
                  <a:lnTo>
                    <a:pt x="0" y="55"/>
                  </a:lnTo>
                  <a:lnTo>
                    <a:pt x="0" y="16"/>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415"/>
            <p:cNvSpPr/>
            <p:nvPr/>
          </p:nvSpPr>
          <p:spPr bwMode="auto">
            <a:xfrm>
              <a:off x="11858626" y="3838659"/>
              <a:ext cx="0" cy="112713"/>
            </a:xfrm>
            <a:custGeom>
              <a:avLst/>
              <a:gdLst>
                <a:gd name="T0" fmla="*/ 0 h 71"/>
                <a:gd name="T1" fmla="*/ 0 h 71"/>
                <a:gd name="T2" fmla="*/ 16 h 71"/>
                <a:gd name="T3" fmla="*/ 55 h 71"/>
                <a:gd name="T4" fmla="*/ 71 h 71"/>
                <a:gd name="T5" fmla="*/ 71 h 71"/>
                <a:gd name="T6" fmla="*/ 55 h 71"/>
                <a:gd name="T7" fmla="*/ 16 h 71"/>
                <a:gd name="T8" fmla="*/ 0 h 7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71">
                  <a:moveTo>
                    <a:pt x="0" y="0"/>
                  </a:moveTo>
                  <a:lnTo>
                    <a:pt x="0" y="0"/>
                  </a:lnTo>
                  <a:lnTo>
                    <a:pt x="0" y="16"/>
                  </a:lnTo>
                  <a:lnTo>
                    <a:pt x="0" y="55"/>
                  </a:lnTo>
                  <a:lnTo>
                    <a:pt x="0" y="71"/>
                  </a:lnTo>
                  <a:lnTo>
                    <a:pt x="0" y="71"/>
                  </a:lnTo>
                  <a:lnTo>
                    <a:pt x="0" y="55"/>
                  </a:lnTo>
                  <a:lnTo>
                    <a:pt x="0"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416"/>
            <p:cNvSpPr>
              <a:spLocks noEditPoints="1"/>
            </p:cNvSpPr>
            <p:nvPr/>
          </p:nvSpPr>
          <p:spPr bwMode="auto">
            <a:xfrm>
              <a:off x="11233151" y="3167147"/>
              <a:ext cx="293688" cy="298450"/>
            </a:xfrm>
            <a:custGeom>
              <a:avLst/>
              <a:gdLst>
                <a:gd name="T0" fmla="*/ 10 w 24"/>
                <a:gd name="T1" fmla="*/ 23 h 24"/>
                <a:gd name="T2" fmla="*/ 6 w 24"/>
                <a:gd name="T3" fmla="*/ 23 h 24"/>
                <a:gd name="T4" fmla="*/ 6 w 24"/>
                <a:gd name="T5" fmla="*/ 23 h 24"/>
                <a:gd name="T6" fmla="*/ 6 w 24"/>
                <a:gd name="T7" fmla="*/ 24 h 24"/>
                <a:gd name="T8" fmla="*/ 10 w 24"/>
                <a:gd name="T9" fmla="*/ 24 h 24"/>
                <a:gd name="T10" fmla="*/ 10 w 24"/>
                <a:gd name="T11" fmla="*/ 23 h 24"/>
                <a:gd name="T12" fmla="*/ 10 w 24"/>
                <a:gd name="T13" fmla="*/ 23 h 24"/>
                <a:gd name="T14" fmla="*/ 1 w 24"/>
                <a:gd name="T15" fmla="*/ 14 h 24"/>
                <a:gd name="T16" fmla="*/ 1 w 24"/>
                <a:gd name="T17" fmla="*/ 15 h 24"/>
                <a:gd name="T18" fmla="*/ 0 w 24"/>
                <a:gd name="T19" fmla="*/ 14 h 24"/>
                <a:gd name="T20" fmla="*/ 0 w 24"/>
                <a:gd name="T21" fmla="*/ 18 h 24"/>
                <a:gd name="T22" fmla="*/ 6 w 24"/>
                <a:gd name="T23" fmla="*/ 24 h 24"/>
                <a:gd name="T24" fmla="*/ 6 w 24"/>
                <a:gd name="T25" fmla="*/ 23 h 24"/>
                <a:gd name="T26" fmla="*/ 6 w 24"/>
                <a:gd name="T27" fmla="*/ 23 h 24"/>
                <a:gd name="T28" fmla="*/ 2 w 24"/>
                <a:gd name="T29" fmla="*/ 22 h 24"/>
                <a:gd name="T30" fmla="*/ 1 w 24"/>
                <a:gd name="T31" fmla="*/ 18 h 24"/>
                <a:gd name="T32" fmla="*/ 1 w 24"/>
                <a:gd name="T33" fmla="*/ 14 h 24"/>
                <a:gd name="T34" fmla="*/ 24 w 24"/>
                <a:gd name="T35" fmla="*/ 14 h 24"/>
                <a:gd name="T36" fmla="*/ 24 w 24"/>
                <a:gd name="T37" fmla="*/ 14 h 24"/>
                <a:gd name="T38" fmla="*/ 24 w 24"/>
                <a:gd name="T39" fmla="*/ 18 h 24"/>
                <a:gd name="T40" fmla="*/ 22 w 24"/>
                <a:gd name="T41" fmla="*/ 22 h 24"/>
                <a:gd name="T42" fmla="*/ 19 w 24"/>
                <a:gd name="T43" fmla="*/ 23 h 24"/>
                <a:gd name="T44" fmla="*/ 14 w 24"/>
                <a:gd name="T45" fmla="*/ 23 h 24"/>
                <a:gd name="T46" fmla="*/ 14 w 24"/>
                <a:gd name="T47" fmla="*/ 23 h 24"/>
                <a:gd name="T48" fmla="*/ 14 w 24"/>
                <a:gd name="T49" fmla="*/ 24 h 24"/>
                <a:gd name="T50" fmla="*/ 19 w 24"/>
                <a:gd name="T51" fmla="*/ 24 h 24"/>
                <a:gd name="T52" fmla="*/ 24 w 24"/>
                <a:gd name="T53" fmla="*/ 18 h 24"/>
                <a:gd name="T54" fmla="*/ 24 w 24"/>
                <a:gd name="T55" fmla="*/ 14 h 24"/>
                <a:gd name="T56" fmla="*/ 15 w 24"/>
                <a:gd name="T57" fmla="*/ 0 h 24"/>
                <a:gd name="T58" fmla="*/ 15 w 24"/>
                <a:gd name="T59" fmla="*/ 0 h 24"/>
                <a:gd name="T60" fmla="*/ 15 w 24"/>
                <a:gd name="T61" fmla="*/ 0 h 24"/>
                <a:gd name="T62" fmla="*/ 19 w 24"/>
                <a:gd name="T63" fmla="*/ 0 h 24"/>
                <a:gd name="T64" fmla="*/ 22 w 24"/>
                <a:gd name="T65" fmla="*/ 2 h 24"/>
                <a:gd name="T66" fmla="*/ 24 w 24"/>
                <a:gd name="T67" fmla="*/ 5 h 24"/>
                <a:gd name="T68" fmla="*/ 24 w 24"/>
                <a:gd name="T69" fmla="*/ 9 h 24"/>
                <a:gd name="T70" fmla="*/ 24 w 24"/>
                <a:gd name="T71" fmla="*/ 10 h 24"/>
                <a:gd name="T72" fmla="*/ 24 w 24"/>
                <a:gd name="T73" fmla="*/ 5 h 24"/>
                <a:gd name="T74" fmla="*/ 19 w 24"/>
                <a:gd name="T75" fmla="*/ 0 h 24"/>
                <a:gd name="T76" fmla="*/ 15 w 24"/>
                <a:gd name="T77" fmla="*/ 0 h 24"/>
                <a:gd name="T78" fmla="*/ 10 w 24"/>
                <a:gd name="T79" fmla="*/ 0 h 24"/>
                <a:gd name="T80" fmla="*/ 10 w 24"/>
                <a:gd name="T81" fmla="*/ 0 h 24"/>
                <a:gd name="T82" fmla="*/ 10 w 24"/>
                <a:gd name="T83" fmla="*/ 0 h 24"/>
                <a:gd name="T84" fmla="*/ 14 w 24"/>
                <a:gd name="T85" fmla="*/ 0 h 24"/>
                <a:gd name="T86" fmla="*/ 14 w 24"/>
                <a:gd name="T87" fmla="*/ 0 h 24"/>
                <a:gd name="T88" fmla="*/ 14 w 24"/>
                <a:gd name="T89" fmla="*/ 0 h 24"/>
                <a:gd name="T90" fmla="*/ 10 w 24"/>
                <a:gd name="T91" fmla="*/ 0 h 24"/>
                <a:gd name="T92" fmla="*/ 6 w 24"/>
                <a:gd name="T93" fmla="*/ 0 h 24"/>
                <a:gd name="T94" fmla="*/ 0 w 24"/>
                <a:gd name="T95" fmla="*/ 5 h 24"/>
                <a:gd name="T96" fmla="*/ 0 w 24"/>
                <a:gd name="T97" fmla="*/ 10 h 24"/>
                <a:gd name="T98" fmla="*/ 1 w 24"/>
                <a:gd name="T99" fmla="*/ 10 h 24"/>
                <a:gd name="T100" fmla="*/ 1 w 24"/>
                <a:gd name="T101" fmla="*/ 10 h 24"/>
                <a:gd name="T102" fmla="*/ 1 w 24"/>
                <a:gd name="T103" fmla="*/ 5 h 24"/>
                <a:gd name="T104" fmla="*/ 2 w 24"/>
                <a:gd name="T105" fmla="*/ 2 h 24"/>
                <a:gd name="T106" fmla="*/ 6 w 24"/>
                <a:gd name="T107" fmla="*/ 0 h 24"/>
                <a:gd name="T108" fmla="*/ 10 w 24"/>
                <a:gd name="T109" fmla="*/ 0 h 24"/>
                <a:gd name="T110" fmla="*/ 10 w 24"/>
                <a:gd name="T111" fmla="*/ 0 h 24"/>
                <a:gd name="T112" fmla="*/ 10 w 24"/>
                <a:gd name="T113" fmla="*/ 0 h 24"/>
                <a:gd name="T114" fmla="*/ 6 w 24"/>
                <a:gd name="T11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4" h="24">
                  <a:moveTo>
                    <a:pt x="10" y="23"/>
                  </a:moveTo>
                  <a:cubicBezTo>
                    <a:pt x="6" y="23"/>
                    <a:pt x="6" y="23"/>
                    <a:pt x="6" y="23"/>
                  </a:cubicBezTo>
                  <a:cubicBezTo>
                    <a:pt x="6" y="23"/>
                    <a:pt x="6" y="23"/>
                    <a:pt x="6" y="23"/>
                  </a:cubicBezTo>
                  <a:cubicBezTo>
                    <a:pt x="6" y="24"/>
                    <a:pt x="6" y="24"/>
                    <a:pt x="6" y="24"/>
                  </a:cubicBezTo>
                  <a:cubicBezTo>
                    <a:pt x="10" y="24"/>
                    <a:pt x="10" y="24"/>
                    <a:pt x="10" y="24"/>
                  </a:cubicBezTo>
                  <a:cubicBezTo>
                    <a:pt x="10" y="23"/>
                    <a:pt x="10" y="23"/>
                    <a:pt x="10" y="23"/>
                  </a:cubicBezTo>
                  <a:cubicBezTo>
                    <a:pt x="10" y="23"/>
                    <a:pt x="10" y="23"/>
                    <a:pt x="10" y="23"/>
                  </a:cubicBezTo>
                  <a:moveTo>
                    <a:pt x="1" y="14"/>
                  </a:moveTo>
                  <a:cubicBezTo>
                    <a:pt x="1" y="15"/>
                    <a:pt x="1" y="15"/>
                    <a:pt x="1" y="15"/>
                  </a:cubicBezTo>
                  <a:cubicBezTo>
                    <a:pt x="0" y="14"/>
                    <a:pt x="0" y="14"/>
                    <a:pt x="0" y="14"/>
                  </a:cubicBezTo>
                  <a:cubicBezTo>
                    <a:pt x="0" y="18"/>
                    <a:pt x="0" y="18"/>
                    <a:pt x="0" y="18"/>
                  </a:cubicBezTo>
                  <a:cubicBezTo>
                    <a:pt x="0" y="21"/>
                    <a:pt x="3" y="24"/>
                    <a:pt x="6" y="24"/>
                  </a:cubicBezTo>
                  <a:cubicBezTo>
                    <a:pt x="6" y="23"/>
                    <a:pt x="6" y="23"/>
                    <a:pt x="6" y="23"/>
                  </a:cubicBezTo>
                  <a:cubicBezTo>
                    <a:pt x="6" y="23"/>
                    <a:pt x="6" y="23"/>
                    <a:pt x="6" y="23"/>
                  </a:cubicBezTo>
                  <a:cubicBezTo>
                    <a:pt x="4" y="23"/>
                    <a:pt x="3" y="22"/>
                    <a:pt x="2" y="22"/>
                  </a:cubicBezTo>
                  <a:cubicBezTo>
                    <a:pt x="1" y="21"/>
                    <a:pt x="1" y="19"/>
                    <a:pt x="1" y="18"/>
                  </a:cubicBezTo>
                  <a:cubicBezTo>
                    <a:pt x="1" y="14"/>
                    <a:pt x="1" y="14"/>
                    <a:pt x="1" y="14"/>
                  </a:cubicBezTo>
                  <a:moveTo>
                    <a:pt x="24" y="14"/>
                  </a:moveTo>
                  <a:cubicBezTo>
                    <a:pt x="24" y="14"/>
                    <a:pt x="24" y="14"/>
                    <a:pt x="24" y="14"/>
                  </a:cubicBezTo>
                  <a:cubicBezTo>
                    <a:pt x="24" y="18"/>
                    <a:pt x="24" y="18"/>
                    <a:pt x="24" y="18"/>
                  </a:cubicBezTo>
                  <a:cubicBezTo>
                    <a:pt x="24" y="19"/>
                    <a:pt x="23" y="21"/>
                    <a:pt x="22" y="22"/>
                  </a:cubicBezTo>
                  <a:cubicBezTo>
                    <a:pt x="21" y="22"/>
                    <a:pt x="20" y="23"/>
                    <a:pt x="19" y="23"/>
                  </a:cubicBezTo>
                  <a:cubicBezTo>
                    <a:pt x="14" y="23"/>
                    <a:pt x="14" y="23"/>
                    <a:pt x="14" y="23"/>
                  </a:cubicBezTo>
                  <a:cubicBezTo>
                    <a:pt x="14" y="23"/>
                    <a:pt x="14" y="23"/>
                    <a:pt x="14" y="23"/>
                  </a:cubicBezTo>
                  <a:cubicBezTo>
                    <a:pt x="14" y="23"/>
                    <a:pt x="14" y="23"/>
                    <a:pt x="14" y="24"/>
                  </a:cubicBezTo>
                  <a:cubicBezTo>
                    <a:pt x="19" y="24"/>
                    <a:pt x="19" y="24"/>
                    <a:pt x="19" y="24"/>
                  </a:cubicBezTo>
                  <a:cubicBezTo>
                    <a:pt x="22" y="24"/>
                    <a:pt x="24" y="21"/>
                    <a:pt x="24" y="18"/>
                  </a:cubicBezTo>
                  <a:cubicBezTo>
                    <a:pt x="24" y="14"/>
                    <a:pt x="24" y="14"/>
                    <a:pt x="24" y="14"/>
                  </a:cubicBezTo>
                  <a:moveTo>
                    <a:pt x="15" y="0"/>
                  </a:moveTo>
                  <a:cubicBezTo>
                    <a:pt x="15" y="0"/>
                    <a:pt x="15" y="0"/>
                    <a:pt x="15" y="0"/>
                  </a:cubicBezTo>
                  <a:cubicBezTo>
                    <a:pt x="15" y="0"/>
                    <a:pt x="15" y="0"/>
                    <a:pt x="15" y="0"/>
                  </a:cubicBezTo>
                  <a:cubicBezTo>
                    <a:pt x="19" y="0"/>
                    <a:pt x="19" y="0"/>
                    <a:pt x="19" y="0"/>
                  </a:cubicBezTo>
                  <a:cubicBezTo>
                    <a:pt x="20" y="0"/>
                    <a:pt x="21" y="1"/>
                    <a:pt x="22" y="2"/>
                  </a:cubicBezTo>
                  <a:cubicBezTo>
                    <a:pt x="23" y="2"/>
                    <a:pt x="24" y="4"/>
                    <a:pt x="24" y="5"/>
                  </a:cubicBezTo>
                  <a:cubicBezTo>
                    <a:pt x="24" y="9"/>
                    <a:pt x="24" y="9"/>
                    <a:pt x="24" y="9"/>
                  </a:cubicBezTo>
                  <a:cubicBezTo>
                    <a:pt x="24" y="9"/>
                    <a:pt x="24" y="9"/>
                    <a:pt x="24" y="10"/>
                  </a:cubicBezTo>
                  <a:cubicBezTo>
                    <a:pt x="24" y="5"/>
                    <a:pt x="24" y="5"/>
                    <a:pt x="24" y="5"/>
                  </a:cubicBezTo>
                  <a:cubicBezTo>
                    <a:pt x="24" y="2"/>
                    <a:pt x="22" y="0"/>
                    <a:pt x="19" y="0"/>
                  </a:cubicBezTo>
                  <a:cubicBezTo>
                    <a:pt x="15" y="0"/>
                    <a:pt x="15" y="0"/>
                    <a:pt x="15" y="0"/>
                  </a:cubicBezTo>
                  <a:moveTo>
                    <a:pt x="10" y="0"/>
                  </a:moveTo>
                  <a:cubicBezTo>
                    <a:pt x="10" y="0"/>
                    <a:pt x="10" y="0"/>
                    <a:pt x="10" y="0"/>
                  </a:cubicBezTo>
                  <a:cubicBezTo>
                    <a:pt x="10" y="0"/>
                    <a:pt x="10" y="0"/>
                    <a:pt x="10" y="0"/>
                  </a:cubicBezTo>
                  <a:cubicBezTo>
                    <a:pt x="14" y="0"/>
                    <a:pt x="14" y="0"/>
                    <a:pt x="14" y="0"/>
                  </a:cubicBezTo>
                  <a:cubicBezTo>
                    <a:pt x="14" y="0"/>
                    <a:pt x="14" y="0"/>
                    <a:pt x="14" y="0"/>
                  </a:cubicBezTo>
                  <a:cubicBezTo>
                    <a:pt x="14" y="0"/>
                    <a:pt x="14" y="0"/>
                    <a:pt x="14" y="0"/>
                  </a:cubicBezTo>
                  <a:cubicBezTo>
                    <a:pt x="10" y="0"/>
                    <a:pt x="10" y="0"/>
                    <a:pt x="10" y="0"/>
                  </a:cubicBezTo>
                  <a:moveTo>
                    <a:pt x="6" y="0"/>
                  </a:moveTo>
                  <a:cubicBezTo>
                    <a:pt x="3" y="0"/>
                    <a:pt x="0" y="2"/>
                    <a:pt x="0" y="5"/>
                  </a:cubicBezTo>
                  <a:cubicBezTo>
                    <a:pt x="0" y="10"/>
                    <a:pt x="0" y="10"/>
                    <a:pt x="0" y="10"/>
                  </a:cubicBezTo>
                  <a:cubicBezTo>
                    <a:pt x="1" y="10"/>
                    <a:pt x="1" y="10"/>
                    <a:pt x="1" y="10"/>
                  </a:cubicBezTo>
                  <a:cubicBezTo>
                    <a:pt x="1" y="10"/>
                    <a:pt x="1" y="10"/>
                    <a:pt x="1" y="10"/>
                  </a:cubicBezTo>
                  <a:cubicBezTo>
                    <a:pt x="1" y="5"/>
                    <a:pt x="1" y="5"/>
                    <a:pt x="1" y="5"/>
                  </a:cubicBezTo>
                  <a:cubicBezTo>
                    <a:pt x="1" y="4"/>
                    <a:pt x="1" y="2"/>
                    <a:pt x="2" y="2"/>
                  </a:cubicBezTo>
                  <a:cubicBezTo>
                    <a:pt x="3" y="1"/>
                    <a:pt x="4" y="0"/>
                    <a:pt x="6" y="0"/>
                  </a:cubicBezTo>
                  <a:cubicBezTo>
                    <a:pt x="10" y="0"/>
                    <a:pt x="10" y="0"/>
                    <a:pt x="10" y="0"/>
                  </a:cubicBezTo>
                  <a:cubicBezTo>
                    <a:pt x="10" y="0"/>
                    <a:pt x="10" y="0"/>
                    <a:pt x="10" y="0"/>
                  </a:cubicBezTo>
                  <a:cubicBezTo>
                    <a:pt x="10" y="0"/>
                    <a:pt x="10" y="0"/>
                    <a:pt x="10" y="0"/>
                  </a:cubicBezTo>
                  <a:cubicBezTo>
                    <a:pt x="6" y="0"/>
                    <a:pt x="6" y="0"/>
                    <a:pt x="6"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417"/>
            <p:cNvSpPr/>
            <p:nvPr/>
          </p:nvSpPr>
          <p:spPr bwMode="auto">
            <a:xfrm>
              <a:off x="11355388" y="3429084"/>
              <a:ext cx="49213" cy="49213"/>
            </a:xfrm>
            <a:custGeom>
              <a:avLst/>
              <a:gdLst>
                <a:gd name="T0" fmla="*/ 2 w 4"/>
                <a:gd name="T1" fmla="*/ 0 h 4"/>
                <a:gd name="T2" fmla="*/ 0 w 4"/>
                <a:gd name="T3" fmla="*/ 2 h 4"/>
                <a:gd name="T4" fmla="*/ 0 w 4"/>
                <a:gd name="T5" fmla="*/ 2 h 4"/>
                <a:gd name="T6" fmla="*/ 0 w 4"/>
                <a:gd name="T7" fmla="*/ 3 h 4"/>
                <a:gd name="T8" fmla="*/ 2 w 4"/>
                <a:gd name="T9" fmla="*/ 4 h 4"/>
                <a:gd name="T10" fmla="*/ 4 w 4"/>
                <a:gd name="T11" fmla="*/ 3 h 4"/>
                <a:gd name="T12" fmla="*/ 4 w 4"/>
                <a:gd name="T13" fmla="*/ 2 h 4"/>
                <a:gd name="T14" fmla="*/ 4 w 4"/>
                <a:gd name="T15" fmla="*/ 2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cubicBezTo>
                    <a:pt x="1" y="0"/>
                    <a:pt x="0" y="1"/>
                    <a:pt x="0" y="2"/>
                  </a:cubicBezTo>
                  <a:cubicBezTo>
                    <a:pt x="0" y="2"/>
                    <a:pt x="0" y="2"/>
                    <a:pt x="0" y="2"/>
                  </a:cubicBezTo>
                  <a:cubicBezTo>
                    <a:pt x="0" y="2"/>
                    <a:pt x="0" y="2"/>
                    <a:pt x="0" y="3"/>
                  </a:cubicBezTo>
                  <a:cubicBezTo>
                    <a:pt x="0" y="4"/>
                    <a:pt x="1" y="4"/>
                    <a:pt x="2" y="4"/>
                  </a:cubicBezTo>
                  <a:cubicBezTo>
                    <a:pt x="3" y="4"/>
                    <a:pt x="4" y="4"/>
                    <a:pt x="4" y="3"/>
                  </a:cubicBezTo>
                  <a:cubicBezTo>
                    <a:pt x="4" y="2"/>
                    <a:pt x="4" y="2"/>
                    <a:pt x="4" y="2"/>
                  </a:cubicBezTo>
                  <a:cubicBezTo>
                    <a:pt x="4" y="2"/>
                    <a:pt x="4" y="2"/>
                    <a:pt x="4" y="2"/>
                  </a:cubicBezTo>
                  <a:cubicBezTo>
                    <a:pt x="4" y="1"/>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418"/>
            <p:cNvSpPr/>
            <p:nvPr/>
          </p:nvSpPr>
          <p:spPr bwMode="auto">
            <a:xfrm>
              <a:off x="11490326" y="3279859"/>
              <a:ext cx="61913" cy="61913"/>
            </a:xfrm>
            <a:custGeom>
              <a:avLst/>
              <a:gdLst>
                <a:gd name="T0" fmla="*/ 2 w 5"/>
                <a:gd name="T1" fmla="*/ 0 h 5"/>
                <a:gd name="T2" fmla="*/ 0 w 5"/>
                <a:gd name="T3" fmla="*/ 3 h 5"/>
                <a:gd name="T4" fmla="*/ 2 w 5"/>
                <a:gd name="T5" fmla="*/ 5 h 5"/>
                <a:gd name="T6" fmla="*/ 3 w 5"/>
                <a:gd name="T7" fmla="*/ 5 h 5"/>
                <a:gd name="T8" fmla="*/ 3 w 5"/>
                <a:gd name="T9" fmla="*/ 5 h 5"/>
                <a:gd name="T10" fmla="*/ 5 w 5"/>
                <a:gd name="T11" fmla="*/ 3 h 5"/>
                <a:gd name="T12" fmla="*/ 3 w 5"/>
                <a:gd name="T13" fmla="*/ 1 h 5"/>
                <a:gd name="T14" fmla="*/ 3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cubicBezTo>
                    <a:pt x="1" y="0"/>
                    <a:pt x="0" y="1"/>
                    <a:pt x="0" y="3"/>
                  </a:cubicBezTo>
                  <a:cubicBezTo>
                    <a:pt x="0" y="4"/>
                    <a:pt x="1" y="5"/>
                    <a:pt x="2" y="5"/>
                  </a:cubicBezTo>
                  <a:cubicBezTo>
                    <a:pt x="3" y="5"/>
                    <a:pt x="3" y="5"/>
                    <a:pt x="3" y="5"/>
                  </a:cubicBezTo>
                  <a:cubicBezTo>
                    <a:pt x="3" y="5"/>
                    <a:pt x="3" y="5"/>
                    <a:pt x="3" y="5"/>
                  </a:cubicBezTo>
                  <a:cubicBezTo>
                    <a:pt x="4" y="4"/>
                    <a:pt x="5" y="3"/>
                    <a:pt x="5" y="3"/>
                  </a:cubicBezTo>
                  <a:cubicBezTo>
                    <a:pt x="5" y="2"/>
                    <a:pt x="4" y="1"/>
                    <a:pt x="3" y="1"/>
                  </a:cubicBezTo>
                  <a:cubicBezTo>
                    <a:pt x="3" y="0"/>
                    <a:pt x="3" y="0"/>
                    <a:pt x="3" y="0"/>
                  </a:cubicBezTo>
                  <a:cubicBezTo>
                    <a:pt x="3" y="0"/>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419"/>
            <p:cNvSpPr/>
            <p:nvPr/>
          </p:nvSpPr>
          <p:spPr bwMode="auto">
            <a:xfrm>
              <a:off x="11355388" y="3130634"/>
              <a:ext cx="61913" cy="61913"/>
            </a:xfrm>
            <a:custGeom>
              <a:avLst/>
              <a:gdLst>
                <a:gd name="T0" fmla="*/ 2 w 5"/>
                <a:gd name="T1" fmla="*/ 0 h 5"/>
                <a:gd name="T2" fmla="*/ 0 w 5"/>
                <a:gd name="T3" fmla="*/ 3 h 5"/>
                <a:gd name="T4" fmla="*/ 0 w 5"/>
                <a:gd name="T5" fmla="*/ 3 h 5"/>
                <a:gd name="T6" fmla="*/ 0 w 5"/>
                <a:gd name="T7" fmla="*/ 3 h 5"/>
                <a:gd name="T8" fmla="*/ 2 w 5"/>
                <a:gd name="T9" fmla="*/ 5 h 5"/>
                <a:gd name="T10" fmla="*/ 2 w 5"/>
                <a:gd name="T11" fmla="*/ 5 h 5"/>
                <a:gd name="T12" fmla="*/ 2 w 5"/>
                <a:gd name="T13" fmla="*/ 5 h 5"/>
                <a:gd name="T14" fmla="*/ 1 w 5"/>
                <a:gd name="T15" fmla="*/ 4 h 5"/>
                <a:gd name="T16" fmla="*/ 0 w 5"/>
                <a:gd name="T17" fmla="*/ 3 h 5"/>
                <a:gd name="T18" fmla="*/ 0 w 5"/>
                <a:gd name="T19" fmla="*/ 3 h 5"/>
                <a:gd name="T20" fmla="*/ 0 w 5"/>
                <a:gd name="T21" fmla="*/ 3 h 5"/>
                <a:gd name="T22" fmla="*/ 1 w 5"/>
                <a:gd name="T23" fmla="*/ 1 h 5"/>
                <a:gd name="T24" fmla="*/ 2 w 5"/>
                <a:gd name="T25" fmla="*/ 1 h 5"/>
                <a:gd name="T26" fmla="*/ 4 w 5"/>
                <a:gd name="T27" fmla="*/ 1 h 5"/>
                <a:gd name="T28" fmla="*/ 4 w 5"/>
                <a:gd name="T29" fmla="*/ 3 h 5"/>
                <a:gd name="T30" fmla="*/ 4 w 5"/>
                <a:gd name="T31" fmla="*/ 3 h 5"/>
                <a:gd name="T32" fmla="*/ 4 w 5"/>
                <a:gd name="T33" fmla="*/ 3 h 5"/>
                <a:gd name="T34" fmla="*/ 4 w 5"/>
                <a:gd name="T35" fmla="*/ 4 h 5"/>
                <a:gd name="T36" fmla="*/ 2 w 5"/>
                <a:gd name="T37" fmla="*/ 5 h 5"/>
                <a:gd name="T38" fmla="*/ 2 w 5"/>
                <a:gd name="T39" fmla="*/ 5 h 5"/>
                <a:gd name="T40" fmla="*/ 2 w 5"/>
                <a:gd name="T41" fmla="*/ 5 h 5"/>
                <a:gd name="T42" fmla="*/ 5 w 5"/>
                <a:gd name="T43" fmla="*/ 3 h 5"/>
                <a:gd name="T44" fmla="*/ 5 w 5"/>
                <a:gd name="T45" fmla="*/ 3 h 5"/>
                <a:gd name="T46" fmla="*/ 5 w 5"/>
                <a:gd name="T47" fmla="*/ 3 h 5"/>
                <a:gd name="T48" fmla="*/ 2 w 5"/>
                <a:gd name="T4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5">
                  <a:moveTo>
                    <a:pt x="2" y="0"/>
                  </a:moveTo>
                  <a:cubicBezTo>
                    <a:pt x="1" y="0"/>
                    <a:pt x="0" y="1"/>
                    <a:pt x="0" y="3"/>
                  </a:cubicBezTo>
                  <a:cubicBezTo>
                    <a:pt x="0" y="3"/>
                    <a:pt x="0" y="3"/>
                    <a:pt x="0" y="3"/>
                  </a:cubicBezTo>
                  <a:cubicBezTo>
                    <a:pt x="0" y="3"/>
                    <a:pt x="0" y="3"/>
                    <a:pt x="0" y="3"/>
                  </a:cubicBezTo>
                  <a:cubicBezTo>
                    <a:pt x="0" y="4"/>
                    <a:pt x="1" y="5"/>
                    <a:pt x="2" y="5"/>
                  </a:cubicBezTo>
                  <a:cubicBezTo>
                    <a:pt x="2" y="5"/>
                    <a:pt x="2" y="5"/>
                    <a:pt x="2" y="5"/>
                  </a:cubicBezTo>
                  <a:cubicBezTo>
                    <a:pt x="2" y="5"/>
                    <a:pt x="2" y="5"/>
                    <a:pt x="2" y="5"/>
                  </a:cubicBezTo>
                  <a:cubicBezTo>
                    <a:pt x="2" y="5"/>
                    <a:pt x="1" y="5"/>
                    <a:pt x="1" y="4"/>
                  </a:cubicBezTo>
                  <a:cubicBezTo>
                    <a:pt x="1" y="4"/>
                    <a:pt x="0" y="4"/>
                    <a:pt x="0" y="3"/>
                  </a:cubicBezTo>
                  <a:cubicBezTo>
                    <a:pt x="0" y="3"/>
                    <a:pt x="0" y="3"/>
                    <a:pt x="0" y="3"/>
                  </a:cubicBezTo>
                  <a:cubicBezTo>
                    <a:pt x="0" y="3"/>
                    <a:pt x="0" y="3"/>
                    <a:pt x="0" y="3"/>
                  </a:cubicBezTo>
                  <a:cubicBezTo>
                    <a:pt x="0" y="2"/>
                    <a:pt x="1" y="2"/>
                    <a:pt x="1" y="1"/>
                  </a:cubicBezTo>
                  <a:cubicBezTo>
                    <a:pt x="1" y="1"/>
                    <a:pt x="2" y="1"/>
                    <a:pt x="2" y="1"/>
                  </a:cubicBezTo>
                  <a:cubicBezTo>
                    <a:pt x="3" y="1"/>
                    <a:pt x="3" y="1"/>
                    <a:pt x="4" y="1"/>
                  </a:cubicBezTo>
                  <a:cubicBezTo>
                    <a:pt x="4" y="2"/>
                    <a:pt x="4" y="2"/>
                    <a:pt x="4" y="3"/>
                  </a:cubicBezTo>
                  <a:cubicBezTo>
                    <a:pt x="4" y="3"/>
                    <a:pt x="4" y="3"/>
                    <a:pt x="4" y="3"/>
                  </a:cubicBezTo>
                  <a:cubicBezTo>
                    <a:pt x="4" y="3"/>
                    <a:pt x="4" y="3"/>
                    <a:pt x="4" y="3"/>
                  </a:cubicBezTo>
                  <a:cubicBezTo>
                    <a:pt x="4" y="4"/>
                    <a:pt x="4" y="4"/>
                    <a:pt x="4" y="4"/>
                  </a:cubicBezTo>
                  <a:cubicBezTo>
                    <a:pt x="3" y="5"/>
                    <a:pt x="3" y="5"/>
                    <a:pt x="2" y="5"/>
                  </a:cubicBezTo>
                  <a:cubicBezTo>
                    <a:pt x="2" y="5"/>
                    <a:pt x="2" y="5"/>
                    <a:pt x="2" y="5"/>
                  </a:cubicBezTo>
                  <a:cubicBezTo>
                    <a:pt x="2" y="5"/>
                    <a:pt x="2" y="5"/>
                    <a:pt x="2" y="5"/>
                  </a:cubicBezTo>
                  <a:cubicBezTo>
                    <a:pt x="4" y="5"/>
                    <a:pt x="5" y="4"/>
                    <a:pt x="5" y="3"/>
                  </a:cubicBezTo>
                  <a:cubicBezTo>
                    <a:pt x="5" y="3"/>
                    <a:pt x="5" y="3"/>
                    <a:pt x="5" y="3"/>
                  </a:cubicBezTo>
                  <a:cubicBezTo>
                    <a:pt x="5" y="3"/>
                    <a:pt x="5" y="3"/>
                    <a:pt x="5" y="3"/>
                  </a:cubicBezTo>
                  <a:cubicBezTo>
                    <a:pt x="5" y="1"/>
                    <a:pt x="4"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420"/>
            <p:cNvSpPr/>
            <p:nvPr/>
          </p:nvSpPr>
          <p:spPr bwMode="auto">
            <a:xfrm>
              <a:off x="11207751" y="3292559"/>
              <a:ext cx="61913" cy="61913"/>
            </a:xfrm>
            <a:custGeom>
              <a:avLst/>
              <a:gdLst>
                <a:gd name="T0" fmla="*/ 39 w 39"/>
                <a:gd name="T1" fmla="*/ 0 h 39"/>
                <a:gd name="T2" fmla="*/ 24 w 39"/>
                <a:gd name="T3" fmla="*/ 0 h 39"/>
                <a:gd name="T4" fmla="*/ 24 w 39"/>
                <a:gd name="T5" fmla="*/ 0 h 39"/>
                <a:gd name="T6" fmla="*/ 16 w 39"/>
                <a:gd name="T7" fmla="*/ 0 h 39"/>
                <a:gd name="T8" fmla="*/ 0 w 39"/>
                <a:gd name="T9" fmla="*/ 0 h 39"/>
                <a:gd name="T10" fmla="*/ 8 w 39"/>
                <a:gd name="T11" fmla="*/ 15 h 39"/>
                <a:gd name="T12" fmla="*/ 16 w 39"/>
                <a:gd name="T13" fmla="*/ 31 h 39"/>
                <a:gd name="T14" fmla="*/ 24 w 39"/>
                <a:gd name="T15" fmla="*/ 39 h 39"/>
                <a:gd name="T16" fmla="*/ 24 w 39"/>
                <a:gd name="T17" fmla="*/ 31 h 39"/>
                <a:gd name="T18" fmla="*/ 31 w 39"/>
                <a:gd name="T19" fmla="*/ 15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lnTo>
                    <a:pt x="24" y="0"/>
                  </a:lnTo>
                  <a:lnTo>
                    <a:pt x="24" y="0"/>
                  </a:lnTo>
                  <a:lnTo>
                    <a:pt x="16" y="0"/>
                  </a:lnTo>
                  <a:lnTo>
                    <a:pt x="0" y="0"/>
                  </a:lnTo>
                  <a:lnTo>
                    <a:pt x="8" y="15"/>
                  </a:lnTo>
                  <a:lnTo>
                    <a:pt x="16" y="31"/>
                  </a:lnTo>
                  <a:lnTo>
                    <a:pt x="24" y="39"/>
                  </a:lnTo>
                  <a:lnTo>
                    <a:pt x="24" y="31"/>
                  </a:lnTo>
                  <a:lnTo>
                    <a:pt x="31" y="15"/>
                  </a:lnTo>
                  <a:lnTo>
                    <a:pt x="39"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421"/>
            <p:cNvSpPr/>
            <p:nvPr/>
          </p:nvSpPr>
          <p:spPr bwMode="auto">
            <a:xfrm>
              <a:off x="11207751" y="3292559"/>
              <a:ext cx="61913" cy="61913"/>
            </a:xfrm>
            <a:custGeom>
              <a:avLst/>
              <a:gdLst>
                <a:gd name="T0" fmla="*/ 39 w 39"/>
                <a:gd name="T1" fmla="*/ 0 h 39"/>
                <a:gd name="T2" fmla="*/ 24 w 39"/>
                <a:gd name="T3" fmla="*/ 0 h 39"/>
                <a:gd name="T4" fmla="*/ 24 w 39"/>
                <a:gd name="T5" fmla="*/ 0 h 39"/>
                <a:gd name="T6" fmla="*/ 16 w 39"/>
                <a:gd name="T7" fmla="*/ 0 h 39"/>
                <a:gd name="T8" fmla="*/ 0 w 39"/>
                <a:gd name="T9" fmla="*/ 0 h 39"/>
                <a:gd name="T10" fmla="*/ 8 w 39"/>
                <a:gd name="T11" fmla="*/ 15 h 39"/>
                <a:gd name="T12" fmla="*/ 16 w 39"/>
                <a:gd name="T13" fmla="*/ 31 h 39"/>
                <a:gd name="T14" fmla="*/ 24 w 39"/>
                <a:gd name="T15" fmla="*/ 39 h 39"/>
                <a:gd name="T16" fmla="*/ 24 w 39"/>
                <a:gd name="T17" fmla="*/ 31 h 39"/>
                <a:gd name="T18" fmla="*/ 31 w 39"/>
                <a:gd name="T19" fmla="*/ 15 h 39"/>
                <a:gd name="T20" fmla="*/ 39 w 39"/>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9">
                  <a:moveTo>
                    <a:pt x="39" y="0"/>
                  </a:moveTo>
                  <a:lnTo>
                    <a:pt x="24" y="0"/>
                  </a:lnTo>
                  <a:lnTo>
                    <a:pt x="24" y="0"/>
                  </a:lnTo>
                  <a:lnTo>
                    <a:pt x="16" y="0"/>
                  </a:lnTo>
                  <a:lnTo>
                    <a:pt x="0" y="0"/>
                  </a:lnTo>
                  <a:lnTo>
                    <a:pt x="8" y="15"/>
                  </a:lnTo>
                  <a:lnTo>
                    <a:pt x="16" y="31"/>
                  </a:lnTo>
                  <a:lnTo>
                    <a:pt x="24" y="39"/>
                  </a:lnTo>
                  <a:lnTo>
                    <a:pt x="24" y="31"/>
                  </a:lnTo>
                  <a:lnTo>
                    <a:pt x="31" y="15"/>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422"/>
            <p:cNvSpPr>
              <a:spLocks noEditPoints="1"/>
            </p:cNvSpPr>
            <p:nvPr/>
          </p:nvSpPr>
          <p:spPr bwMode="auto">
            <a:xfrm>
              <a:off x="7808913" y="3503697"/>
              <a:ext cx="4270375" cy="1006475"/>
            </a:xfrm>
            <a:custGeom>
              <a:avLst/>
              <a:gdLst>
                <a:gd name="T0" fmla="*/ 348 w 348"/>
                <a:gd name="T1" fmla="*/ 80 h 81"/>
                <a:gd name="T2" fmla="*/ 347 w 348"/>
                <a:gd name="T3" fmla="*/ 81 h 81"/>
                <a:gd name="T4" fmla="*/ 123 w 348"/>
                <a:gd name="T5" fmla="*/ 65 h 81"/>
                <a:gd name="T6" fmla="*/ 124 w 348"/>
                <a:gd name="T7" fmla="*/ 65 h 81"/>
                <a:gd name="T8" fmla="*/ 127 w 348"/>
                <a:gd name="T9" fmla="*/ 64 h 81"/>
                <a:gd name="T10" fmla="*/ 132 w 348"/>
                <a:gd name="T11" fmla="*/ 63 h 81"/>
                <a:gd name="T12" fmla="*/ 129 w 348"/>
                <a:gd name="T13" fmla="*/ 65 h 81"/>
                <a:gd name="T14" fmla="*/ 227 w 348"/>
                <a:gd name="T15" fmla="*/ 58 h 81"/>
                <a:gd name="T16" fmla="*/ 198 w 348"/>
                <a:gd name="T17" fmla="*/ 58 h 81"/>
                <a:gd name="T18" fmla="*/ 246 w 348"/>
                <a:gd name="T19" fmla="*/ 57 h 81"/>
                <a:gd name="T20" fmla="*/ 244 w 348"/>
                <a:gd name="T21" fmla="*/ 58 h 81"/>
                <a:gd name="T22" fmla="*/ 308 w 348"/>
                <a:gd name="T23" fmla="*/ 75 h 81"/>
                <a:gd name="T24" fmla="*/ 313 w 348"/>
                <a:gd name="T25" fmla="*/ 80 h 81"/>
                <a:gd name="T26" fmla="*/ 308 w 348"/>
                <a:gd name="T27" fmla="*/ 56 h 81"/>
                <a:gd name="T28" fmla="*/ 197 w 348"/>
                <a:gd name="T29" fmla="*/ 58 h 81"/>
                <a:gd name="T30" fmla="*/ 169 w 348"/>
                <a:gd name="T31" fmla="*/ 55 h 81"/>
                <a:gd name="T32" fmla="*/ 168 w 348"/>
                <a:gd name="T33" fmla="*/ 53 h 81"/>
                <a:gd name="T34" fmla="*/ 169 w 348"/>
                <a:gd name="T35" fmla="*/ 53 h 81"/>
                <a:gd name="T36" fmla="*/ 169 w 348"/>
                <a:gd name="T37" fmla="*/ 51 h 81"/>
                <a:gd name="T38" fmla="*/ 79 w 348"/>
                <a:gd name="T39" fmla="*/ 60 h 81"/>
                <a:gd name="T40" fmla="*/ 123 w 348"/>
                <a:gd name="T41" fmla="*/ 64 h 81"/>
                <a:gd name="T42" fmla="*/ 80 w 348"/>
                <a:gd name="T43" fmla="*/ 49 h 81"/>
                <a:gd name="T44" fmla="*/ 38 w 348"/>
                <a:gd name="T45" fmla="*/ 46 h 81"/>
                <a:gd name="T46" fmla="*/ 168 w 348"/>
                <a:gd name="T47" fmla="*/ 49 h 81"/>
                <a:gd name="T48" fmla="*/ 168 w 348"/>
                <a:gd name="T49" fmla="*/ 39 h 81"/>
                <a:gd name="T50" fmla="*/ 49 w 348"/>
                <a:gd name="T51" fmla="*/ 44 h 81"/>
                <a:gd name="T52" fmla="*/ 46 w 348"/>
                <a:gd name="T53" fmla="*/ 46 h 81"/>
                <a:gd name="T54" fmla="*/ 80 w 348"/>
                <a:gd name="T55" fmla="*/ 36 h 81"/>
                <a:gd name="T56" fmla="*/ 141 w 348"/>
                <a:gd name="T57" fmla="*/ 23 h 81"/>
                <a:gd name="T58" fmla="*/ 168 w 348"/>
                <a:gd name="T59" fmla="*/ 29 h 81"/>
                <a:gd name="T60" fmla="*/ 163 w 348"/>
                <a:gd name="T61" fmla="*/ 23 h 81"/>
                <a:gd name="T62" fmla="*/ 133 w 348"/>
                <a:gd name="T63" fmla="*/ 60 h 81"/>
                <a:gd name="T64" fmla="*/ 134 w 348"/>
                <a:gd name="T65" fmla="*/ 29 h 81"/>
                <a:gd name="T66" fmla="*/ 140 w 348"/>
                <a:gd name="T67" fmla="*/ 23 h 81"/>
                <a:gd name="T68" fmla="*/ 309 w 348"/>
                <a:gd name="T69" fmla="*/ 55 h 81"/>
                <a:gd name="T70" fmla="*/ 249 w 348"/>
                <a:gd name="T71" fmla="*/ 53 h 81"/>
                <a:gd name="T72" fmla="*/ 250 w 348"/>
                <a:gd name="T73" fmla="*/ 53 h 81"/>
                <a:gd name="T74" fmla="*/ 297 w 348"/>
                <a:gd name="T75" fmla="*/ 13 h 81"/>
                <a:gd name="T76" fmla="*/ 308 w 348"/>
                <a:gd name="T77" fmla="*/ 22 h 81"/>
                <a:gd name="T78" fmla="*/ 297 w 348"/>
                <a:gd name="T79" fmla="*/ 12 h 81"/>
                <a:gd name="T80" fmla="*/ 296 w 348"/>
                <a:gd name="T81" fmla="*/ 12 h 81"/>
                <a:gd name="T82" fmla="*/ 249 w 348"/>
                <a:gd name="T83" fmla="*/ 22 h 81"/>
                <a:gd name="T84" fmla="*/ 254 w 348"/>
                <a:gd name="T85" fmla="*/ 13 h 81"/>
                <a:gd name="T86" fmla="*/ 80 w 348"/>
                <a:gd name="T87" fmla="*/ 6 h 81"/>
                <a:gd name="T88" fmla="*/ 80 w 348"/>
                <a:gd name="T89" fmla="*/ 6 h 81"/>
                <a:gd name="T90" fmla="*/ 50 w 348"/>
                <a:gd name="T91" fmla="*/ 35 h 81"/>
                <a:gd name="T92" fmla="*/ 56 w 348"/>
                <a:gd name="T93" fmla="*/ 3 h 81"/>
                <a:gd name="T94" fmla="*/ 79 w 348"/>
                <a:gd name="T95" fmla="*/ 4 h 81"/>
                <a:gd name="T96" fmla="*/ 0 w 348"/>
                <a:gd name="T97" fmla="*/ 41 h 81"/>
                <a:gd name="T98" fmla="*/ 1 w 348"/>
                <a:gd name="T99"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8" h="81">
                  <a:moveTo>
                    <a:pt x="348" y="80"/>
                  </a:moveTo>
                  <a:cubicBezTo>
                    <a:pt x="348" y="81"/>
                    <a:pt x="348" y="81"/>
                    <a:pt x="348" y="81"/>
                  </a:cubicBezTo>
                  <a:cubicBezTo>
                    <a:pt x="348" y="81"/>
                    <a:pt x="348" y="81"/>
                    <a:pt x="348" y="81"/>
                  </a:cubicBezTo>
                  <a:cubicBezTo>
                    <a:pt x="348" y="80"/>
                    <a:pt x="348" y="80"/>
                    <a:pt x="348" y="80"/>
                  </a:cubicBezTo>
                  <a:cubicBezTo>
                    <a:pt x="348" y="80"/>
                    <a:pt x="348" y="80"/>
                    <a:pt x="348" y="80"/>
                  </a:cubicBezTo>
                  <a:moveTo>
                    <a:pt x="318" y="80"/>
                  </a:moveTo>
                  <a:cubicBezTo>
                    <a:pt x="318" y="81"/>
                    <a:pt x="318" y="81"/>
                    <a:pt x="318" y="81"/>
                  </a:cubicBezTo>
                  <a:cubicBezTo>
                    <a:pt x="347" y="81"/>
                    <a:pt x="347" y="81"/>
                    <a:pt x="347" y="81"/>
                  </a:cubicBezTo>
                  <a:cubicBezTo>
                    <a:pt x="347" y="80"/>
                    <a:pt x="347" y="80"/>
                    <a:pt x="347" y="80"/>
                  </a:cubicBezTo>
                  <a:cubicBezTo>
                    <a:pt x="318" y="80"/>
                    <a:pt x="318" y="80"/>
                    <a:pt x="318" y="80"/>
                  </a:cubicBezTo>
                  <a:moveTo>
                    <a:pt x="123" y="65"/>
                  </a:moveTo>
                  <a:cubicBezTo>
                    <a:pt x="123" y="65"/>
                    <a:pt x="123" y="65"/>
                    <a:pt x="123" y="65"/>
                  </a:cubicBezTo>
                  <a:cubicBezTo>
                    <a:pt x="124" y="65"/>
                    <a:pt x="124" y="65"/>
                    <a:pt x="124" y="65"/>
                  </a:cubicBezTo>
                  <a:cubicBezTo>
                    <a:pt x="124" y="65"/>
                    <a:pt x="123" y="65"/>
                    <a:pt x="123" y="65"/>
                  </a:cubicBezTo>
                  <a:moveTo>
                    <a:pt x="124" y="64"/>
                  </a:moveTo>
                  <a:cubicBezTo>
                    <a:pt x="124" y="65"/>
                    <a:pt x="124" y="65"/>
                    <a:pt x="124" y="65"/>
                  </a:cubicBezTo>
                  <a:cubicBezTo>
                    <a:pt x="124" y="65"/>
                    <a:pt x="124" y="65"/>
                    <a:pt x="124" y="65"/>
                  </a:cubicBezTo>
                  <a:cubicBezTo>
                    <a:pt x="124" y="65"/>
                    <a:pt x="125" y="65"/>
                    <a:pt x="125" y="65"/>
                  </a:cubicBezTo>
                  <a:cubicBezTo>
                    <a:pt x="126" y="65"/>
                    <a:pt x="127" y="65"/>
                    <a:pt x="127" y="65"/>
                  </a:cubicBezTo>
                  <a:cubicBezTo>
                    <a:pt x="127" y="65"/>
                    <a:pt x="127" y="65"/>
                    <a:pt x="127" y="64"/>
                  </a:cubicBezTo>
                  <a:cubicBezTo>
                    <a:pt x="124" y="64"/>
                    <a:pt x="124" y="64"/>
                    <a:pt x="124" y="64"/>
                  </a:cubicBezTo>
                  <a:moveTo>
                    <a:pt x="134" y="63"/>
                  </a:moveTo>
                  <a:cubicBezTo>
                    <a:pt x="132" y="63"/>
                    <a:pt x="132" y="63"/>
                    <a:pt x="132" y="63"/>
                  </a:cubicBezTo>
                  <a:cubicBezTo>
                    <a:pt x="132" y="63"/>
                    <a:pt x="132" y="63"/>
                    <a:pt x="132" y="63"/>
                  </a:cubicBezTo>
                  <a:cubicBezTo>
                    <a:pt x="131" y="64"/>
                    <a:pt x="130" y="64"/>
                    <a:pt x="129" y="64"/>
                  </a:cubicBezTo>
                  <a:cubicBezTo>
                    <a:pt x="128" y="64"/>
                    <a:pt x="128" y="64"/>
                    <a:pt x="128" y="64"/>
                  </a:cubicBezTo>
                  <a:cubicBezTo>
                    <a:pt x="128" y="65"/>
                    <a:pt x="127" y="65"/>
                    <a:pt x="127" y="65"/>
                  </a:cubicBezTo>
                  <a:cubicBezTo>
                    <a:pt x="129" y="65"/>
                    <a:pt x="129" y="65"/>
                    <a:pt x="129" y="65"/>
                  </a:cubicBezTo>
                  <a:cubicBezTo>
                    <a:pt x="131" y="65"/>
                    <a:pt x="133" y="64"/>
                    <a:pt x="134" y="63"/>
                  </a:cubicBezTo>
                  <a:moveTo>
                    <a:pt x="220" y="57"/>
                  </a:moveTo>
                  <a:cubicBezTo>
                    <a:pt x="220" y="58"/>
                    <a:pt x="220" y="58"/>
                    <a:pt x="220" y="58"/>
                  </a:cubicBezTo>
                  <a:cubicBezTo>
                    <a:pt x="227" y="58"/>
                    <a:pt x="227" y="58"/>
                    <a:pt x="227" y="58"/>
                  </a:cubicBezTo>
                  <a:cubicBezTo>
                    <a:pt x="226" y="57"/>
                    <a:pt x="226" y="57"/>
                    <a:pt x="226" y="57"/>
                  </a:cubicBezTo>
                  <a:cubicBezTo>
                    <a:pt x="220" y="57"/>
                    <a:pt x="220" y="57"/>
                    <a:pt x="220" y="57"/>
                  </a:cubicBezTo>
                  <a:moveTo>
                    <a:pt x="198" y="57"/>
                  </a:moveTo>
                  <a:cubicBezTo>
                    <a:pt x="198" y="58"/>
                    <a:pt x="198" y="58"/>
                    <a:pt x="198" y="58"/>
                  </a:cubicBezTo>
                  <a:cubicBezTo>
                    <a:pt x="220" y="58"/>
                    <a:pt x="220" y="58"/>
                    <a:pt x="220" y="58"/>
                  </a:cubicBezTo>
                  <a:cubicBezTo>
                    <a:pt x="220" y="57"/>
                    <a:pt x="220" y="57"/>
                    <a:pt x="220" y="57"/>
                  </a:cubicBezTo>
                  <a:cubicBezTo>
                    <a:pt x="198" y="57"/>
                    <a:pt x="198" y="57"/>
                    <a:pt x="198" y="57"/>
                  </a:cubicBezTo>
                  <a:moveTo>
                    <a:pt x="246" y="57"/>
                  </a:moveTo>
                  <a:cubicBezTo>
                    <a:pt x="246" y="57"/>
                    <a:pt x="245" y="57"/>
                    <a:pt x="244" y="57"/>
                  </a:cubicBezTo>
                  <a:cubicBezTo>
                    <a:pt x="226" y="57"/>
                    <a:pt x="226" y="57"/>
                    <a:pt x="226" y="57"/>
                  </a:cubicBezTo>
                  <a:cubicBezTo>
                    <a:pt x="227" y="58"/>
                    <a:pt x="227" y="58"/>
                    <a:pt x="227" y="58"/>
                  </a:cubicBezTo>
                  <a:cubicBezTo>
                    <a:pt x="244" y="58"/>
                    <a:pt x="244" y="58"/>
                    <a:pt x="244" y="58"/>
                  </a:cubicBezTo>
                  <a:cubicBezTo>
                    <a:pt x="245" y="58"/>
                    <a:pt x="245" y="58"/>
                    <a:pt x="246" y="58"/>
                  </a:cubicBezTo>
                  <a:cubicBezTo>
                    <a:pt x="246" y="57"/>
                    <a:pt x="246" y="57"/>
                    <a:pt x="246" y="57"/>
                  </a:cubicBezTo>
                  <a:moveTo>
                    <a:pt x="308" y="56"/>
                  </a:moveTo>
                  <a:cubicBezTo>
                    <a:pt x="308" y="75"/>
                    <a:pt x="308" y="75"/>
                    <a:pt x="308" y="75"/>
                  </a:cubicBezTo>
                  <a:cubicBezTo>
                    <a:pt x="308" y="78"/>
                    <a:pt x="310" y="81"/>
                    <a:pt x="313" y="81"/>
                  </a:cubicBezTo>
                  <a:cubicBezTo>
                    <a:pt x="317" y="81"/>
                    <a:pt x="317" y="81"/>
                    <a:pt x="317" y="81"/>
                  </a:cubicBezTo>
                  <a:cubicBezTo>
                    <a:pt x="317" y="80"/>
                    <a:pt x="317" y="80"/>
                    <a:pt x="317" y="80"/>
                  </a:cubicBezTo>
                  <a:cubicBezTo>
                    <a:pt x="313" y="80"/>
                    <a:pt x="313" y="80"/>
                    <a:pt x="313" y="80"/>
                  </a:cubicBezTo>
                  <a:cubicBezTo>
                    <a:pt x="312" y="80"/>
                    <a:pt x="311" y="79"/>
                    <a:pt x="310" y="78"/>
                  </a:cubicBezTo>
                  <a:cubicBezTo>
                    <a:pt x="309" y="77"/>
                    <a:pt x="309" y="76"/>
                    <a:pt x="309" y="75"/>
                  </a:cubicBezTo>
                  <a:cubicBezTo>
                    <a:pt x="309" y="56"/>
                    <a:pt x="309" y="56"/>
                    <a:pt x="309" y="56"/>
                  </a:cubicBezTo>
                  <a:cubicBezTo>
                    <a:pt x="308" y="56"/>
                    <a:pt x="308" y="56"/>
                    <a:pt x="308" y="56"/>
                  </a:cubicBezTo>
                  <a:moveTo>
                    <a:pt x="169" y="55"/>
                  </a:moveTo>
                  <a:cubicBezTo>
                    <a:pt x="169" y="55"/>
                    <a:pt x="168" y="55"/>
                    <a:pt x="168" y="55"/>
                  </a:cubicBezTo>
                  <a:cubicBezTo>
                    <a:pt x="169" y="57"/>
                    <a:pt x="171" y="58"/>
                    <a:pt x="173" y="58"/>
                  </a:cubicBezTo>
                  <a:cubicBezTo>
                    <a:pt x="197" y="58"/>
                    <a:pt x="197" y="58"/>
                    <a:pt x="197" y="58"/>
                  </a:cubicBezTo>
                  <a:cubicBezTo>
                    <a:pt x="197" y="57"/>
                    <a:pt x="197" y="57"/>
                    <a:pt x="197" y="57"/>
                  </a:cubicBezTo>
                  <a:cubicBezTo>
                    <a:pt x="173" y="57"/>
                    <a:pt x="173" y="57"/>
                    <a:pt x="173" y="57"/>
                  </a:cubicBezTo>
                  <a:cubicBezTo>
                    <a:pt x="172" y="57"/>
                    <a:pt x="171" y="57"/>
                    <a:pt x="170" y="56"/>
                  </a:cubicBezTo>
                  <a:cubicBezTo>
                    <a:pt x="169" y="56"/>
                    <a:pt x="169" y="55"/>
                    <a:pt x="169" y="55"/>
                  </a:cubicBezTo>
                  <a:moveTo>
                    <a:pt x="169" y="52"/>
                  </a:moveTo>
                  <a:cubicBezTo>
                    <a:pt x="168" y="52"/>
                    <a:pt x="168" y="52"/>
                    <a:pt x="168" y="52"/>
                  </a:cubicBezTo>
                  <a:cubicBezTo>
                    <a:pt x="168" y="52"/>
                    <a:pt x="168" y="52"/>
                    <a:pt x="168" y="52"/>
                  </a:cubicBezTo>
                  <a:cubicBezTo>
                    <a:pt x="168" y="53"/>
                    <a:pt x="168" y="53"/>
                    <a:pt x="168" y="53"/>
                  </a:cubicBezTo>
                  <a:cubicBezTo>
                    <a:pt x="168" y="53"/>
                    <a:pt x="168" y="54"/>
                    <a:pt x="168" y="54"/>
                  </a:cubicBezTo>
                  <a:cubicBezTo>
                    <a:pt x="168" y="54"/>
                    <a:pt x="168" y="54"/>
                    <a:pt x="168" y="54"/>
                  </a:cubicBezTo>
                  <a:cubicBezTo>
                    <a:pt x="168" y="54"/>
                    <a:pt x="168" y="54"/>
                    <a:pt x="169" y="54"/>
                  </a:cubicBezTo>
                  <a:cubicBezTo>
                    <a:pt x="169" y="54"/>
                    <a:pt x="169" y="53"/>
                    <a:pt x="169" y="53"/>
                  </a:cubicBezTo>
                  <a:cubicBezTo>
                    <a:pt x="169" y="52"/>
                    <a:pt x="169" y="52"/>
                    <a:pt x="169" y="52"/>
                  </a:cubicBezTo>
                  <a:moveTo>
                    <a:pt x="168" y="50"/>
                  </a:moveTo>
                  <a:cubicBezTo>
                    <a:pt x="168" y="51"/>
                    <a:pt x="168" y="51"/>
                    <a:pt x="168" y="51"/>
                  </a:cubicBezTo>
                  <a:cubicBezTo>
                    <a:pt x="169" y="51"/>
                    <a:pt x="169" y="51"/>
                    <a:pt x="169" y="51"/>
                  </a:cubicBezTo>
                  <a:cubicBezTo>
                    <a:pt x="169" y="50"/>
                    <a:pt x="169" y="50"/>
                    <a:pt x="169" y="50"/>
                  </a:cubicBezTo>
                  <a:cubicBezTo>
                    <a:pt x="168" y="50"/>
                    <a:pt x="168" y="50"/>
                    <a:pt x="168" y="50"/>
                  </a:cubicBezTo>
                  <a:moveTo>
                    <a:pt x="79" y="48"/>
                  </a:moveTo>
                  <a:cubicBezTo>
                    <a:pt x="79" y="60"/>
                    <a:pt x="79" y="60"/>
                    <a:pt x="79" y="60"/>
                  </a:cubicBezTo>
                  <a:cubicBezTo>
                    <a:pt x="79" y="63"/>
                    <a:pt x="82" y="65"/>
                    <a:pt x="85" y="65"/>
                  </a:cubicBezTo>
                  <a:cubicBezTo>
                    <a:pt x="122" y="65"/>
                    <a:pt x="122" y="65"/>
                    <a:pt x="122" y="65"/>
                  </a:cubicBezTo>
                  <a:cubicBezTo>
                    <a:pt x="123" y="65"/>
                    <a:pt x="123" y="65"/>
                    <a:pt x="123" y="65"/>
                  </a:cubicBezTo>
                  <a:cubicBezTo>
                    <a:pt x="123" y="65"/>
                    <a:pt x="123" y="65"/>
                    <a:pt x="123" y="64"/>
                  </a:cubicBezTo>
                  <a:cubicBezTo>
                    <a:pt x="85" y="64"/>
                    <a:pt x="85" y="64"/>
                    <a:pt x="85" y="64"/>
                  </a:cubicBezTo>
                  <a:cubicBezTo>
                    <a:pt x="84" y="64"/>
                    <a:pt x="82" y="64"/>
                    <a:pt x="82" y="63"/>
                  </a:cubicBezTo>
                  <a:cubicBezTo>
                    <a:pt x="81" y="62"/>
                    <a:pt x="80" y="61"/>
                    <a:pt x="80" y="60"/>
                  </a:cubicBezTo>
                  <a:cubicBezTo>
                    <a:pt x="80" y="49"/>
                    <a:pt x="80" y="49"/>
                    <a:pt x="80" y="49"/>
                  </a:cubicBezTo>
                  <a:cubicBezTo>
                    <a:pt x="80" y="49"/>
                    <a:pt x="79" y="48"/>
                    <a:pt x="79" y="48"/>
                  </a:cubicBezTo>
                  <a:moveTo>
                    <a:pt x="3" y="46"/>
                  </a:moveTo>
                  <a:cubicBezTo>
                    <a:pt x="4" y="46"/>
                    <a:pt x="5" y="46"/>
                    <a:pt x="6" y="46"/>
                  </a:cubicBezTo>
                  <a:cubicBezTo>
                    <a:pt x="38" y="46"/>
                    <a:pt x="38" y="46"/>
                    <a:pt x="38" y="46"/>
                  </a:cubicBezTo>
                  <a:cubicBezTo>
                    <a:pt x="37" y="46"/>
                    <a:pt x="36" y="46"/>
                    <a:pt x="36" y="46"/>
                  </a:cubicBezTo>
                  <a:cubicBezTo>
                    <a:pt x="3" y="46"/>
                    <a:pt x="3" y="46"/>
                    <a:pt x="3" y="46"/>
                  </a:cubicBezTo>
                  <a:moveTo>
                    <a:pt x="168" y="39"/>
                  </a:moveTo>
                  <a:cubicBezTo>
                    <a:pt x="168" y="49"/>
                    <a:pt x="168" y="49"/>
                    <a:pt x="168" y="49"/>
                  </a:cubicBezTo>
                  <a:cubicBezTo>
                    <a:pt x="168" y="49"/>
                    <a:pt x="168" y="49"/>
                    <a:pt x="168" y="49"/>
                  </a:cubicBezTo>
                  <a:cubicBezTo>
                    <a:pt x="168" y="49"/>
                    <a:pt x="168" y="49"/>
                    <a:pt x="169" y="49"/>
                  </a:cubicBezTo>
                  <a:cubicBezTo>
                    <a:pt x="169" y="39"/>
                    <a:pt x="169" y="39"/>
                    <a:pt x="169" y="39"/>
                  </a:cubicBezTo>
                  <a:cubicBezTo>
                    <a:pt x="168" y="39"/>
                    <a:pt x="168" y="39"/>
                    <a:pt x="168" y="39"/>
                  </a:cubicBezTo>
                  <a:moveTo>
                    <a:pt x="51" y="36"/>
                  </a:moveTo>
                  <a:cubicBezTo>
                    <a:pt x="50" y="36"/>
                    <a:pt x="50" y="36"/>
                    <a:pt x="50" y="36"/>
                  </a:cubicBezTo>
                  <a:cubicBezTo>
                    <a:pt x="50" y="41"/>
                    <a:pt x="50" y="41"/>
                    <a:pt x="50" y="41"/>
                  </a:cubicBezTo>
                  <a:cubicBezTo>
                    <a:pt x="50" y="42"/>
                    <a:pt x="50" y="43"/>
                    <a:pt x="49" y="44"/>
                  </a:cubicBezTo>
                  <a:cubicBezTo>
                    <a:pt x="48" y="45"/>
                    <a:pt x="47" y="45"/>
                    <a:pt x="46" y="45"/>
                  </a:cubicBezTo>
                  <a:cubicBezTo>
                    <a:pt x="37" y="45"/>
                    <a:pt x="37" y="45"/>
                    <a:pt x="37" y="45"/>
                  </a:cubicBezTo>
                  <a:cubicBezTo>
                    <a:pt x="38" y="46"/>
                    <a:pt x="39" y="46"/>
                    <a:pt x="39" y="46"/>
                  </a:cubicBezTo>
                  <a:cubicBezTo>
                    <a:pt x="46" y="46"/>
                    <a:pt x="46" y="46"/>
                    <a:pt x="46" y="46"/>
                  </a:cubicBezTo>
                  <a:cubicBezTo>
                    <a:pt x="49" y="46"/>
                    <a:pt x="51" y="44"/>
                    <a:pt x="51" y="41"/>
                  </a:cubicBezTo>
                  <a:cubicBezTo>
                    <a:pt x="51" y="36"/>
                    <a:pt x="51" y="36"/>
                    <a:pt x="51" y="36"/>
                  </a:cubicBezTo>
                  <a:moveTo>
                    <a:pt x="80" y="36"/>
                  </a:moveTo>
                  <a:cubicBezTo>
                    <a:pt x="80" y="36"/>
                    <a:pt x="80" y="36"/>
                    <a:pt x="80" y="36"/>
                  </a:cubicBezTo>
                  <a:cubicBezTo>
                    <a:pt x="80" y="46"/>
                    <a:pt x="80" y="46"/>
                    <a:pt x="80" y="46"/>
                  </a:cubicBezTo>
                  <a:cubicBezTo>
                    <a:pt x="80" y="47"/>
                    <a:pt x="80" y="47"/>
                    <a:pt x="80" y="48"/>
                  </a:cubicBezTo>
                  <a:cubicBezTo>
                    <a:pt x="80" y="36"/>
                    <a:pt x="80" y="36"/>
                    <a:pt x="80" y="36"/>
                  </a:cubicBezTo>
                  <a:moveTo>
                    <a:pt x="141" y="23"/>
                  </a:moveTo>
                  <a:cubicBezTo>
                    <a:pt x="141" y="24"/>
                    <a:pt x="141" y="24"/>
                    <a:pt x="141" y="24"/>
                  </a:cubicBezTo>
                  <a:cubicBezTo>
                    <a:pt x="163" y="24"/>
                    <a:pt x="163" y="24"/>
                    <a:pt x="163" y="24"/>
                  </a:cubicBezTo>
                  <a:cubicBezTo>
                    <a:pt x="164" y="24"/>
                    <a:pt x="165" y="25"/>
                    <a:pt x="166" y="26"/>
                  </a:cubicBezTo>
                  <a:cubicBezTo>
                    <a:pt x="167" y="27"/>
                    <a:pt x="168" y="28"/>
                    <a:pt x="168" y="29"/>
                  </a:cubicBezTo>
                  <a:cubicBezTo>
                    <a:pt x="168" y="38"/>
                    <a:pt x="168" y="38"/>
                    <a:pt x="168" y="38"/>
                  </a:cubicBezTo>
                  <a:cubicBezTo>
                    <a:pt x="169" y="38"/>
                    <a:pt x="169" y="38"/>
                    <a:pt x="169" y="38"/>
                  </a:cubicBezTo>
                  <a:cubicBezTo>
                    <a:pt x="169" y="29"/>
                    <a:pt x="169" y="29"/>
                    <a:pt x="169" y="29"/>
                  </a:cubicBezTo>
                  <a:cubicBezTo>
                    <a:pt x="169" y="26"/>
                    <a:pt x="166" y="23"/>
                    <a:pt x="163" y="23"/>
                  </a:cubicBezTo>
                  <a:cubicBezTo>
                    <a:pt x="141" y="23"/>
                    <a:pt x="141" y="23"/>
                    <a:pt x="141" y="23"/>
                  </a:cubicBezTo>
                  <a:moveTo>
                    <a:pt x="139" y="23"/>
                  </a:moveTo>
                  <a:cubicBezTo>
                    <a:pt x="136" y="23"/>
                    <a:pt x="133" y="26"/>
                    <a:pt x="133" y="29"/>
                  </a:cubicBezTo>
                  <a:cubicBezTo>
                    <a:pt x="133" y="60"/>
                    <a:pt x="133" y="60"/>
                    <a:pt x="133" y="60"/>
                  </a:cubicBezTo>
                  <a:cubicBezTo>
                    <a:pt x="133" y="61"/>
                    <a:pt x="133" y="62"/>
                    <a:pt x="133" y="62"/>
                  </a:cubicBezTo>
                  <a:cubicBezTo>
                    <a:pt x="134" y="62"/>
                    <a:pt x="134" y="62"/>
                    <a:pt x="134" y="62"/>
                  </a:cubicBezTo>
                  <a:cubicBezTo>
                    <a:pt x="134" y="62"/>
                    <a:pt x="134" y="61"/>
                    <a:pt x="134" y="60"/>
                  </a:cubicBezTo>
                  <a:cubicBezTo>
                    <a:pt x="134" y="29"/>
                    <a:pt x="134" y="29"/>
                    <a:pt x="134" y="29"/>
                  </a:cubicBezTo>
                  <a:cubicBezTo>
                    <a:pt x="134" y="28"/>
                    <a:pt x="135" y="27"/>
                    <a:pt x="136" y="26"/>
                  </a:cubicBezTo>
                  <a:cubicBezTo>
                    <a:pt x="137" y="25"/>
                    <a:pt x="138" y="24"/>
                    <a:pt x="139" y="24"/>
                  </a:cubicBezTo>
                  <a:cubicBezTo>
                    <a:pt x="140" y="24"/>
                    <a:pt x="140" y="24"/>
                    <a:pt x="140" y="24"/>
                  </a:cubicBezTo>
                  <a:cubicBezTo>
                    <a:pt x="140" y="23"/>
                    <a:pt x="140" y="23"/>
                    <a:pt x="140" y="23"/>
                  </a:cubicBezTo>
                  <a:cubicBezTo>
                    <a:pt x="139" y="23"/>
                    <a:pt x="139" y="23"/>
                    <a:pt x="139" y="23"/>
                  </a:cubicBezTo>
                  <a:moveTo>
                    <a:pt x="308" y="23"/>
                  </a:moveTo>
                  <a:cubicBezTo>
                    <a:pt x="308" y="55"/>
                    <a:pt x="308" y="55"/>
                    <a:pt x="308" y="55"/>
                  </a:cubicBezTo>
                  <a:cubicBezTo>
                    <a:pt x="309" y="55"/>
                    <a:pt x="309" y="55"/>
                    <a:pt x="309" y="55"/>
                  </a:cubicBezTo>
                  <a:cubicBezTo>
                    <a:pt x="309" y="23"/>
                    <a:pt x="309" y="23"/>
                    <a:pt x="309" y="23"/>
                  </a:cubicBezTo>
                  <a:cubicBezTo>
                    <a:pt x="308" y="23"/>
                    <a:pt x="308" y="23"/>
                    <a:pt x="308" y="23"/>
                  </a:cubicBezTo>
                  <a:moveTo>
                    <a:pt x="249" y="23"/>
                  </a:moveTo>
                  <a:cubicBezTo>
                    <a:pt x="249" y="53"/>
                    <a:pt x="249" y="53"/>
                    <a:pt x="249" y="53"/>
                  </a:cubicBezTo>
                  <a:cubicBezTo>
                    <a:pt x="249" y="54"/>
                    <a:pt x="248" y="55"/>
                    <a:pt x="247" y="56"/>
                  </a:cubicBezTo>
                  <a:cubicBezTo>
                    <a:pt x="247" y="56"/>
                    <a:pt x="247" y="56"/>
                    <a:pt x="247" y="57"/>
                  </a:cubicBezTo>
                  <a:cubicBezTo>
                    <a:pt x="247" y="58"/>
                    <a:pt x="247" y="58"/>
                    <a:pt x="247" y="58"/>
                  </a:cubicBezTo>
                  <a:cubicBezTo>
                    <a:pt x="249" y="57"/>
                    <a:pt x="250" y="55"/>
                    <a:pt x="250" y="53"/>
                  </a:cubicBezTo>
                  <a:cubicBezTo>
                    <a:pt x="250" y="23"/>
                    <a:pt x="250" y="23"/>
                    <a:pt x="250" y="23"/>
                  </a:cubicBezTo>
                  <a:cubicBezTo>
                    <a:pt x="249" y="23"/>
                    <a:pt x="249" y="23"/>
                    <a:pt x="249" y="23"/>
                  </a:cubicBezTo>
                  <a:moveTo>
                    <a:pt x="297" y="12"/>
                  </a:moveTo>
                  <a:cubicBezTo>
                    <a:pt x="297" y="13"/>
                    <a:pt x="297" y="13"/>
                    <a:pt x="297" y="13"/>
                  </a:cubicBezTo>
                  <a:cubicBezTo>
                    <a:pt x="303" y="13"/>
                    <a:pt x="303" y="13"/>
                    <a:pt x="303" y="13"/>
                  </a:cubicBezTo>
                  <a:cubicBezTo>
                    <a:pt x="305" y="13"/>
                    <a:pt x="306" y="14"/>
                    <a:pt x="307" y="15"/>
                  </a:cubicBezTo>
                  <a:cubicBezTo>
                    <a:pt x="307" y="15"/>
                    <a:pt x="308" y="17"/>
                    <a:pt x="308" y="18"/>
                  </a:cubicBezTo>
                  <a:cubicBezTo>
                    <a:pt x="308" y="22"/>
                    <a:pt x="308" y="22"/>
                    <a:pt x="308" y="22"/>
                  </a:cubicBezTo>
                  <a:cubicBezTo>
                    <a:pt x="309" y="22"/>
                    <a:pt x="309" y="22"/>
                    <a:pt x="309" y="22"/>
                  </a:cubicBezTo>
                  <a:cubicBezTo>
                    <a:pt x="309" y="18"/>
                    <a:pt x="309" y="18"/>
                    <a:pt x="309" y="18"/>
                  </a:cubicBezTo>
                  <a:cubicBezTo>
                    <a:pt x="309" y="15"/>
                    <a:pt x="306" y="12"/>
                    <a:pt x="303" y="12"/>
                  </a:cubicBezTo>
                  <a:cubicBezTo>
                    <a:pt x="297" y="12"/>
                    <a:pt x="297" y="12"/>
                    <a:pt x="297" y="12"/>
                  </a:cubicBezTo>
                  <a:moveTo>
                    <a:pt x="268" y="12"/>
                  </a:moveTo>
                  <a:cubicBezTo>
                    <a:pt x="268" y="13"/>
                    <a:pt x="268" y="13"/>
                    <a:pt x="268" y="13"/>
                  </a:cubicBezTo>
                  <a:cubicBezTo>
                    <a:pt x="296" y="13"/>
                    <a:pt x="296" y="13"/>
                    <a:pt x="296" y="13"/>
                  </a:cubicBezTo>
                  <a:cubicBezTo>
                    <a:pt x="296" y="12"/>
                    <a:pt x="296" y="12"/>
                    <a:pt x="296" y="12"/>
                  </a:cubicBezTo>
                  <a:cubicBezTo>
                    <a:pt x="268" y="12"/>
                    <a:pt x="268" y="12"/>
                    <a:pt x="268" y="12"/>
                  </a:cubicBezTo>
                  <a:moveTo>
                    <a:pt x="254" y="12"/>
                  </a:moveTo>
                  <a:cubicBezTo>
                    <a:pt x="251" y="12"/>
                    <a:pt x="249" y="15"/>
                    <a:pt x="249" y="18"/>
                  </a:cubicBezTo>
                  <a:cubicBezTo>
                    <a:pt x="249" y="22"/>
                    <a:pt x="249" y="22"/>
                    <a:pt x="249" y="22"/>
                  </a:cubicBezTo>
                  <a:cubicBezTo>
                    <a:pt x="250" y="22"/>
                    <a:pt x="250" y="22"/>
                    <a:pt x="250" y="22"/>
                  </a:cubicBezTo>
                  <a:cubicBezTo>
                    <a:pt x="250" y="18"/>
                    <a:pt x="250" y="18"/>
                    <a:pt x="250" y="18"/>
                  </a:cubicBezTo>
                  <a:cubicBezTo>
                    <a:pt x="250" y="17"/>
                    <a:pt x="250" y="15"/>
                    <a:pt x="251" y="15"/>
                  </a:cubicBezTo>
                  <a:cubicBezTo>
                    <a:pt x="252" y="14"/>
                    <a:pt x="253" y="13"/>
                    <a:pt x="254" y="13"/>
                  </a:cubicBezTo>
                  <a:cubicBezTo>
                    <a:pt x="267" y="13"/>
                    <a:pt x="267" y="13"/>
                    <a:pt x="267" y="13"/>
                  </a:cubicBezTo>
                  <a:cubicBezTo>
                    <a:pt x="267" y="12"/>
                    <a:pt x="267" y="12"/>
                    <a:pt x="267" y="12"/>
                  </a:cubicBezTo>
                  <a:cubicBezTo>
                    <a:pt x="254" y="12"/>
                    <a:pt x="254" y="12"/>
                    <a:pt x="254" y="12"/>
                  </a:cubicBezTo>
                  <a:moveTo>
                    <a:pt x="80" y="6"/>
                  </a:moveTo>
                  <a:cubicBezTo>
                    <a:pt x="80" y="35"/>
                    <a:pt x="80" y="35"/>
                    <a:pt x="80" y="35"/>
                  </a:cubicBezTo>
                  <a:cubicBezTo>
                    <a:pt x="80" y="35"/>
                    <a:pt x="80" y="35"/>
                    <a:pt x="80" y="35"/>
                  </a:cubicBezTo>
                  <a:cubicBezTo>
                    <a:pt x="80" y="8"/>
                    <a:pt x="80" y="8"/>
                    <a:pt x="80" y="8"/>
                  </a:cubicBezTo>
                  <a:cubicBezTo>
                    <a:pt x="80" y="7"/>
                    <a:pt x="80" y="6"/>
                    <a:pt x="80" y="6"/>
                  </a:cubicBezTo>
                  <a:moveTo>
                    <a:pt x="75" y="2"/>
                  </a:moveTo>
                  <a:cubicBezTo>
                    <a:pt x="56" y="2"/>
                    <a:pt x="56" y="2"/>
                    <a:pt x="56" y="2"/>
                  </a:cubicBezTo>
                  <a:cubicBezTo>
                    <a:pt x="53" y="2"/>
                    <a:pt x="50" y="5"/>
                    <a:pt x="50" y="8"/>
                  </a:cubicBezTo>
                  <a:cubicBezTo>
                    <a:pt x="50" y="35"/>
                    <a:pt x="50" y="35"/>
                    <a:pt x="50" y="35"/>
                  </a:cubicBezTo>
                  <a:cubicBezTo>
                    <a:pt x="51" y="35"/>
                    <a:pt x="51" y="35"/>
                    <a:pt x="51" y="35"/>
                  </a:cubicBezTo>
                  <a:cubicBezTo>
                    <a:pt x="51" y="8"/>
                    <a:pt x="51" y="8"/>
                    <a:pt x="51" y="8"/>
                  </a:cubicBezTo>
                  <a:cubicBezTo>
                    <a:pt x="51" y="7"/>
                    <a:pt x="52" y="5"/>
                    <a:pt x="52" y="5"/>
                  </a:cubicBezTo>
                  <a:cubicBezTo>
                    <a:pt x="53" y="4"/>
                    <a:pt x="54" y="3"/>
                    <a:pt x="56" y="3"/>
                  </a:cubicBezTo>
                  <a:cubicBezTo>
                    <a:pt x="75" y="3"/>
                    <a:pt x="75" y="3"/>
                    <a:pt x="75" y="3"/>
                  </a:cubicBezTo>
                  <a:cubicBezTo>
                    <a:pt x="76" y="3"/>
                    <a:pt x="77" y="4"/>
                    <a:pt x="78" y="5"/>
                  </a:cubicBezTo>
                  <a:cubicBezTo>
                    <a:pt x="78" y="5"/>
                    <a:pt x="79" y="6"/>
                    <a:pt x="79" y="6"/>
                  </a:cubicBezTo>
                  <a:cubicBezTo>
                    <a:pt x="79" y="4"/>
                    <a:pt x="79" y="4"/>
                    <a:pt x="79" y="4"/>
                  </a:cubicBezTo>
                  <a:cubicBezTo>
                    <a:pt x="78" y="3"/>
                    <a:pt x="76" y="2"/>
                    <a:pt x="75" y="2"/>
                  </a:cubicBezTo>
                  <a:moveTo>
                    <a:pt x="1" y="0"/>
                  </a:moveTo>
                  <a:cubicBezTo>
                    <a:pt x="0" y="0"/>
                    <a:pt x="0" y="0"/>
                    <a:pt x="0" y="0"/>
                  </a:cubicBezTo>
                  <a:cubicBezTo>
                    <a:pt x="0" y="41"/>
                    <a:pt x="0" y="41"/>
                    <a:pt x="0" y="41"/>
                  </a:cubicBezTo>
                  <a:cubicBezTo>
                    <a:pt x="0" y="43"/>
                    <a:pt x="1" y="44"/>
                    <a:pt x="2" y="45"/>
                  </a:cubicBezTo>
                  <a:cubicBezTo>
                    <a:pt x="4" y="45"/>
                    <a:pt x="4" y="45"/>
                    <a:pt x="4" y="45"/>
                  </a:cubicBezTo>
                  <a:cubicBezTo>
                    <a:pt x="3" y="45"/>
                    <a:pt x="3" y="45"/>
                    <a:pt x="2" y="44"/>
                  </a:cubicBezTo>
                  <a:cubicBezTo>
                    <a:pt x="2" y="43"/>
                    <a:pt x="1" y="42"/>
                    <a:pt x="1" y="41"/>
                  </a:cubicBezTo>
                  <a:cubicBezTo>
                    <a:pt x="1" y="0"/>
                    <a:pt x="1" y="0"/>
                    <a:pt x="1"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423"/>
            <p:cNvSpPr>
              <a:spLocks noEditPoints="1"/>
            </p:cNvSpPr>
            <p:nvPr/>
          </p:nvSpPr>
          <p:spPr bwMode="auto">
            <a:xfrm>
              <a:off x="7808913" y="3092534"/>
              <a:ext cx="4270375" cy="1008063"/>
            </a:xfrm>
            <a:custGeom>
              <a:avLst/>
              <a:gdLst>
                <a:gd name="T0" fmla="*/ 273 w 348"/>
                <a:gd name="T1" fmla="*/ 79 h 81"/>
                <a:gd name="T2" fmla="*/ 297 w 348"/>
                <a:gd name="T3" fmla="*/ 56 h 81"/>
                <a:gd name="T4" fmla="*/ 295 w 348"/>
                <a:gd name="T5" fmla="*/ 76 h 81"/>
                <a:gd name="T6" fmla="*/ 270 w 348"/>
                <a:gd name="T7" fmla="*/ 76 h 81"/>
                <a:gd name="T8" fmla="*/ 267 w 348"/>
                <a:gd name="T9" fmla="*/ 56 h 81"/>
                <a:gd name="T10" fmla="*/ 296 w 348"/>
                <a:gd name="T11" fmla="*/ 40 h 81"/>
                <a:gd name="T12" fmla="*/ 296 w 348"/>
                <a:gd name="T13" fmla="*/ 55 h 81"/>
                <a:gd name="T14" fmla="*/ 297 w 348"/>
                <a:gd name="T15" fmla="*/ 45 h 81"/>
                <a:gd name="T16" fmla="*/ 302 w 348"/>
                <a:gd name="T17" fmla="*/ 35 h 81"/>
                <a:gd name="T18" fmla="*/ 342 w 348"/>
                <a:gd name="T19" fmla="*/ 34 h 81"/>
                <a:gd name="T20" fmla="*/ 342 w 348"/>
                <a:gd name="T21" fmla="*/ 35 h 81"/>
                <a:gd name="T22" fmla="*/ 347 w 348"/>
                <a:gd name="T23" fmla="*/ 81 h 81"/>
                <a:gd name="T24" fmla="*/ 348 w 348"/>
                <a:gd name="T25" fmla="*/ 56 h 81"/>
                <a:gd name="T26" fmla="*/ 348 w 348"/>
                <a:gd name="T27" fmla="*/ 40 h 81"/>
                <a:gd name="T28" fmla="*/ 141 w 348"/>
                <a:gd name="T29" fmla="*/ 23 h 81"/>
                <a:gd name="T30" fmla="*/ 179 w 348"/>
                <a:gd name="T31" fmla="*/ 28 h 81"/>
                <a:gd name="T32" fmla="*/ 183 w 348"/>
                <a:gd name="T33" fmla="*/ 56 h 81"/>
                <a:gd name="T34" fmla="*/ 180 w 348"/>
                <a:gd name="T35" fmla="*/ 28 h 81"/>
                <a:gd name="T36" fmla="*/ 112 w 348"/>
                <a:gd name="T37" fmla="*/ 22 h 81"/>
                <a:gd name="T38" fmla="*/ 140 w 348"/>
                <a:gd name="T39" fmla="*/ 22 h 81"/>
                <a:gd name="T40" fmla="*/ 98 w 348"/>
                <a:gd name="T41" fmla="*/ 28 h 81"/>
                <a:gd name="T42" fmla="*/ 93 w 348"/>
                <a:gd name="T43" fmla="*/ 68 h 81"/>
                <a:gd name="T44" fmla="*/ 80 w 348"/>
                <a:gd name="T45" fmla="*/ 69 h 81"/>
                <a:gd name="T46" fmla="*/ 99 w 348"/>
                <a:gd name="T47" fmla="*/ 63 h 81"/>
                <a:gd name="T48" fmla="*/ 103 w 348"/>
                <a:gd name="T49" fmla="*/ 23 h 81"/>
                <a:gd name="T50" fmla="*/ 103 w 348"/>
                <a:gd name="T51" fmla="*/ 22 h 81"/>
                <a:gd name="T52" fmla="*/ 263 w 348"/>
                <a:gd name="T53" fmla="*/ 16 h 81"/>
                <a:gd name="T54" fmla="*/ 267 w 348"/>
                <a:gd name="T55" fmla="*/ 45 h 81"/>
                <a:gd name="T56" fmla="*/ 268 w 348"/>
                <a:gd name="T57" fmla="*/ 55 h 81"/>
                <a:gd name="T58" fmla="*/ 268 w 348"/>
                <a:gd name="T59" fmla="*/ 21 h 81"/>
                <a:gd name="T60" fmla="*/ 219 w 348"/>
                <a:gd name="T61" fmla="*/ 15 h 81"/>
                <a:gd name="T62" fmla="*/ 212 w 348"/>
                <a:gd name="T63" fmla="*/ 55 h 81"/>
                <a:gd name="T64" fmla="*/ 184 w 348"/>
                <a:gd name="T65" fmla="*/ 56 h 81"/>
                <a:gd name="T66" fmla="*/ 209 w 348"/>
                <a:gd name="T67" fmla="*/ 57 h 81"/>
                <a:gd name="T68" fmla="*/ 215 w 348"/>
                <a:gd name="T69" fmla="*/ 18 h 81"/>
                <a:gd name="T70" fmla="*/ 220 w 348"/>
                <a:gd name="T71" fmla="*/ 15 h 81"/>
                <a:gd name="T72" fmla="*/ 37 w 348"/>
                <a:gd name="T73" fmla="*/ 2 h 81"/>
                <a:gd name="T74" fmla="*/ 39 w 348"/>
                <a:gd name="T75" fmla="*/ 63 h 81"/>
                <a:gd name="T76" fmla="*/ 51 w 348"/>
                <a:gd name="T77" fmla="*/ 69 h 81"/>
                <a:gd name="T78" fmla="*/ 51 w 348"/>
                <a:gd name="T79" fmla="*/ 68 h 81"/>
                <a:gd name="T80" fmla="*/ 41 w 348"/>
                <a:gd name="T81" fmla="*/ 66 h 81"/>
                <a:gd name="T82" fmla="*/ 37 w 348"/>
                <a:gd name="T83" fmla="*/ 1 h 81"/>
                <a:gd name="T84" fmla="*/ 0 w 348"/>
                <a:gd name="T85" fmla="*/ 1 h 81"/>
                <a:gd name="T86" fmla="*/ 36 w 348"/>
                <a:gd name="T8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8" h="81">
                  <a:moveTo>
                    <a:pt x="267" y="56"/>
                  </a:moveTo>
                  <a:cubicBezTo>
                    <a:pt x="267" y="73"/>
                    <a:pt x="267" y="73"/>
                    <a:pt x="267" y="73"/>
                  </a:cubicBezTo>
                  <a:cubicBezTo>
                    <a:pt x="267" y="76"/>
                    <a:pt x="270" y="79"/>
                    <a:pt x="273" y="79"/>
                  </a:cubicBezTo>
                  <a:cubicBezTo>
                    <a:pt x="292" y="79"/>
                    <a:pt x="292" y="79"/>
                    <a:pt x="292" y="79"/>
                  </a:cubicBezTo>
                  <a:cubicBezTo>
                    <a:pt x="295" y="79"/>
                    <a:pt x="297" y="76"/>
                    <a:pt x="297" y="73"/>
                  </a:cubicBezTo>
                  <a:cubicBezTo>
                    <a:pt x="297" y="56"/>
                    <a:pt x="297" y="56"/>
                    <a:pt x="297" y="56"/>
                  </a:cubicBezTo>
                  <a:cubicBezTo>
                    <a:pt x="296" y="56"/>
                    <a:pt x="296" y="56"/>
                    <a:pt x="296" y="56"/>
                  </a:cubicBezTo>
                  <a:cubicBezTo>
                    <a:pt x="296" y="73"/>
                    <a:pt x="296" y="73"/>
                    <a:pt x="296" y="73"/>
                  </a:cubicBezTo>
                  <a:cubicBezTo>
                    <a:pt x="296" y="74"/>
                    <a:pt x="296" y="75"/>
                    <a:pt x="295" y="76"/>
                  </a:cubicBezTo>
                  <a:cubicBezTo>
                    <a:pt x="294" y="77"/>
                    <a:pt x="293" y="78"/>
                    <a:pt x="292" y="78"/>
                  </a:cubicBezTo>
                  <a:cubicBezTo>
                    <a:pt x="273" y="78"/>
                    <a:pt x="273" y="78"/>
                    <a:pt x="273" y="78"/>
                  </a:cubicBezTo>
                  <a:cubicBezTo>
                    <a:pt x="272" y="78"/>
                    <a:pt x="270" y="77"/>
                    <a:pt x="270" y="76"/>
                  </a:cubicBezTo>
                  <a:cubicBezTo>
                    <a:pt x="269" y="75"/>
                    <a:pt x="268" y="74"/>
                    <a:pt x="268" y="73"/>
                  </a:cubicBezTo>
                  <a:cubicBezTo>
                    <a:pt x="268" y="56"/>
                    <a:pt x="268" y="56"/>
                    <a:pt x="268" y="56"/>
                  </a:cubicBezTo>
                  <a:cubicBezTo>
                    <a:pt x="267" y="56"/>
                    <a:pt x="267" y="56"/>
                    <a:pt x="267" y="56"/>
                  </a:cubicBezTo>
                  <a:moveTo>
                    <a:pt x="314" y="34"/>
                  </a:moveTo>
                  <a:cubicBezTo>
                    <a:pt x="302" y="34"/>
                    <a:pt x="302" y="34"/>
                    <a:pt x="302" y="34"/>
                  </a:cubicBezTo>
                  <a:cubicBezTo>
                    <a:pt x="299" y="34"/>
                    <a:pt x="296" y="37"/>
                    <a:pt x="296" y="40"/>
                  </a:cubicBezTo>
                  <a:cubicBezTo>
                    <a:pt x="296" y="45"/>
                    <a:pt x="296" y="45"/>
                    <a:pt x="296" y="45"/>
                  </a:cubicBezTo>
                  <a:cubicBezTo>
                    <a:pt x="296" y="46"/>
                    <a:pt x="296" y="46"/>
                    <a:pt x="296" y="46"/>
                  </a:cubicBezTo>
                  <a:cubicBezTo>
                    <a:pt x="296" y="55"/>
                    <a:pt x="296" y="55"/>
                    <a:pt x="296" y="55"/>
                  </a:cubicBezTo>
                  <a:cubicBezTo>
                    <a:pt x="297" y="55"/>
                    <a:pt x="297" y="55"/>
                    <a:pt x="297" y="55"/>
                  </a:cubicBezTo>
                  <a:cubicBezTo>
                    <a:pt x="297" y="46"/>
                    <a:pt x="297" y="46"/>
                    <a:pt x="297" y="46"/>
                  </a:cubicBezTo>
                  <a:cubicBezTo>
                    <a:pt x="297" y="45"/>
                    <a:pt x="297" y="45"/>
                    <a:pt x="297" y="45"/>
                  </a:cubicBezTo>
                  <a:cubicBezTo>
                    <a:pt x="297" y="40"/>
                    <a:pt x="297" y="40"/>
                    <a:pt x="297" y="40"/>
                  </a:cubicBezTo>
                  <a:cubicBezTo>
                    <a:pt x="297" y="39"/>
                    <a:pt x="298" y="38"/>
                    <a:pt x="299" y="37"/>
                  </a:cubicBezTo>
                  <a:cubicBezTo>
                    <a:pt x="300" y="36"/>
                    <a:pt x="301" y="35"/>
                    <a:pt x="302" y="35"/>
                  </a:cubicBezTo>
                  <a:cubicBezTo>
                    <a:pt x="314" y="35"/>
                    <a:pt x="314" y="35"/>
                    <a:pt x="314" y="35"/>
                  </a:cubicBezTo>
                  <a:cubicBezTo>
                    <a:pt x="314" y="34"/>
                    <a:pt x="314" y="34"/>
                    <a:pt x="314" y="34"/>
                  </a:cubicBezTo>
                  <a:moveTo>
                    <a:pt x="342" y="34"/>
                  </a:moveTo>
                  <a:cubicBezTo>
                    <a:pt x="315" y="34"/>
                    <a:pt x="315" y="34"/>
                    <a:pt x="315" y="34"/>
                  </a:cubicBezTo>
                  <a:cubicBezTo>
                    <a:pt x="315" y="35"/>
                    <a:pt x="315" y="35"/>
                    <a:pt x="315" y="35"/>
                  </a:cubicBezTo>
                  <a:cubicBezTo>
                    <a:pt x="342" y="35"/>
                    <a:pt x="342" y="35"/>
                    <a:pt x="342" y="35"/>
                  </a:cubicBezTo>
                  <a:cubicBezTo>
                    <a:pt x="343" y="35"/>
                    <a:pt x="344" y="36"/>
                    <a:pt x="345" y="37"/>
                  </a:cubicBezTo>
                  <a:cubicBezTo>
                    <a:pt x="346" y="38"/>
                    <a:pt x="347" y="39"/>
                    <a:pt x="347" y="40"/>
                  </a:cubicBezTo>
                  <a:cubicBezTo>
                    <a:pt x="347" y="81"/>
                    <a:pt x="347" y="81"/>
                    <a:pt x="347" y="81"/>
                  </a:cubicBezTo>
                  <a:cubicBezTo>
                    <a:pt x="347" y="81"/>
                    <a:pt x="347" y="81"/>
                    <a:pt x="347" y="81"/>
                  </a:cubicBezTo>
                  <a:cubicBezTo>
                    <a:pt x="347" y="56"/>
                    <a:pt x="347" y="56"/>
                    <a:pt x="347" y="56"/>
                  </a:cubicBezTo>
                  <a:cubicBezTo>
                    <a:pt x="348" y="56"/>
                    <a:pt x="348" y="56"/>
                    <a:pt x="348" y="56"/>
                  </a:cubicBezTo>
                  <a:cubicBezTo>
                    <a:pt x="348" y="81"/>
                    <a:pt x="348" y="81"/>
                    <a:pt x="348" y="81"/>
                  </a:cubicBezTo>
                  <a:cubicBezTo>
                    <a:pt x="348" y="81"/>
                    <a:pt x="348" y="81"/>
                    <a:pt x="348" y="81"/>
                  </a:cubicBezTo>
                  <a:cubicBezTo>
                    <a:pt x="348" y="40"/>
                    <a:pt x="348" y="40"/>
                    <a:pt x="348" y="40"/>
                  </a:cubicBezTo>
                  <a:cubicBezTo>
                    <a:pt x="348" y="37"/>
                    <a:pt x="345" y="34"/>
                    <a:pt x="342" y="34"/>
                  </a:cubicBezTo>
                  <a:moveTo>
                    <a:pt x="141" y="22"/>
                  </a:moveTo>
                  <a:cubicBezTo>
                    <a:pt x="141" y="23"/>
                    <a:pt x="141" y="23"/>
                    <a:pt x="141" y="23"/>
                  </a:cubicBezTo>
                  <a:cubicBezTo>
                    <a:pt x="175" y="23"/>
                    <a:pt x="175" y="23"/>
                    <a:pt x="175" y="23"/>
                  </a:cubicBezTo>
                  <a:cubicBezTo>
                    <a:pt x="176" y="23"/>
                    <a:pt x="177" y="24"/>
                    <a:pt x="178" y="25"/>
                  </a:cubicBezTo>
                  <a:cubicBezTo>
                    <a:pt x="179" y="26"/>
                    <a:pt x="179" y="27"/>
                    <a:pt x="179" y="28"/>
                  </a:cubicBezTo>
                  <a:cubicBezTo>
                    <a:pt x="179" y="52"/>
                    <a:pt x="179" y="52"/>
                    <a:pt x="179" y="52"/>
                  </a:cubicBezTo>
                  <a:cubicBezTo>
                    <a:pt x="179" y="54"/>
                    <a:pt x="181" y="56"/>
                    <a:pt x="183" y="57"/>
                  </a:cubicBezTo>
                  <a:cubicBezTo>
                    <a:pt x="183" y="56"/>
                    <a:pt x="183" y="56"/>
                    <a:pt x="183" y="56"/>
                  </a:cubicBezTo>
                  <a:cubicBezTo>
                    <a:pt x="182" y="56"/>
                    <a:pt x="182" y="56"/>
                    <a:pt x="181" y="55"/>
                  </a:cubicBezTo>
                  <a:cubicBezTo>
                    <a:pt x="181" y="54"/>
                    <a:pt x="180" y="53"/>
                    <a:pt x="180" y="52"/>
                  </a:cubicBezTo>
                  <a:cubicBezTo>
                    <a:pt x="180" y="28"/>
                    <a:pt x="180" y="28"/>
                    <a:pt x="180" y="28"/>
                  </a:cubicBezTo>
                  <a:cubicBezTo>
                    <a:pt x="180" y="25"/>
                    <a:pt x="178" y="22"/>
                    <a:pt x="175" y="22"/>
                  </a:cubicBezTo>
                  <a:cubicBezTo>
                    <a:pt x="141" y="22"/>
                    <a:pt x="141" y="22"/>
                    <a:pt x="141" y="22"/>
                  </a:cubicBezTo>
                  <a:moveTo>
                    <a:pt x="112" y="22"/>
                  </a:moveTo>
                  <a:cubicBezTo>
                    <a:pt x="112" y="23"/>
                    <a:pt x="112" y="23"/>
                    <a:pt x="112" y="23"/>
                  </a:cubicBezTo>
                  <a:cubicBezTo>
                    <a:pt x="140" y="23"/>
                    <a:pt x="140" y="23"/>
                    <a:pt x="140" y="23"/>
                  </a:cubicBezTo>
                  <a:cubicBezTo>
                    <a:pt x="140" y="22"/>
                    <a:pt x="140" y="22"/>
                    <a:pt x="140" y="22"/>
                  </a:cubicBezTo>
                  <a:cubicBezTo>
                    <a:pt x="112" y="22"/>
                    <a:pt x="112" y="22"/>
                    <a:pt x="112" y="22"/>
                  </a:cubicBezTo>
                  <a:moveTo>
                    <a:pt x="103" y="22"/>
                  </a:moveTo>
                  <a:cubicBezTo>
                    <a:pt x="100" y="22"/>
                    <a:pt x="98" y="25"/>
                    <a:pt x="98" y="28"/>
                  </a:cubicBezTo>
                  <a:cubicBezTo>
                    <a:pt x="98" y="63"/>
                    <a:pt x="98" y="63"/>
                    <a:pt x="98" y="63"/>
                  </a:cubicBezTo>
                  <a:cubicBezTo>
                    <a:pt x="98" y="64"/>
                    <a:pt x="97" y="65"/>
                    <a:pt x="96" y="66"/>
                  </a:cubicBezTo>
                  <a:cubicBezTo>
                    <a:pt x="96" y="67"/>
                    <a:pt x="95" y="68"/>
                    <a:pt x="93" y="68"/>
                  </a:cubicBezTo>
                  <a:cubicBezTo>
                    <a:pt x="80" y="68"/>
                    <a:pt x="80" y="68"/>
                    <a:pt x="80" y="68"/>
                  </a:cubicBezTo>
                  <a:cubicBezTo>
                    <a:pt x="80" y="68"/>
                    <a:pt x="80" y="68"/>
                    <a:pt x="80" y="68"/>
                  </a:cubicBezTo>
                  <a:cubicBezTo>
                    <a:pt x="80" y="69"/>
                    <a:pt x="80" y="69"/>
                    <a:pt x="80" y="69"/>
                  </a:cubicBezTo>
                  <a:cubicBezTo>
                    <a:pt x="80" y="69"/>
                    <a:pt x="80" y="69"/>
                    <a:pt x="80" y="69"/>
                  </a:cubicBezTo>
                  <a:cubicBezTo>
                    <a:pt x="93" y="69"/>
                    <a:pt x="93" y="69"/>
                    <a:pt x="93" y="69"/>
                  </a:cubicBezTo>
                  <a:cubicBezTo>
                    <a:pt x="96" y="69"/>
                    <a:pt x="99" y="66"/>
                    <a:pt x="99" y="63"/>
                  </a:cubicBezTo>
                  <a:cubicBezTo>
                    <a:pt x="99" y="28"/>
                    <a:pt x="99" y="28"/>
                    <a:pt x="99" y="28"/>
                  </a:cubicBezTo>
                  <a:cubicBezTo>
                    <a:pt x="99" y="27"/>
                    <a:pt x="99" y="26"/>
                    <a:pt x="100" y="25"/>
                  </a:cubicBezTo>
                  <a:cubicBezTo>
                    <a:pt x="101" y="24"/>
                    <a:pt x="102" y="23"/>
                    <a:pt x="103" y="23"/>
                  </a:cubicBezTo>
                  <a:cubicBezTo>
                    <a:pt x="111" y="23"/>
                    <a:pt x="111" y="23"/>
                    <a:pt x="111" y="23"/>
                  </a:cubicBezTo>
                  <a:cubicBezTo>
                    <a:pt x="111" y="22"/>
                    <a:pt x="111" y="22"/>
                    <a:pt x="111" y="22"/>
                  </a:cubicBezTo>
                  <a:cubicBezTo>
                    <a:pt x="103" y="22"/>
                    <a:pt x="103" y="22"/>
                    <a:pt x="103" y="22"/>
                  </a:cubicBezTo>
                  <a:moveTo>
                    <a:pt x="221" y="15"/>
                  </a:moveTo>
                  <a:cubicBezTo>
                    <a:pt x="221" y="16"/>
                    <a:pt x="221" y="16"/>
                    <a:pt x="221" y="16"/>
                  </a:cubicBezTo>
                  <a:cubicBezTo>
                    <a:pt x="263" y="16"/>
                    <a:pt x="263" y="16"/>
                    <a:pt x="263" y="16"/>
                  </a:cubicBezTo>
                  <a:cubicBezTo>
                    <a:pt x="264" y="16"/>
                    <a:pt x="265" y="17"/>
                    <a:pt x="266" y="18"/>
                  </a:cubicBezTo>
                  <a:cubicBezTo>
                    <a:pt x="267" y="19"/>
                    <a:pt x="267" y="20"/>
                    <a:pt x="267" y="21"/>
                  </a:cubicBezTo>
                  <a:cubicBezTo>
                    <a:pt x="267" y="45"/>
                    <a:pt x="267" y="45"/>
                    <a:pt x="267" y="45"/>
                  </a:cubicBezTo>
                  <a:cubicBezTo>
                    <a:pt x="267" y="46"/>
                    <a:pt x="267" y="46"/>
                    <a:pt x="267" y="46"/>
                  </a:cubicBezTo>
                  <a:cubicBezTo>
                    <a:pt x="267" y="55"/>
                    <a:pt x="267" y="55"/>
                    <a:pt x="267" y="55"/>
                  </a:cubicBezTo>
                  <a:cubicBezTo>
                    <a:pt x="268" y="55"/>
                    <a:pt x="268" y="55"/>
                    <a:pt x="268" y="55"/>
                  </a:cubicBezTo>
                  <a:cubicBezTo>
                    <a:pt x="268" y="46"/>
                    <a:pt x="268" y="46"/>
                    <a:pt x="268" y="46"/>
                  </a:cubicBezTo>
                  <a:cubicBezTo>
                    <a:pt x="268" y="45"/>
                    <a:pt x="268" y="45"/>
                    <a:pt x="268" y="45"/>
                  </a:cubicBezTo>
                  <a:cubicBezTo>
                    <a:pt x="268" y="21"/>
                    <a:pt x="268" y="21"/>
                    <a:pt x="268" y="21"/>
                  </a:cubicBezTo>
                  <a:cubicBezTo>
                    <a:pt x="268" y="18"/>
                    <a:pt x="266" y="15"/>
                    <a:pt x="263" y="15"/>
                  </a:cubicBezTo>
                  <a:cubicBezTo>
                    <a:pt x="221" y="15"/>
                    <a:pt x="221" y="15"/>
                    <a:pt x="221" y="15"/>
                  </a:cubicBezTo>
                  <a:moveTo>
                    <a:pt x="219" y="15"/>
                  </a:moveTo>
                  <a:cubicBezTo>
                    <a:pt x="216" y="15"/>
                    <a:pt x="213" y="18"/>
                    <a:pt x="213" y="21"/>
                  </a:cubicBezTo>
                  <a:cubicBezTo>
                    <a:pt x="213" y="52"/>
                    <a:pt x="213" y="52"/>
                    <a:pt x="213" y="52"/>
                  </a:cubicBezTo>
                  <a:cubicBezTo>
                    <a:pt x="213" y="53"/>
                    <a:pt x="213" y="54"/>
                    <a:pt x="212" y="55"/>
                  </a:cubicBezTo>
                  <a:cubicBezTo>
                    <a:pt x="211" y="56"/>
                    <a:pt x="210" y="56"/>
                    <a:pt x="209" y="56"/>
                  </a:cubicBezTo>
                  <a:cubicBezTo>
                    <a:pt x="185" y="56"/>
                    <a:pt x="185" y="56"/>
                    <a:pt x="185" y="56"/>
                  </a:cubicBezTo>
                  <a:cubicBezTo>
                    <a:pt x="184" y="56"/>
                    <a:pt x="184" y="56"/>
                    <a:pt x="184" y="56"/>
                  </a:cubicBezTo>
                  <a:cubicBezTo>
                    <a:pt x="184" y="57"/>
                    <a:pt x="184" y="57"/>
                    <a:pt x="184" y="57"/>
                  </a:cubicBezTo>
                  <a:cubicBezTo>
                    <a:pt x="184" y="57"/>
                    <a:pt x="184" y="57"/>
                    <a:pt x="185" y="57"/>
                  </a:cubicBezTo>
                  <a:cubicBezTo>
                    <a:pt x="209" y="57"/>
                    <a:pt x="209" y="57"/>
                    <a:pt x="209" y="57"/>
                  </a:cubicBezTo>
                  <a:cubicBezTo>
                    <a:pt x="212" y="57"/>
                    <a:pt x="214" y="55"/>
                    <a:pt x="214" y="52"/>
                  </a:cubicBezTo>
                  <a:cubicBezTo>
                    <a:pt x="214" y="21"/>
                    <a:pt x="214" y="21"/>
                    <a:pt x="214" y="21"/>
                  </a:cubicBezTo>
                  <a:cubicBezTo>
                    <a:pt x="214" y="20"/>
                    <a:pt x="215" y="19"/>
                    <a:pt x="215" y="18"/>
                  </a:cubicBezTo>
                  <a:cubicBezTo>
                    <a:pt x="216" y="17"/>
                    <a:pt x="217" y="16"/>
                    <a:pt x="219" y="16"/>
                  </a:cubicBezTo>
                  <a:cubicBezTo>
                    <a:pt x="220" y="16"/>
                    <a:pt x="220" y="16"/>
                    <a:pt x="220" y="16"/>
                  </a:cubicBezTo>
                  <a:cubicBezTo>
                    <a:pt x="220" y="15"/>
                    <a:pt x="220" y="15"/>
                    <a:pt x="220" y="15"/>
                  </a:cubicBezTo>
                  <a:cubicBezTo>
                    <a:pt x="219" y="15"/>
                    <a:pt x="219" y="15"/>
                    <a:pt x="219" y="15"/>
                  </a:cubicBezTo>
                  <a:moveTo>
                    <a:pt x="37" y="1"/>
                  </a:moveTo>
                  <a:cubicBezTo>
                    <a:pt x="37" y="2"/>
                    <a:pt x="37" y="2"/>
                    <a:pt x="37" y="2"/>
                  </a:cubicBezTo>
                  <a:cubicBezTo>
                    <a:pt x="37" y="2"/>
                    <a:pt x="37" y="2"/>
                    <a:pt x="37" y="3"/>
                  </a:cubicBezTo>
                  <a:cubicBezTo>
                    <a:pt x="38" y="3"/>
                    <a:pt x="39" y="5"/>
                    <a:pt x="39" y="6"/>
                  </a:cubicBezTo>
                  <a:cubicBezTo>
                    <a:pt x="39" y="63"/>
                    <a:pt x="39" y="63"/>
                    <a:pt x="39" y="63"/>
                  </a:cubicBezTo>
                  <a:cubicBezTo>
                    <a:pt x="39" y="66"/>
                    <a:pt x="41" y="69"/>
                    <a:pt x="44" y="69"/>
                  </a:cubicBezTo>
                  <a:cubicBezTo>
                    <a:pt x="50" y="69"/>
                    <a:pt x="50" y="69"/>
                    <a:pt x="50" y="69"/>
                  </a:cubicBezTo>
                  <a:cubicBezTo>
                    <a:pt x="51" y="69"/>
                    <a:pt x="51" y="69"/>
                    <a:pt x="51" y="69"/>
                  </a:cubicBezTo>
                  <a:cubicBezTo>
                    <a:pt x="79" y="69"/>
                    <a:pt x="79" y="69"/>
                    <a:pt x="79" y="69"/>
                  </a:cubicBezTo>
                  <a:cubicBezTo>
                    <a:pt x="79" y="68"/>
                    <a:pt x="79" y="68"/>
                    <a:pt x="79" y="68"/>
                  </a:cubicBezTo>
                  <a:cubicBezTo>
                    <a:pt x="51" y="68"/>
                    <a:pt x="51" y="68"/>
                    <a:pt x="51" y="68"/>
                  </a:cubicBezTo>
                  <a:cubicBezTo>
                    <a:pt x="50" y="68"/>
                    <a:pt x="50" y="68"/>
                    <a:pt x="50" y="68"/>
                  </a:cubicBezTo>
                  <a:cubicBezTo>
                    <a:pt x="44" y="68"/>
                    <a:pt x="44" y="68"/>
                    <a:pt x="44" y="68"/>
                  </a:cubicBezTo>
                  <a:cubicBezTo>
                    <a:pt x="43" y="68"/>
                    <a:pt x="42" y="67"/>
                    <a:pt x="41" y="66"/>
                  </a:cubicBezTo>
                  <a:cubicBezTo>
                    <a:pt x="40" y="65"/>
                    <a:pt x="40" y="64"/>
                    <a:pt x="40" y="63"/>
                  </a:cubicBezTo>
                  <a:cubicBezTo>
                    <a:pt x="40" y="6"/>
                    <a:pt x="40" y="6"/>
                    <a:pt x="40" y="6"/>
                  </a:cubicBezTo>
                  <a:cubicBezTo>
                    <a:pt x="40" y="4"/>
                    <a:pt x="38" y="2"/>
                    <a:pt x="37" y="1"/>
                  </a:cubicBezTo>
                  <a:moveTo>
                    <a:pt x="34" y="0"/>
                  </a:moveTo>
                  <a:cubicBezTo>
                    <a:pt x="0" y="0"/>
                    <a:pt x="0" y="0"/>
                    <a:pt x="0" y="0"/>
                  </a:cubicBezTo>
                  <a:cubicBezTo>
                    <a:pt x="0" y="1"/>
                    <a:pt x="0" y="1"/>
                    <a:pt x="0" y="1"/>
                  </a:cubicBezTo>
                  <a:cubicBezTo>
                    <a:pt x="34" y="1"/>
                    <a:pt x="34" y="1"/>
                    <a:pt x="34" y="1"/>
                  </a:cubicBezTo>
                  <a:cubicBezTo>
                    <a:pt x="35" y="1"/>
                    <a:pt x="35" y="1"/>
                    <a:pt x="36" y="2"/>
                  </a:cubicBezTo>
                  <a:cubicBezTo>
                    <a:pt x="36" y="1"/>
                    <a:pt x="36" y="1"/>
                    <a:pt x="36" y="1"/>
                  </a:cubicBezTo>
                  <a:cubicBezTo>
                    <a:pt x="35" y="0"/>
                    <a:pt x="35" y="0"/>
                    <a:pt x="34"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424"/>
            <p:cNvSpPr>
              <a:spLocks noEditPoints="1"/>
            </p:cNvSpPr>
            <p:nvPr/>
          </p:nvSpPr>
          <p:spPr bwMode="auto">
            <a:xfrm>
              <a:off x="7808913" y="2932197"/>
              <a:ext cx="4270375" cy="1204913"/>
            </a:xfrm>
            <a:custGeom>
              <a:avLst/>
              <a:gdLst>
                <a:gd name="T0" fmla="*/ 168 w 348"/>
                <a:gd name="T1" fmla="*/ 96 h 97"/>
                <a:gd name="T2" fmla="*/ 168 w 348"/>
                <a:gd name="T3" fmla="*/ 96 h 97"/>
                <a:gd name="T4" fmla="*/ 166 w 348"/>
                <a:gd name="T5" fmla="*/ 96 h 97"/>
                <a:gd name="T6" fmla="*/ 183 w 348"/>
                <a:gd name="T7" fmla="*/ 85 h 97"/>
                <a:gd name="T8" fmla="*/ 179 w 348"/>
                <a:gd name="T9" fmla="*/ 95 h 97"/>
                <a:gd name="T10" fmla="*/ 179 w 348"/>
                <a:gd name="T11" fmla="*/ 96 h 97"/>
                <a:gd name="T12" fmla="*/ 183 w 348"/>
                <a:gd name="T13" fmla="*/ 85 h 97"/>
                <a:gd name="T14" fmla="*/ 220 w 348"/>
                <a:gd name="T15" fmla="*/ 66 h 97"/>
                <a:gd name="T16" fmla="*/ 246 w 348"/>
                <a:gd name="T17" fmla="*/ 68 h 97"/>
                <a:gd name="T18" fmla="*/ 221 w 348"/>
                <a:gd name="T19" fmla="*/ 64 h 97"/>
                <a:gd name="T20" fmla="*/ 314 w 348"/>
                <a:gd name="T21" fmla="*/ 29 h 97"/>
                <a:gd name="T22" fmla="*/ 314 w 348"/>
                <a:gd name="T23" fmla="*/ 64 h 97"/>
                <a:gd name="T24" fmla="*/ 309 w 348"/>
                <a:gd name="T25" fmla="*/ 68 h 97"/>
                <a:gd name="T26" fmla="*/ 296 w 348"/>
                <a:gd name="T27" fmla="*/ 68 h 97"/>
                <a:gd name="T28" fmla="*/ 250 w 348"/>
                <a:gd name="T29" fmla="*/ 68 h 97"/>
                <a:gd name="T30" fmla="*/ 247 w 348"/>
                <a:gd name="T31" fmla="*/ 69 h 97"/>
                <a:gd name="T32" fmla="*/ 267 w 348"/>
                <a:gd name="T33" fmla="*/ 69 h 97"/>
                <a:gd name="T34" fmla="*/ 297 w 348"/>
                <a:gd name="T35" fmla="*/ 69 h 97"/>
                <a:gd name="T36" fmla="*/ 310 w 348"/>
                <a:gd name="T37" fmla="*/ 69 h 97"/>
                <a:gd name="T38" fmla="*/ 315 w 348"/>
                <a:gd name="T39" fmla="*/ 47 h 97"/>
                <a:gd name="T40" fmla="*/ 319 w 348"/>
                <a:gd name="T41" fmla="*/ 26 h 97"/>
                <a:gd name="T42" fmla="*/ 319 w 348"/>
                <a:gd name="T43" fmla="*/ 25 h 97"/>
                <a:gd name="T44" fmla="*/ 183 w 348"/>
                <a:gd name="T45" fmla="*/ 69 h 97"/>
                <a:gd name="T46" fmla="*/ 184 w 348"/>
                <a:gd name="T47" fmla="*/ 84 h 97"/>
                <a:gd name="T48" fmla="*/ 184 w 348"/>
                <a:gd name="T49" fmla="*/ 13 h 97"/>
                <a:gd name="T50" fmla="*/ 216 w 348"/>
                <a:gd name="T51" fmla="*/ 9 h 97"/>
                <a:gd name="T52" fmla="*/ 220 w 348"/>
                <a:gd name="T53" fmla="*/ 28 h 97"/>
                <a:gd name="T54" fmla="*/ 221 w 348"/>
                <a:gd name="T55" fmla="*/ 52 h 97"/>
                <a:gd name="T56" fmla="*/ 221 w 348"/>
                <a:gd name="T57" fmla="*/ 13 h 97"/>
                <a:gd name="T58" fmla="*/ 41 w 348"/>
                <a:gd name="T59" fmla="*/ 0 h 97"/>
                <a:gd name="T60" fmla="*/ 36 w 348"/>
                <a:gd name="T61" fmla="*/ 15 h 97"/>
                <a:gd name="T62" fmla="*/ 32 w 348"/>
                <a:gd name="T63" fmla="*/ 30 h 97"/>
                <a:gd name="T64" fmla="*/ 32 w 348"/>
                <a:gd name="T65" fmla="*/ 31 h 97"/>
                <a:gd name="T66" fmla="*/ 37 w 348"/>
                <a:gd name="T67" fmla="*/ 14 h 97"/>
                <a:gd name="T68" fmla="*/ 41 w 348"/>
                <a:gd name="T69" fmla="*/ 1 h 97"/>
                <a:gd name="T70" fmla="*/ 79 w 348"/>
                <a:gd name="T71" fmla="*/ 5 h 97"/>
                <a:gd name="T72" fmla="*/ 79 w 348"/>
                <a:gd name="T73" fmla="*/ 81 h 97"/>
                <a:gd name="T74" fmla="*/ 79 w 348"/>
                <a:gd name="T75" fmla="*/ 94 h 97"/>
                <a:gd name="T76" fmla="*/ 107 w 348"/>
                <a:gd name="T77" fmla="*/ 97 h 97"/>
                <a:gd name="T78" fmla="*/ 112 w 348"/>
                <a:gd name="T79" fmla="*/ 35 h 97"/>
                <a:gd name="T80" fmla="*/ 116 w 348"/>
                <a:gd name="T81" fmla="*/ 29 h 97"/>
                <a:gd name="T82" fmla="*/ 140 w 348"/>
                <a:gd name="T83" fmla="*/ 33 h 97"/>
                <a:gd name="T84" fmla="*/ 140 w 348"/>
                <a:gd name="T85" fmla="*/ 69 h 97"/>
                <a:gd name="T86" fmla="*/ 145 w 348"/>
                <a:gd name="T87" fmla="*/ 96 h 97"/>
                <a:gd name="T88" fmla="*/ 145 w 348"/>
                <a:gd name="T89" fmla="*/ 95 h 97"/>
                <a:gd name="T90" fmla="*/ 141 w 348"/>
                <a:gd name="T91" fmla="*/ 70 h 97"/>
                <a:gd name="T92" fmla="*/ 141 w 348"/>
                <a:gd name="T93" fmla="*/ 35 h 97"/>
                <a:gd name="T94" fmla="*/ 116 w 348"/>
                <a:gd name="T95" fmla="*/ 28 h 97"/>
                <a:gd name="T96" fmla="*/ 111 w 348"/>
                <a:gd name="T97" fmla="*/ 36 h 97"/>
                <a:gd name="T98" fmla="*/ 107 w 348"/>
                <a:gd name="T99" fmla="*/ 96 h 97"/>
                <a:gd name="T100" fmla="*/ 80 w 348"/>
                <a:gd name="T101" fmla="*/ 94 h 97"/>
                <a:gd name="T102" fmla="*/ 80 w 348"/>
                <a:gd name="T103" fmla="*/ 81 h 97"/>
                <a:gd name="T104" fmla="*/ 75 w 348"/>
                <a:gd name="T10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8" h="97">
                  <a:moveTo>
                    <a:pt x="168" y="96"/>
                  </a:moveTo>
                  <a:cubicBezTo>
                    <a:pt x="167" y="96"/>
                    <a:pt x="167" y="96"/>
                    <a:pt x="167" y="96"/>
                  </a:cubicBezTo>
                  <a:cubicBezTo>
                    <a:pt x="168" y="96"/>
                    <a:pt x="168" y="96"/>
                    <a:pt x="168" y="96"/>
                  </a:cubicBezTo>
                  <a:cubicBezTo>
                    <a:pt x="169" y="96"/>
                    <a:pt x="169" y="96"/>
                    <a:pt x="169" y="96"/>
                  </a:cubicBezTo>
                  <a:cubicBezTo>
                    <a:pt x="169" y="96"/>
                    <a:pt x="169" y="96"/>
                    <a:pt x="169" y="96"/>
                  </a:cubicBezTo>
                  <a:cubicBezTo>
                    <a:pt x="169" y="96"/>
                    <a:pt x="168" y="96"/>
                    <a:pt x="168" y="96"/>
                  </a:cubicBezTo>
                  <a:moveTo>
                    <a:pt x="155" y="95"/>
                  </a:moveTo>
                  <a:cubicBezTo>
                    <a:pt x="155" y="96"/>
                    <a:pt x="155" y="96"/>
                    <a:pt x="155" y="96"/>
                  </a:cubicBezTo>
                  <a:cubicBezTo>
                    <a:pt x="166" y="96"/>
                    <a:pt x="166" y="96"/>
                    <a:pt x="166" y="96"/>
                  </a:cubicBezTo>
                  <a:cubicBezTo>
                    <a:pt x="166" y="96"/>
                    <a:pt x="166" y="95"/>
                    <a:pt x="167" y="95"/>
                  </a:cubicBezTo>
                  <a:cubicBezTo>
                    <a:pt x="155" y="95"/>
                    <a:pt x="155" y="95"/>
                    <a:pt x="155" y="95"/>
                  </a:cubicBezTo>
                  <a:moveTo>
                    <a:pt x="183" y="85"/>
                  </a:moveTo>
                  <a:cubicBezTo>
                    <a:pt x="183" y="91"/>
                    <a:pt x="183" y="91"/>
                    <a:pt x="183" y="91"/>
                  </a:cubicBezTo>
                  <a:cubicBezTo>
                    <a:pt x="183" y="92"/>
                    <a:pt x="182" y="93"/>
                    <a:pt x="182" y="94"/>
                  </a:cubicBezTo>
                  <a:cubicBezTo>
                    <a:pt x="181" y="95"/>
                    <a:pt x="180" y="95"/>
                    <a:pt x="179" y="95"/>
                  </a:cubicBezTo>
                  <a:cubicBezTo>
                    <a:pt x="169" y="95"/>
                    <a:pt x="169" y="95"/>
                    <a:pt x="169" y="95"/>
                  </a:cubicBezTo>
                  <a:cubicBezTo>
                    <a:pt x="169" y="95"/>
                    <a:pt x="170" y="96"/>
                    <a:pt x="170" y="96"/>
                  </a:cubicBezTo>
                  <a:cubicBezTo>
                    <a:pt x="179" y="96"/>
                    <a:pt x="179" y="96"/>
                    <a:pt x="179" y="96"/>
                  </a:cubicBezTo>
                  <a:cubicBezTo>
                    <a:pt x="181" y="96"/>
                    <a:pt x="184" y="94"/>
                    <a:pt x="184" y="91"/>
                  </a:cubicBezTo>
                  <a:cubicBezTo>
                    <a:pt x="184" y="85"/>
                    <a:pt x="184" y="85"/>
                    <a:pt x="184" y="85"/>
                  </a:cubicBezTo>
                  <a:cubicBezTo>
                    <a:pt x="183" y="85"/>
                    <a:pt x="183" y="85"/>
                    <a:pt x="183" y="85"/>
                  </a:cubicBezTo>
                  <a:moveTo>
                    <a:pt x="221" y="54"/>
                  </a:moveTo>
                  <a:cubicBezTo>
                    <a:pt x="221" y="54"/>
                    <a:pt x="220" y="55"/>
                    <a:pt x="220" y="55"/>
                  </a:cubicBezTo>
                  <a:cubicBezTo>
                    <a:pt x="220" y="66"/>
                    <a:pt x="220" y="66"/>
                    <a:pt x="220" y="66"/>
                  </a:cubicBezTo>
                  <a:cubicBezTo>
                    <a:pt x="221" y="68"/>
                    <a:pt x="223" y="69"/>
                    <a:pt x="225" y="69"/>
                  </a:cubicBezTo>
                  <a:cubicBezTo>
                    <a:pt x="246" y="69"/>
                    <a:pt x="246" y="69"/>
                    <a:pt x="246" y="69"/>
                  </a:cubicBezTo>
                  <a:cubicBezTo>
                    <a:pt x="246" y="68"/>
                    <a:pt x="246" y="68"/>
                    <a:pt x="246" y="68"/>
                  </a:cubicBezTo>
                  <a:cubicBezTo>
                    <a:pt x="225" y="68"/>
                    <a:pt x="225" y="68"/>
                    <a:pt x="225" y="68"/>
                  </a:cubicBezTo>
                  <a:cubicBezTo>
                    <a:pt x="223" y="68"/>
                    <a:pt x="222" y="67"/>
                    <a:pt x="222" y="67"/>
                  </a:cubicBezTo>
                  <a:cubicBezTo>
                    <a:pt x="221" y="66"/>
                    <a:pt x="221" y="65"/>
                    <a:pt x="221" y="64"/>
                  </a:cubicBezTo>
                  <a:cubicBezTo>
                    <a:pt x="221" y="54"/>
                    <a:pt x="221" y="54"/>
                    <a:pt x="221" y="54"/>
                  </a:cubicBezTo>
                  <a:moveTo>
                    <a:pt x="319" y="25"/>
                  </a:moveTo>
                  <a:cubicBezTo>
                    <a:pt x="316" y="25"/>
                    <a:pt x="314" y="27"/>
                    <a:pt x="314" y="29"/>
                  </a:cubicBezTo>
                  <a:cubicBezTo>
                    <a:pt x="314" y="47"/>
                    <a:pt x="314" y="47"/>
                    <a:pt x="314" y="47"/>
                  </a:cubicBezTo>
                  <a:cubicBezTo>
                    <a:pt x="314" y="48"/>
                    <a:pt x="314" y="48"/>
                    <a:pt x="314" y="48"/>
                  </a:cubicBezTo>
                  <a:cubicBezTo>
                    <a:pt x="314" y="64"/>
                    <a:pt x="314" y="64"/>
                    <a:pt x="314" y="64"/>
                  </a:cubicBezTo>
                  <a:cubicBezTo>
                    <a:pt x="314" y="65"/>
                    <a:pt x="313" y="66"/>
                    <a:pt x="313" y="67"/>
                  </a:cubicBezTo>
                  <a:cubicBezTo>
                    <a:pt x="312" y="67"/>
                    <a:pt x="311" y="68"/>
                    <a:pt x="310" y="68"/>
                  </a:cubicBezTo>
                  <a:cubicBezTo>
                    <a:pt x="309" y="68"/>
                    <a:pt x="309" y="68"/>
                    <a:pt x="309" y="68"/>
                  </a:cubicBezTo>
                  <a:cubicBezTo>
                    <a:pt x="308" y="68"/>
                    <a:pt x="308" y="68"/>
                    <a:pt x="308" y="68"/>
                  </a:cubicBezTo>
                  <a:cubicBezTo>
                    <a:pt x="297" y="68"/>
                    <a:pt x="297" y="68"/>
                    <a:pt x="297" y="68"/>
                  </a:cubicBezTo>
                  <a:cubicBezTo>
                    <a:pt x="296" y="68"/>
                    <a:pt x="296" y="68"/>
                    <a:pt x="296" y="68"/>
                  </a:cubicBezTo>
                  <a:cubicBezTo>
                    <a:pt x="268" y="68"/>
                    <a:pt x="268" y="68"/>
                    <a:pt x="268" y="68"/>
                  </a:cubicBezTo>
                  <a:cubicBezTo>
                    <a:pt x="267" y="68"/>
                    <a:pt x="267" y="68"/>
                    <a:pt x="267" y="68"/>
                  </a:cubicBezTo>
                  <a:cubicBezTo>
                    <a:pt x="250" y="68"/>
                    <a:pt x="250" y="68"/>
                    <a:pt x="250" y="68"/>
                  </a:cubicBezTo>
                  <a:cubicBezTo>
                    <a:pt x="249" y="68"/>
                    <a:pt x="249" y="68"/>
                    <a:pt x="249" y="68"/>
                  </a:cubicBezTo>
                  <a:cubicBezTo>
                    <a:pt x="247" y="68"/>
                    <a:pt x="247" y="68"/>
                    <a:pt x="247" y="68"/>
                  </a:cubicBezTo>
                  <a:cubicBezTo>
                    <a:pt x="247" y="69"/>
                    <a:pt x="247" y="69"/>
                    <a:pt x="247" y="69"/>
                  </a:cubicBezTo>
                  <a:cubicBezTo>
                    <a:pt x="249" y="69"/>
                    <a:pt x="249" y="69"/>
                    <a:pt x="249" y="69"/>
                  </a:cubicBezTo>
                  <a:cubicBezTo>
                    <a:pt x="250" y="69"/>
                    <a:pt x="250" y="69"/>
                    <a:pt x="250" y="69"/>
                  </a:cubicBezTo>
                  <a:cubicBezTo>
                    <a:pt x="267" y="69"/>
                    <a:pt x="267" y="69"/>
                    <a:pt x="267" y="69"/>
                  </a:cubicBezTo>
                  <a:cubicBezTo>
                    <a:pt x="268" y="69"/>
                    <a:pt x="268" y="69"/>
                    <a:pt x="268" y="69"/>
                  </a:cubicBezTo>
                  <a:cubicBezTo>
                    <a:pt x="296" y="69"/>
                    <a:pt x="296" y="69"/>
                    <a:pt x="296" y="69"/>
                  </a:cubicBezTo>
                  <a:cubicBezTo>
                    <a:pt x="297" y="69"/>
                    <a:pt x="297" y="69"/>
                    <a:pt x="297" y="69"/>
                  </a:cubicBezTo>
                  <a:cubicBezTo>
                    <a:pt x="308" y="69"/>
                    <a:pt x="308" y="69"/>
                    <a:pt x="308" y="69"/>
                  </a:cubicBezTo>
                  <a:cubicBezTo>
                    <a:pt x="309" y="69"/>
                    <a:pt x="309" y="69"/>
                    <a:pt x="309" y="69"/>
                  </a:cubicBezTo>
                  <a:cubicBezTo>
                    <a:pt x="310" y="69"/>
                    <a:pt x="310" y="69"/>
                    <a:pt x="310" y="69"/>
                  </a:cubicBezTo>
                  <a:cubicBezTo>
                    <a:pt x="313" y="69"/>
                    <a:pt x="315" y="67"/>
                    <a:pt x="315" y="64"/>
                  </a:cubicBezTo>
                  <a:cubicBezTo>
                    <a:pt x="315" y="48"/>
                    <a:pt x="315" y="48"/>
                    <a:pt x="315" y="48"/>
                  </a:cubicBezTo>
                  <a:cubicBezTo>
                    <a:pt x="315" y="47"/>
                    <a:pt x="315" y="47"/>
                    <a:pt x="315" y="47"/>
                  </a:cubicBezTo>
                  <a:cubicBezTo>
                    <a:pt x="315" y="29"/>
                    <a:pt x="315" y="29"/>
                    <a:pt x="315" y="29"/>
                  </a:cubicBezTo>
                  <a:cubicBezTo>
                    <a:pt x="315" y="28"/>
                    <a:pt x="315" y="27"/>
                    <a:pt x="316" y="27"/>
                  </a:cubicBezTo>
                  <a:cubicBezTo>
                    <a:pt x="317" y="26"/>
                    <a:pt x="318" y="26"/>
                    <a:pt x="319" y="26"/>
                  </a:cubicBezTo>
                  <a:cubicBezTo>
                    <a:pt x="348" y="26"/>
                    <a:pt x="348" y="26"/>
                    <a:pt x="348" y="26"/>
                  </a:cubicBezTo>
                  <a:cubicBezTo>
                    <a:pt x="348" y="25"/>
                    <a:pt x="348" y="25"/>
                    <a:pt x="348" y="25"/>
                  </a:cubicBezTo>
                  <a:cubicBezTo>
                    <a:pt x="319" y="25"/>
                    <a:pt x="319" y="25"/>
                    <a:pt x="319" y="25"/>
                  </a:cubicBezTo>
                  <a:moveTo>
                    <a:pt x="187" y="8"/>
                  </a:moveTo>
                  <a:cubicBezTo>
                    <a:pt x="185" y="8"/>
                    <a:pt x="183" y="11"/>
                    <a:pt x="183" y="13"/>
                  </a:cubicBezTo>
                  <a:cubicBezTo>
                    <a:pt x="183" y="69"/>
                    <a:pt x="183" y="69"/>
                    <a:pt x="183" y="69"/>
                  </a:cubicBezTo>
                  <a:cubicBezTo>
                    <a:pt x="183" y="70"/>
                    <a:pt x="183" y="70"/>
                    <a:pt x="183" y="70"/>
                  </a:cubicBezTo>
                  <a:cubicBezTo>
                    <a:pt x="183" y="84"/>
                    <a:pt x="183" y="84"/>
                    <a:pt x="183" y="84"/>
                  </a:cubicBezTo>
                  <a:cubicBezTo>
                    <a:pt x="184" y="84"/>
                    <a:pt x="184" y="84"/>
                    <a:pt x="184" y="84"/>
                  </a:cubicBezTo>
                  <a:cubicBezTo>
                    <a:pt x="184" y="70"/>
                    <a:pt x="184" y="70"/>
                    <a:pt x="184" y="70"/>
                  </a:cubicBezTo>
                  <a:cubicBezTo>
                    <a:pt x="184" y="69"/>
                    <a:pt x="184" y="69"/>
                    <a:pt x="184" y="69"/>
                  </a:cubicBezTo>
                  <a:cubicBezTo>
                    <a:pt x="184" y="13"/>
                    <a:pt x="184" y="13"/>
                    <a:pt x="184" y="13"/>
                  </a:cubicBezTo>
                  <a:cubicBezTo>
                    <a:pt x="184" y="12"/>
                    <a:pt x="184" y="11"/>
                    <a:pt x="185" y="10"/>
                  </a:cubicBezTo>
                  <a:cubicBezTo>
                    <a:pt x="185" y="10"/>
                    <a:pt x="186" y="9"/>
                    <a:pt x="187" y="9"/>
                  </a:cubicBezTo>
                  <a:cubicBezTo>
                    <a:pt x="216" y="9"/>
                    <a:pt x="216" y="9"/>
                    <a:pt x="216" y="9"/>
                  </a:cubicBezTo>
                  <a:cubicBezTo>
                    <a:pt x="217" y="9"/>
                    <a:pt x="218" y="10"/>
                    <a:pt x="219" y="10"/>
                  </a:cubicBezTo>
                  <a:cubicBezTo>
                    <a:pt x="219" y="11"/>
                    <a:pt x="220" y="12"/>
                    <a:pt x="220" y="13"/>
                  </a:cubicBezTo>
                  <a:cubicBezTo>
                    <a:pt x="220" y="28"/>
                    <a:pt x="220" y="28"/>
                    <a:pt x="220" y="28"/>
                  </a:cubicBezTo>
                  <a:cubicBezTo>
                    <a:pt x="220" y="29"/>
                    <a:pt x="220" y="29"/>
                    <a:pt x="220" y="29"/>
                  </a:cubicBezTo>
                  <a:cubicBezTo>
                    <a:pt x="220" y="54"/>
                    <a:pt x="220" y="54"/>
                    <a:pt x="220" y="54"/>
                  </a:cubicBezTo>
                  <a:cubicBezTo>
                    <a:pt x="220" y="53"/>
                    <a:pt x="220" y="53"/>
                    <a:pt x="221" y="52"/>
                  </a:cubicBezTo>
                  <a:cubicBezTo>
                    <a:pt x="221" y="29"/>
                    <a:pt x="221" y="29"/>
                    <a:pt x="221" y="29"/>
                  </a:cubicBezTo>
                  <a:cubicBezTo>
                    <a:pt x="221" y="28"/>
                    <a:pt x="221" y="28"/>
                    <a:pt x="221" y="28"/>
                  </a:cubicBezTo>
                  <a:cubicBezTo>
                    <a:pt x="221" y="13"/>
                    <a:pt x="221" y="13"/>
                    <a:pt x="221" y="13"/>
                  </a:cubicBezTo>
                  <a:cubicBezTo>
                    <a:pt x="221" y="11"/>
                    <a:pt x="219" y="8"/>
                    <a:pt x="216" y="8"/>
                  </a:cubicBezTo>
                  <a:cubicBezTo>
                    <a:pt x="187" y="8"/>
                    <a:pt x="187" y="8"/>
                    <a:pt x="187" y="8"/>
                  </a:cubicBezTo>
                  <a:moveTo>
                    <a:pt x="41" y="0"/>
                  </a:moveTo>
                  <a:cubicBezTo>
                    <a:pt x="38" y="0"/>
                    <a:pt x="36" y="2"/>
                    <a:pt x="36" y="5"/>
                  </a:cubicBezTo>
                  <a:cubicBezTo>
                    <a:pt x="36" y="14"/>
                    <a:pt x="36" y="14"/>
                    <a:pt x="36" y="14"/>
                  </a:cubicBezTo>
                  <a:cubicBezTo>
                    <a:pt x="36" y="15"/>
                    <a:pt x="36" y="15"/>
                    <a:pt x="36" y="15"/>
                  </a:cubicBezTo>
                  <a:cubicBezTo>
                    <a:pt x="36" y="26"/>
                    <a:pt x="36" y="26"/>
                    <a:pt x="36" y="26"/>
                  </a:cubicBezTo>
                  <a:cubicBezTo>
                    <a:pt x="36" y="27"/>
                    <a:pt x="35" y="28"/>
                    <a:pt x="35" y="29"/>
                  </a:cubicBezTo>
                  <a:cubicBezTo>
                    <a:pt x="34" y="29"/>
                    <a:pt x="33" y="30"/>
                    <a:pt x="32" y="30"/>
                  </a:cubicBezTo>
                  <a:cubicBezTo>
                    <a:pt x="0" y="30"/>
                    <a:pt x="0" y="30"/>
                    <a:pt x="0" y="30"/>
                  </a:cubicBezTo>
                  <a:cubicBezTo>
                    <a:pt x="0" y="31"/>
                    <a:pt x="0" y="31"/>
                    <a:pt x="0" y="31"/>
                  </a:cubicBezTo>
                  <a:cubicBezTo>
                    <a:pt x="32" y="31"/>
                    <a:pt x="32" y="31"/>
                    <a:pt x="32" y="31"/>
                  </a:cubicBezTo>
                  <a:cubicBezTo>
                    <a:pt x="35" y="31"/>
                    <a:pt x="37" y="29"/>
                    <a:pt x="37" y="26"/>
                  </a:cubicBezTo>
                  <a:cubicBezTo>
                    <a:pt x="37" y="15"/>
                    <a:pt x="37" y="15"/>
                    <a:pt x="37" y="15"/>
                  </a:cubicBezTo>
                  <a:cubicBezTo>
                    <a:pt x="37" y="14"/>
                    <a:pt x="37" y="14"/>
                    <a:pt x="37" y="14"/>
                  </a:cubicBezTo>
                  <a:cubicBezTo>
                    <a:pt x="37" y="5"/>
                    <a:pt x="37" y="5"/>
                    <a:pt x="37" y="5"/>
                  </a:cubicBezTo>
                  <a:cubicBezTo>
                    <a:pt x="37" y="3"/>
                    <a:pt x="37" y="2"/>
                    <a:pt x="38" y="2"/>
                  </a:cubicBezTo>
                  <a:cubicBezTo>
                    <a:pt x="39" y="1"/>
                    <a:pt x="40" y="1"/>
                    <a:pt x="41" y="1"/>
                  </a:cubicBezTo>
                  <a:cubicBezTo>
                    <a:pt x="75" y="1"/>
                    <a:pt x="75" y="1"/>
                    <a:pt x="75" y="1"/>
                  </a:cubicBezTo>
                  <a:cubicBezTo>
                    <a:pt x="76" y="1"/>
                    <a:pt x="77" y="1"/>
                    <a:pt x="78" y="2"/>
                  </a:cubicBezTo>
                  <a:cubicBezTo>
                    <a:pt x="79" y="2"/>
                    <a:pt x="79" y="3"/>
                    <a:pt x="79" y="5"/>
                  </a:cubicBezTo>
                  <a:cubicBezTo>
                    <a:pt x="79" y="50"/>
                    <a:pt x="79" y="50"/>
                    <a:pt x="79" y="50"/>
                  </a:cubicBezTo>
                  <a:cubicBezTo>
                    <a:pt x="79" y="52"/>
                    <a:pt x="79" y="52"/>
                    <a:pt x="79" y="52"/>
                  </a:cubicBezTo>
                  <a:cubicBezTo>
                    <a:pt x="79" y="81"/>
                    <a:pt x="79" y="81"/>
                    <a:pt x="79" y="81"/>
                  </a:cubicBezTo>
                  <a:cubicBezTo>
                    <a:pt x="79" y="82"/>
                    <a:pt x="79" y="82"/>
                    <a:pt x="79" y="82"/>
                  </a:cubicBezTo>
                  <a:cubicBezTo>
                    <a:pt x="79" y="92"/>
                    <a:pt x="79" y="92"/>
                    <a:pt x="79" y="92"/>
                  </a:cubicBezTo>
                  <a:cubicBezTo>
                    <a:pt x="79" y="93"/>
                    <a:pt x="79" y="93"/>
                    <a:pt x="79" y="94"/>
                  </a:cubicBezTo>
                  <a:cubicBezTo>
                    <a:pt x="79" y="94"/>
                    <a:pt x="80" y="95"/>
                    <a:pt x="80" y="95"/>
                  </a:cubicBezTo>
                  <a:cubicBezTo>
                    <a:pt x="81" y="96"/>
                    <a:pt x="82" y="97"/>
                    <a:pt x="84" y="97"/>
                  </a:cubicBezTo>
                  <a:cubicBezTo>
                    <a:pt x="107" y="97"/>
                    <a:pt x="107" y="97"/>
                    <a:pt x="107" y="97"/>
                  </a:cubicBezTo>
                  <a:cubicBezTo>
                    <a:pt x="110" y="97"/>
                    <a:pt x="112" y="95"/>
                    <a:pt x="112" y="92"/>
                  </a:cubicBezTo>
                  <a:cubicBezTo>
                    <a:pt x="112" y="36"/>
                    <a:pt x="112" y="36"/>
                    <a:pt x="112" y="36"/>
                  </a:cubicBezTo>
                  <a:cubicBezTo>
                    <a:pt x="112" y="35"/>
                    <a:pt x="112" y="35"/>
                    <a:pt x="112" y="35"/>
                  </a:cubicBezTo>
                  <a:cubicBezTo>
                    <a:pt x="112" y="33"/>
                    <a:pt x="112" y="33"/>
                    <a:pt x="112" y="33"/>
                  </a:cubicBezTo>
                  <a:cubicBezTo>
                    <a:pt x="112" y="32"/>
                    <a:pt x="112" y="31"/>
                    <a:pt x="113" y="30"/>
                  </a:cubicBezTo>
                  <a:cubicBezTo>
                    <a:pt x="114" y="29"/>
                    <a:pt x="115" y="29"/>
                    <a:pt x="116" y="29"/>
                  </a:cubicBezTo>
                  <a:cubicBezTo>
                    <a:pt x="136" y="29"/>
                    <a:pt x="136" y="29"/>
                    <a:pt x="136" y="29"/>
                  </a:cubicBezTo>
                  <a:cubicBezTo>
                    <a:pt x="138" y="29"/>
                    <a:pt x="138" y="29"/>
                    <a:pt x="139" y="30"/>
                  </a:cubicBezTo>
                  <a:cubicBezTo>
                    <a:pt x="140" y="31"/>
                    <a:pt x="140" y="32"/>
                    <a:pt x="140" y="33"/>
                  </a:cubicBezTo>
                  <a:cubicBezTo>
                    <a:pt x="140" y="35"/>
                    <a:pt x="140" y="35"/>
                    <a:pt x="140" y="35"/>
                  </a:cubicBezTo>
                  <a:cubicBezTo>
                    <a:pt x="140" y="36"/>
                    <a:pt x="140" y="36"/>
                    <a:pt x="140" y="36"/>
                  </a:cubicBezTo>
                  <a:cubicBezTo>
                    <a:pt x="140" y="69"/>
                    <a:pt x="140" y="69"/>
                    <a:pt x="140" y="69"/>
                  </a:cubicBezTo>
                  <a:cubicBezTo>
                    <a:pt x="140" y="70"/>
                    <a:pt x="140" y="70"/>
                    <a:pt x="140" y="70"/>
                  </a:cubicBezTo>
                  <a:cubicBezTo>
                    <a:pt x="140" y="91"/>
                    <a:pt x="140" y="91"/>
                    <a:pt x="140" y="91"/>
                  </a:cubicBezTo>
                  <a:cubicBezTo>
                    <a:pt x="140" y="94"/>
                    <a:pt x="142" y="96"/>
                    <a:pt x="145" y="96"/>
                  </a:cubicBezTo>
                  <a:cubicBezTo>
                    <a:pt x="154" y="96"/>
                    <a:pt x="154" y="96"/>
                    <a:pt x="154" y="96"/>
                  </a:cubicBezTo>
                  <a:cubicBezTo>
                    <a:pt x="154" y="95"/>
                    <a:pt x="154" y="95"/>
                    <a:pt x="154" y="95"/>
                  </a:cubicBezTo>
                  <a:cubicBezTo>
                    <a:pt x="145" y="95"/>
                    <a:pt x="145" y="95"/>
                    <a:pt x="145" y="95"/>
                  </a:cubicBezTo>
                  <a:cubicBezTo>
                    <a:pt x="144" y="95"/>
                    <a:pt x="143" y="95"/>
                    <a:pt x="142" y="94"/>
                  </a:cubicBezTo>
                  <a:cubicBezTo>
                    <a:pt x="142" y="93"/>
                    <a:pt x="141" y="92"/>
                    <a:pt x="141" y="91"/>
                  </a:cubicBezTo>
                  <a:cubicBezTo>
                    <a:pt x="141" y="70"/>
                    <a:pt x="141" y="70"/>
                    <a:pt x="141" y="70"/>
                  </a:cubicBezTo>
                  <a:cubicBezTo>
                    <a:pt x="141" y="69"/>
                    <a:pt x="141" y="69"/>
                    <a:pt x="141" y="69"/>
                  </a:cubicBezTo>
                  <a:cubicBezTo>
                    <a:pt x="141" y="36"/>
                    <a:pt x="141" y="36"/>
                    <a:pt x="141" y="36"/>
                  </a:cubicBezTo>
                  <a:cubicBezTo>
                    <a:pt x="141" y="35"/>
                    <a:pt x="141" y="35"/>
                    <a:pt x="141" y="35"/>
                  </a:cubicBezTo>
                  <a:cubicBezTo>
                    <a:pt x="141" y="33"/>
                    <a:pt x="141" y="33"/>
                    <a:pt x="141" y="33"/>
                  </a:cubicBezTo>
                  <a:cubicBezTo>
                    <a:pt x="141" y="30"/>
                    <a:pt x="139" y="28"/>
                    <a:pt x="136" y="28"/>
                  </a:cubicBezTo>
                  <a:cubicBezTo>
                    <a:pt x="116" y="28"/>
                    <a:pt x="116" y="28"/>
                    <a:pt x="116" y="28"/>
                  </a:cubicBezTo>
                  <a:cubicBezTo>
                    <a:pt x="113" y="28"/>
                    <a:pt x="111" y="30"/>
                    <a:pt x="111" y="33"/>
                  </a:cubicBezTo>
                  <a:cubicBezTo>
                    <a:pt x="111" y="35"/>
                    <a:pt x="111" y="35"/>
                    <a:pt x="111" y="35"/>
                  </a:cubicBezTo>
                  <a:cubicBezTo>
                    <a:pt x="111" y="36"/>
                    <a:pt x="111" y="36"/>
                    <a:pt x="111" y="36"/>
                  </a:cubicBezTo>
                  <a:cubicBezTo>
                    <a:pt x="111" y="92"/>
                    <a:pt x="111" y="92"/>
                    <a:pt x="111" y="92"/>
                  </a:cubicBezTo>
                  <a:cubicBezTo>
                    <a:pt x="111" y="93"/>
                    <a:pt x="111" y="94"/>
                    <a:pt x="110" y="95"/>
                  </a:cubicBezTo>
                  <a:cubicBezTo>
                    <a:pt x="109" y="96"/>
                    <a:pt x="108" y="96"/>
                    <a:pt x="107" y="96"/>
                  </a:cubicBezTo>
                  <a:cubicBezTo>
                    <a:pt x="84" y="96"/>
                    <a:pt x="84" y="96"/>
                    <a:pt x="84" y="96"/>
                  </a:cubicBezTo>
                  <a:cubicBezTo>
                    <a:pt x="83" y="96"/>
                    <a:pt x="82" y="96"/>
                    <a:pt x="81" y="95"/>
                  </a:cubicBezTo>
                  <a:cubicBezTo>
                    <a:pt x="81" y="95"/>
                    <a:pt x="80" y="94"/>
                    <a:pt x="80" y="94"/>
                  </a:cubicBezTo>
                  <a:cubicBezTo>
                    <a:pt x="80" y="93"/>
                    <a:pt x="80" y="93"/>
                    <a:pt x="80" y="92"/>
                  </a:cubicBezTo>
                  <a:cubicBezTo>
                    <a:pt x="80" y="82"/>
                    <a:pt x="80" y="82"/>
                    <a:pt x="80" y="82"/>
                  </a:cubicBezTo>
                  <a:cubicBezTo>
                    <a:pt x="80" y="81"/>
                    <a:pt x="80" y="81"/>
                    <a:pt x="80" y="81"/>
                  </a:cubicBezTo>
                  <a:cubicBezTo>
                    <a:pt x="80" y="52"/>
                    <a:pt x="80" y="52"/>
                    <a:pt x="80" y="52"/>
                  </a:cubicBezTo>
                  <a:cubicBezTo>
                    <a:pt x="80" y="5"/>
                    <a:pt x="80" y="5"/>
                    <a:pt x="80" y="5"/>
                  </a:cubicBezTo>
                  <a:cubicBezTo>
                    <a:pt x="80" y="2"/>
                    <a:pt x="78" y="0"/>
                    <a:pt x="75" y="0"/>
                  </a:cubicBezTo>
                  <a:cubicBezTo>
                    <a:pt x="41" y="0"/>
                    <a:pt x="41" y="0"/>
                    <a:pt x="41"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425"/>
            <p:cNvSpPr>
              <a:spLocks noEditPoints="1"/>
            </p:cNvSpPr>
            <p:nvPr/>
          </p:nvSpPr>
          <p:spPr bwMode="auto">
            <a:xfrm>
              <a:off x="7808913" y="3552909"/>
              <a:ext cx="4270375" cy="1181100"/>
            </a:xfrm>
            <a:custGeom>
              <a:avLst/>
              <a:gdLst>
                <a:gd name="T0" fmla="*/ 251 w 348"/>
                <a:gd name="T1" fmla="*/ 92 h 95"/>
                <a:gd name="T2" fmla="*/ 278 w 348"/>
                <a:gd name="T3" fmla="*/ 65 h 95"/>
                <a:gd name="T4" fmla="*/ 276 w 348"/>
                <a:gd name="T5" fmla="*/ 90 h 95"/>
                <a:gd name="T6" fmla="*/ 248 w 348"/>
                <a:gd name="T7" fmla="*/ 90 h 95"/>
                <a:gd name="T8" fmla="*/ 246 w 348"/>
                <a:gd name="T9" fmla="*/ 65 h 95"/>
                <a:gd name="T10" fmla="*/ 153 w 348"/>
                <a:gd name="T11" fmla="*/ 93 h 95"/>
                <a:gd name="T12" fmla="*/ 42 w 348"/>
                <a:gd name="T13" fmla="*/ 93 h 95"/>
                <a:gd name="T14" fmla="*/ 40 w 348"/>
                <a:gd name="T15" fmla="*/ 63 h 95"/>
                <a:gd name="T16" fmla="*/ 150 w 348"/>
                <a:gd name="T17" fmla="*/ 95 h 95"/>
                <a:gd name="T18" fmla="*/ 154 w 348"/>
                <a:gd name="T19" fmla="*/ 60 h 95"/>
                <a:gd name="T20" fmla="*/ 197 w 348"/>
                <a:gd name="T21" fmla="*/ 53 h 95"/>
                <a:gd name="T22" fmla="*/ 202 w 348"/>
                <a:gd name="T23" fmla="*/ 95 h 95"/>
                <a:gd name="T24" fmla="*/ 220 w 348"/>
                <a:gd name="T25" fmla="*/ 54 h 95"/>
                <a:gd name="T26" fmla="*/ 220 w 348"/>
                <a:gd name="T27" fmla="*/ 50 h 95"/>
                <a:gd name="T28" fmla="*/ 220 w 348"/>
                <a:gd name="T29" fmla="*/ 54 h 95"/>
                <a:gd name="T30" fmla="*/ 216 w 348"/>
                <a:gd name="T31" fmla="*/ 94 h 95"/>
                <a:gd name="T32" fmla="*/ 198 w 348"/>
                <a:gd name="T33" fmla="*/ 90 h 95"/>
                <a:gd name="T34" fmla="*/ 198 w 348"/>
                <a:gd name="T35" fmla="*/ 48 h 95"/>
                <a:gd name="T36" fmla="*/ 3 w 348"/>
                <a:gd name="T37" fmla="*/ 42 h 95"/>
                <a:gd name="T38" fmla="*/ 39 w 348"/>
                <a:gd name="T39" fmla="*/ 43 h 95"/>
                <a:gd name="T40" fmla="*/ 41 w 348"/>
                <a:gd name="T41" fmla="*/ 62 h 95"/>
                <a:gd name="T42" fmla="*/ 37 w 348"/>
                <a:gd name="T43" fmla="*/ 41 h 95"/>
                <a:gd name="T44" fmla="*/ 2 w 348"/>
                <a:gd name="T45" fmla="*/ 41 h 95"/>
                <a:gd name="T46" fmla="*/ 154 w 348"/>
                <a:gd name="T47" fmla="*/ 39 h 95"/>
                <a:gd name="T48" fmla="*/ 154 w 348"/>
                <a:gd name="T49" fmla="*/ 58 h 95"/>
                <a:gd name="T50" fmla="*/ 155 w 348"/>
                <a:gd name="T51" fmla="*/ 45 h 95"/>
                <a:gd name="T52" fmla="*/ 159 w 348"/>
                <a:gd name="T53" fmla="*/ 35 h 95"/>
                <a:gd name="T54" fmla="*/ 183 w 348"/>
                <a:gd name="T55" fmla="*/ 35 h 95"/>
                <a:gd name="T56" fmla="*/ 196 w 348"/>
                <a:gd name="T57" fmla="*/ 36 h 95"/>
                <a:gd name="T58" fmla="*/ 198 w 348"/>
                <a:gd name="T59" fmla="*/ 47 h 95"/>
                <a:gd name="T60" fmla="*/ 184 w 348"/>
                <a:gd name="T61" fmla="*/ 34 h 95"/>
                <a:gd name="T62" fmla="*/ 168 w 348"/>
                <a:gd name="T63" fmla="*/ 34 h 95"/>
                <a:gd name="T64" fmla="*/ 347 w 348"/>
                <a:gd name="T65" fmla="*/ 19 h 95"/>
                <a:gd name="T66" fmla="*/ 347 w 348"/>
                <a:gd name="T67" fmla="*/ 77 h 95"/>
                <a:gd name="T68" fmla="*/ 343 w 348"/>
                <a:gd name="T69" fmla="*/ 87 h 95"/>
                <a:gd name="T70" fmla="*/ 318 w 348"/>
                <a:gd name="T71" fmla="*/ 83 h 95"/>
                <a:gd name="T72" fmla="*/ 318 w 348"/>
                <a:gd name="T73" fmla="*/ 56 h 95"/>
                <a:gd name="T74" fmla="*/ 308 w 348"/>
                <a:gd name="T75" fmla="*/ 51 h 95"/>
                <a:gd name="T76" fmla="*/ 278 w 348"/>
                <a:gd name="T77" fmla="*/ 64 h 95"/>
                <a:gd name="T78" fmla="*/ 280 w 348"/>
                <a:gd name="T79" fmla="*/ 53 h 95"/>
                <a:gd name="T80" fmla="*/ 309 w 348"/>
                <a:gd name="T81" fmla="*/ 52 h 95"/>
                <a:gd name="T82" fmla="*/ 317 w 348"/>
                <a:gd name="T83" fmla="*/ 56 h 95"/>
                <a:gd name="T84" fmla="*/ 317 w 348"/>
                <a:gd name="T85" fmla="*/ 83 h 95"/>
                <a:gd name="T86" fmla="*/ 348 w 348"/>
                <a:gd name="T87" fmla="*/ 83 h 95"/>
                <a:gd name="T88" fmla="*/ 348 w 348"/>
                <a:gd name="T89" fmla="*/ 44 h 95"/>
                <a:gd name="T90" fmla="*/ 221 w 348"/>
                <a:gd name="T91" fmla="*/ 2 h 95"/>
                <a:gd name="T92" fmla="*/ 220 w 348"/>
                <a:gd name="T93" fmla="*/ 45 h 95"/>
                <a:gd name="T94" fmla="*/ 220 w 348"/>
                <a:gd name="T95" fmla="*/ 16 h 95"/>
                <a:gd name="T96" fmla="*/ 222 w 348"/>
                <a:gd name="T97" fmla="*/ 2 h 95"/>
                <a:gd name="T98" fmla="*/ 245 w 348"/>
                <a:gd name="T99" fmla="*/ 2 h 95"/>
                <a:gd name="T100" fmla="*/ 246 w 348"/>
                <a:gd name="T101" fmla="*/ 19 h 95"/>
                <a:gd name="T102" fmla="*/ 246 w 348"/>
                <a:gd name="T103" fmla="*/ 64 h 95"/>
                <a:gd name="T104" fmla="*/ 247 w 348"/>
                <a:gd name="T105" fmla="*/ 53 h 95"/>
                <a:gd name="T106" fmla="*/ 247 w 348"/>
                <a:gd name="T107" fmla="*/ 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8" h="95">
                  <a:moveTo>
                    <a:pt x="246" y="65"/>
                  </a:moveTo>
                  <a:cubicBezTo>
                    <a:pt x="246" y="88"/>
                    <a:pt x="246" y="88"/>
                    <a:pt x="246" y="88"/>
                  </a:cubicBezTo>
                  <a:cubicBezTo>
                    <a:pt x="246" y="90"/>
                    <a:pt x="248" y="92"/>
                    <a:pt x="251" y="92"/>
                  </a:cubicBezTo>
                  <a:cubicBezTo>
                    <a:pt x="274" y="92"/>
                    <a:pt x="274" y="92"/>
                    <a:pt x="274" y="92"/>
                  </a:cubicBezTo>
                  <a:cubicBezTo>
                    <a:pt x="276" y="92"/>
                    <a:pt x="278" y="90"/>
                    <a:pt x="278" y="88"/>
                  </a:cubicBezTo>
                  <a:cubicBezTo>
                    <a:pt x="278" y="65"/>
                    <a:pt x="278" y="65"/>
                    <a:pt x="278" y="65"/>
                  </a:cubicBezTo>
                  <a:cubicBezTo>
                    <a:pt x="278" y="65"/>
                    <a:pt x="278" y="65"/>
                    <a:pt x="278" y="65"/>
                  </a:cubicBezTo>
                  <a:cubicBezTo>
                    <a:pt x="278" y="88"/>
                    <a:pt x="278" y="88"/>
                    <a:pt x="278" y="88"/>
                  </a:cubicBezTo>
                  <a:cubicBezTo>
                    <a:pt x="278" y="89"/>
                    <a:pt x="277" y="90"/>
                    <a:pt x="276" y="90"/>
                  </a:cubicBezTo>
                  <a:cubicBezTo>
                    <a:pt x="276" y="91"/>
                    <a:pt x="275" y="91"/>
                    <a:pt x="274" y="91"/>
                  </a:cubicBezTo>
                  <a:cubicBezTo>
                    <a:pt x="251" y="91"/>
                    <a:pt x="251" y="91"/>
                    <a:pt x="251" y="91"/>
                  </a:cubicBezTo>
                  <a:cubicBezTo>
                    <a:pt x="250" y="91"/>
                    <a:pt x="249" y="91"/>
                    <a:pt x="248" y="90"/>
                  </a:cubicBezTo>
                  <a:cubicBezTo>
                    <a:pt x="247" y="90"/>
                    <a:pt x="247" y="89"/>
                    <a:pt x="247" y="88"/>
                  </a:cubicBezTo>
                  <a:cubicBezTo>
                    <a:pt x="247" y="65"/>
                    <a:pt x="247" y="65"/>
                    <a:pt x="247" y="65"/>
                  </a:cubicBezTo>
                  <a:cubicBezTo>
                    <a:pt x="246" y="65"/>
                    <a:pt x="246" y="65"/>
                    <a:pt x="246" y="65"/>
                  </a:cubicBezTo>
                  <a:moveTo>
                    <a:pt x="154" y="60"/>
                  </a:moveTo>
                  <a:cubicBezTo>
                    <a:pt x="154" y="90"/>
                    <a:pt x="154" y="90"/>
                    <a:pt x="154" y="90"/>
                  </a:cubicBezTo>
                  <a:cubicBezTo>
                    <a:pt x="154" y="91"/>
                    <a:pt x="154" y="92"/>
                    <a:pt x="153" y="93"/>
                  </a:cubicBezTo>
                  <a:cubicBezTo>
                    <a:pt x="152" y="94"/>
                    <a:pt x="151" y="94"/>
                    <a:pt x="150" y="94"/>
                  </a:cubicBezTo>
                  <a:cubicBezTo>
                    <a:pt x="44" y="94"/>
                    <a:pt x="44" y="94"/>
                    <a:pt x="44" y="94"/>
                  </a:cubicBezTo>
                  <a:cubicBezTo>
                    <a:pt x="43" y="94"/>
                    <a:pt x="42" y="94"/>
                    <a:pt x="42" y="93"/>
                  </a:cubicBezTo>
                  <a:cubicBezTo>
                    <a:pt x="41" y="92"/>
                    <a:pt x="41" y="91"/>
                    <a:pt x="41" y="90"/>
                  </a:cubicBezTo>
                  <a:cubicBezTo>
                    <a:pt x="41" y="63"/>
                    <a:pt x="41" y="63"/>
                    <a:pt x="41" y="63"/>
                  </a:cubicBezTo>
                  <a:cubicBezTo>
                    <a:pt x="40" y="63"/>
                    <a:pt x="40" y="63"/>
                    <a:pt x="40" y="63"/>
                  </a:cubicBezTo>
                  <a:cubicBezTo>
                    <a:pt x="40" y="90"/>
                    <a:pt x="40" y="90"/>
                    <a:pt x="40" y="90"/>
                  </a:cubicBezTo>
                  <a:cubicBezTo>
                    <a:pt x="40" y="93"/>
                    <a:pt x="42" y="95"/>
                    <a:pt x="44" y="95"/>
                  </a:cubicBezTo>
                  <a:cubicBezTo>
                    <a:pt x="150" y="95"/>
                    <a:pt x="150" y="95"/>
                    <a:pt x="150" y="95"/>
                  </a:cubicBezTo>
                  <a:cubicBezTo>
                    <a:pt x="153" y="95"/>
                    <a:pt x="155" y="93"/>
                    <a:pt x="155" y="90"/>
                  </a:cubicBezTo>
                  <a:cubicBezTo>
                    <a:pt x="155" y="61"/>
                    <a:pt x="155" y="61"/>
                    <a:pt x="155" y="61"/>
                  </a:cubicBezTo>
                  <a:cubicBezTo>
                    <a:pt x="154" y="60"/>
                    <a:pt x="154" y="60"/>
                    <a:pt x="154" y="60"/>
                  </a:cubicBezTo>
                  <a:moveTo>
                    <a:pt x="198" y="48"/>
                  </a:moveTo>
                  <a:cubicBezTo>
                    <a:pt x="197" y="48"/>
                    <a:pt x="197" y="48"/>
                    <a:pt x="197" y="48"/>
                  </a:cubicBezTo>
                  <a:cubicBezTo>
                    <a:pt x="197" y="53"/>
                    <a:pt x="197" y="53"/>
                    <a:pt x="197" y="53"/>
                  </a:cubicBezTo>
                  <a:cubicBezTo>
                    <a:pt x="197" y="54"/>
                    <a:pt x="197" y="54"/>
                    <a:pt x="197" y="54"/>
                  </a:cubicBezTo>
                  <a:cubicBezTo>
                    <a:pt x="197" y="90"/>
                    <a:pt x="197" y="90"/>
                    <a:pt x="197" y="90"/>
                  </a:cubicBezTo>
                  <a:cubicBezTo>
                    <a:pt x="197" y="93"/>
                    <a:pt x="200" y="95"/>
                    <a:pt x="202" y="95"/>
                  </a:cubicBezTo>
                  <a:cubicBezTo>
                    <a:pt x="216" y="95"/>
                    <a:pt x="216" y="95"/>
                    <a:pt x="216" y="95"/>
                  </a:cubicBezTo>
                  <a:cubicBezTo>
                    <a:pt x="218" y="95"/>
                    <a:pt x="220" y="93"/>
                    <a:pt x="220" y="90"/>
                  </a:cubicBezTo>
                  <a:cubicBezTo>
                    <a:pt x="220" y="54"/>
                    <a:pt x="220" y="54"/>
                    <a:pt x="220" y="54"/>
                  </a:cubicBezTo>
                  <a:cubicBezTo>
                    <a:pt x="220" y="53"/>
                    <a:pt x="220" y="53"/>
                    <a:pt x="220" y="53"/>
                  </a:cubicBezTo>
                  <a:cubicBezTo>
                    <a:pt x="220" y="50"/>
                    <a:pt x="220" y="50"/>
                    <a:pt x="220" y="50"/>
                  </a:cubicBezTo>
                  <a:cubicBezTo>
                    <a:pt x="220" y="50"/>
                    <a:pt x="220" y="50"/>
                    <a:pt x="220" y="50"/>
                  </a:cubicBezTo>
                  <a:cubicBezTo>
                    <a:pt x="220" y="50"/>
                    <a:pt x="220" y="50"/>
                    <a:pt x="220" y="50"/>
                  </a:cubicBezTo>
                  <a:cubicBezTo>
                    <a:pt x="220" y="53"/>
                    <a:pt x="220" y="53"/>
                    <a:pt x="220" y="53"/>
                  </a:cubicBezTo>
                  <a:cubicBezTo>
                    <a:pt x="220" y="54"/>
                    <a:pt x="220" y="54"/>
                    <a:pt x="220" y="54"/>
                  </a:cubicBezTo>
                  <a:cubicBezTo>
                    <a:pt x="220" y="90"/>
                    <a:pt x="220" y="90"/>
                    <a:pt x="220" y="90"/>
                  </a:cubicBezTo>
                  <a:cubicBezTo>
                    <a:pt x="220" y="91"/>
                    <a:pt x="219" y="92"/>
                    <a:pt x="218" y="93"/>
                  </a:cubicBezTo>
                  <a:cubicBezTo>
                    <a:pt x="218" y="94"/>
                    <a:pt x="217" y="94"/>
                    <a:pt x="216" y="94"/>
                  </a:cubicBezTo>
                  <a:cubicBezTo>
                    <a:pt x="202" y="94"/>
                    <a:pt x="202" y="94"/>
                    <a:pt x="202" y="94"/>
                  </a:cubicBezTo>
                  <a:cubicBezTo>
                    <a:pt x="201" y="94"/>
                    <a:pt x="200" y="94"/>
                    <a:pt x="199" y="93"/>
                  </a:cubicBezTo>
                  <a:cubicBezTo>
                    <a:pt x="199" y="92"/>
                    <a:pt x="198" y="91"/>
                    <a:pt x="198" y="90"/>
                  </a:cubicBezTo>
                  <a:cubicBezTo>
                    <a:pt x="198" y="54"/>
                    <a:pt x="198" y="54"/>
                    <a:pt x="198" y="54"/>
                  </a:cubicBezTo>
                  <a:cubicBezTo>
                    <a:pt x="198" y="53"/>
                    <a:pt x="198" y="53"/>
                    <a:pt x="198" y="53"/>
                  </a:cubicBezTo>
                  <a:cubicBezTo>
                    <a:pt x="198" y="48"/>
                    <a:pt x="198" y="48"/>
                    <a:pt x="198" y="48"/>
                  </a:cubicBezTo>
                  <a:moveTo>
                    <a:pt x="0" y="41"/>
                  </a:moveTo>
                  <a:cubicBezTo>
                    <a:pt x="0" y="42"/>
                    <a:pt x="0" y="42"/>
                    <a:pt x="0" y="42"/>
                  </a:cubicBezTo>
                  <a:cubicBezTo>
                    <a:pt x="3" y="42"/>
                    <a:pt x="3" y="42"/>
                    <a:pt x="3" y="42"/>
                  </a:cubicBezTo>
                  <a:cubicBezTo>
                    <a:pt x="36" y="42"/>
                    <a:pt x="36" y="42"/>
                    <a:pt x="36" y="42"/>
                  </a:cubicBezTo>
                  <a:cubicBezTo>
                    <a:pt x="36" y="42"/>
                    <a:pt x="37" y="42"/>
                    <a:pt x="38" y="42"/>
                  </a:cubicBezTo>
                  <a:cubicBezTo>
                    <a:pt x="38" y="43"/>
                    <a:pt x="38" y="43"/>
                    <a:pt x="39" y="43"/>
                  </a:cubicBezTo>
                  <a:cubicBezTo>
                    <a:pt x="39" y="44"/>
                    <a:pt x="40" y="45"/>
                    <a:pt x="40" y="46"/>
                  </a:cubicBezTo>
                  <a:cubicBezTo>
                    <a:pt x="40" y="62"/>
                    <a:pt x="40" y="62"/>
                    <a:pt x="40" y="62"/>
                  </a:cubicBezTo>
                  <a:cubicBezTo>
                    <a:pt x="41" y="62"/>
                    <a:pt x="41" y="62"/>
                    <a:pt x="41" y="62"/>
                  </a:cubicBezTo>
                  <a:cubicBezTo>
                    <a:pt x="41" y="46"/>
                    <a:pt x="41" y="46"/>
                    <a:pt x="41" y="46"/>
                  </a:cubicBezTo>
                  <a:cubicBezTo>
                    <a:pt x="41" y="45"/>
                    <a:pt x="40" y="43"/>
                    <a:pt x="39" y="42"/>
                  </a:cubicBezTo>
                  <a:cubicBezTo>
                    <a:pt x="39" y="42"/>
                    <a:pt x="38" y="42"/>
                    <a:pt x="37" y="41"/>
                  </a:cubicBezTo>
                  <a:cubicBezTo>
                    <a:pt x="37" y="41"/>
                    <a:pt x="36" y="41"/>
                    <a:pt x="36" y="41"/>
                  </a:cubicBezTo>
                  <a:cubicBezTo>
                    <a:pt x="4" y="41"/>
                    <a:pt x="4" y="41"/>
                    <a:pt x="4" y="41"/>
                  </a:cubicBezTo>
                  <a:cubicBezTo>
                    <a:pt x="2" y="41"/>
                    <a:pt x="2" y="41"/>
                    <a:pt x="2" y="41"/>
                  </a:cubicBezTo>
                  <a:cubicBezTo>
                    <a:pt x="0" y="41"/>
                    <a:pt x="0" y="41"/>
                    <a:pt x="0" y="41"/>
                  </a:cubicBezTo>
                  <a:moveTo>
                    <a:pt x="159" y="34"/>
                  </a:moveTo>
                  <a:cubicBezTo>
                    <a:pt x="156" y="34"/>
                    <a:pt x="154" y="36"/>
                    <a:pt x="154" y="39"/>
                  </a:cubicBezTo>
                  <a:cubicBezTo>
                    <a:pt x="154" y="45"/>
                    <a:pt x="154" y="45"/>
                    <a:pt x="154" y="45"/>
                  </a:cubicBezTo>
                  <a:cubicBezTo>
                    <a:pt x="154" y="46"/>
                    <a:pt x="154" y="46"/>
                    <a:pt x="154" y="46"/>
                  </a:cubicBezTo>
                  <a:cubicBezTo>
                    <a:pt x="154" y="58"/>
                    <a:pt x="154" y="58"/>
                    <a:pt x="154" y="58"/>
                  </a:cubicBezTo>
                  <a:cubicBezTo>
                    <a:pt x="154" y="57"/>
                    <a:pt x="154" y="57"/>
                    <a:pt x="155" y="57"/>
                  </a:cubicBezTo>
                  <a:cubicBezTo>
                    <a:pt x="155" y="46"/>
                    <a:pt x="155" y="46"/>
                    <a:pt x="155" y="46"/>
                  </a:cubicBezTo>
                  <a:cubicBezTo>
                    <a:pt x="155" y="45"/>
                    <a:pt x="155" y="45"/>
                    <a:pt x="155" y="45"/>
                  </a:cubicBezTo>
                  <a:cubicBezTo>
                    <a:pt x="155" y="39"/>
                    <a:pt x="155" y="39"/>
                    <a:pt x="155" y="39"/>
                  </a:cubicBezTo>
                  <a:cubicBezTo>
                    <a:pt x="155" y="38"/>
                    <a:pt x="155" y="37"/>
                    <a:pt x="156" y="36"/>
                  </a:cubicBezTo>
                  <a:cubicBezTo>
                    <a:pt x="157" y="36"/>
                    <a:pt x="158" y="35"/>
                    <a:pt x="159" y="35"/>
                  </a:cubicBezTo>
                  <a:cubicBezTo>
                    <a:pt x="168" y="35"/>
                    <a:pt x="168" y="35"/>
                    <a:pt x="168" y="35"/>
                  </a:cubicBezTo>
                  <a:cubicBezTo>
                    <a:pt x="169" y="35"/>
                    <a:pt x="169" y="35"/>
                    <a:pt x="169" y="35"/>
                  </a:cubicBezTo>
                  <a:cubicBezTo>
                    <a:pt x="183" y="35"/>
                    <a:pt x="183" y="35"/>
                    <a:pt x="183" y="35"/>
                  </a:cubicBezTo>
                  <a:cubicBezTo>
                    <a:pt x="184" y="35"/>
                    <a:pt x="184" y="35"/>
                    <a:pt x="184" y="35"/>
                  </a:cubicBezTo>
                  <a:cubicBezTo>
                    <a:pt x="194" y="35"/>
                    <a:pt x="194" y="35"/>
                    <a:pt x="194" y="35"/>
                  </a:cubicBezTo>
                  <a:cubicBezTo>
                    <a:pt x="195" y="35"/>
                    <a:pt x="196" y="36"/>
                    <a:pt x="196" y="36"/>
                  </a:cubicBezTo>
                  <a:cubicBezTo>
                    <a:pt x="197" y="37"/>
                    <a:pt x="197" y="38"/>
                    <a:pt x="197" y="39"/>
                  </a:cubicBezTo>
                  <a:cubicBezTo>
                    <a:pt x="197" y="47"/>
                    <a:pt x="197" y="47"/>
                    <a:pt x="197" y="47"/>
                  </a:cubicBezTo>
                  <a:cubicBezTo>
                    <a:pt x="198" y="47"/>
                    <a:pt x="198" y="47"/>
                    <a:pt x="198" y="47"/>
                  </a:cubicBezTo>
                  <a:cubicBezTo>
                    <a:pt x="198" y="39"/>
                    <a:pt x="198" y="39"/>
                    <a:pt x="198" y="39"/>
                  </a:cubicBezTo>
                  <a:cubicBezTo>
                    <a:pt x="198" y="36"/>
                    <a:pt x="196" y="34"/>
                    <a:pt x="194" y="34"/>
                  </a:cubicBezTo>
                  <a:cubicBezTo>
                    <a:pt x="184" y="34"/>
                    <a:pt x="184" y="34"/>
                    <a:pt x="184" y="34"/>
                  </a:cubicBezTo>
                  <a:cubicBezTo>
                    <a:pt x="183" y="34"/>
                    <a:pt x="183" y="34"/>
                    <a:pt x="183" y="34"/>
                  </a:cubicBezTo>
                  <a:cubicBezTo>
                    <a:pt x="169" y="34"/>
                    <a:pt x="169" y="34"/>
                    <a:pt x="169" y="34"/>
                  </a:cubicBezTo>
                  <a:cubicBezTo>
                    <a:pt x="168" y="34"/>
                    <a:pt x="168" y="34"/>
                    <a:pt x="168" y="34"/>
                  </a:cubicBezTo>
                  <a:cubicBezTo>
                    <a:pt x="159" y="34"/>
                    <a:pt x="159" y="34"/>
                    <a:pt x="159" y="34"/>
                  </a:cubicBezTo>
                  <a:moveTo>
                    <a:pt x="348" y="19"/>
                  </a:moveTo>
                  <a:cubicBezTo>
                    <a:pt x="347" y="19"/>
                    <a:pt x="347" y="19"/>
                    <a:pt x="347" y="19"/>
                  </a:cubicBezTo>
                  <a:cubicBezTo>
                    <a:pt x="347" y="44"/>
                    <a:pt x="347" y="44"/>
                    <a:pt x="347" y="44"/>
                  </a:cubicBezTo>
                  <a:cubicBezTo>
                    <a:pt x="347" y="76"/>
                    <a:pt x="347" y="76"/>
                    <a:pt x="347" y="76"/>
                  </a:cubicBezTo>
                  <a:cubicBezTo>
                    <a:pt x="347" y="77"/>
                    <a:pt x="347" y="77"/>
                    <a:pt x="347" y="77"/>
                  </a:cubicBezTo>
                  <a:cubicBezTo>
                    <a:pt x="347" y="83"/>
                    <a:pt x="347" y="83"/>
                    <a:pt x="347" y="83"/>
                  </a:cubicBezTo>
                  <a:cubicBezTo>
                    <a:pt x="347" y="84"/>
                    <a:pt x="346" y="85"/>
                    <a:pt x="346" y="86"/>
                  </a:cubicBezTo>
                  <a:cubicBezTo>
                    <a:pt x="345" y="87"/>
                    <a:pt x="344" y="87"/>
                    <a:pt x="343" y="87"/>
                  </a:cubicBezTo>
                  <a:cubicBezTo>
                    <a:pt x="322" y="87"/>
                    <a:pt x="322" y="87"/>
                    <a:pt x="322" y="87"/>
                  </a:cubicBezTo>
                  <a:cubicBezTo>
                    <a:pt x="320" y="87"/>
                    <a:pt x="320" y="87"/>
                    <a:pt x="319" y="86"/>
                  </a:cubicBezTo>
                  <a:cubicBezTo>
                    <a:pt x="318" y="85"/>
                    <a:pt x="318" y="84"/>
                    <a:pt x="318" y="83"/>
                  </a:cubicBezTo>
                  <a:cubicBezTo>
                    <a:pt x="318" y="77"/>
                    <a:pt x="318" y="77"/>
                    <a:pt x="318" y="77"/>
                  </a:cubicBezTo>
                  <a:cubicBezTo>
                    <a:pt x="318" y="76"/>
                    <a:pt x="318" y="76"/>
                    <a:pt x="318" y="76"/>
                  </a:cubicBezTo>
                  <a:cubicBezTo>
                    <a:pt x="318" y="56"/>
                    <a:pt x="318" y="56"/>
                    <a:pt x="318" y="56"/>
                  </a:cubicBezTo>
                  <a:cubicBezTo>
                    <a:pt x="318" y="54"/>
                    <a:pt x="316" y="51"/>
                    <a:pt x="313" y="51"/>
                  </a:cubicBezTo>
                  <a:cubicBezTo>
                    <a:pt x="309" y="51"/>
                    <a:pt x="309" y="51"/>
                    <a:pt x="309" y="51"/>
                  </a:cubicBezTo>
                  <a:cubicBezTo>
                    <a:pt x="308" y="51"/>
                    <a:pt x="308" y="51"/>
                    <a:pt x="308" y="51"/>
                  </a:cubicBezTo>
                  <a:cubicBezTo>
                    <a:pt x="282" y="51"/>
                    <a:pt x="282" y="51"/>
                    <a:pt x="282" y="51"/>
                  </a:cubicBezTo>
                  <a:cubicBezTo>
                    <a:pt x="280" y="51"/>
                    <a:pt x="278" y="54"/>
                    <a:pt x="278" y="56"/>
                  </a:cubicBezTo>
                  <a:cubicBezTo>
                    <a:pt x="278" y="64"/>
                    <a:pt x="278" y="64"/>
                    <a:pt x="278" y="64"/>
                  </a:cubicBezTo>
                  <a:cubicBezTo>
                    <a:pt x="278" y="64"/>
                    <a:pt x="278" y="64"/>
                    <a:pt x="278" y="64"/>
                  </a:cubicBezTo>
                  <a:cubicBezTo>
                    <a:pt x="278" y="56"/>
                    <a:pt x="278" y="56"/>
                    <a:pt x="278" y="56"/>
                  </a:cubicBezTo>
                  <a:cubicBezTo>
                    <a:pt x="278" y="55"/>
                    <a:pt x="279" y="54"/>
                    <a:pt x="280" y="53"/>
                  </a:cubicBezTo>
                  <a:cubicBezTo>
                    <a:pt x="280" y="53"/>
                    <a:pt x="281" y="52"/>
                    <a:pt x="282" y="52"/>
                  </a:cubicBezTo>
                  <a:cubicBezTo>
                    <a:pt x="308" y="52"/>
                    <a:pt x="308" y="52"/>
                    <a:pt x="308" y="52"/>
                  </a:cubicBezTo>
                  <a:cubicBezTo>
                    <a:pt x="309" y="52"/>
                    <a:pt x="309" y="52"/>
                    <a:pt x="309" y="52"/>
                  </a:cubicBezTo>
                  <a:cubicBezTo>
                    <a:pt x="313" y="52"/>
                    <a:pt x="313" y="52"/>
                    <a:pt x="313" y="52"/>
                  </a:cubicBezTo>
                  <a:cubicBezTo>
                    <a:pt x="314" y="52"/>
                    <a:pt x="315" y="53"/>
                    <a:pt x="316" y="53"/>
                  </a:cubicBezTo>
                  <a:cubicBezTo>
                    <a:pt x="316" y="54"/>
                    <a:pt x="317" y="55"/>
                    <a:pt x="317" y="56"/>
                  </a:cubicBezTo>
                  <a:cubicBezTo>
                    <a:pt x="317" y="76"/>
                    <a:pt x="317" y="76"/>
                    <a:pt x="317" y="76"/>
                  </a:cubicBezTo>
                  <a:cubicBezTo>
                    <a:pt x="317" y="77"/>
                    <a:pt x="317" y="77"/>
                    <a:pt x="317" y="77"/>
                  </a:cubicBezTo>
                  <a:cubicBezTo>
                    <a:pt x="317" y="83"/>
                    <a:pt x="317" y="83"/>
                    <a:pt x="317" y="83"/>
                  </a:cubicBezTo>
                  <a:cubicBezTo>
                    <a:pt x="317" y="86"/>
                    <a:pt x="319" y="88"/>
                    <a:pt x="322" y="88"/>
                  </a:cubicBezTo>
                  <a:cubicBezTo>
                    <a:pt x="343" y="88"/>
                    <a:pt x="343" y="88"/>
                    <a:pt x="343" y="88"/>
                  </a:cubicBezTo>
                  <a:cubicBezTo>
                    <a:pt x="345" y="88"/>
                    <a:pt x="348" y="86"/>
                    <a:pt x="348" y="83"/>
                  </a:cubicBezTo>
                  <a:cubicBezTo>
                    <a:pt x="348" y="77"/>
                    <a:pt x="348" y="77"/>
                    <a:pt x="348" y="77"/>
                  </a:cubicBezTo>
                  <a:cubicBezTo>
                    <a:pt x="348" y="76"/>
                    <a:pt x="348" y="76"/>
                    <a:pt x="348" y="76"/>
                  </a:cubicBezTo>
                  <a:cubicBezTo>
                    <a:pt x="348" y="44"/>
                    <a:pt x="348" y="44"/>
                    <a:pt x="348" y="44"/>
                  </a:cubicBezTo>
                  <a:cubicBezTo>
                    <a:pt x="348" y="19"/>
                    <a:pt x="348" y="19"/>
                    <a:pt x="348" y="19"/>
                  </a:cubicBezTo>
                  <a:moveTo>
                    <a:pt x="224" y="0"/>
                  </a:moveTo>
                  <a:cubicBezTo>
                    <a:pt x="223" y="0"/>
                    <a:pt x="222" y="1"/>
                    <a:pt x="221" y="2"/>
                  </a:cubicBezTo>
                  <a:cubicBezTo>
                    <a:pt x="220" y="3"/>
                    <a:pt x="220" y="3"/>
                    <a:pt x="220" y="4"/>
                  </a:cubicBezTo>
                  <a:cubicBezTo>
                    <a:pt x="220" y="4"/>
                    <a:pt x="220" y="5"/>
                    <a:pt x="220" y="5"/>
                  </a:cubicBezTo>
                  <a:cubicBezTo>
                    <a:pt x="220" y="45"/>
                    <a:pt x="220" y="45"/>
                    <a:pt x="220" y="45"/>
                  </a:cubicBezTo>
                  <a:cubicBezTo>
                    <a:pt x="220" y="45"/>
                    <a:pt x="220" y="45"/>
                    <a:pt x="220" y="45"/>
                  </a:cubicBezTo>
                  <a:cubicBezTo>
                    <a:pt x="220" y="45"/>
                    <a:pt x="220" y="45"/>
                    <a:pt x="220" y="45"/>
                  </a:cubicBezTo>
                  <a:cubicBezTo>
                    <a:pt x="220" y="16"/>
                    <a:pt x="220" y="16"/>
                    <a:pt x="220" y="16"/>
                  </a:cubicBezTo>
                  <a:cubicBezTo>
                    <a:pt x="220" y="5"/>
                    <a:pt x="220" y="5"/>
                    <a:pt x="220" y="5"/>
                  </a:cubicBezTo>
                  <a:cubicBezTo>
                    <a:pt x="220" y="5"/>
                    <a:pt x="221" y="4"/>
                    <a:pt x="221" y="4"/>
                  </a:cubicBezTo>
                  <a:cubicBezTo>
                    <a:pt x="221" y="3"/>
                    <a:pt x="221" y="3"/>
                    <a:pt x="222" y="2"/>
                  </a:cubicBezTo>
                  <a:cubicBezTo>
                    <a:pt x="222" y="2"/>
                    <a:pt x="223" y="1"/>
                    <a:pt x="224" y="1"/>
                  </a:cubicBezTo>
                  <a:cubicBezTo>
                    <a:pt x="242" y="1"/>
                    <a:pt x="242" y="1"/>
                    <a:pt x="242" y="1"/>
                  </a:cubicBezTo>
                  <a:cubicBezTo>
                    <a:pt x="243" y="1"/>
                    <a:pt x="244" y="2"/>
                    <a:pt x="245" y="2"/>
                  </a:cubicBezTo>
                  <a:cubicBezTo>
                    <a:pt x="246" y="3"/>
                    <a:pt x="246" y="4"/>
                    <a:pt x="246" y="5"/>
                  </a:cubicBezTo>
                  <a:cubicBezTo>
                    <a:pt x="246" y="18"/>
                    <a:pt x="246" y="18"/>
                    <a:pt x="246" y="18"/>
                  </a:cubicBezTo>
                  <a:cubicBezTo>
                    <a:pt x="246" y="19"/>
                    <a:pt x="246" y="19"/>
                    <a:pt x="246" y="19"/>
                  </a:cubicBezTo>
                  <a:cubicBezTo>
                    <a:pt x="246" y="53"/>
                    <a:pt x="246" y="53"/>
                    <a:pt x="246" y="53"/>
                  </a:cubicBezTo>
                  <a:cubicBezTo>
                    <a:pt x="246" y="54"/>
                    <a:pt x="246" y="54"/>
                    <a:pt x="246" y="54"/>
                  </a:cubicBezTo>
                  <a:cubicBezTo>
                    <a:pt x="246" y="64"/>
                    <a:pt x="246" y="64"/>
                    <a:pt x="246" y="64"/>
                  </a:cubicBezTo>
                  <a:cubicBezTo>
                    <a:pt x="247" y="64"/>
                    <a:pt x="247" y="64"/>
                    <a:pt x="247" y="64"/>
                  </a:cubicBezTo>
                  <a:cubicBezTo>
                    <a:pt x="247" y="54"/>
                    <a:pt x="247" y="54"/>
                    <a:pt x="247" y="54"/>
                  </a:cubicBezTo>
                  <a:cubicBezTo>
                    <a:pt x="247" y="53"/>
                    <a:pt x="247" y="53"/>
                    <a:pt x="247" y="53"/>
                  </a:cubicBezTo>
                  <a:cubicBezTo>
                    <a:pt x="247" y="19"/>
                    <a:pt x="247" y="19"/>
                    <a:pt x="247" y="19"/>
                  </a:cubicBezTo>
                  <a:cubicBezTo>
                    <a:pt x="247" y="18"/>
                    <a:pt x="247" y="18"/>
                    <a:pt x="247" y="18"/>
                  </a:cubicBezTo>
                  <a:cubicBezTo>
                    <a:pt x="247" y="5"/>
                    <a:pt x="247" y="5"/>
                    <a:pt x="247" y="5"/>
                  </a:cubicBezTo>
                  <a:cubicBezTo>
                    <a:pt x="247" y="2"/>
                    <a:pt x="245" y="0"/>
                    <a:pt x="242" y="0"/>
                  </a:cubicBezTo>
                  <a:cubicBezTo>
                    <a:pt x="224" y="0"/>
                    <a:pt x="224" y="0"/>
                    <a:pt x="224"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426"/>
            <p:cNvSpPr>
              <a:spLocks noEditPoints="1"/>
            </p:cNvSpPr>
            <p:nvPr/>
          </p:nvSpPr>
          <p:spPr bwMode="auto">
            <a:xfrm>
              <a:off x="8078788" y="4137109"/>
              <a:ext cx="3167063" cy="323850"/>
            </a:xfrm>
            <a:custGeom>
              <a:avLst/>
              <a:gdLst>
                <a:gd name="T0" fmla="*/ 52 w 258"/>
                <a:gd name="T1" fmla="*/ 26 h 26"/>
                <a:gd name="T2" fmla="*/ 87 w 258"/>
                <a:gd name="T3" fmla="*/ 25 h 26"/>
                <a:gd name="T4" fmla="*/ 87 w 258"/>
                <a:gd name="T5" fmla="*/ 25 h 26"/>
                <a:gd name="T6" fmla="*/ 87 w 258"/>
                <a:gd name="T7" fmla="*/ 25 h 26"/>
                <a:gd name="T8" fmla="*/ 91 w 258"/>
                <a:gd name="T9" fmla="*/ 23 h 26"/>
                <a:gd name="T10" fmla="*/ 88 w 258"/>
                <a:gd name="T11" fmla="*/ 25 h 26"/>
                <a:gd name="T12" fmla="*/ 88 w 258"/>
                <a:gd name="T13" fmla="*/ 26 h 26"/>
                <a:gd name="T14" fmla="*/ 92 w 258"/>
                <a:gd name="T15" fmla="*/ 24 h 26"/>
                <a:gd name="T16" fmla="*/ 91 w 258"/>
                <a:gd name="T17" fmla="*/ 23 h 26"/>
                <a:gd name="T18" fmla="*/ 41 w 258"/>
                <a:gd name="T19" fmla="*/ 18 h 26"/>
                <a:gd name="T20" fmla="*/ 48 w 258"/>
                <a:gd name="T21" fmla="*/ 24 h 26"/>
                <a:gd name="T22" fmla="*/ 218 w 258"/>
                <a:gd name="T23" fmla="*/ 17 h 26"/>
                <a:gd name="T24" fmla="*/ 224 w 258"/>
                <a:gd name="T25" fmla="*/ 18 h 26"/>
                <a:gd name="T26" fmla="*/ 256 w 258"/>
                <a:gd name="T27" fmla="*/ 18 h 26"/>
                <a:gd name="T28" fmla="*/ 258 w 258"/>
                <a:gd name="T29" fmla="*/ 18 h 26"/>
                <a:gd name="T30" fmla="*/ 258 w 258"/>
                <a:gd name="T31" fmla="*/ 17 h 26"/>
                <a:gd name="T32" fmla="*/ 256 w 258"/>
                <a:gd name="T33" fmla="*/ 17 h 26"/>
                <a:gd name="T34" fmla="*/ 224 w 258"/>
                <a:gd name="T35" fmla="*/ 17 h 26"/>
                <a:gd name="T36" fmla="*/ 37 w 258"/>
                <a:gd name="T37" fmla="*/ 15 h 26"/>
                <a:gd name="T38" fmla="*/ 37 w 258"/>
                <a:gd name="T39" fmla="*/ 16 h 26"/>
                <a:gd name="T40" fmla="*/ 41 w 258"/>
                <a:gd name="T41" fmla="*/ 17 h 26"/>
                <a:gd name="T42" fmla="*/ 41 w 258"/>
                <a:gd name="T43" fmla="*/ 17 h 26"/>
                <a:gd name="T44" fmla="*/ 37 w 258"/>
                <a:gd name="T45" fmla="*/ 15 h 26"/>
                <a:gd name="T46" fmla="*/ 0 w 258"/>
                <a:gd name="T47" fmla="*/ 16 h 26"/>
                <a:gd name="T48" fmla="*/ 18 w 258"/>
                <a:gd name="T49" fmla="*/ 16 h 26"/>
                <a:gd name="T50" fmla="*/ 37 w 258"/>
                <a:gd name="T51" fmla="*/ 16 h 26"/>
                <a:gd name="T52" fmla="*/ 37 w 258"/>
                <a:gd name="T53" fmla="*/ 15 h 26"/>
                <a:gd name="T54" fmla="*/ 37 w 258"/>
                <a:gd name="T55" fmla="*/ 15 h 26"/>
                <a:gd name="T56" fmla="*/ 19 w 258"/>
                <a:gd name="T57" fmla="*/ 15 h 26"/>
                <a:gd name="T58" fmla="*/ 0 w 258"/>
                <a:gd name="T59" fmla="*/ 15 h 26"/>
                <a:gd name="T60" fmla="*/ 213 w 258"/>
                <a:gd name="T61" fmla="*/ 16 h 26"/>
                <a:gd name="T62" fmla="*/ 217 w 258"/>
                <a:gd name="T63" fmla="*/ 18 h 26"/>
                <a:gd name="T64" fmla="*/ 215 w 258"/>
                <a:gd name="T65" fmla="*/ 17 h 26"/>
                <a:gd name="T66" fmla="*/ 101 w 258"/>
                <a:gd name="T67" fmla="*/ 14 h 26"/>
                <a:gd name="T68" fmla="*/ 92 w 258"/>
                <a:gd name="T69" fmla="*/ 23 h 26"/>
                <a:gd name="T70" fmla="*/ 101 w 258"/>
                <a:gd name="T71" fmla="*/ 14 h 26"/>
                <a:gd name="T72" fmla="*/ 101 w 258"/>
                <a:gd name="T73" fmla="*/ 14 h 26"/>
                <a:gd name="T74" fmla="*/ 103 w 258"/>
                <a:gd name="T75" fmla="*/ 11 h 26"/>
                <a:gd name="T76" fmla="*/ 102 w 258"/>
                <a:gd name="T77" fmla="*/ 14 h 26"/>
                <a:gd name="T78" fmla="*/ 103 w 258"/>
                <a:gd name="T79" fmla="*/ 12 h 26"/>
                <a:gd name="T80" fmla="*/ 106 w 258"/>
                <a:gd name="T81" fmla="*/ 11 h 26"/>
                <a:gd name="T82" fmla="*/ 112 w 258"/>
                <a:gd name="T83" fmla="*/ 11 h 26"/>
                <a:gd name="T84" fmla="*/ 106 w 258"/>
                <a:gd name="T85" fmla="*/ 11 h 26"/>
                <a:gd name="T86" fmla="*/ 110 w 258"/>
                <a:gd name="T87" fmla="*/ 12 h 26"/>
                <a:gd name="T88" fmla="*/ 132 w 258"/>
                <a:gd name="T89" fmla="*/ 12 h 26"/>
                <a:gd name="T90" fmla="*/ 132 w 258"/>
                <a:gd name="T91" fmla="*/ 11 h 26"/>
                <a:gd name="T92" fmla="*/ 136 w 258"/>
                <a:gd name="T93" fmla="*/ 10 h 26"/>
                <a:gd name="T94" fmla="*/ 144 w 258"/>
                <a:gd name="T95" fmla="*/ 3 h 26"/>
                <a:gd name="T96" fmla="*/ 200 w 258"/>
                <a:gd name="T97" fmla="*/ 2 h 26"/>
                <a:gd name="T98" fmla="*/ 204 w 258"/>
                <a:gd name="T99" fmla="*/ 6 h 26"/>
                <a:gd name="T100" fmla="*/ 212 w 258"/>
                <a:gd name="T101" fmla="*/ 15 h 26"/>
                <a:gd name="T102" fmla="*/ 205 w 258"/>
                <a:gd name="T103" fmla="*/ 7 h 26"/>
                <a:gd name="T104" fmla="*/ 200 w 258"/>
                <a:gd name="T105" fmla="*/ 2 h 26"/>
                <a:gd name="T106" fmla="*/ 147 w 258"/>
                <a:gd name="T107" fmla="*/ 0 h 26"/>
                <a:gd name="T108" fmla="*/ 145 w 258"/>
                <a:gd name="T109" fmla="*/ 0 h 26"/>
                <a:gd name="T110" fmla="*/ 144 w 258"/>
                <a:gd name="T111" fmla="*/ 2 h 26"/>
                <a:gd name="T112" fmla="*/ 146 w 258"/>
                <a:gd name="T113" fmla="*/ 1 h 26"/>
                <a:gd name="T114" fmla="*/ 148 w 258"/>
                <a:gd name="T115" fmla="*/ 1 h 26"/>
                <a:gd name="T116" fmla="*/ 196 w 258"/>
                <a:gd name="T117" fmla="*/ 0 h 26"/>
                <a:gd name="T118" fmla="*/ 175 w 258"/>
                <a:gd name="T119" fmla="*/ 0 h 26"/>
                <a:gd name="T120" fmla="*/ 149 w 258"/>
                <a:gd name="T121" fmla="*/ 1 h 26"/>
                <a:gd name="T122" fmla="*/ 176 w 258"/>
                <a:gd name="T123" fmla="*/ 1 h 26"/>
                <a:gd name="T124" fmla="*/ 196 w 258"/>
                <a:gd name="T12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 h="26">
                  <a:moveTo>
                    <a:pt x="52" y="25"/>
                  </a:moveTo>
                  <a:cubicBezTo>
                    <a:pt x="52" y="25"/>
                    <a:pt x="52" y="26"/>
                    <a:pt x="52" y="26"/>
                  </a:cubicBezTo>
                  <a:cubicBezTo>
                    <a:pt x="87" y="26"/>
                    <a:pt x="87" y="26"/>
                    <a:pt x="87" y="26"/>
                  </a:cubicBezTo>
                  <a:cubicBezTo>
                    <a:pt x="87" y="26"/>
                    <a:pt x="87" y="25"/>
                    <a:pt x="87" y="25"/>
                  </a:cubicBezTo>
                  <a:cubicBezTo>
                    <a:pt x="87" y="25"/>
                    <a:pt x="87" y="25"/>
                    <a:pt x="87" y="25"/>
                  </a:cubicBezTo>
                  <a:cubicBezTo>
                    <a:pt x="87" y="25"/>
                    <a:pt x="87" y="25"/>
                    <a:pt x="87" y="25"/>
                  </a:cubicBezTo>
                  <a:cubicBezTo>
                    <a:pt x="87" y="25"/>
                    <a:pt x="87" y="25"/>
                    <a:pt x="87" y="25"/>
                  </a:cubicBezTo>
                  <a:cubicBezTo>
                    <a:pt x="87" y="25"/>
                    <a:pt x="87" y="25"/>
                    <a:pt x="87" y="25"/>
                  </a:cubicBezTo>
                  <a:cubicBezTo>
                    <a:pt x="52" y="25"/>
                    <a:pt x="52" y="25"/>
                    <a:pt x="52" y="25"/>
                  </a:cubicBezTo>
                  <a:moveTo>
                    <a:pt x="91" y="23"/>
                  </a:moveTo>
                  <a:cubicBezTo>
                    <a:pt x="89" y="25"/>
                    <a:pt x="89" y="25"/>
                    <a:pt x="89" y="25"/>
                  </a:cubicBezTo>
                  <a:cubicBezTo>
                    <a:pt x="88" y="25"/>
                    <a:pt x="88" y="25"/>
                    <a:pt x="88" y="25"/>
                  </a:cubicBezTo>
                  <a:cubicBezTo>
                    <a:pt x="88" y="25"/>
                    <a:pt x="88" y="25"/>
                    <a:pt x="88" y="25"/>
                  </a:cubicBezTo>
                  <a:cubicBezTo>
                    <a:pt x="88" y="25"/>
                    <a:pt x="88" y="26"/>
                    <a:pt x="88" y="26"/>
                  </a:cubicBezTo>
                  <a:cubicBezTo>
                    <a:pt x="89" y="26"/>
                    <a:pt x="89" y="26"/>
                    <a:pt x="89" y="26"/>
                  </a:cubicBezTo>
                  <a:cubicBezTo>
                    <a:pt x="92" y="24"/>
                    <a:pt x="92" y="24"/>
                    <a:pt x="92" y="24"/>
                  </a:cubicBezTo>
                  <a:cubicBezTo>
                    <a:pt x="92" y="24"/>
                    <a:pt x="91" y="24"/>
                    <a:pt x="91" y="24"/>
                  </a:cubicBezTo>
                  <a:cubicBezTo>
                    <a:pt x="91" y="23"/>
                    <a:pt x="91" y="23"/>
                    <a:pt x="91" y="23"/>
                  </a:cubicBezTo>
                  <a:moveTo>
                    <a:pt x="42" y="17"/>
                  </a:moveTo>
                  <a:cubicBezTo>
                    <a:pt x="42" y="17"/>
                    <a:pt x="42" y="17"/>
                    <a:pt x="41" y="18"/>
                  </a:cubicBezTo>
                  <a:cubicBezTo>
                    <a:pt x="48" y="24"/>
                    <a:pt x="48" y="24"/>
                    <a:pt x="48" y="24"/>
                  </a:cubicBezTo>
                  <a:cubicBezTo>
                    <a:pt x="48" y="24"/>
                    <a:pt x="48" y="24"/>
                    <a:pt x="48" y="24"/>
                  </a:cubicBezTo>
                  <a:cubicBezTo>
                    <a:pt x="42" y="17"/>
                    <a:pt x="42" y="17"/>
                    <a:pt x="42" y="17"/>
                  </a:cubicBezTo>
                  <a:moveTo>
                    <a:pt x="218" y="17"/>
                  </a:moveTo>
                  <a:cubicBezTo>
                    <a:pt x="218" y="17"/>
                    <a:pt x="218" y="17"/>
                    <a:pt x="217" y="18"/>
                  </a:cubicBezTo>
                  <a:cubicBezTo>
                    <a:pt x="224" y="18"/>
                    <a:pt x="224" y="18"/>
                    <a:pt x="224" y="18"/>
                  </a:cubicBezTo>
                  <a:cubicBezTo>
                    <a:pt x="225" y="18"/>
                    <a:pt x="225" y="18"/>
                    <a:pt x="225" y="18"/>
                  </a:cubicBezTo>
                  <a:cubicBezTo>
                    <a:pt x="256" y="18"/>
                    <a:pt x="256" y="18"/>
                    <a:pt x="256" y="18"/>
                  </a:cubicBezTo>
                  <a:cubicBezTo>
                    <a:pt x="256" y="18"/>
                    <a:pt x="256" y="18"/>
                    <a:pt x="256" y="18"/>
                  </a:cubicBezTo>
                  <a:cubicBezTo>
                    <a:pt x="258" y="18"/>
                    <a:pt x="258" y="18"/>
                    <a:pt x="258" y="18"/>
                  </a:cubicBezTo>
                  <a:cubicBezTo>
                    <a:pt x="258" y="17"/>
                    <a:pt x="258" y="17"/>
                    <a:pt x="258" y="17"/>
                  </a:cubicBezTo>
                  <a:cubicBezTo>
                    <a:pt x="258" y="17"/>
                    <a:pt x="258" y="17"/>
                    <a:pt x="258" y="17"/>
                  </a:cubicBezTo>
                  <a:cubicBezTo>
                    <a:pt x="256" y="17"/>
                    <a:pt x="256" y="17"/>
                    <a:pt x="256" y="17"/>
                  </a:cubicBezTo>
                  <a:cubicBezTo>
                    <a:pt x="256" y="17"/>
                    <a:pt x="256" y="17"/>
                    <a:pt x="256" y="17"/>
                  </a:cubicBezTo>
                  <a:cubicBezTo>
                    <a:pt x="225" y="17"/>
                    <a:pt x="225" y="17"/>
                    <a:pt x="225" y="17"/>
                  </a:cubicBezTo>
                  <a:cubicBezTo>
                    <a:pt x="224" y="17"/>
                    <a:pt x="224" y="17"/>
                    <a:pt x="224" y="17"/>
                  </a:cubicBezTo>
                  <a:cubicBezTo>
                    <a:pt x="218" y="17"/>
                    <a:pt x="218" y="17"/>
                    <a:pt x="218" y="17"/>
                  </a:cubicBezTo>
                  <a:moveTo>
                    <a:pt x="37" y="15"/>
                  </a:moveTo>
                  <a:cubicBezTo>
                    <a:pt x="37" y="15"/>
                    <a:pt x="37" y="15"/>
                    <a:pt x="37" y="15"/>
                  </a:cubicBezTo>
                  <a:cubicBezTo>
                    <a:pt x="37" y="16"/>
                    <a:pt x="37" y="16"/>
                    <a:pt x="37" y="16"/>
                  </a:cubicBezTo>
                  <a:cubicBezTo>
                    <a:pt x="40" y="16"/>
                    <a:pt x="40" y="16"/>
                    <a:pt x="40" y="16"/>
                  </a:cubicBezTo>
                  <a:cubicBezTo>
                    <a:pt x="41" y="17"/>
                    <a:pt x="41" y="17"/>
                    <a:pt x="41" y="17"/>
                  </a:cubicBezTo>
                  <a:cubicBezTo>
                    <a:pt x="41" y="17"/>
                    <a:pt x="41" y="17"/>
                    <a:pt x="41" y="17"/>
                  </a:cubicBezTo>
                  <a:cubicBezTo>
                    <a:pt x="41" y="17"/>
                    <a:pt x="41" y="17"/>
                    <a:pt x="41" y="17"/>
                  </a:cubicBezTo>
                  <a:cubicBezTo>
                    <a:pt x="40" y="15"/>
                    <a:pt x="40" y="15"/>
                    <a:pt x="40" y="15"/>
                  </a:cubicBezTo>
                  <a:cubicBezTo>
                    <a:pt x="37" y="15"/>
                    <a:pt x="37" y="15"/>
                    <a:pt x="37" y="15"/>
                  </a:cubicBezTo>
                  <a:moveTo>
                    <a:pt x="0" y="15"/>
                  </a:moveTo>
                  <a:cubicBezTo>
                    <a:pt x="0" y="15"/>
                    <a:pt x="0" y="16"/>
                    <a:pt x="0" y="16"/>
                  </a:cubicBezTo>
                  <a:cubicBezTo>
                    <a:pt x="0" y="16"/>
                    <a:pt x="0" y="16"/>
                    <a:pt x="0" y="16"/>
                  </a:cubicBezTo>
                  <a:cubicBezTo>
                    <a:pt x="18" y="16"/>
                    <a:pt x="18" y="16"/>
                    <a:pt x="18" y="16"/>
                  </a:cubicBezTo>
                  <a:cubicBezTo>
                    <a:pt x="19" y="16"/>
                    <a:pt x="19" y="16"/>
                    <a:pt x="19" y="16"/>
                  </a:cubicBezTo>
                  <a:cubicBezTo>
                    <a:pt x="37" y="16"/>
                    <a:pt x="37" y="16"/>
                    <a:pt x="37" y="16"/>
                  </a:cubicBezTo>
                  <a:cubicBezTo>
                    <a:pt x="37" y="16"/>
                    <a:pt x="37" y="16"/>
                    <a:pt x="37" y="15"/>
                  </a:cubicBezTo>
                  <a:cubicBezTo>
                    <a:pt x="37" y="15"/>
                    <a:pt x="37" y="15"/>
                    <a:pt x="37" y="15"/>
                  </a:cubicBezTo>
                  <a:cubicBezTo>
                    <a:pt x="37" y="15"/>
                    <a:pt x="37" y="15"/>
                    <a:pt x="37" y="15"/>
                  </a:cubicBezTo>
                  <a:cubicBezTo>
                    <a:pt x="37" y="15"/>
                    <a:pt x="37" y="15"/>
                    <a:pt x="37" y="15"/>
                  </a:cubicBezTo>
                  <a:cubicBezTo>
                    <a:pt x="37" y="15"/>
                    <a:pt x="37" y="15"/>
                    <a:pt x="37" y="15"/>
                  </a:cubicBezTo>
                  <a:cubicBezTo>
                    <a:pt x="19" y="15"/>
                    <a:pt x="19" y="15"/>
                    <a:pt x="19" y="15"/>
                  </a:cubicBezTo>
                  <a:cubicBezTo>
                    <a:pt x="18" y="15"/>
                    <a:pt x="18" y="15"/>
                    <a:pt x="18" y="15"/>
                  </a:cubicBezTo>
                  <a:cubicBezTo>
                    <a:pt x="0" y="15"/>
                    <a:pt x="0" y="15"/>
                    <a:pt x="0" y="15"/>
                  </a:cubicBezTo>
                  <a:moveTo>
                    <a:pt x="213" y="15"/>
                  </a:moveTo>
                  <a:cubicBezTo>
                    <a:pt x="213" y="15"/>
                    <a:pt x="213" y="15"/>
                    <a:pt x="213" y="16"/>
                  </a:cubicBezTo>
                  <a:cubicBezTo>
                    <a:pt x="215" y="18"/>
                    <a:pt x="215" y="18"/>
                    <a:pt x="215" y="18"/>
                  </a:cubicBezTo>
                  <a:cubicBezTo>
                    <a:pt x="217" y="18"/>
                    <a:pt x="217" y="18"/>
                    <a:pt x="217" y="18"/>
                  </a:cubicBezTo>
                  <a:cubicBezTo>
                    <a:pt x="217" y="17"/>
                    <a:pt x="217" y="17"/>
                    <a:pt x="217" y="17"/>
                  </a:cubicBezTo>
                  <a:cubicBezTo>
                    <a:pt x="215" y="17"/>
                    <a:pt x="215" y="17"/>
                    <a:pt x="215" y="17"/>
                  </a:cubicBezTo>
                  <a:cubicBezTo>
                    <a:pt x="213" y="15"/>
                    <a:pt x="213" y="15"/>
                    <a:pt x="213" y="15"/>
                  </a:cubicBezTo>
                  <a:moveTo>
                    <a:pt x="101" y="14"/>
                  </a:moveTo>
                  <a:cubicBezTo>
                    <a:pt x="100" y="14"/>
                    <a:pt x="100" y="14"/>
                    <a:pt x="100" y="14"/>
                  </a:cubicBezTo>
                  <a:cubicBezTo>
                    <a:pt x="92" y="23"/>
                    <a:pt x="92" y="23"/>
                    <a:pt x="92" y="23"/>
                  </a:cubicBezTo>
                  <a:cubicBezTo>
                    <a:pt x="92" y="23"/>
                    <a:pt x="92" y="23"/>
                    <a:pt x="92" y="23"/>
                  </a:cubicBezTo>
                  <a:cubicBezTo>
                    <a:pt x="101" y="14"/>
                    <a:pt x="101" y="14"/>
                    <a:pt x="101" y="14"/>
                  </a:cubicBezTo>
                  <a:cubicBezTo>
                    <a:pt x="101" y="14"/>
                    <a:pt x="101" y="14"/>
                    <a:pt x="101" y="14"/>
                  </a:cubicBezTo>
                  <a:cubicBezTo>
                    <a:pt x="101" y="14"/>
                    <a:pt x="101" y="14"/>
                    <a:pt x="101" y="14"/>
                  </a:cubicBezTo>
                  <a:moveTo>
                    <a:pt x="106" y="11"/>
                  </a:moveTo>
                  <a:cubicBezTo>
                    <a:pt x="103" y="11"/>
                    <a:pt x="103" y="11"/>
                    <a:pt x="103" y="11"/>
                  </a:cubicBezTo>
                  <a:cubicBezTo>
                    <a:pt x="101" y="13"/>
                    <a:pt x="101" y="13"/>
                    <a:pt x="101" y="13"/>
                  </a:cubicBezTo>
                  <a:cubicBezTo>
                    <a:pt x="101" y="13"/>
                    <a:pt x="101" y="13"/>
                    <a:pt x="102" y="14"/>
                  </a:cubicBezTo>
                  <a:cubicBezTo>
                    <a:pt x="102" y="13"/>
                    <a:pt x="102" y="13"/>
                    <a:pt x="102" y="13"/>
                  </a:cubicBezTo>
                  <a:cubicBezTo>
                    <a:pt x="103" y="12"/>
                    <a:pt x="103" y="12"/>
                    <a:pt x="103" y="12"/>
                  </a:cubicBezTo>
                  <a:cubicBezTo>
                    <a:pt x="106" y="12"/>
                    <a:pt x="106" y="12"/>
                    <a:pt x="106" y="12"/>
                  </a:cubicBezTo>
                  <a:cubicBezTo>
                    <a:pt x="106" y="12"/>
                    <a:pt x="106" y="12"/>
                    <a:pt x="106" y="11"/>
                  </a:cubicBezTo>
                  <a:moveTo>
                    <a:pt x="132" y="11"/>
                  </a:moveTo>
                  <a:cubicBezTo>
                    <a:pt x="112" y="11"/>
                    <a:pt x="112" y="11"/>
                    <a:pt x="112" y="11"/>
                  </a:cubicBezTo>
                  <a:cubicBezTo>
                    <a:pt x="111" y="11"/>
                    <a:pt x="111" y="11"/>
                    <a:pt x="111" y="11"/>
                  </a:cubicBezTo>
                  <a:cubicBezTo>
                    <a:pt x="106" y="11"/>
                    <a:pt x="106" y="11"/>
                    <a:pt x="106" y="11"/>
                  </a:cubicBezTo>
                  <a:cubicBezTo>
                    <a:pt x="106" y="12"/>
                    <a:pt x="106" y="12"/>
                    <a:pt x="106" y="12"/>
                  </a:cubicBezTo>
                  <a:cubicBezTo>
                    <a:pt x="110" y="12"/>
                    <a:pt x="110" y="12"/>
                    <a:pt x="110" y="12"/>
                  </a:cubicBezTo>
                  <a:cubicBezTo>
                    <a:pt x="112" y="12"/>
                    <a:pt x="112" y="12"/>
                    <a:pt x="112" y="12"/>
                  </a:cubicBezTo>
                  <a:cubicBezTo>
                    <a:pt x="132" y="12"/>
                    <a:pt x="132" y="12"/>
                    <a:pt x="132" y="12"/>
                  </a:cubicBezTo>
                  <a:cubicBezTo>
                    <a:pt x="132" y="12"/>
                    <a:pt x="132" y="12"/>
                    <a:pt x="132" y="12"/>
                  </a:cubicBezTo>
                  <a:cubicBezTo>
                    <a:pt x="132" y="12"/>
                    <a:pt x="132" y="11"/>
                    <a:pt x="132" y="11"/>
                  </a:cubicBezTo>
                  <a:moveTo>
                    <a:pt x="143" y="2"/>
                  </a:moveTo>
                  <a:cubicBezTo>
                    <a:pt x="136" y="10"/>
                    <a:pt x="136" y="10"/>
                    <a:pt x="136" y="10"/>
                  </a:cubicBezTo>
                  <a:cubicBezTo>
                    <a:pt x="136" y="10"/>
                    <a:pt x="136" y="10"/>
                    <a:pt x="136" y="10"/>
                  </a:cubicBezTo>
                  <a:cubicBezTo>
                    <a:pt x="144" y="3"/>
                    <a:pt x="144" y="3"/>
                    <a:pt x="144" y="3"/>
                  </a:cubicBezTo>
                  <a:cubicBezTo>
                    <a:pt x="143" y="3"/>
                    <a:pt x="143" y="3"/>
                    <a:pt x="143" y="2"/>
                  </a:cubicBezTo>
                  <a:moveTo>
                    <a:pt x="200" y="2"/>
                  </a:moveTo>
                  <a:cubicBezTo>
                    <a:pt x="200" y="2"/>
                    <a:pt x="200" y="2"/>
                    <a:pt x="200" y="3"/>
                  </a:cubicBezTo>
                  <a:cubicBezTo>
                    <a:pt x="204" y="6"/>
                    <a:pt x="204" y="6"/>
                    <a:pt x="204" y="6"/>
                  </a:cubicBezTo>
                  <a:cubicBezTo>
                    <a:pt x="205" y="7"/>
                    <a:pt x="205" y="7"/>
                    <a:pt x="205" y="7"/>
                  </a:cubicBezTo>
                  <a:cubicBezTo>
                    <a:pt x="212" y="15"/>
                    <a:pt x="212" y="15"/>
                    <a:pt x="212" y="15"/>
                  </a:cubicBezTo>
                  <a:cubicBezTo>
                    <a:pt x="212" y="15"/>
                    <a:pt x="212" y="15"/>
                    <a:pt x="213" y="15"/>
                  </a:cubicBezTo>
                  <a:cubicBezTo>
                    <a:pt x="205" y="7"/>
                    <a:pt x="205" y="7"/>
                    <a:pt x="205" y="7"/>
                  </a:cubicBezTo>
                  <a:cubicBezTo>
                    <a:pt x="204" y="6"/>
                    <a:pt x="204" y="6"/>
                    <a:pt x="204" y="6"/>
                  </a:cubicBezTo>
                  <a:cubicBezTo>
                    <a:pt x="200" y="2"/>
                    <a:pt x="200" y="2"/>
                    <a:pt x="200" y="2"/>
                  </a:cubicBezTo>
                  <a:moveTo>
                    <a:pt x="148" y="0"/>
                  </a:moveTo>
                  <a:cubicBezTo>
                    <a:pt x="147" y="0"/>
                    <a:pt x="147" y="0"/>
                    <a:pt x="147" y="0"/>
                  </a:cubicBezTo>
                  <a:cubicBezTo>
                    <a:pt x="146" y="0"/>
                    <a:pt x="146" y="0"/>
                    <a:pt x="146" y="0"/>
                  </a:cubicBezTo>
                  <a:cubicBezTo>
                    <a:pt x="145" y="0"/>
                    <a:pt x="145" y="0"/>
                    <a:pt x="145" y="0"/>
                  </a:cubicBezTo>
                  <a:cubicBezTo>
                    <a:pt x="144" y="2"/>
                    <a:pt x="144" y="2"/>
                    <a:pt x="144" y="2"/>
                  </a:cubicBezTo>
                  <a:cubicBezTo>
                    <a:pt x="144" y="2"/>
                    <a:pt x="144" y="2"/>
                    <a:pt x="144" y="2"/>
                  </a:cubicBezTo>
                  <a:cubicBezTo>
                    <a:pt x="146" y="1"/>
                    <a:pt x="146" y="1"/>
                    <a:pt x="146" y="1"/>
                  </a:cubicBezTo>
                  <a:cubicBezTo>
                    <a:pt x="146" y="1"/>
                    <a:pt x="146" y="1"/>
                    <a:pt x="146" y="1"/>
                  </a:cubicBezTo>
                  <a:cubicBezTo>
                    <a:pt x="147" y="1"/>
                    <a:pt x="147" y="1"/>
                    <a:pt x="147" y="1"/>
                  </a:cubicBezTo>
                  <a:cubicBezTo>
                    <a:pt x="148" y="1"/>
                    <a:pt x="148" y="1"/>
                    <a:pt x="148" y="1"/>
                  </a:cubicBezTo>
                  <a:cubicBezTo>
                    <a:pt x="148" y="1"/>
                    <a:pt x="148" y="1"/>
                    <a:pt x="148" y="0"/>
                  </a:cubicBezTo>
                  <a:moveTo>
                    <a:pt x="196" y="0"/>
                  </a:moveTo>
                  <a:cubicBezTo>
                    <a:pt x="176" y="0"/>
                    <a:pt x="176" y="0"/>
                    <a:pt x="176" y="0"/>
                  </a:cubicBezTo>
                  <a:cubicBezTo>
                    <a:pt x="175" y="0"/>
                    <a:pt x="175" y="0"/>
                    <a:pt x="175" y="0"/>
                  </a:cubicBezTo>
                  <a:cubicBezTo>
                    <a:pt x="149" y="0"/>
                    <a:pt x="149" y="0"/>
                    <a:pt x="149" y="0"/>
                  </a:cubicBezTo>
                  <a:cubicBezTo>
                    <a:pt x="149" y="1"/>
                    <a:pt x="149" y="1"/>
                    <a:pt x="149" y="1"/>
                  </a:cubicBezTo>
                  <a:cubicBezTo>
                    <a:pt x="175" y="1"/>
                    <a:pt x="175" y="1"/>
                    <a:pt x="175" y="1"/>
                  </a:cubicBezTo>
                  <a:cubicBezTo>
                    <a:pt x="176" y="1"/>
                    <a:pt x="176" y="1"/>
                    <a:pt x="176" y="1"/>
                  </a:cubicBezTo>
                  <a:cubicBezTo>
                    <a:pt x="196" y="1"/>
                    <a:pt x="196" y="1"/>
                    <a:pt x="196" y="1"/>
                  </a:cubicBezTo>
                  <a:cubicBezTo>
                    <a:pt x="196" y="1"/>
                    <a:pt x="196" y="1"/>
                    <a:pt x="196" y="0"/>
                  </a:cubicBezTo>
                  <a:cubicBezTo>
                    <a:pt x="196" y="0"/>
                    <a:pt x="196" y="0"/>
                    <a:pt x="196"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427"/>
            <p:cNvSpPr/>
            <p:nvPr/>
          </p:nvSpPr>
          <p:spPr bwMode="auto">
            <a:xfrm>
              <a:off x="11245851" y="4322847"/>
              <a:ext cx="60325" cy="63500"/>
            </a:xfrm>
            <a:custGeom>
              <a:avLst/>
              <a:gdLst>
                <a:gd name="T0" fmla="*/ 3 w 5"/>
                <a:gd name="T1" fmla="*/ 0 h 5"/>
                <a:gd name="T2" fmla="*/ 0 w 5"/>
                <a:gd name="T3" fmla="*/ 2 h 5"/>
                <a:gd name="T4" fmla="*/ 0 w 5"/>
                <a:gd name="T5" fmla="*/ 2 h 5"/>
                <a:gd name="T6" fmla="*/ 0 w 5"/>
                <a:gd name="T7" fmla="*/ 3 h 5"/>
                <a:gd name="T8" fmla="*/ 3 w 5"/>
                <a:gd name="T9" fmla="*/ 5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1" y="0"/>
                    <a:pt x="0" y="1"/>
                    <a:pt x="0" y="2"/>
                  </a:cubicBezTo>
                  <a:cubicBezTo>
                    <a:pt x="0" y="2"/>
                    <a:pt x="0" y="2"/>
                    <a:pt x="0" y="2"/>
                  </a:cubicBezTo>
                  <a:cubicBezTo>
                    <a:pt x="0" y="2"/>
                    <a:pt x="0" y="2"/>
                    <a:pt x="0" y="3"/>
                  </a:cubicBezTo>
                  <a:cubicBezTo>
                    <a:pt x="0" y="4"/>
                    <a:pt x="1" y="5"/>
                    <a:pt x="3" y="5"/>
                  </a:cubicBezTo>
                  <a:cubicBezTo>
                    <a:pt x="4" y="5"/>
                    <a:pt x="5" y="4"/>
                    <a:pt x="5" y="2"/>
                  </a:cubicBezTo>
                  <a:cubicBezTo>
                    <a:pt x="5" y="1"/>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428"/>
            <p:cNvSpPr/>
            <p:nvPr/>
          </p:nvSpPr>
          <p:spPr bwMode="auto">
            <a:xfrm>
              <a:off x="10483851" y="4111709"/>
              <a:ext cx="61913" cy="61913"/>
            </a:xfrm>
            <a:custGeom>
              <a:avLst/>
              <a:gdLst>
                <a:gd name="T0" fmla="*/ 2 w 5"/>
                <a:gd name="T1" fmla="*/ 0 h 5"/>
                <a:gd name="T2" fmla="*/ 2 w 5"/>
                <a:gd name="T3" fmla="*/ 0 h 5"/>
                <a:gd name="T4" fmla="*/ 0 w 5"/>
                <a:gd name="T5" fmla="*/ 2 h 5"/>
                <a:gd name="T6" fmla="*/ 0 w 5"/>
                <a:gd name="T7" fmla="*/ 2 h 5"/>
                <a:gd name="T8" fmla="*/ 0 w 5"/>
                <a:gd name="T9" fmla="*/ 3 h 5"/>
                <a:gd name="T10" fmla="*/ 2 w 5"/>
                <a:gd name="T11" fmla="*/ 5 h 5"/>
                <a:gd name="T12" fmla="*/ 2 w 5"/>
                <a:gd name="T13" fmla="*/ 5 h 5"/>
                <a:gd name="T14" fmla="*/ 2 w 5"/>
                <a:gd name="T15" fmla="*/ 5 h 5"/>
                <a:gd name="T16" fmla="*/ 4 w 5"/>
                <a:gd name="T17" fmla="*/ 5 h 5"/>
                <a:gd name="T18" fmla="*/ 4 w 5"/>
                <a:gd name="T19" fmla="*/ 4 h 5"/>
                <a:gd name="T20" fmla="*/ 5 w 5"/>
                <a:gd name="T21" fmla="*/ 2 h 5"/>
                <a:gd name="T22" fmla="*/ 2 w 5"/>
                <a:gd name="T23" fmla="*/ 0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cubicBezTo>
                    <a:pt x="2" y="0"/>
                    <a:pt x="2" y="0"/>
                    <a:pt x="2" y="0"/>
                  </a:cubicBezTo>
                  <a:cubicBezTo>
                    <a:pt x="0" y="0"/>
                    <a:pt x="0" y="1"/>
                    <a:pt x="0" y="2"/>
                  </a:cubicBezTo>
                  <a:cubicBezTo>
                    <a:pt x="0" y="2"/>
                    <a:pt x="0" y="2"/>
                    <a:pt x="0" y="2"/>
                  </a:cubicBezTo>
                  <a:cubicBezTo>
                    <a:pt x="0" y="3"/>
                    <a:pt x="0" y="3"/>
                    <a:pt x="0" y="3"/>
                  </a:cubicBezTo>
                  <a:cubicBezTo>
                    <a:pt x="0" y="4"/>
                    <a:pt x="1" y="5"/>
                    <a:pt x="2" y="5"/>
                  </a:cubicBezTo>
                  <a:cubicBezTo>
                    <a:pt x="2" y="5"/>
                    <a:pt x="2" y="5"/>
                    <a:pt x="2" y="5"/>
                  </a:cubicBezTo>
                  <a:cubicBezTo>
                    <a:pt x="2" y="5"/>
                    <a:pt x="2" y="5"/>
                    <a:pt x="2" y="5"/>
                  </a:cubicBezTo>
                  <a:cubicBezTo>
                    <a:pt x="3" y="5"/>
                    <a:pt x="3" y="5"/>
                    <a:pt x="4" y="5"/>
                  </a:cubicBezTo>
                  <a:cubicBezTo>
                    <a:pt x="4" y="4"/>
                    <a:pt x="4" y="4"/>
                    <a:pt x="4" y="4"/>
                  </a:cubicBezTo>
                  <a:cubicBezTo>
                    <a:pt x="4" y="4"/>
                    <a:pt x="5" y="3"/>
                    <a:pt x="5" y="2"/>
                  </a:cubicBezTo>
                  <a:cubicBezTo>
                    <a:pt x="5" y="1"/>
                    <a:pt x="4" y="0"/>
                    <a:pt x="2" y="0"/>
                  </a:cubicBezTo>
                  <a:cubicBezTo>
                    <a:pt x="2" y="0"/>
                    <a:pt x="2" y="0"/>
                    <a:pt x="2"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429"/>
            <p:cNvSpPr/>
            <p:nvPr/>
          </p:nvSpPr>
          <p:spPr bwMode="auto">
            <a:xfrm>
              <a:off x="9698038" y="4248234"/>
              <a:ext cx="61913" cy="63500"/>
            </a:xfrm>
            <a:custGeom>
              <a:avLst/>
              <a:gdLst>
                <a:gd name="T0" fmla="*/ 2 w 5"/>
                <a:gd name="T1" fmla="*/ 0 h 5"/>
                <a:gd name="T2" fmla="*/ 1 w 5"/>
                <a:gd name="T3" fmla="*/ 1 h 5"/>
                <a:gd name="T4" fmla="*/ 0 w 5"/>
                <a:gd name="T5" fmla="*/ 2 h 5"/>
                <a:gd name="T6" fmla="*/ 0 w 5"/>
                <a:gd name="T7" fmla="*/ 2 h 5"/>
                <a:gd name="T8" fmla="*/ 0 w 5"/>
                <a:gd name="T9" fmla="*/ 3 h 5"/>
                <a:gd name="T10" fmla="*/ 0 w 5"/>
                <a:gd name="T11" fmla="*/ 3 h 5"/>
                <a:gd name="T12" fmla="*/ 0 w 5"/>
                <a:gd name="T13" fmla="*/ 4 h 5"/>
                <a:gd name="T14" fmla="*/ 1 w 5"/>
                <a:gd name="T15" fmla="*/ 5 h 5"/>
                <a:gd name="T16" fmla="*/ 2 w 5"/>
                <a:gd name="T17" fmla="*/ 5 h 5"/>
                <a:gd name="T18" fmla="*/ 5 w 5"/>
                <a:gd name="T19" fmla="*/ 3 h 5"/>
                <a:gd name="T20" fmla="*/ 4 w 5"/>
                <a:gd name="T21" fmla="*/ 1 h 5"/>
                <a:gd name="T22" fmla="*/ 4 w 5"/>
                <a:gd name="T23" fmla="*/ 1 h 5"/>
                <a:gd name="T24" fmla="*/ 2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2" y="0"/>
                  </a:moveTo>
                  <a:cubicBezTo>
                    <a:pt x="2" y="0"/>
                    <a:pt x="1" y="0"/>
                    <a:pt x="1" y="1"/>
                  </a:cubicBezTo>
                  <a:cubicBezTo>
                    <a:pt x="0" y="1"/>
                    <a:pt x="0" y="1"/>
                    <a:pt x="0" y="2"/>
                  </a:cubicBezTo>
                  <a:cubicBezTo>
                    <a:pt x="0" y="2"/>
                    <a:pt x="0" y="2"/>
                    <a:pt x="0" y="2"/>
                  </a:cubicBezTo>
                  <a:cubicBezTo>
                    <a:pt x="0" y="2"/>
                    <a:pt x="0" y="3"/>
                    <a:pt x="0" y="3"/>
                  </a:cubicBezTo>
                  <a:cubicBezTo>
                    <a:pt x="0" y="3"/>
                    <a:pt x="0" y="3"/>
                    <a:pt x="0" y="3"/>
                  </a:cubicBezTo>
                  <a:cubicBezTo>
                    <a:pt x="0" y="3"/>
                    <a:pt x="0" y="3"/>
                    <a:pt x="0" y="4"/>
                  </a:cubicBezTo>
                  <a:cubicBezTo>
                    <a:pt x="0" y="4"/>
                    <a:pt x="0" y="4"/>
                    <a:pt x="1" y="5"/>
                  </a:cubicBezTo>
                  <a:cubicBezTo>
                    <a:pt x="1" y="5"/>
                    <a:pt x="2" y="5"/>
                    <a:pt x="2" y="5"/>
                  </a:cubicBezTo>
                  <a:cubicBezTo>
                    <a:pt x="4" y="5"/>
                    <a:pt x="5" y="4"/>
                    <a:pt x="5" y="3"/>
                  </a:cubicBezTo>
                  <a:cubicBezTo>
                    <a:pt x="5" y="2"/>
                    <a:pt x="5" y="2"/>
                    <a:pt x="4" y="1"/>
                  </a:cubicBezTo>
                  <a:cubicBezTo>
                    <a:pt x="4" y="1"/>
                    <a:pt x="4" y="1"/>
                    <a:pt x="4" y="1"/>
                  </a:cubicBezTo>
                  <a:cubicBezTo>
                    <a:pt x="4" y="0"/>
                    <a:pt x="3" y="0"/>
                    <a:pt x="2"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430"/>
            <p:cNvSpPr/>
            <p:nvPr/>
          </p:nvSpPr>
          <p:spPr bwMode="auto">
            <a:xfrm>
              <a:off x="8655051" y="4422859"/>
              <a:ext cx="61913" cy="74613"/>
            </a:xfrm>
            <a:custGeom>
              <a:avLst/>
              <a:gdLst>
                <a:gd name="T0" fmla="*/ 2 w 5"/>
                <a:gd name="T1" fmla="*/ 0 h 6"/>
                <a:gd name="T2" fmla="*/ 1 w 5"/>
                <a:gd name="T3" fmla="*/ 1 h 6"/>
                <a:gd name="T4" fmla="*/ 1 w 5"/>
                <a:gd name="T5" fmla="*/ 1 h 6"/>
                <a:gd name="T6" fmla="*/ 0 w 5"/>
                <a:gd name="T7" fmla="*/ 3 h 6"/>
                <a:gd name="T8" fmla="*/ 2 w 5"/>
                <a:gd name="T9" fmla="*/ 6 h 6"/>
                <a:gd name="T10" fmla="*/ 5 w 5"/>
                <a:gd name="T11" fmla="*/ 3 h 6"/>
                <a:gd name="T12" fmla="*/ 5 w 5"/>
                <a:gd name="T13" fmla="*/ 3 h 6"/>
                <a:gd name="T14" fmla="*/ 5 w 5"/>
                <a:gd name="T15" fmla="*/ 2 h 6"/>
                <a:gd name="T16" fmla="*/ 2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2" y="0"/>
                  </a:moveTo>
                  <a:cubicBezTo>
                    <a:pt x="2" y="0"/>
                    <a:pt x="2" y="0"/>
                    <a:pt x="1" y="1"/>
                  </a:cubicBezTo>
                  <a:cubicBezTo>
                    <a:pt x="1" y="1"/>
                    <a:pt x="1" y="1"/>
                    <a:pt x="1" y="1"/>
                  </a:cubicBezTo>
                  <a:cubicBezTo>
                    <a:pt x="0" y="1"/>
                    <a:pt x="0" y="2"/>
                    <a:pt x="0" y="3"/>
                  </a:cubicBezTo>
                  <a:cubicBezTo>
                    <a:pt x="0" y="4"/>
                    <a:pt x="1" y="6"/>
                    <a:pt x="2" y="6"/>
                  </a:cubicBezTo>
                  <a:cubicBezTo>
                    <a:pt x="4" y="6"/>
                    <a:pt x="5" y="4"/>
                    <a:pt x="5" y="3"/>
                  </a:cubicBezTo>
                  <a:cubicBezTo>
                    <a:pt x="5" y="3"/>
                    <a:pt x="5" y="3"/>
                    <a:pt x="5" y="3"/>
                  </a:cubicBezTo>
                  <a:cubicBezTo>
                    <a:pt x="5" y="3"/>
                    <a:pt x="5" y="2"/>
                    <a:pt x="5" y="2"/>
                  </a:cubicBezTo>
                  <a:cubicBezTo>
                    <a:pt x="4" y="1"/>
                    <a:pt x="4" y="0"/>
                    <a:pt x="2"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431"/>
            <p:cNvSpPr/>
            <p:nvPr/>
          </p:nvSpPr>
          <p:spPr bwMode="auto">
            <a:xfrm>
              <a:off x="8004176" y="4299034"/>
              <a:ext cx="74613" cy="61913"/>
            </a:xfrm>
            <a:custGeom>
              <a:avLst/>
              <a:gdLst>
                <a:gd name="T0" fmla="*/ 3 w 6"/>
                <a:gd name="T1" fmla="*/ 0 h 5"/>
                <a:gd name="T2" fmla="*/ 0 w 6"/>
                <a:gd name="T3" fmla="*/ 3 h 5"/>
                <a:gd name="T4" fmla="*/ 3 w 6"/>
                <a:gd name="T5" fmla="*/ 5 h 5"/>
                <a:gd name="T6" fmla="*/ 6 w 6"/>
                <a:gd name="T7" fmla="*/ 3 h 5"/>
                <a:gd name="T8" fmla="*/ 6 w 6"/>
                <a:gd name="T9" fmla="*/ 3 h 5"/>
                <a:gd name="T10" fmla="*/ 6 w 6"/>
                <a:gd name="T11" fmla="*/ 2 h 5"/>
                <a:gd name="T12" fmla="*/ 3 w 6"/>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3" y="0"/>
                  </a:moveTo>
                  <a:cubicBezTo>
                    <a:pt x="2" y="0"/>
                    <a:pt x="0" y="1"/>
                    <a:pt x="0" y="3"/>
                  </a:cubicBezTo>
                  <a:cubicBezTo>
                    <a:pt x="0" y="4"/>
                    <a:pt x="2" y="5"/>
                    <a:pt x="3" y="5"/>
                  </a:cubicBezTo>
                  <a:cubicBezTo>
                    <a:pt x="4" y="5"/>
                    <a:pt x="6" y="4"/>
                    <a:pt x="6" y="3"/>
                  </a:cubicBezTo>
                  <a:cubicBezTo>
                    <a:pt x="6" y="3"/>
                    <a:pt x="6" y="3"/>
                    <a:pt x="6" y="3"/>
                  </a:cubicBezTo>
                  <a:cubicBezTo>
                    <a:pt x="6" y="3"/>
                    <a:pt x="6" y="2"/>
                    <a:pt x="6" y="2"/>
                  </a:cubicBezTo>
                  <a:cubicBezTo>
                    <a:pt x="5" y="1"/>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432"/>
            <p:cNvSpPr>
              <a:spLocks noEditPoints="1"/>
            </p:cNvSpPr>
            <p:nvPr/>
          </p:nvSpPr>
          <p:spPr bwMode="auto">
            <a:xfrm>
              <a:off x="10680701" y="4311734"/>
              <a:ext cx="73025" cy="74613"/>
            </a:xfrm>
            <a:custGeom>
              <a:avLst/>
              <a:gdLst>
                <a:gd name="T0" fmla="*/ 1 w 6"/>
                <a:gd name="T1" fmla="*/ 1 h 6"/>
                <a:gd name="T2" fmla="*/ 1 w 6"/>
                <a:gd name="T3" fmla="*/ 1 h 6"/>
                <a:gd name="T4" fmla="*/ 3 w 6"/>
                <a:gd name="T5" fmla="*/ 0 h 6"/>
                <a:gd name="T6" fmla="*/ 4 w 6"/>
                <a:gd name="T7" fmla="*/ 1 h 6"/>
                <a:gd name="T8" fmla="*/ 5 w 6"/>
                <a:gd name="T9" fmla="*/ 3 h 6"/>
                <a:gd name="T10" fmla="*/ 5 w 6"/>
                <a:gd name="T11" fmla="*/ 3 h 6"/>
                <a:gd name="T12" fmla="*/ 5 w 6"/>
                <a:gd name="T13" fmla="*/ 4 h 6"/>
                <a:gd name="T14" fmla="*/ 4 w 6"/>
                <a:gd name="T15" fmla="*/ 4 h 6"/>
                <a:gd name="T16" fmla="*/ 3 w 6"/>
                <a:gd name="T17" fmla="*/ 5 h 6"/>
                <a:gd name="T18" fmla="*/ 1 w 6"/>
                <a:gd name="T19" fmla="*/ 4 h 6"/>
                <a:gd name="T20" fmla="*/ 0 w 6"/>
                <a:gd name="T21" fmla="*/ 3 h 6"/>
                <a:gd name="T22" fmla="*/ 1 w 6"/>
                <a:gd name="T23" fmla="*/ 2 h 6"/>
                <a:gd name="T24" fmla="*/ 1 w 6"/>
                <a:gd name="T25" fmla="*/ 1 h 6"/>
                <a:gd name="T26" fmla="*/ 3 w 6"/>
                <a:gd name="T27" fmla="*/ 0 h 6"/>
                <a:gd name="T28" fmla="*/ 1 w 6"/>
                <a:gd name="T29" fmla="*/ 1 h 6"/>
                <a:gd name="T30" fmla="*/ 0 w 6"/>
                <a:gd name="T31" fmla="*/ 1 h 6"/>
                <a:gd name="T32" fmla="*/ 0 w 6"/>
                <a:gd name="T33" fmla="*/ 3 h 6"/>
                <a:gd name="T34" fmla="*/ 0 w 6"/>
                <a:gd name="T35" fmla="*/ 3 h 6"/>
                <a:gd name="T36" fmla="*/ 0 w 6"/>
                <a:gd name="T37" fmla="*/ 3 h 6"/>
                <a:gd name="T38" fmla="*/ 0 w 6"/>
                <a:gd name="T39" fmla="*/ 3 h 6"/>
                <a:gd name="T40" fmla="*/ 3 w 6"/>
                <a:gd name="T41" fmla="*/ 6 h 6"/>
                <a:gd name="T42" fmla="*/ 5 w 6"/>
                <a:gd name="T43" fmla="*/ 4 h 6"/>
                <a:gd name="T44" fmla="*/ 6 w 6"/>
                <a:gd name="T45" fmla="*/ 3 h 6"/>
                <a:gd name="T46" fmla="*/ 6 w 6"/>
                <a:gd name="T47" fmla="*/ 3 h 6"/>
                <a:gd name="T48" fmla="*/ 3 w 6"/>
                <a:gd name="T4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1" y="1"/>
                  </a:moveTo>
                  <a:cubicBezTo>
                    <a:pt x="1" y="1"/>
                    <a:pt x="1" y="1"/>
                    <a:pt x="1" y="1"/>
                  </a:cubicBezTo>
                  <a:cubicBezTo>
                    <a:pt x="1" y="1"/>
                    <a:pt x="2" y="0"/>
                    <a:pt x="3" y="0"/>
                  </a:cubicBezTo>
                  <a:cubicBezTo>
                    <a:pt x="3" y="0"/>
                    <a:pt x="4" y="1"/>
                    <a:pt x="4" y="1"/>
                  </a:cubicBezTo>
                  <a:cubicBezTo>
                    <a:pt x="5" y="2"/>
                    <a:pt x="5" y="2"/>
                    <a:pt x="5" y="3"/>
                  </a:cubicBezTo>
                  <a:cubicBezTo>
                    <a:pt x="5" y="3"/>
                    <a:pt x="5" y="3"/>
                    <a:pt x="5" y="3"/>
                  </a:cubicBezTo>
                  <a:cubicBezTo>
                    <a:pt x="5" y="3"/>
                    <a:pt x="5" y="3"/>
                    <a:pt x="5" y="4"/>
                  </a:cubicBezTo>
                  <a:cubicBezTo>
                    <a:pt x="5" y="4"/>
                    <a:pt x="5" y="4"/>
                    <a:pt x="4" y="4"/>
                  </a:cubicBezTo>
                  <a:cubicBezTo>
                    <a:pt x="4" y="5"/>
                    <a:pt x="3" y="5"/>
                    <a:pt x="3" y="5"/>
                  </a:cubicBezTo>
                  <a:cubicBezTo>
                    <a:pt x="2" y="5"/>
                    <a:pt x="1" y="5"/>
                    <a:pt x="1" y="4"/>
                  </a:cubicBezTo>
                  <a:cubicBezTo>
                    <a:pt x="1" y="4"/>
                    <a:pt x="0" y="3"/>
                    <a:pt x="0" y="3"/>
                  </a:cubicBezTo>
                  <a:cubicBezTo>
                    <a:pt x="0" y="2"/>
                    <a:pt x="1" y="2"/>
                    <a:pt x="1" y="2"/>
                  </a:cubicBezTo>
                  <a:cubicBezTo>
                    <a:pt x="1" y="1"/>
                    <a:pt x="1" y="1"/>
                    <a:pt x="1" y="1"/>
                  </a:cubicBezTo>
                  <a:moveTo>
                    <a:pt x="3" y="0"/>
                  </a:moveTo>
                  <a:cubicBezTo>
                    <a:pt x="2" y="0"/>
                    <a:pt x="1" y="0"/>
                    <a:pt x="1" y="1"/>
                  </a:cubicBezTo>
                  <a:cubicBezTo>
                    <a:pt x="0" y="1"/>
                    <a:pt x="0" y="1"/>
                    <a:pt x="0" y="1"/>
                  </a:cubicBezTo>
                  <a:cubicBezTo>
                    <a:pt x="0" y="2"/>
                    <a:pt x="0" y="2"/>
                    <a:pt x="0" y="3"/>
                  </a:cubicBezTo>
                  <a:cubicBezTo>
                    <a:pt x="0" y="3"/>
                    <a:pt x="0" y="3"/>
                    <a:pt x="0" y="3"/>
                  </a:cubicBezTo>
                  <a:cubicBezTo>
                    <a:pt x="0" y="3"/>
                    <a:pt x="0" y="3"/>
                    <a:pt x="0" y="3"/>
                  </a:cubicBezTo>
                  <a:cubicBezTo>
                    <a:pt x="0" y="3"/>
                    <a:pt x="0" y="3"/>
                    <a:pt x="0" y="3"/>
                  </a:cubicBezTo>
                  <a:cubicBezTo>
                    <a:pt x="0" y="4"/>
                    <a:pt x="1" y="6"/>
                    <a:pt x="3" y="6"/>
                  </a:cubicBezTo>
                  <a:cubicBezTo>
                    <a:pt x="4" y="6"/>
                    <a:pt x="5" y="5"/>
                    <a:pt x="5" y="4"/>
                  </a:cubicBezTo>
                  <a:cubicBezTo>
                    <a:pt x="6" y="3"/>
                    <a:pt x="6" y="3"/>
                    <a:pt x="6" y="3"/>
                  </a:cubicBezTo>
                  <a:cubicBezTo>
                    <a:pt x="6" y="3"/>
                    <a:pt x="6" y="3"/>
                    <a:pt x="6" y="3"/>
                  </a:cubicBezTo>
                  <a:cubicBezTo>
                    <a:pt x="6" y="1"/>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433"/>
            <p:cNvSpPr>
              <a:spLocks noEditPoints="1"/>
            </p:cNvSpPr>
            <p:nvPr/>
          </p:nvSpPr>
          <p:spPr bwMode="auto">
            <a:xfrm>
              <a:off x="9832976" y="4111709"/>
              <a:ext cx="74613" cy="74613"/>
            </a:xfrm>
            <a:custGeom>
              <a:avLst/>
              <a:gdLst>
                <a:gd name="T0" fmla="*/ 1 w 6"/>
                <a:gd name="T1" fmla="*/ 3 h 6"/>
                <a:gd name="T2" fmla="*/ 1 w 6"/>
                <a:gd name="T3" fmla="*/ 3 h 6"/>
                <a:gd name="T4" fmla="*/ 2 w 6"/>
                <a:gd name="T5" fmla="*/ 1 h 6"/>
                <a:gd name="T6" fmla="*/ 3 w 6"/>
                <a:gd name="T7" fmla="*/ 1 h 6"/>
                <a:gd name="T8" fmla="*/ 4 w 6"/>
                <a:gd name="T9" fmla="*/ 1 h 6"/>
                <a:gd name="T10" fmla="*/ 4 w 6"/>
                <a:gd name="T11" fmla="*/ 1 h 6"/>
                <a:gd name="T12" fmla="*/ 5 w 6"/>
                <a:gd name="T13" fmla="*/ 2 h 6"/>
                <a:gd name="T14" fmla="*/ 5 w 6"/>
                <a:gd name="T15" fmla="*/ 3 h 6"/>
                <a:gd name="T16" fmla="*/ 5 w 6"/>
                <a:gd name="T17" fmla="*/ 3 h 6"/>
                <a:gd name="T18" fmla="*/ 4 w 6"/>
                <a:gd name="T19" fmla="*/ 5 h 6"/>
                <a:gd name="T20" fmla="*/ 4 w 6"/>
                <a:gd name="T21" fmla="*/ 5 h 6"/>
                <a:gd name="T22" fmla="*/ 3 w 6"/>
                <a:gd name="T23" fmla="*/ 5 h 6"/>
                <a:gd name="T24" fmla="*/ 3 w 6"/>
                <a:gd name="T25" fmla="*/ 5 h 6"/>
                <a:gd name="T26" fmla="*/ 1 w 6"/>
                <a:gd name="T27" fmla="*/ 5 h 6"/>
                <a:gd name="T28" fmla="*/ 1 w 6"/>
                <a:gd name="T29" fmla="*/ 4 h 6"/>
                <a:gd name="T30" fmla="*/ 1 w 6"/>
                <a:gd name="T31" fmla="*/ 4 h 6"/>
                <a:gd name="T32" fmla="*/ 1 w 6"/>
                <a:gd name="T33" fmla="*/ 3 h 6"/>
                <a:gd name="T34" fmla="*/ 1 w 6"/>
                <a:gd name="T35" fmla="*/ 3 h 6"/>
                <a:gd name="T36" fmla="*/ 1 w 6"/>
                <a:gd name="T37" fmla="*/ 1 h 6"/>
                <a:gd name="T38" fmla="*/ 2 w 6"/>
                <a:gd name="T39" fmla="*/ 1 h 6"/>
                <a:gd name="T40" fmla="*/ 3 w 6"/>
                <a:gd name="T41" fmla="*/ 0 h 6"/>
                <a:gd name="T42" fmla="*/ 3 w 6"/>
                <a:gd name="T43" fmla="*/ 0 h 6"/>
                <a:gd name="T44" fmla="*/ 2 w 6"/>
                <a:gd name="T45" fmla="*/ 0 h 6"/>
                <a:gd name="T46" fmla="*/ 1 w 6"/>
                <a:gd name="T47" fmla="*/ 1 h 6"/>
                <a:gd name="T48" fmla="*/ 0 w 6"/>
                <a:gd name="T49" fmla="*/ 3 h 6"/>
                <a:gd name="T50" fmla="*/ 0 w 6"/>
                <a:gd name="T51" fmla="*/ 3 h 6"/>
                <a:gd name="T52" fmla="*/ 0 w 6"/>
                <a:gd name="T53" fmla="*/ 3 h 6"/>
                <a:gd name="T54" fmla="*/ 0 w 6"/>
                <a:gd name="T55" fmla="*/ 3 h 6"/>
                <a:gd name="T56" fmla="*/ 0 w 6"/>
                <a:gd name="T57" fmla="*/ 4 h 6"/>
                <a:gd name="T58" fmla="*/ 1 w 6"/>
                <a:gd name="T59" fmla="*/ 5 h 6"/>
                <a:gd name="T60" fmla="*/ 3 w 6"/>
                <a:gd name="T61" fmla="*/ 6 h 6"/>
                <a:gd name="T62" fmla="*/ 3 w 6"/>
                <a:gd name="T63" fmla="*/ 6 h 6"/>
                <a:gd name="T64" fmla="*/ 4 w 6"/>
                <a:gd name="T65" fmla="*/ 6 h 6"/>
                <a:gd name="T66" fmla="*/ 6 w 6"/>
                <a:gd name="T67" fmla="*/ 3 h 6"/>
                <a:gd name="T68" fmla="*/ 6 w 6"/>
                <a:gd name="T69" fmla="*/ 3 h 6"/>
                <a:gd name="T70" fmla="*/ 6 w 6"/>
                <a:gd name="T71" fmla="*/ 2 h 6"/>
                <a:gd name="T72" fmla="*/ 5 w 6"/>
                <a:gd name="T73" fmla="*/ 1 h 6"/>
                <a:gd name="T74" fmla="*/ 4 w 6"/>
                <a:gd name="T75" fmla="*/ 0 h 6"/>
                <a:gd name="T76" fmla="*/ 4 w 6"/>
                <a:gd name="T77" fmla="*/ 0 h 6"/>
                <a:gd name="T78" fmla="*/ 3 w 6"/>
                <a:gd name="T7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6">
                  <a:moveTo>
                    <a:pt x="1" y="3"/>
                  </a:moveTo>
                  <a:cubicBezTo>
                    <a:pt x="1" y="3"/>
                    <a:pt x="1" y="3"/>
                    <a:pt x="1" y="3"/>
                  </a:cubicBezTo>
                  <a:moveTo>
                    <a:pt x="2" y="1"/>
                  </a:moveTo>
                  <a:cubicBezTo>
                    <a:pt x="2" y="1"/>
                    <a:pt x="2" y="1"/>
                    <a:pt x="3" y="1"/>
                  </a:cubicBezTo>
                  <a:cubicBezTo>
                    <a:pt x="3" y="1"/>
                    <a:pt x="4" y="1"/>
                    <a:pt x="4" y="1"/>
                  </a:cubicBezTo>
                  <a:cubicBezTo>
                    <a:pt x="4" y="1"/>
                    <a:pt x="4" y="1"/>
                    <a:pt x="4" y="1"/>
                  </a:cubicBezTo>
                  <a:cubicBezTo>
                    <a:pt x="5" y="2"/>
                    <a:pt x="5" y="2"/>
                    <a:pt x="5" y="2"/>
                  </a:cubicBezTo>
                  <a:cubicBezTo>
                    <a:pt x="5" y="3"/>
                    <a:pt x="5" y="3"/>
                    <a:pt x="5" y="3"/>
                  </a:cubicBezTo>
                  <a:cubicBezTo>
                    <a:pt x="5" y="3"/>
                    <a:pt x="5" y="3"/>
                    <a:pt x="5" y="3"/>
                  </a:cubicBezTo>
                  <a:cubicBezTo>
                    <a:pt x="5" y="4"/>
                    <a:pt x="5" y="4"/>
                    <a:pt x="4" y="5"/>
                  </a:cubicBezTo>
                  <a:cubicBezTo>
                    <a:pt x="4" y="5"/>
                    <a:pt x="4" y="5"/>
                    <a:pt x="4" y="5"/>
                  </a:cubicBezTo>
                  <a:cubicBezTo>
                    <a:pt x="3" y="5"/>
                    <a:pt x="3" y="5"/>
                    <a:pt x="3" y="5"/>
                  </a:cubicBezTo>
                  <a:cubicBezTo>
                    <a:pt x="3" y="5"/>
                    <a:pt x="3" y="5"/>
                    <a:pt x="3" y="5"/>
                  </a:cubicBezTo>
                  <a:cubicBezTo>
                    <a:pt x="2" y="5"/>
                    <a:pt x="2" y="5"/>
                    <a:pt x="1" y="5"/>
                  </a:cubicBezTo>
                  <a:cubicBezTo>
                    <a:pt x="1" y="5"/>
                    <a:pt x="1" y="5"/>
                    <a:pt x="1" y="4"/>
                  </a:cubicBezTo>
                  <a:cubicBezTo>
                    <a:pt x="1" y="4"/>
                    <a:pt x="1" y="4"/>
                    <a:pt x="1" y="4"/>
                  </a:cubicBezTo>
                  <a:cubicBezTo>
                    <a:pt x="1" y="4"/>
                    <a:pt x="1" y="3"/>
                    <a:pt x="1" y="3"/>
                  </a:cubicBezTo>
                  <a:cubicBezTo>
                    <a:pt x="1" y="3"/>
                    <a:pt x="1" y="3"/>
                    <a:pt x="1" y="3"/>
                  </a:cubicBezTo>
                  <a:cubicBezTo>
                    <a:pt x="1" y="2"/>
                    <a:pt x="1" y="2"/>
                    <a:pt x="1" y="1"/>
                  </a:cubicBezTo>
                  <a:cubicBezTo>
                    <a:pt x="1" y="1"/>
                    <a:pt x="1" y="1"/>
                    <a:pt x="2" y="1"/>
                  </a:cubicBezTo>
                  <a:moveTo>
                    <a:pt x="3" y="0"/>
                  </a:moveTo>
                  <a:cubicBezTo>
                    <a:pt x="3" y="0"/>
                    <a:pt x="3" y="0"/>
                    <a:pt x="3" y="0"/>
                  </a:cubicBezTo>
                  <a:cubicBezTo>
                    <a:pt x="2" y="0"/>
                    <a:pt x="2" y="0"/>
                    <a:pt x="2" y="0"/>
                  </a:cubicBezTo>
                  <a:cubicBezTo>
                    <a:pt x="1" y="0"/>
                    <a:pt x="1" y="1"/>
                    <a:pt x="1" y="1"/>
                  </a:cubicBezTo>
                  <a:cubicBezTo>
                    <a:pt x="0" y="2"/>
                    <a:pt x="0" y="2"/>
                    <a:pt x="0" y="3"/>
                  </a:cubicBezTo>
                  <a:cubicBezTo>
                    <a:pt x="0" y="3"/>
                    <a:pt x="0" y="3"/>
                    <a:pt x="0" y="3"/>
                  </a:cubicBezTo>
                  <a:cubicBezTo>
                    <a:pt x="0" y="3"/>
                    <a:pt x="0" y="3"/>
                    <a:pt x="0" y="3"/>
                  </a:cubicBezTo>
                  <a:cubicBezTo>
                    <a:pt x="0" y="3"/>
                    <a:pt x="0" y="3"/>
                    <a:pt x="0" y="3"/>
                  </a:cubicBezTo>
                  <a:cubicBezTo>
                    <a:pt x="0" y="4"/>
                    <a:pt x="0" y="4"/>
                    <a:pt x="0" y="4"/>
                  </a:cubicBezTo>
                  <a:cubicBezTo>
                    <a:pt x="0" y="5"/>
                    <a:pt x="0" y="5"/>
                    <a:pt x="1" y="5"/>
                  </a:cubicBezTo>
                  <a:cubicBezTo>
                    <a:pt x="1" y="6"/>
                    <a:pt x="2" y="6"/>
                    <a:pt x="3" y="6"/>
                  </a:cubicBezTo>
                  <a:cubicBezTo>
                    <a:pt x="3" y="6"/>
                    <a:pt x="3" y="6"/>
                    <a:pt x="3" y="6"/>
                  </a:cubicBezTo>
                  <a:cubicBezTo>
                    <a:pt x="3" y="6"/>
                    <a:pt x="4" y="6"/>
                    <a:pt x="4" y="6"/>
                  </a:cubicBezTo>
                  <a:cubicBezTo>
                    <a:pt x="5" y="5"/>
                    <a:pt x="6" y="4"/>
                    <a:pt x="6" y="3"/>
                  </a:cubicBezTo>
                  <a:cubicBezTo>
                    <a:pt x="6" y="3"/>
                    <a:pt x="6" y="3"/>
                    <a:pt x="6" y="3"/>
                  </a:cubicBezTo>
                  <a:cubicBezTo>
                    <a:pt x="6" y="3"/>
                    <a:pt x="6" y="3"/>
                    <a:pt x="6" y="2"/>
                  </a:cubicBezTo>
                  <a:cubicBezTo>
                    <a:pt x="5" y="2"/>
                    <a:pt x="5" y="1"/>
                    <a:pt x="5" y="1"/>
                  </a:cubicBezTo>
                  <a:cubicBezTo>
                    <a:pt x="5" y="1"/>
                    <a:pt x="4" y="0"/>
                    <a:pt x="4" y="0"/>
                  </a:cubicBezTo>
                  <a:cubicBezTo>
                    <a:pt x="4" y="0"/>
                    <a:pt x="4" y="0"/>
                    <a:pt x="4" y="0"/>
                  </a:cubicBezTo>
                  <a:cubicBezTo>
                    <a:pt x="3" y="0"/>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434"/>
            <p:cNvSpPr>
              <a:spLocks noEditPoints="1"/>
            </p:cNvSpPr>
            <p:nvPr/>
          </p:nvSpPr>
          <p:spPr bwMode="auto">
            <a:xfrm>
              <a:off x="9305926" y="4248234"/>
              <a:ext cx="73025" cy="74613"/>
            </a:xfrm>
            <a:custGeom>
              <a:avLst/>
              <a:gdLst>
                <a:gd name="T0" fmla="*/ 1 w 6"/>
                <a:gd name="T1" fmla="*/ 3 h 6"/>
                <a:gd name="T2" fmla="*/ 2 w 6"/>
                <a:gd name="T3" fmla="*/ 1 h 6"/>
                <a:gd name="T4" fmla="*/ 3 w 6"/>
                <a:gd name="T5" fmla="*/ 1 h 6"/>
                <a:gd name="T6" fmla="*/ 5 w 6"/>
                <a:gd name="T7" fmla="*/ 1 h 6"/>
                <a:gd name="T8" fmla="*/ 6 w 6"/>
                <a:gd name="T9" fmla="*/ 2 h 6"/>
                <a:gd name="T10" fmla="*/ 6 w 6"/>
                <a:gd name="T11" fmla="*/ 3 h 6"/>
                <a:gd name="T12" fmla="*/ 6 w 6"/>
                <a:gd name="T13" fmla="*/ 3 h 6"/>
                <a:gd name="T14" fmla="*/ 5 w 6"/>
                <a:gd name="T15" fmla="*/ 4 h 6"/>
                <a:gd name="T16" fmla="*/ 5 w 6"/>
                <a:gd name="T17" fmla="*/ 5 h 6"/>
                <a:gd name="T18" fmla="*/ 3 w 6"/>
                <a:gd name="T19" fmla="*/ 5 h 6"/>
                <a:gd name="T20" fmla="*/ 2 w 6"/>
                <a:gd name="T21" fmla="*/ 5 h 6"/>
                <a:gd name="T22" fmla="*/ 2 w 6"/>
                <a:gd name="T23" fmla="*/ 5 h 6"/>
                <a:gd name="T24" fmla="*/ 1 w 6"/>
                <a:gd name="T25" fmla="*/ 4 h 6"/>
                <a:gd name="T26" fmla="*/ 1 w 6"/>
                <a:gd name="T27" fmla="*/ 3 h 6"/>
                <a:gd name="T28" fmla="*/ 3 w 6"/>
                <a:gd name="T29" fmla="*/ 0 h 6"/>
                <a:gd name="T30" fmla="*/ 0 w 6"/>
                <a:gd name="T31" fmla="*/ 3 h 6"/>
                <a:gd name="T32" fmla="*/ 0 w 6"/>
                <a:gd name="T33" fmla="*/ 3 h 6"/>
                <a:gd name="T34" fmla="*/ 0 w 6"/>
                <a:gd name="T35" fmla="*/ 3 h 6"/>
                <a:gd name="T36" fmla="*/ 0 w 6"/>
                <a:gd name="T37" fmla="*/ 3 h 6"/>
                <a:gd name="T38" fmla="*/ 1 w 6"/>
                <a:gd name="T39" fmla="*/ 4 h 6"/>
                <a:gd name="T40" fmla="*/ 1 w 6"/>
                <a:gd name="T41" fmla="*/ 5 h 6"/>
                <a:gd name="T42" fmla="*/ 1 w 6"/>
                <a:gd name="T43" fmla="*/ 5 h 6"/>
                <a:gd name="T44" fmla="*/ 2 w 6"/>
                <a:gd name="T45" fmla="*/ 5 h 6"/>
                <a:gd name="T46" fmla="*/ 3 w 6"/>
                <a:gd name="T47" fmla="*/ 6 h 6"/>
                <a:gd name="T48" fmla="*/ 5 w 6"/>
                <a:gd name="T49" fmla="*/ 5 h 6"/>
                <a:gd name="T50" fmla="*/ 6 w 6"/>
                <a:gd name="T51" fmla="*/ 4 h 6"/>
                <a:gd name="T52" fmla="*/ 6 w 6"/>
                <a:gd name="T53" fmla="*/ 3 h 6"/>
                <a:gd name="T54" fmla="*/ 6 w 6"/>
                <a:gd name="T55" fmla="*/ 3 h 6"/>
                <a:gd name="T56" fmla="*/ 6 w 6"/>
                <a:gd name="T57" fmla="*/ 2 h 6"/>
                <a:gd name="T58" fmla="*/ 3 w 6"/>
                <a:gd name="T5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 h="6">
                  <a:moveTo>
                    <a:pt x="1" y="3"/>
                  </a:moveTo>
                  <a:cubicBezTo>
                    <a:pt x="1" y="2"/>
                    <a:pt x="1" y="2"/>
                    <a:pt x="2" y="1"/>
                  </a:cubicBezTo>
                  <a:cubicBezTo>
                    <a:pt x="2" y="1"/>
                    <a:pt x="3" y="1"/>
                    <a:pt x="3" y="1"/>
                  </a:cubicBezTo>
                  <a:cubicBezTo>
                    <a:pt x="4" y="1"/>
                    <a:pt x="5" y="1"/>
                    <a:pt x="5" y="1"/>
                  </a:cubicBezTo>
                  <a:cubicBezTo>
                    <a:pt x="5" y="2"/>
                    <a:pt x="5" y="2"/>
                    <a:pt x="6" y="2"/>
                  </a:cubicBezTo>
                  <a:cubicBezTo>
                    <a:pt x="6" y="3"/>
                    <a:pt x="6" y="3"/>
                    <a:pt x="6" y="3"/>
                  </a:cubicBezTo>
                  <a:cubicBezTo>
                    <a:pt x="6" y="3"/>
                    <a:pt x="6" y="3"/>
                    <a:pt x="6" y="3"/>
                  </a:cubicBezTo>
                  <a:cubicBezTo>
                    <a:pt x="6" y="4"/>
                    <a:pt x="5" y="4"/>
                    <a:pt x="5" y="4"/>
                  </a:cubicBezTo>
                  <a:cubicBezTo>
                    <a:pt x="5" y="5"/>
                    <a:pt x="5" y="5"/>
                    <a:pt x="5" y="5"/>
                  </a:cubicBezTo>
                  <a:cubicBezTo>
                    <a:pt x="5" y="5"/>
                    <a:pt x="4" y="5"/>
                    <a:pt x="3" y="5"/>
                  </a:cubicBezTo>
                  <a:cubicBezTo>
                    <a:pt x="3" y="5"/>
                    <a:pt x="2" y="5"/>
                    <a:pt x="2" y="5"/>
                  </a:cubicBezTo>
                  <a:cubicBezTo>
                    <a:pt x="2" y="5"/>
                    <a:pt x="2" y="5"/>
                    <a:pt x="2" y="5"/>
                  </a:cubicBezTo>
                  <a:cubicBezTo>
                    <a:pt x="1" y="4"/>
                    <a:pt x="1" y="4"/>
                    <a:pt x="1" y="4"/>
                  </a:cubicBezTo>
                  <a:cubicBezTo>
                    <a:pt x="1" y="4"/>
                    <a:pt x="1" y="3"/>
                    <a:pt x="1" y="3"/>
                  </a:cubicBezTo>
                  <a:moveTo>
                    <a:pt x="3" y="0"/>
                  </a:moveTo>
                  <a:cubicBezTo>
                    <a:pt x="2" y="0"/>
                    <a:pt x="0" y="1"/>
                    <a:pt x="0" y="3"/>
                  </a:cubicBezTo>
                  <a:cubicBezTo>
                    <a:pt x="0" y="3"/>
                    <a:pt x="0" y="3"/>
                    <a:pt x="0" y="3"/>
                  </a:cubicBezTo>
                  <a:cubicBezTo>
                    <a:pt x="0" y="3"/>
                    <a:pt x="0" y="3"/>
                    <a:pt x="0" y="3"/>
                  </a:cubicBezTo>
                  <a:cubicBezTo>
                    <a:pt x="0" y="3"/>
                    <a:pt x="0" y="3"/>
                    <a:pt x="0" y="3"/>
                  </a:cubicBezTo>
                  <a:cubicBezTo>
                    <a:pt x="0" y="4"/>
                    <a:pt x="1" y="4"/>
                    <a:pt x="1" y="4"/>
                  </a:cubicBezTo>
                  <a:cubicBezTo>
                    <a:pt x="1" y="5"/>
                    <a:pt x="1" y="5"/>
                    <a:pt x="1" y="5"/>
                  </a:cubicBezTo>
                  <a:cubicBezTo>
                    <a:pt x="1" y="5"/>
                    <a:pt x="1" y="5"/>
                    <a:pt x="1" y="5"/>
                  </a:cubicBezTo>
                  <a:cubicBezTo>
                    <a:pt x="1" y="5"/>
                    <a:pt x="2" y="5"/>
                    <a:pt x="2" y="5"/>
                  </a:cubicBezTo>
                  <a:cubicBezTo>
                    <a:pt x="2" y="6"/>
                    <a:pt x="3" y="6"/>
                    <a:pt x="3" y="6"/>
                  </a:cubicBezTo>
                  <a:cubicBezTo>
                    <a:pt x="4" y="6"/>
                    <a:pt x="4" y="6"/>
                    <a:pt x="5" y="5"/>
                  </a:cubicBezTo>
                  <a:cubicBezTo>
                    <a:pt x="5" y="5"/>
                    <a:pt x="6" y="5"/>
                    <a:pt x="6" y="4"/>
                  </a:cubicBezTo>
                  <a:cubicBezTo>
                    <a:pt x="6" y="4"/>
                    <a:pt x="6" y="4"/>
                    <a:pt x="6" y="3"/>
                  </a:cubicBezTo>
                  <a:cubicBezTo>
                    <a:pt x="6" y="3"/>
                    <a:pt x="6" y="3"/>
                    <a:pt x="6" y="3"/>
                  </a:cubicBezTo>
                  <a:cubicBezTo>
                    <a:pt x="6" y="3"/>
                    <a:pt x="6" y="3"/>
                    <a:pt x="6" y="2"/>
                  </a:cubicBezTo>
                  <a:cubicBezTo>
                    <a:pt x="6" y="1"/>
                    <a:pt x="5"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435"/>
            <p:cNvSpPr>
              <a:spLocks noEditPoints="1"/>
            </p:cNvSpPr>
            <p:nvPr/>
          </p:nvSpPr>
          <p:spPr bwMode="auto">
            <a:xfrm>
              <a:off x="9147176" y="4410159"/>
              <a:ext cx="73025" cy="74613"/>
            </a:xfrm>
            <a:custGeom>
              <a:avLst/>
              <a:gdLst>
                <a:gd name="T0" fmla="*/ 1 w 6"/>
                <a:gd name="T1" fmla="*/ 3 h 6"/>
                <a:gd name="T2" fmla="*/ 1 w 6"/>
                <a:gd name="T3" fmla="*/ 2 h 6"/>
                <a:gd name="T4" fmla="*/ 3 w 6"/>
                <a:gd name="T5" fmla="*/ 1 h 6"/>
                <a:gd name="T6" fmla="*/ 4 w 6"/>
                <a:gd name="T7" fmla="*/ 1 h 6"/>
                <a:gd name="T8" fmla="*/ 4 w 6"/>
                <a:gd name="T9" fmla="*/ 2 h 6"/>
                <a:gd name="T10" fmla="*/ 5 w 6"/>
                <a:gd name="T11" fmla="*/ 2 h 6"/>
                <a:gd name="T12" fmla="*/ 5 w 6"/>
                <a:gd name="T13" fmla="*/ 3 h 6"/>
                <a:gd name="T14" fmla="*/ 4 w 6"/>
                <a:gd name="T15" fmla="*/ 5 h 6"/>
                <a:gd name="T16" fmla="*/ 3 w 6"/>
                <a:gd name="T17" fmla="*/ 5 h 6"/>
                <a:gd name="T18" fmla="*/ 1 w 6"/>
                <a:gd name="T19" fmla="*/ 5 h 6"/>
                <a:gd name="T20" fmla="*/ 1 w 6"/>
                <a:gd name="T21" fmla="*/ 4 h 6"/>
                <a:gd name="T22" fmla="*/ 1 w 6"/>
                <a:gd name="T23" fmla="*/ 3 h 6"/>
                <a:gd name="T24" fmla="*/ 1 w 6"/>
                <a:gd name="T25" fmla="*/ 3 h 6"/>
                <a:gd name="T26" fmla="*/ 3 w 6"/>
                <a:gd name="T27" fmla="*/ 0 h 6"/>
                <a:gd name="T28" fmla="*/ 0 w 6"/>
                <a:gd name="T29" fmla="*/ 3 h 6"/>
                <a:gd name="T30" fmla="*/ 0 w 6"/>
                <a:gd name="T31" fmla="*/ 3 h 6"/>
                <a:gd name="T32" fmla="*/ 0 w 6"/>
                <a:gd name="T33" fmla="*/ 3 h 6"/>
                <a:gd name="T34" fmla="*/ 0 w 6"/>
                <a:gd name="T35" fmla="*/ 3 h 6"/>
                <a:gd name="T36" fmla="*/ 0 w 6"/>
                <a:gd name="T37" fmla="*/ 3 h 6"/>
                <a:gd name="T38" fmla="*/ 0 w 6"/>
                <a:gd name="T39" fmla="*/ 4 h 6"/>
                <a:gd name="T40" fmla="*/ 3 w 6"/>
                <a:gd name="T41" fmla="*/ 6 h 6"/>
                <a:gd name="T42" fmla="*/ 6 w 6"/>
                <a:gd name="T43" fmla="*/ 3 h 6"/>
                <a:gd name="T44" fmla="*/ 5 w 6"/>
                <a:gd name="T45" fmla="*/ 1 h 6"/>
                <a:gd name="T46" fmla="*/ 5 w 6"/>
                <a:gd name="T47" fmla="*/ 1 h 6"/>
                <a:gd name="T48" fmla="*/ 3 w 6"/>
                <a:gd name="T4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1" y="3"/>
                  </a:moveTo>
                  <a:cubicBezTo>
                    <a:pt x="1" y="3"/>
                    <a:pt x="1" y="2"/>
                    <a:pt x="1" y="2"/>
                  </a:cubicBezTo>
                  <a:cubicBezTo>
                    <a:pt x="2" y="1"/>
                    <a:pt x="2" y="1"/>
                    <a:pt x="3" y="1"/>
                  </a:cubicBezTo>
                  <a:cubicBezTo>
                    <a:pt x="3" y="1"/>
                    <a:pt x="4" y="1"/>
                    <a:pt x="4" y="1"/>
                  </a:cubicBezTo>
                  <a:cubicBezTo>
                    <a:pt x="4" y="1"/>
                    <a:pt x="4" y="1"/>
                    <a:pt x="4" y="2"/>
                  </a:cubicBezTo>
                  <a:cubicBezTo>
                    <a:pt x="4" y="2"/>
                    <a:pt x="5" y="2"/>
                    <a:pt x="5" y="2"/>
                  </a:cubicBezTo>
                  <a:cubicBezTo>
                    <a:pt x="5" y="2"/>
                    <a:pt x="5" y="3"/>
                    <a:pt x="5" y="3"/>
                  </a:cubicBezTo>
                  <a:cubicBezTo>
                    <a:pt x="5" y="4"/>
                    <a:pt x="5" y="4"/>
                    <a:pt x="4" y="5"/>
                  </a:cubicBezTo>
                  <a:cubicBezTo>
                    <a:pt x="4" y="5"/>
                    <a:pt x="3" y="5"/>
                    <a:pt x="3" y="5"/>
                  </a:cubicBezTo>
                  <a:cubicBezTo>
                    <a:pt x="2" y="5"/>
                    <a:pt x="2" y="5"/>
                    <a:pt x="1" y="5"/>
                  </a:cubicBezTo>
                  <a:cubicBezTo>
                    <a:pt x="1" y="5"/>
                    <a:pt x="1" y="4"/>
                    <a:pt x="1" y="4"/>
                  </a:cubicBezTo>
                  <a:cubicBezTo>
                    <a:pt x="1" y="4"/>
                    <a:pt x="1" y="3"/>
                    <a:pt x="1" y="3"/>
                  </a:cubicBezTo>
                  <a:cubicBezTo>
                    <a:pt x="1" y="3"/>
                    <a:pt x="1" y="3"/>
                    <a:pt x="1" y="3"/>
                  </a:cubicBezTo>
                  <a:moveTo>
                    <a:pt x="3" y="0"/>
                  </a:moveTo>
                  <a:cubicBezTo>
                    <a:pt x="1" y="0"/>
                    <a:pt x="0" y="2"/>
                    <a:pt x="0" y="3"/>
                  </a:cubicBezTo>
                  <a:cubicBezTo>
                    <a:pt x="0" y="3"/>
                    <a:pt x="0" y="3"/>
                    <a:pt x="0" y="3"/>
                  </a:cubicBezTo>
                  <a:cubicBezTo>
                    <a:pt x="0" y="3"/>
                    <a:pt x="0" y="3"/>
                    <a:pt x="0" y="3"/>
                  </a:cubicBezTo>
                  <a:cubicBezTo>
                    <a:pt x="0" y="3"/>
                    <a:pt x="0" y="3"/>
                    <a:pt x="0" y="3"/>
                  </a:cubicBezTo>
                  <a:cubicBezTo>
                    <a:pt x="0" y="3"/>
                    <a:pt x="0" y="3"/>
                    <a:pt x="0" y="3"/>
                  </a:cubicBezTo>
                  <a:cubicBezTo>
                    <a:pt x="0" y="3"/>
                    <a:pt x="0" y="4"/>
                    <a:pt x="0" y="4"/>
                  </a:cubicBezTo>
                  <a:cubicBezTo>
                    <a:pt x="0" y="5"/>
                    <a:pt x="1" y="6"/>
                    <a:pt x="3" y="6"/>
                  </a:cubicBezTo>
                  <a:cubicBezTo>
                    <a:pt x="4" y="6"/>
                    <a:pt x="6" y="5"/>
                    <a:pt x="6" y="3"/>
                  </a:cubicBezTo>
                  <a:cubicBezTo>
                    <a:pt x="6" y="2"/>
                    <a:pt x="5" y="2"/>
                    <a:pt x="5" y="1"/>
                  </a:cubicBezTo>
                  <a:cubicBezTo>
                    <a:pt x="5" y="1"/>
                    <a:pt x="5" y="1"/>
                    <a:pt x="5" y="1"/>
                  </a:cubicBezTo>
                  <a:cubicBezTo>
                    <a:pt x="4" y="1"/>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436"/>
            <p:cNvSpPr>
              <a:spLocks noEditPoints="1"/>
            </p:cNvSpPr>
            <p:nvPr/>
          </p:nvSpPr>
          <p:spPr bwMode="auto">
            <a:xfrm>
              <a:off x="8532813" y="4286334"/>
              <a:ext cx="61913" cy="74613"/>
            </a:xfrm>
            <a:custGeom>
              <a:avLst/>
              <a:gdLst>
                <a:gd name="T0" fmla="*/ 0 w 5"/>
                <a:gd name="T1" fmla="*/ 3 h 6"/>
                <a:gd name="T2" fmla="*/ 1 w 5"/>
                <a:gd name="T3" fmla="*/ 2 h 6"/>
                <a:gd name="T4" fmla="*/ 3 w 5"/>
                <a:gd name="T5" fmla="*/ 1 h 6"/>
                <a:gd name="T6" fmla="*/ 4 w 5"/>
                <a:gd name="T7" fmla="*/ 2 h 6"/>
                <a:gd name="T8" fmla="*/ 5 w 5"/>
                <a:gd name="T9" fmla="*/ 3 h 6"/>
                <a:gd name="T10" fmla="*/ 4 w 5"/>
                <a:gd name="T11" fmla="*/ 5 h 6"/>
                <a:gd name="T12" fmla="*/ 4 w 5"/>
                <a:gd name="T13" fmla="*/ 5 h 6"/>
                <a:gd name="T14" fmla="*/ 4 w 5"/>
                <a:gd name="T15" fmla="*/ 5 h 6"/>
                <a:gd name="T16" fmla="*/ 3 w 5"/>
                <a:gd name="T17" fmla="*/ 6 h 6"/>
                <a:gd name="T18" fmla="*/ 1 w 5"/>
                <a:gd name="T19" fmla="*/ 5 h 6"/>
                <a:gd name="T20" fmla="*/ 0 w 5"/>
                <a:gd name="T21" fmla="*/ 4 h 6"/>
                <a:gd name="T22" fmla="*/ 0 w 5"/>
                <a:gd name="T23" fmla="*/ 3 h 6"/>
                <a:gd name="T24" fmla="*/ 0 w 5"/>
                <a:gd name="T25" fmla="*/ 3 h 6"/>
                <a:gd name="T26" fmla="*/ 3 w 5"/>
                <a:gd name="T27" fmla="*/ 0 h 6"/>
                <a:gd name="T28" fmla="*/ 0 w 5"/>
                <a:gd name="T29" fmla="*/ 3 h 6"/>
                <a:gd name="T30" fmla="*/ 0 w 5"/>
                <a:gd name="T31" fmla="*/ 3 h 6"/>
                <a:gd name="T32" fmla="*/ 0 w 5"/>
                <a:gd name="T33" fmla="*/ 3 h 6"/>
                <a:gd name="T34" fmla="*/ 0 w 5"/>
                <a:gd name="T35" fmla="*/ 3 h 6"/>
                <a:gd name="T36" fmla="*/ 0 w 5"/>
                <a:gd name="T37" fmla="*/ 3 h 6"/>
                <a:gd name="T38" fmla="*/ 0 w 5"/>
                <a:gd name="T39" fmla="*/ 4 h 6"/>
                <a:gd name="T40" fmla="*/ 3 w 5"/>
                <a:gd name="T41" fmla="*/ 6 h 6"/>
                <a:gd name="T42" fmla="*/ 4 w 5"/>
                <a:gd name="T43" fmla="*/ 6 h 6"/>
                <a:gd name="T44" fmla="*/ 5 w 5"/>
                <a:gd name="T45" fmla="*/ 5 h 6"/>
                <a:gd name="T46" fmla="*/ 5 w 5"/>
                <a:gd name="T47" fmla="*/ 3 h 6"/>
                <a:gd name="T48" fmla="*/ 3 w 5"/>
                <a:gd name="T4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6">
                  <a:moveTo>
                    <a:pt x="0" y="3"/>
                  </a:moveTo>
                  <a:cubicBezTo>
                    <a:pt x="0" y="3"/>
                    <a:pt x="1" y="2"/>
                    <a:pt x="1" y="2"/>
                  </a:cubicBezTo>
                  <a:cubicBezTo>
                    <a:pt x="1" y="1"/>
                    <a:pt x="2" y="1"/>
                    <a:pt x="3" y="1"/>
                  </a:cubicBezTo>
                  <a:cubicBezTo>
                    <a:pt x="3" y="1"/>
                    <a:pt x="4" y="1"/>
                    <a:pt x="4" y="2"/>
                  </a:cubicBezTo>
                  <a:cubicBezTo>
                    <a:pt x="5" y="2"/>
                    <a:pt x="5" y="3"/>
                    <a:pt x="5" y="3"/>
                  </a:cubicBezTo>
                  <a:cubicBezTo>
                    <a:pt x="5" y="4"/>
                    <a:pt x="5" y="4"/>
                    <a:pt x="4" y="5"/>
                  </a:cubicBezTo>
                  <a:cubicBezTo>
                    <a:pt x="4" y="5"/>
                    <a:pt x="4" y="5"/>
                    <a:pt x="4" y="5"/>
                  </a:cubicBezTo>
                  <a:cubicBezTo>
                    <a:pt x="4" y="5"/>
                    <a:pt x="4" y="5"/>
                    <a:pt x="4" y="5"/>
                  </a:cubicBezTo>
                  <a:cubicBezTo>
                    <a:pt x="4" y="5"/>
                    <a:pt x="3" y="6"/>
                    <a:pt x="3" y="6"/>
                  </a:cubicBezTo>
                  <a:cubicBezTo>
                    <a:pt x="2" y="6"/>
                    <a:pt x="1" y="5"/>
                    <a:pt x="1" y="5"/>
                  </a:cubicBezTo>
                  <a:cubicBezTo>
                    <a:pt x="1" y="5"/>
                    <a:pt x="0" y="4"/>
                    <a:pt x="0" y="4"/>
                  </a:cubicBezTo>
                  <a:cubicBezTo>
                    <a:pt x="0" y="4"/>
                    <a:pt x="0" y="4"/>
                    <a:pt x="0" y="3"/>
                  </a:cubicBezTo>
                  <a:cubicBezTo>
                    <a:pt x="0" y="3"/>
                    <a:pt x="0" y="3"/>
                    <a:pt x="0" y="3"/>
                  </a:cubicBezTo>
                  <a:moveTo>
                    <a:pt x="3" y="0"/>
                  </a:moveTo>
                  <a:cubicBezTo>
                    <a:pt x="1" y="0"/>
                    <a:pt x="0" y="2"/>
                    <a:pt x="0" y="3"/>
                  </a:cubicBezTo>
                  <a:cubicBezTo>
                    <a:pt x="0" y="3"/>
                    <a:pt x="0" y="3"/>
                    <a:pt x="0" y="3"/>
                  </a:cubicBezTo>
                  <a:cubicBezTo>
                    <a:pt x="0" y="3"/>
                    <a:pt x="0" y="3"/>
                    <a:pt x="0" y="3"/>
                  </a:cubicBezTo>
                  <a:cubicBezTo>
                    <a:pt x="0" y="3"/>
                    <a:pt x="0" y="3"/>
                    <a:pt x="0" y="3"/>
                  </a:cubicBezTo>
                  <a:cubicBezTo>
                    <a:pt x="0" y="3"/>
                    <a:pt x="0" y="3"/>
                    <a:pt x="0" y="3"/>
                  </a:cubicBezTo>
                  <a:cubicBezTo>
                    <a:pt x="0" y="4"/>
                    <a:pt x="0" y="4"/>
                    <a:pt x="0" y="4"/>
                  </a:cubicBezTo>
                  <a:cubicBezTo>
                    <a:pt x="0" y="5"/>
                    <a:pt x="1" y="6"/>
                    <a:pt x="3" y="6"/>
                  </a:cubicBezTo>
                  <a:cubicBezTo>
                    <a:pt x="3" y="6"/>
                    <a:pt x="4" y="6"/>
                    <a:pt x="4" y="6"/>
                  </a:cubicBezTo>
                  <a:cubicBezTo>
                    <a:pt x="5" y="5"/>
                    <a:pt x="5" y="5"/>
                    <a:pt x="5" y="5"/>
                  </a:cubicBezTo>
                  <a:cubicBezTo>
                    <a:pt x="5" y="5"/>
                    <a:pt x="5" y="4"/>
                    <a:pt x="5" y="3"/>
                  </a:cubicBezTo>
                  <a:cubicBezTo>
                    <a:pt x="5" y="2"/>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Oval 437"/>
            <p:cNvSpPr>
              <a:spLocks noChangeArrowheads="1"/>
            </p:cNvSpPr>
            <p:nvPr/>
          </p:nvSpPr>
          <p:spPr bwMode="auto">
            <a:xfrm>
              <a:off x="11380788" y="3727534"/>
              <a:ext cx="85725" cy="85725"/>
            </a:xfrm>
            <a:prstGeom prst="ellipse">
              <a:avLst/>
            </a:pr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Oval 438"/>
            <p:cNvSpPr>
              <a:spLocks noChangeArrowheads="1"/>
            </p:cNvSpPr>
            <p:nvPr/>
          </p:nvSpPr>
          <p:spPr bwMode="auto">
            <a:xfrm>
              <a:off x="11233151" y="3727534"/>
              <a:ext cx="85725" cy="85725"/>
            </a:xfrm>
            <a:prstGeom prst="ellipse">
              <a:avLst/>
            </a:pr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Oval 439"/>
            <p:cNvSpPr>
              <a:spLocks noChangeArrowheads="1"/>
            </p:cNvSpPr>
            <p:nvPr/>
          </p:nvSpPr>
          <p:spPr bwMode="auto">
            <a:xfrm>
              <a:off x="10766426" y="3727534"/>
              <a:ext cx="85725" cy="85725"/>
            </a:xfrm>
            <a:prstGeom prst="ellipse">
              <a:avLst/>
            </a:pr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440"/>
            <p:cNvSpPr/>
            <p:nvPr/>
          </p:nvSpPr>
          <p:spPr bwMode="auto">
            <a:xfrm>
              <a:off x="11072813" y="3727534"/>
              <a:ext cx="98425" cy="98425"/>
            </a:xfrm>
            <a:custGeom>
              <a:avLst/>
              <a:gdLst>
                <a:gd name="T0" fmla="*/ 4 w 8"/>
                <a:gd name="T1" fmla="*/ 0 h 8"/>
                <a:gd name="T2" fmla="*/ 4 w 8"/>
                <a:gd name="T3" fmla="*/ 0 h 8"/>
                <a:gd name="T4" fmla="*/ 8 w 8"/>
                <a:gd name="T5" fmla="*/ 4 h 8"/>
                <a:gd name="T6" fmla="*/ 4 w 8"/>
                <a:gd name="T7" fmla="*/ 8 h 8"/>
                <a:gd name="T8" fmla="*/ 0 w 8"/>
                <a:gd name="T9" fmla="*/ 4 h 8"/>
                <a:gd name="T10" fmla="*/ 4 w 8"/>
                <a:gd name="T11" fmla="*/ 0 h 8"/>
                <a:gd name="T12" fmla="*/ 4 w 8"/>
                <a:gd name="T13" fmla="*/ 0 h 8"/>
                <a:gd name="T14" fmla="*/ 4 w 8"/>
                <a:gd name="T15" fmla="*/ 1 h 8"/>
                <a:gd name="T16" fmla="*/ 1 w 8"/>
                <a:gd name="T17" fmla="*/ 1 h 8"/>
                <a:gd name="T18" fmla="*/ 0 w 8"/>
                <a:gd name="T19" fmla="*/ 4 h 8"/>
                <a:gd name="T20" fmla="*/ 1 w 8"/>
                <a:gd name="T21" fmla="*/ 6 h 8"/>
                <a:gd name="T22" fmla="*/ 4 w 8"/>
                <a:gd name="T23" fmla="*/ 7 h 8"/>
                <a:gd name="T24" fmla="*/ 6 w 8"/>
                <a:gd name="T25" fmla="*/ 6 h 8"/>
                <a:gd name="T26" fmla="*/ 7 w 8"/>
                <a:gd name="T27" fmla="*/ 4 h 8"/>
                <a:gd name="T28" fmla="*/ 6 w 8"/>
                <a:gd name="T29" fmla="*/ 1 h 8"/>
                <a:gd name="T30" fmla="*/ 4 w 8"/>
                <a:gd name="T31" fmla="*/ 1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4" y="0"/>
                    <a:pt x="4" y="0"/>
                    <a:pt x="4" y="0"/>
                  </a:cubicBezTo>
                  <a:cubicBezTo>
                    <a:pt x="6" y="0"/>
                    <a:pt x="8" y="1"/>
                    <a:pt x="8" y="4"/>
                  </a:cubicBezTo>
                  <a:cubicBezTo>
                    <a:pt x="8" y="6"/>
                    <a:pt x="6" y="8"/>
                    <a:pt x="4" y="8"/>
                  </a:cubicBezTo>
                  <a:cubicBezTo>
                    <a:pt x="1" y="8"/>
                    <a:pt x="0" y="6"/>
                    <a:pt x="0" y="4"/>
                  </a:cubicBezTo>
                  <a:cubicBezTo>
                    <a:pt x="0" y="1"/>
                    <a:pt x="1" y="0"/>
                    <a:pt x="4" y="0"/>
                  </a:cubicBezTo>
                  <a:cubicBezTo>
                    <a:pt x="4" y="0"/>
                    <a:pt x="4" y="0"/>
                    <a:pt x="4" y="0"/>
                  </a:cubicBezTo>
                  <a:cubicBezTo>
                    <a:pt x="4" y="1"/>
                    <a:pt x="4" y="1"/>
                    <a:pt x="4" y="1"/>
                  </a:cubicBezTo>
                  <a:cubicBezTo>
                    <a:pt x="3" y="1"/>
                    <a:pt x="2" y="1"/>
                    <a:pt x="1" y="1"/>
                  </a:cubicBezTo>
                  <a:cubicBezTo>
                    <a:pt x="1" y="2"/>
                    <a:pt x="0" y="3"/>
                    <a:pt x="0" y="4"/>
                  </a:cubicBezTo>
                  <a:cubicBezTo>
                    <a:pt x="0" y="5"/>
                    <a:pt x="1" y="5"/>
                    <a:pt x="1" y="6"/>
                  </a:cubicBezTo>
                  <a:cubicBezTo>
                    <a:pt x="2" y="7"/>
                    <a:pt x="3" y="7"/>
                    <a:pt x="4" y="7"/>
                  </a:cubicBezTo>
                  <a:cubicBezTo>
                    <a:pt x="5" y="7"/>
                    <a:pt x="5" y="7"/>
                    <a:pt x="6" y="6"/>
                  </a:cubicBezTo>
                  <a:cubicBezTo>
                    <a:pt x="7" y="5"/>
                    <a:pt x="7" y="5"/>
                    <a:pt x="7" y="4"/>
                  </a:cubicBezTo>
                  <a:cubicBezTo>
                    <a:pt x="7" y="3"/>
                    <a:pt x="7" y="2"/>
                    <a:pt x="6" y="1"/>
                  </a:cubicBezTo>
                  <a:cubicBezTo>
                    <a:pt x="5" y="1"/>
                    <a:pt x="5" y="1"/>
                    <a:pt x="4" y="1"/>
                  </a:cubicBezTo>
                  <a:lnTo>
                    <a:pt x="4"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441"/>
            <p:cNvSpPr/>
            <p:nvPr/>
          </p:nvSpPr>
          <p:spPr bwMode="auto">
            <a:xfrm>
              <a:off x="10914063" y="3727534"/>
              <a:ext cx="98425" cy="98425"/>
            </a:xfrm>
            <a:custGeom>
              <a:avLst/>
              <a:gdLst>
                <a:gd name="T0" fmla="*/ 4 w 8"/>
                <a:gd name="T1" fmla="*/ 0 h 8"/>
                <a:gd name="T2" fmla="*/ 4 w 8"/>
                <a:gd name="T3" fmla="*/ 0 h 8"/>
                <a:gd name="T4" fmla="*/ 8 w 8"/>
                <a:gd name="T5" fmla="*/ 4 h 8"/>
                <a:gd name="T6" fmla="*/ 4 w 8"/>
                <a:gd name="T7" fmla="*/ 8 h 8"/>
                <a:gd name="T8" fmla="*/ 0 w 8"/>
                <a:gd name="T9" fmla="*/ 4 h 8"/>
                <a:gd name="T10" fmla="*/ 4 w 8"/>
                <a:gd name="T11" fmla="*/ 0 h 8"/>
                <a:gd name="T12" fmla="*/ 4 w 8"/>
                <a:gd name="T13" fmla="*/ 0 h 8"/>
                <a:gd name="T14" fmla="*/ 4 w 8"/>
                <a:gd name="T15" fmla="*/ 1 h 8"/>
                <a:gd name="T16" fmla="*/ 2 w 8"/>
                <a:gd name="T17" fmla="*/ 1 h 8"/>
                <a:gd name="T18" fmla="*/ 1 w 8"/>
                <a:gd name="T19" fmla="*/ 4 h 8"/>
                <a:gd name="T20" fmla="*/ 2 w 8"/>
                <a:gd name="T21" fmla="*/ 6 h 8"/>
                <a:gd name="T22" fmla="*/ 4 w 8"/>
                <a:gd name="T23" fmla="*/ 7 h 8"/>
                <a:gd name="T24" fmla="*/ 6 w 8"/>
                <a:gd name="T25" fmla="*/ 6 h 8"/>
                <a:gd name="T26" fmla="*/ 7 w 8"/>
                <a:gd name="T27" fmla="*/ 4 h 8"/>
                <a:gd name="T28" fmla="*/ 6 w 8"/>
                <a:gd name="T29" fmla="*/ 1 h 8"/>
                <a:gd name="T30" fmla="*/ 4 w 8"/>
                <a:gd name="T31" fmla="*/ 1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4" y="0"/>
                    <a:pt x="4" y="0"/>
                    <a:pt x="4" y="0"/>
                  </a:cubicBezTo>
                  <a:cubicBezTo>
                    <a:pt x="6" y="0"/>
                    <a:pt x="8" y="1"/>
                    <a:pt x="8" y="4"/>
                  </a:cubicBezTo>
                  <a:cubicBezTo>
                    <a:pt x="8" y="6"/>
                    <a:pt x="6" y="8"/>
                    <a:pt x="4" y="8"/>
                  </a:cubicBezTo>
                  <a:cubicBezTo>
                    <a:pt x="2" y="8"/>
                    <a:pt x="0" y="6"/>
                    <a:pt x="0" y="4"/>
                  </a:cubicBezTo>
                  <a:cubicBezTo>
                    <a:pt x="0" y="1"/>
                    <a:pt x="2" y="0"/>
                    <a:pt x="4" y="0"/>
                  </a:cubicBezTo>
                  <a:cubicBezTo>
                    <a:pt x="4" y="0"/>
                    <a:pt x="4" y="0"/>
                    <a:pt x="4" y="0"/>
                  </a:cubicBezTo>
                  <a:cubicBezTo>
                    <a:pt x="4" y="1"/>
                    <a:pt x="4" y="1"/>
                    <a:pt x="4" y="1"/>
                  </a:cubicBezTo>
                  <a:cubicBezTo>
                    <a:pt x="3" y="1"/>
                    <a:pt x="2" y="1"/>
                    <a:pt x="2" y="1"/>
                  </a:cubicBezTo>
                  <a:cubicBezTo>
                    <a:pt x="1" y="2"/>
                    <a:pt x="1" y="3"/>
                    <a:pt x="1" y="4"/>
                  </a:cubicBezTo>
                  <a:cubicBezTo>
                    <a:pt x="1" y="5"/>
                    <a:pt x="1" y="5"/>
                    <a:pt x="2" y="6"/>
                  </a:cubicBezTo>
                  <a:cubicBezTo>
                    <a:pt x="2" y="7"/>
                    <a:pt x="3" y="7"/>
                    <a:pt x="4" y="7"/>
                  </a:cubicBezTo>
                  <a:cubicBezTo>
                    <a:pt x="5" y="7"/>
                    <a:pt x="6" y="7"/>
                    <a:pt x="6" y="6"/>
                  </a:cubicBezTo>
                  <a:cubicBezTo>
                    <a:pt x="7" y="5"/>
                    <a:pt x="7" y="5"/>
                    <a:pt x="7" y="4"/>
                  </a:cubicBezTo>
                  <a:cubicBezTo>
                    <a:pt x="7" y="3"/>
                    <a:pt x="7" y="2"/>
                    <a:pt x="6" y="1"/>
                  </a:cubicBezTo>
                  <a:cubicBezTo>
                    <a:pt x="6" y="1"/>
                    <a:pt x="5" y="1"/>
                    <a:pt x="4" y="1"/>
                  </a:cubicBezTo>
                  <a:lnTo>
                    <a:pt x="4"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442"/>
            <p:cNvSpPr/>
            <p:nvPr/>
          </p:nvSpPr>
          <p:spPr bwMode="auto">
            <a:xfrm>
              <a:off x="10607676" y="3727534"/>
              <a:ext cx="96838" cy="98425"/>
            </a:xfrm>
            <a:custGeom>
              <a:avLst/>
              <a:gdLst>
                <a:gd name="T0" fmla="*/ 4 w 8"/>
                <a:gd name="T1" fmla="*/ 0 h 8"/>
                <a:gd name="T2" fmla="*/ 4 w 8"/>
                <a:gd name="T3" fmla="*/ 0 h 8"/>
                <a:gd name="T4" fmla="*/ 8 w 8"/>
                <a:gd name="T5" fmla="*/ 4 h 8"/>
                <a:gd name="T6" fmla="*/ 4 w 8"/>
                <a:gd name="T7" fmla="*/ 8 h 8"/>
                <a:gd name="T8" fmla="*/ 0 w 8"/>
                <a:gd name="T9" fmla="*/ 4 h 8"/>
                <a:gd name="T10" fmla="*/ 4 w 8"/>
                <a:gd name="T11" fmla="*/ 0 h 8"/>
                <a:gd name="T12" fmla="*/ 4 w 8"/>
                <a:gd name="T13" fmla="*/ 0 h 8"/>
                <a:gd name="T14" fmla="*/ 4 w 8"/>
                <a:gd name="T15" fmla="*/ 1 h 8"/>
                <a:gd name="T16" fmla="*/ 2 w 8"/>
                <a:gd name="T17" fmla="*/ 1 h 8"/>
                <a:gd name="T18" fmla="*/ 1 w 8"/>
                <a:gd name="T19" fmla="*/ 4 h 8"/>
                <a:gd name="T20" fmla="*/ 2 w 8"/>
                <a:gd name="T21" fmla="*/ 6 h 8"/>
                <a:gd name="T22" fmla="*/ 4 w 8"/>
                <a:gd name="T23" fmla="*/ 7 h 8"/>
                <a:gd name="T24" fmla="*/ 6 w 8"/>
                <a:gd name="T25" fmla="*/ 6 h 8"/>
                <a:gd name="T26" fmla="*/ 7 w 8"/>
                <a:gd name="T27" fmla="*/ 4 h 8"/>
                <a:gd name="T28" fmla="*/ 6 w 8"/>
                <a:gd name="T29" fmla="*/ 1 h 8"/>
                <a:gd name="T30" fmla="*/ 4 w 8"/>
                <a:gd name="T31" fmla="*/ 1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4" y="0"/>
                    <a:pt x="4" y="0"/>
                    <a:pt x="4" y="0"/>
                  </a:cubicBezTo>
                  <a:cubicBezTo>
                    <a:pt x="6" y="0"/>
                    <a:pt x="8" y="1"/>
                    <a:pt x="8" y="4"/>
                  </a:cubicBezTo>
                  <a:cubicBezTo>
                    <a:pt x="8" y="6"/>
                    <a:pt x="6" y="8"/>
                    <a:pt x="4" y="8"/>
                  </a:cubicBezTo>
                  <a:cubicBezTo>
                    <a:pt x="2" y="8"/>
                    <a:pt x="0" y="6"/>
                    <a:pt x="0" y="4"/>
                  </a:cubicBezTo>
                  <a:cubicBezTo>
                    <a:pt x="0" y="1"/>
                    <a:pt x="2" y="0"/>
                    <a:pt x="4" y="0"/>
                  </a:cubicBezTo>
                  <a:cubicBezTo>
                    <a:pt x="4" y="0"/>
                    <a:pt x="4" y="0"/>
                    <a:pt x="4" y="0"/>
                  </a:cubicBezTo>
                  <a:cubicBezTo>
                    <a:pt x="4" y="1"/>
                    <a:pt x="4" y="1"/>
                    <a:pt x="4" y="1"/>
                  </a:cubicBezTo>
                  <a:cubicBezTo>
                    <a:pt x="3" y="1"/>
                    <a:pt x="2" y="1"/>
                    <a:pt x="2" y="1"/>
                  </a:cubicBezTo>
                  <a:cubicBezTo>
                    <a:pt x="1" y="2"/>
                    <a:pt x="1" y="3"/>
                    <a:pt x="1" y="4"/>
                  </a:cubicBezTo>
                  <a:cubicBezTo>
                    <a:pt x="1" y="5"/>
                    <a:pt x="1" y="5"/>
                    <a:pt x="2" y="6"/>
                  </a:cubicBezTo>
                  <a:cubicBezTo>
                    <a:pt x="2" y="7"/>
                    <a:pt x="3" y="7"/>
                    <a:pt x="4" y="7"/>
                  </a:cubicBezTo>
                  <a:cubicBezTo>
                    <a:pt x="5" y="7"/>
                    <a:pt x="6" y="7"/>
                    <a:pt x="6" y="6"/>
                  </a:cubicBezTo>
                  <a:cubicBezTo>
                    <a:pt x="7" y="5"/>
                    <a:pt x="7" y="5"/>
                    <a:pt x="7" y="4"/>
                  </a:cubicBezTo>
                  <a:cubicBezTo>
                    <a:pt x="7" y="3"/>
                    <a:pt x="7" y="2"/>
                    <a:pt x="6" y="1"/>
                  </a:cubicBezTo>
                  <a:cubicBezTo>
                    <a:pt x="6" y="1"/>
                    <a:pt x="5" y="1"/>
                    <a:pt x="4" y="1"/>
                  </a:cubicBezTo>
                  <a:lnTo>
                    <a:pt x="4"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Oval 443"/>
            <p:cNvSpPr>
              <a:spLocks noChangeArrowheads="1"/>
            </p:cNvSpPr>
            <p:nvPr/>
          </p:nvSpPr>
          <p:spPr bwMode="auto">
            <a:xfrm>
              <a:off x="9220201" y="3441784"/>
              <a:ext cx="85725" cy="85725"/>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Oval 444"/>
            <p:cNvSpPr>
              <a:spLocks noChangeArrowheads="1"/>
            </p:cNvSpPr>
            <p:nvPr/>
          </p:nvSpPr>
          <p:spPr bwMode="auto">
            <a:xfrm>
              <a:off x="9404351" y="3441784"/>
              <a:ext cx="85725" cy="85725"/>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445"/>
            <p:cNvSpPr/>
            <p:nvPr/>
          </p:nvSpPr>
          <p:spPr bwMode="auto">
            <a:xfrm>
              <a:off x="9256713" y="3490997"/>
              <a:ext cx="171450" cy="0"/>
            </a:xfrm>
            <a:custGeom>
              <a:avLst/>
              <a:gdLst>
                <a:gd name="T0" fmla="*/ 0 w 108"/>
                <a:gd name="T1" fmla="*/ 108 w 108"/>
                <a:gd name="T2" fmla="*/ 0 w 108"/>
              </a:gdLst>
              <a:ahLst/>
              <a:cxnLst>
                <a:cxn ang="0">
                  <a:pos x="T0" y="0"/>
                </a:cxn>
                <a:cxn ang="0">
                  <a:pos x="T1" y="0"/>
                </a:cxn>
                <a:cxn ang="0">
                  <a:pos x="T2" y="0"/>
                </a:cxn>
              </a:cxnLst>
              <a:rect l="0" t="0" r="r" b="b"/>
              <a:pathLst>
                <a:path w="108">
                  <a:moveTo>
                    <a:pt x="0" y="0"/>
                  </a:moveTo>
                  <a:lnTo>
                    <a:pt x="108" y="0"/>
                  </a:lnTo>
                  <a:lnTo>
                    <a:pt x="0" y="0"/>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Line 446"/>
            <p:cNvSpPr>
              <a:spLocks noChangeShapeType="1"/>
            </p:cNvSpPr>
            <p:nvPr/>
          </p:nvSpPr>
          <p:spPr bwMode="auto">
            <a:xfrm>
              <a:off x="9256713" y="3490997"/>
              <a:ext cx="1714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Rectangle 447"/>
            <p:cNvSpPr>
              <a:spLocks noChangeArrowheads="1"/>
            </p:cNvSpPr>
            <p:nvPr/>
          </p:nvSpPr>
          <p:spPr bwMode="auto">
            <a:xfrm>
              <a:off x="9256713" y="3478297"/>
              <a:ext cx="171450" cy="12700"/>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3" name="Freeform 448"/>
            <p:cNvSpPr/>
            <p:nvPr/>
          </p:nvSpPr>
          <p:spPr bwMode="auto">
            <a:xfrm>
              <a:off x="9256713" y="3478297"/>
              <a:ext cx="171450" cy="12700"/>
            </a:xfrm>
            <a:custGeom>
              <a:avLst/>
              <a:gdLst>
                <a:gd name="T0" fmla="*/ 0 w 108"/>
                <a:gd name="T1" fmla="*/ 0 h 8"/>
                <a:gd name="T2" fmla="*/ 108 w 108"/>
                <a:gd name="T3" fmla="*/ 0 h 8"/>
                <a:gd name="T4" fmla="*/ 108 w 108"/>
                <a:gd name="T5" fmla="*/ 8 h 8"/>
                <a:gd name="T6" fmla="*/ 0 w 108"/>
                <a:gd name="T7" fmla="*/ 8 h 8"/>
              </a:gdLst>
              <a:ahLst/>
              <a:cxnLst>
                <a:cxn ang="0">
                  <a:pos x="T0" y="T1"/>
                </a:cxn>
                <a:cxn ang="0">
                  <a:pos x="T2" y="T3"/>
                </a:cxn>
                <a:cxn ang="0">
                  <a:pos x="T4" y="T5"/>
                </a:cxn>
                <a:cxn ang="0">
                  <a:pos x="T6" y="T7"/>
                </a:cxn>
              </a:cxnLst>
              <a:rect l="0" t="0" r="r" b="b"/>
              <a:pathLst>
                <a:path w="108" h="8">
                  <a:moveTo>
                    <a:pt x="0" y="0"/>
                  </a:moveTo>
                  <a:lnTo>
                    <a:pt x="108" y="0"/>
                  </a:lnTo>
                  <a:lnTo>
                    <a:pt x="108" y="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Rectangle 450"/>
            <p:cNvSpPr>
              <a:spLocks noChangeArrowheads="1"/>
            </p:cNvSpPr>
            <p:nvPr/>
          </p:nvSpPr>
          <p:spPr bwMode="auto">
            <a:xfrm>
              <a:off x="8999538" y="3056022"/>
              <a:ext cx="1588" cy="1588"/>
            </a:xfrm>
            <a:prstGeom prst="rect">
              <a:avLst/>
            </a:prstGeom>
            <a:solidFill>
              <a:srgbClr val="554D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5" name="Freeform 454"/>
            <p:cNvSpPr/>
            <p:nvPr/>
          </p:nvSpPr>
          <p:spPr bwMode="auto">
            <a:xfrm>
              <a:off x="8348663" y="2708359"/>
              <a:ext cx="158750" cy="160338"/>
            </a:xfrm>
            <a:custGeom>
              <a:avLst/>
              <a:gdLst>
                <a:gd name="T0" fmla="*/ 77 w 100"/>
                <a:gd name="T1" fmla="*/ 86 h 101"/>
                <a:gd name="T2" fmla="*/ 15 w 100"/>
                <a:gd name="T3" fmla="*/ 15 h 101"/>
                <a:gd name="T4" fmla="*/ 23 w 100"/>
                <a:gd name="T5" fmla="*/ 7 h 101"/>
                <a:gd name="T6" fmla="*/ 85 w 100"/>
                <a:gd name="T7" fmla="*/ 70 h 101"/>
                <a:gd name="T8" fmla="*/ 85 w 100"/>
                <a:gd name="T9" fmla="*/ 0 h 101"/>
                <a:gd name="T10" fmla="*/ 100 w 100"/>
                <a:gd name="T11" fmla="*/ 0 h 101"/>
                <a:gd name="T12" fmla="*/ 100 w 100"/>
                <a:gd name="T13" fmla="*/ 101 h 101"/>
                <a:gd name="T14" fmla="*/ 0 w 100"/>
                <a:gd name="T15" fmla="*/ 101 h 101"/>
                <a:gd name="T16" fmla="*/ 0 w 100"/>
                <a:gd name="T17" fmla="*/ 86 h 101"/>
                <a:gd name="T18" fmla="*/ 77 w 100"/>
                <a:gd name="T19"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77" y="86"/>
                  </a:moveTo>
                  <a:lnTo>
                    <a:pt x="15" y="15"/>
                  </a:lnTo>
                  <a:lnTo>
                    <a:pt x="23" y="7"/>
                  </a:lnTo>
                  <a:lnTo>
                    <a:pt x="85" y="70"/>
                  </a:lnTo>
                  <a:lnTo>
                    <a:pt x="85" y="0"/>
                  </a:lnTo>
                  <a:lnTo>
                    <a:pt x="100" y="0"/>
                  </a:lnTo>
                  <a:lnTo>
                    <a:pt x="100" y="101"/>
                  </a:lnTo>
                  <a:lnTo>
                    <a:pt x="0" y="101"/>
                  </a:lnTo>
                  <a:lnTo>
                    <a:pt x="0" y="86"/>
                  </a:lnTo>
                  <a:lnTo>
                    <a:pt x="77" y="86"/>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455"/>
            <p:cNvSpPr/>
            <p:nvPr/>
          </p:nvSpPr>
          <p:spPr bwMode="auto">
            <a:xfrm>
              <a:off x="8520113" y="2708359"/>
              <a:ext cx="160338" cy="160338"/>
            </a:xfrm>
            <a:custGeom>
              <a:avLst/>
              <a:gdLst>
                <a:gd name="T0" fmla="*/ 31 w 101"/>
                <a:gd name="T1" fmla="*/ 86 h 101"/>
                <a:gd name="T2" fmla="*/ 93 w 101"/>
                <a:gd name="T3" fmla="*/ 15 h 101"/>
                <a:gd name="T4" fmla="*/ 85 w 101"/>
                <a:gd name="T5" fmla="*/ 7 h 101"/>
                <a:gd name="T6" fmla="*/ 16 w 101"/>
                <a:gd name="T7" fmla="*/ 70 h 101"/>
                <a:gd name="T8" fmla="*/ 16 w 101"/>
                <a:gd name="T9" fmla="*/ 0 h 101"/>
                <a:gd name="T10" fmla="*/ 0 w 101"/>
                <a:gd name="T11" fmla="*/ 0 h 101"/>
                <a:gd name="T12" fmla="*/ 0 w 101"/>
                <a:gd name="T13" fmla="*/ 101 h 101"/>
                <a:gd name="T14" fmla="*/ 101 w 101"/>
                <a:gd name="T15" fmla="*/ 101 h 101"/>
                <a:gd name="T16" fmla="*/ 101 w 101"/>
                <a:gd name="T17" fmla="*/ 86 h 101"/>
                <a:gd name="T18" fmla="*/ 31 w 101"/>
                <a:gd name="T19"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31" y="86"/>
                  </a:moveTo>
                  <a:lnTo>
                    <a:pt x="93" y="15"/>
                  </a:lnTo>
                  <a:lnTo>
                    <a:pt x="85" y="7"/>
                  </a:lnTo>
                  <a:lnTo>
                    <a:pt x="16" y="70"/>
                  </a:lnTo>
                  <a:lnTo>
                    <a:pt x="16" y="0"/>
                  </a:lnTo>
                  <a:lnTo>
                    <a:pt x="0" y="0"/>
                  </a:lnTo>
                  <a:lnTo>
                    <a:pt x="0" y="101"/>
                  </a:lnTo>
                  <a:lnTo>
                    <a:pt x="101" y="101"/>
                  </a:lnTo>
                  <a:lnTo>
                    <a:pt x="101" y="86"/>
                  </a:lnTo>
                  <a:lnTo>
                    <a:pt x="31" y="86"/>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457"/>
            <p:cNvSpPr/>
            <p:nvPr/>
          </p:nvSpPr>
          <p:spPr bwMode="auto">
            <a:xfrm>
              <a:off x="9072563" y="3925971"/>
              <a:ext cx="257175" cy="211138"/>
            </a:xfrm>
            <a:custGeom>
              <a:avLst/>
              <a:gdLst>
                <a:gd name="T0" fmla="*/ 62 w 162"/>
                <a:gd name="T1" fmla="*/ 8 h 133"/>
                <a:gd name="T2" fmla="*/ 62 w 162"/>
                <a:gd name="T3" fmla="*/ 0 h 133"/>
                <a:gd name="T4" fmla="*/ 108 w 162"/>
                <a:gd name="T5" fmla="*/ 0 h 133"/>
                <a:gd name="T6" fmla="*/ 62 w 162"/>
                <a:gd name="T7" fmla="*/ 47 h 133"/>
                <a:gd name="T8" fmla="*/ 162 w 162"/>
                <a:gd name="T9" fmla="*/ 47 h 133"/>
                <a:gd name="T10" fmla="*/ 162 w 162"/>
                <a:gd name="T11" fmla="*/ 86 h 133"/>
                <a:gd name="T12" fmla="*/ 62 w 162"/>
                <a:gd name="T13" fmla="*/ 86 h 133"/>
                <a:gd name="T14" fmla="*/ 108 w 162"/>
                <a:gd name="T15" fmla="*/ 133 h 133"/>
                <a:gd name="T16" fmla="*/ 62 w 162"/>
                <a:gd name="T17" fmla="*/ 133 h 133"/>
                <a:gd name="T18" fmla="*/ 0 w 162"/>
                <a:gd name="T19" fmla="*/ 70 h 133"/>
                <a:gd name="T20" fmla="*/ 62 w 162"/>
                <a:gd name="T21" fmla="*/ 0 h 133"/>
                <a:gd name="T22" fmla="*/ 62 w 162"/>
                <a:gd name="T23" fmla="*/ 0 h 133"/>
                <a:gd name="T24" fmla="*/ 62 w 162"/>
                <a:gd name="T25" fmla="*/ 8 h 133"/>
                <a:gd name="T26" fmla="*/ 70 w 162"/>
                <a:gd name="T27" fmla="*/ 8 h 133"/>
                <a:gd name="T28" fmla="*/ 8 w 162"/>
                <a:gd name="T29" fmla="*/ 70 h 133"/>
                <a:gd name="T30" fmla="*/ 70 w 162"/>
                <a:gd name="T31" fmla="*/ 125 h 133"/>
                <a:gd name="T32" fmla="*/ 101 w 162"/>
                <a:gd name="T33" fmla="*/ 125 h 133"/>
                <a:gd name="T34" fmla="*/ 54 w 162"/>
                <a:gd name="T35" fmla="*/ 78 h 133"/>
                <a:gd name="T36" fmla="*/ 155 w 162"/>
                <a:gd name="T37" fmla="*/ 78 h 133"/>
                <a:gd name="T38" fmla="*/ 155 w 162"/>
                <a:gd name="T39" fmla="*/ 55 h 133"/>
                <a:gd name="T40" fmla="*/ 47 w 162"/>
                <a:gd name="T41" fmla="*/ 55 h 133"/>
                <a:gd name="T42" fmla="*/ 101 w 162"/>
                <a:gd name="T43" fmla="*/ 8 h 133"/>
                <a:gd name="T44" fmla="*/ 62 w 162"/>
                <a:gd name="T45" fmla="*/ 8 h 133"/>
                <a:gd name="T46" fmla="*/ 62 w 162"/>
                <a:gd name="T47" fmla="*/ 8 h 133"/>
                <a:gd name="T48" fmla="*/ 70 w 162"/>
                <a:gd name="T49" fmla="*/ 8 h 133"/>
                <a:gd name="T50" fmla="*/ 62 w 162"/>
                <a:gd name="T51" fmla="*/ 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33">
                  <a:moveTo>
                    <a:pt x="62" y="8"/>
                  </a:moveTo>
                  <a:lnTo>
                    <a:pt x="62" y="0"/>
                  </a:lnTo>
                  <a:lnTo>
                    <a:pt x="108" y="0"/>
                  </a:lnTo>
                  <a:lnTo>
                    <a:pt x="62" y="47"/>
                  </a:lnTo>
                  <a:lnTo>
                    <a:pt x="162" y="47"/>
                  </a:lnTo>
                  <a:lnTo>
                    <a:pt x="162" y="86"/>
                  </a:lnTo>
                  <a:lnTo>
                    <a:pt x="62" y="86"/>
                  </a:lnTo>
                  <a:lnTo>
                    <a:pt x="108" y="133"/>
                  </a:lnTo>
                  <a:lnTo>
                    <a:pt x="62" y="133"/>
                  </a:lnTo>
                  <a:lnTo>
                    <a:pt x="0" y="70"/>
                  </a:lnTo>
                  <a:lnTo>
                    <a:pt x="62" y="0"/>
                  </a:lnTo>
                  <a:lnTo>
                    <a:pt x="62" y="0"/>
                  </a:lnTo>
                  <a:lnTo>
                    <a:pt x="62" y="8"/>
                  </a:lnTo>
                  <a:lnTo>
                    <a:pt x="70" y="8"/>
                  </a:lnTo>
                  <a:lnTo>
                    <a:pt x="8" y="70"/>
                  </a:lnTo>
                  <a:lnTo>
                    <a:pt x="70" y="125"/>
                  </a:lnTo>
                  <a:lnTo>
                    <a:pt x="101" y="125"/>
                  </a:lnTo>
                  <a:lnTo>
                    <a:pt x="54" y="78"/>
                  </a:lnTo>
                  <a:lnTo>
                    <a:pt x="155" y="78"/>
                  </a:lnTo>
                  <a:lnTo>
                    <a:pt x="155" y="55"/>
                  </a:lnTo>
                  <a:lnTo>
                    <a:pt x="47" y="55"/>
                  </a:lnTo>
                  <a:lnTo>
                    <a:pt x="101" y="8"/>
                  </a:lnTo>
                  <a:lnTo>
                    <a:pt x="62" y="8"/>
                  </a:lnTo>
                  <a:lnTo>
                    <a:pt x="62" y="8"/>
                  </a:lnTo>
                  <a:lnTo>
                    <a:pt x="70" y="8"/>
                  </a:lnTo>
                  <a:lnTo>
                    <a:pt x="62" y="8"/>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458"/>
            <p:cNvSpPr/>
            <p:nvPr/>
          </p:nvSpPr>
          <p:spPr bwMode="auto">
            <a:xfrm>
              <a:off x="9637713" y="3490996"/>
              <a:ext cx="269875" cy="211138"/>
            </a:xfrm>
            <a:custGeom>
              <a:avLst/>
              <a:gdLst>
                <a:gd name="T0" fmla="*/ 69 w 170"/>
                <a:gd name="T1" fmla="*/ 0 h 133"/>
                <a:gd name="T2" fmla="*/ 108 w 170"/>
                <a:gd name="T3" fmla="*/ 0 h 133"/>
                <a:gd name="T4" fmla="*/ 54 w 170"/>
                <a:gd name="T5" fmla="*/ 55 h 133"/>
                <a:gd name="T6" fmla="*/ 170 w 170"/>
                <a:gd name="T7" fmla="*/ 55 h 133"/>
                <a:gd name="T8" fmla="*/ 170 w 170"/>
                <a:gd name="T9" fmla="*/ 78 h 133"/>
                <a:gd name="T10" fmla="*/ 62 w 170"/>
                <a:gd name="T11" fmla="*/ 78 h 133"/>
                <a:gd name="T12" fmla="*/ 108 w 170"/>
                <a:gd name="T13" fmla="*/ 133 h 133"/>
                <a:gd name="T14" fmla="*/ 69 w 170"/>
                <a:gd name="T15" fmla="*/ 133 h 133"/>
                <a:gd name="T16" fmla="*/ 0 w 170"/>
                <a:gd name="T17" fmla="*/ 62 h 133"/>
                <a:gd name="T18" fmla="*/ 69 w 170"/>
                <a:gd name="T1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33">
                  <a:moveTo>
                    <a:pt x="69" y="0"/>
                  </a:moveTo>
                  <a:lnTo>
                    <a:pt x="108" y="0"/>
                  </a:lnTo>
                  <a:lnTo>
                    <a:pt x="54" y="55"/>
                  </a:lnTo>
                  <a:lnTo>
                    <a:pt x="170" y="55"/>
                  </a:lnTo>
                  <a:lnTo>
                    <a:pt x="170" y="78"/>
                  </a:lnTo>
                  <a:lnTo>
                    <a:pt x="62" y="78"/>
                  </a:lnTo>
                  <a:lnTo>
                    <a:pt x="108" y="133"/>
                  </a:lnTo>
                  <a:lnTo>
                    <a:pt x="69" y="133"/>
                  </a:lnTo>
                  <a:lnTo>
                    <a:pt x="0" y="62"/>
                  </a:lnTo>
                  <a:lnTo>
                    <a:pt x="69" y="0"/>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Oval 459"/>
            <p:cNvSpPr>
              <a:spLocks noChangeArrowheads="1"/>
            </p:cNvSpPr>
            <p:nvPr/>
          </p:nvSpPr>
          <p:spPr bwMode="auto">
            <a:xfrm>
              <a:off x="10558463" y="4659396"/>
              <a:ext cx="85725" cy="98425"/>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Oval 460"/>
            <p:cNvSpPr>
              <a:spLocks noChangeArrowheads="1"/>
            </p:cNvSpPr>
            <p:nvPr/>
          </p:nvSpPr>
          <p:spPr bwMode="auto">
            <a:xfrm>
              <a:off x="9428163" y="4360946"/>
              <a:ext cx="98425" cy="873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Oval 461"/>
            <p:cNvSpPr>
              <a:spLocks noChangeArrowheads="1"/>
            </p:cNvSpPr>
            <p:nvPr/>
          </p:nvSpPr>
          <p:spPr bwMode="auto">
            <a:xfrm>
              <a:off x="8286751" y="4559384"/>
              <a:ext cx="85725"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Oval 462"/>
            <p:cNvSpPr>
              <a:spLocks noChangeArrowheads="1"/>
            </p:cNvSpPr>
            <p:nvPr/>
          </p:nvSpPr>
          <p:spPr bwMode="auto">
            <a:xfrm>
              <a:off x="8004176" y="4559384"/>
              <a:ext cx="87313"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463"/>
            <p:cNvSpPr/>
            <p:nvPr/>
          </p:nvSpPr>
          <p:spPr bwMode="auto">
            <a:xfrm>
              <a:off x="9723438" y="4646696"/>
              <a:ext cx="98425" cy="111125"/>
            </a:xfrm>
            <a:custGeom>
              <a:avLst/>
              <a:gdLst>
                <a:gd name="T0" fmla="*/ 4 w 8"/>
                <a:gd name="T1" fmla="*/ 0 h 9"/>
                <a:gd name="T2" fmla="*/ 8 w 8"/>
                <a:gd name="T3" fmla="*/ 5 h 9"/>
                <a:gd name="T4" fmla="*/ 4 w 8"/>
                <a:gd name="T5" fmla="*/ 9 h 9"/>
                <a:gd name="T6" fmla="*/ 0 w 8"/>
                <a:gd name="T7" fmla="*/ 5 h 9"/>
                <a:gd name="T8" fmla="*/ 0 w 8"/>
                <a:gd name="T9" fmla="*/ 5 h 9"/>
                <a:gd name="T10" fmla="*/ 1 w 8"/>
                <a:gd name="T11" fmla="*/ 5 h 9"/>
                <a:gd name="T12" fmla="*/ 2 w 8"/>
                <a:gd name="T13" fmla="*/ 7 h 9"/>
                <a:gd name="T14" fmla="*/ 4 w 8"/>
                <a:gd name="T15" fmla="*/ 8 h 9"/>
                <a:gd name="T16" fmla="*/ 6 w 8"/>
                <a:gd name="T17" fmla="*/ 7 h 9"/>
                <a:gd name="T18" fmla="*/ 7 w 8"/>
                <a:gd name="T19" fmla="*/ 5 h 9"/>
                <a:gd name="T20" fmla="*/ 6 w 8"/>
                <a:gd name="T21" fmla="*/ 2 h 9"/>
                <a:gd name="T22" fmla="*/ 4 w 8"/>
                <a:gd name="T23" fmla="*/ 1 h 9"/>
                <a:gd name="T24" fmla="*/ 2 w 8"/>
                <a:gd name="T25" fmla="*/ 2 h 9"/>
                <a:gd name="T26" fmla="*/ 1 w 8"/>
                <a:gd name="T27" fmla="*/ 5 h 9"/>
                <a:gd name="T28" fmla="*/ 0 w 8"/>
                <a:gd name="T29" fmla="*/ 5 h 9"/>
                <a:gd name="T30" fmla="*/ 0 w 8"/>
                <a:gd name="T31" fmla="*/ 5 h 9"/>
                <a:gd name="T32" fmla="*/ 4 w 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0"/>
                  </a:moveTo>
                  <a:cubicBezTo>
                    <a:pt x="6" y="0"/>
                    <a:pt x="8" y="2"/>
                    <a:pt x="8" y="5"/>
                  </a:cubicBezTo>
                  <a:cubicBezTo>
                    <a:pt x="8" y="7"/>
                    <a:pt x="6" y="9"/>
                    <a:pt x="4" y="9"/>
                  </a:cubicBezTo>
                  <a:cubicBezTo>
                    <a:pt x="2" y="9"/>
                    <a:pt x="0" y="7"/>
                    <a:pt x="0" y="5"/>
                  </a:cubicBezTo>
                  <a:cubicBezTo>
                    <a:pt x="0" y="5"/>
                    <a:pt x="0" y="5"/>
                    <a:pt x="0" y="5"/>
                  </a:cubicBezTo>
                  <a:cubicBezTo>
                    <a:pt x="1" y="5"/>
                    <a:pt x="1" y="5"/>
                    <a:pt x="1" y="5"/>
                  </a:cubicBezTo>
                  <a:cubicBezTo>
                    <a:pt x="1" y="5"/>
                    <a:pt x="1" y="6"/>
                    <a:pt x="2" y="7"/>
                  </a:cubicBezTo>
                  <a:cubicBezTo>
                    <a:pt x="2" y="7"/>
                    <a:pt x="3" y="8"/>
                    <a:pt x="4" y="8"/>
                  </a:cubicBezTo>
                  <a:cubicBezTo>
                    <a:pt x="5" y="8"/>
                    <a:pt x="6" y="7"/>
                    <a:pt x="6" y="7"/>
                  </a:cubicBezTo>
                  <a:cubicBezTo>
                    <a:pt x="7" y="6"/>
                    <a:pt x="7" y="5"/>
                    <a:pt x="7" y="5"/>
                  </a:cubicBezTo>
                  <a:cubicBezTo>
                    <a:pt x="7" y="4"/>
                    <a:pt x="7" y="3"/>
                    <a:pt x="6" y="2"/>
                  </a:cubicBezTo>
                  <a:cubicBezTo>
                    <a:pt x="6" y="2"/>
                    <a:pt x="5" y="1"/>
                    <a:pt x="4" y="1"/>
                  </a:cubicBezTo>
                  <a:cubicBezTo>
                    <a:pt x="3" y="1"/>
                    <a:pt x="2" y="2"/>
                    <a:pt x="2" y="2"/>
                  </a:cubicBezTo>
                  <a:cubicBezTo>
                    <a:pt x="1" y="3"/>
                    <a:pt x="1" y="4"/>
                    <a:pt x="1" y="5"/>
                  </a:cubicBezTo>
                  <a:cubicBezTo>
                    <a:pt x="0" y="5"/>
                    <a:pt x="0" y="5"/>
                    <a:pt x="0" y="5"/>
                  </a:cubicBezTo>
                  <a:cubicBezTo>
                    <a:pt x="0" y="5"/>
                    <a:pt x="0" y="5"/>
                    <a:pt x="0" y="5"/>
                  </a:cubicBezTo>
                  <a:cubicBezTo>
                    <a:pt x="0" y="2"/>
                    <a:pt x="2"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464"/>
            <p:cNvSpPr/>
            <p:nvPr/>
          </p:nvSpPr>
          <p:spPr bwMode="auto">
            <a:xfrm>
              <a:off x="8483601" y="4360946"/>
              <a:ext cx="98425" cy="111125"/>
            </a:xfrm>
            <a:custGeom>
              <a:avLst/>
              <a:gdLst>
                <a:gd name="T0" fmla="*/ 4 w 8"/>
                <a:gd name="T1" fmla="*/ 0 h 9"/>
                <a:gd name="T2" fmla="*/ 8 w 8"/>
                <a:gd name="T3" fmla="*/ 5 h 9"/>
                <a:gd name="T4" fmla="*/ 4 w 8"/>
                <a:gd name="T5" fmla="*/ 9 h 9"/>
                <a:gd name="T6" fmla="*/ 0 w 8"/>
                <a:gd name="T7" fmla="*/ 5 h 9"/>
                <a:gd name="T8" fmla="*/ 0 w 8"/>
                <a:gd name="T9" fmla="*/ 5 h 9"/>
                <a:gd name="T10" fmla="*/ 1 w 8"/>
                <a:gd name="T11" fmla="*/ 5 h 9"/>
                <a:gd name="T12" fmla="*/ 2 w 8"/>
                <a:gd name="T13" fmla="*/ 7 h 9"/>
                <a:gd name="T14" fmla="*/ 4 w 8"/>
                <a:gd name="T15" fmla="*/ 8 h 9"/>
                <a:gd name="T16" fmla="*/ 6 w 8"/>
                <a:gd name="T17" fmla="*/ 7 h 9"/>
                <a:gd name="T18" fmla="*/ 7 w 8"/>
                <a:gd name="T19" fmla="*/ 5 h 9"/>
                <a:gd name="T20" fmla="*/ 6 w 8"/>
                <a:gd name="T21" fmla="*/ 2 h 9"/>
                <a:gd name="T22" fmla="*/ 4 w 8"/>
                <a:gd name="T23" fmla="*/ 1 h 9"/>
                <a:gd name="T24" fmla="*/ 2 w 8"/>
                <a:gd name="T25" fmla="*/ 2 h 9"/>
                <a:gd name="T26" fmla="*/ 1 w 8"/>
                <a:gd name="T27" fmla="*/ 5 h 9"/>
                <a:gd name="T28" fmla="*/ 0 w 8"/>
                <a:gd name="T29" fmla="*/ 5 h 9"/>
                <a:gd name="T30" fmla="*/ 0 w 8"/>
                <a:gd name="T31" fmla="*/ 5 h 9"/>
                <a:gd name="T32" fmla="*/ 4 w 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0"/>
                  </a:moveTo>
                  <a:cubicBezTo>
                    <a:pt x="6" y="0"/>
                    <a:pt x="8" y="2"/>
                    <a:pt x="8" y="5"/>
                  </a:cubicBezTo>
                  <a:cubicBezTo>
                    <a:pt x="8" y="7"/>
                    <a:pt x="6" y="9"/>
                    <a:pt x="4" y="9"/>
                  </a:cubicBezTo>
                  <a:cubicBezTo>
                    <a:pt x="2" y="9"/>
                    <a:pt x="0" y="7"/>
                    <a:pt x="0" y="5"/>
                  </a:cubicBezTo>
                  <a:cubicBezTo>
                    <a:pt x="0" y="5"/>
                    <a:pt x="0" y="5"/>
                    <a:pt x="0" y="5"/>
                  </a:cubicBezTo>
                  <a:cubicBezTo>
                    <a:pt x="1" y="5"/>
                    <a:pt x="1" y="5"/>
                    <a:pt x="1" y="5"/>
                  </a:cubicBezTo>
                  <a:cubicBezTo>
                    <a:pt x="1" y="5"/>
                    <a:pt x="1" y="6"/>
                    <a:pt x="2" y="7"/>
                  </a:cubicBezTo>
                  <a:cubicBezTo>
                    <a:pt x="2" y="8"/>
                    <a:pt x="3" y="8"/>
                    <a:pt x="4" y="8"/>
                  </a:cubicBezTo>
                  <a:cubicBezTo>
                    <a:pt x="5" y="8"/>
                    <a:pt x="6" y="8"/>
                    <a:pt x="6" y="7"/>
                  </a:cubicBezTo>
                  <a:cubicBezTo>
                    <a:pt x="7" y="6"/>
                    <a:pt x="7" y="5"/>
                    <a:pt x="7" y="5"/>
                  </a:cubicBezTo>
                  <a:cubicBezTo>
                    <a:pt x="7" y="4"/>
                    <a:pt x="7" y="3"/>
                    <a:pt x="6" y="2"/>
                  </a:cubicBezTo>
                  <a:cubicBezTo>
                    <a:pt x="6" y="2"/>
                    <a:pt x="5" y="1"/>
                    <a:pt x="4" y="1"/>
                  </a:cubicBezTo>
                  <a:cubicBezTo>
                    <a:pt x="3" y="1"/>
                    <a:pt x="2" y="2"/>
                    <a:pt x="2" y="2"/>
                  </a:cubicBezTo>
                  <a:cubicBezTo>
                    <a:pt x="1" y="3"/>
                    <a:pt x="1" y="4"/>
                    <a:pt x="1" y="5"/>
                  </a:cubicBezTo>
                  <a:cubicBezTo>
                    <a:pt x="0" y="5"/>
                    <a:pt x="0" y="5"/>
                    <a:pt x="0" y="5"/>
                  </a:cubicBezTo>
                  <a:cubicBezTo>
                    <a:pt x="0" y="5"/>
                    <a:pt x="0" y="5"/>
                    <a:pt x="0" y="5"/>
                  </a:cubicBezTo>
                  <a:cubicBezTo>
                    <a:pt x="0" y="2"/>
                    <a:pt x="2"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465"/>
            <p:cNvSpPr/>
            <p:nvPr/>
          </p:nvSpPr>
          <p:spPr bwMode="auto">
            <a:xfrm>
              <a:off x="8078788" y="4397459"/>
              <a:ext cx="2516188" cy="323850"/>
            </a:xfrm>
            <a:custGeom>
              <a:avLst/>
              <a:gdLst>
                <a:gd name="T0" fmla="*/ 278 w 1585"/>
                <a:gd name="T1" fmla="*/ 0 h 204"/>
                <a:gd name="T2" fmla="*/ 881 w 1585"/>
                <a:gd name="T3" fmla="*/ 0 h 204"/>
                <a:gd name="T4" fmla="*/ 1067 w 1585"/>
                <a:gd name="T5" fmla="*/ 196 h 204"/>
                <a:gd name="T6" fmla="*/ 1585 w 1585"/>
                <a:gd name="T7" fmla="*/ 196 h 204"/>
                <a:gd name="T8" fmla="*/ 1585 w 1585"/>
                <a:gd name="T9" fmla="*/ 204 h 204"/>
                <a:gd name="T10" fmla="*/ 1067 w 1585"/>
                <a:gd name="T11" fmla="*/ 204 h 204"/>
                <a:gd name="T12" fmla="*/ 881 w 1585"/>
                <a:gd name="T13" fmla="*/ 8 h 204"/>
                <a:gd name="T14" fmla="*/ 286 w 1585"/>
                <a:gd name="T15" fmla="*/ 8 h 204"/>
                <a:gd name="T16" fmla="*/ 162 w 1585"/>
                <a:gd name="T17" fmla="*/ 141 h 204"/>
                <a:gd name="T18" fmla="*/ 0 w 1585"/>
                <a:gd name="T19" fmla="*/ 141 h 204"/>
                <a:gd name="T20" fmla="*/ 0 w 1585"/>
                <a:gd name="T21" fmla="*/ 134 h 204"/>
                <a:gd name="T22" fmla="*/ 154 w 1585"/>
                <a:gd name="T23" fmla="*/ 134 h 204"/>
                <a:gd name="T24" fmla="*/ 278 w 1585"/>
                <a:gd name="T2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5" h="204">
                  <a:moveTo>
                    <a:pt x="278" y="0"/>
                  </a:moveTo>
                  <a:lnTo>
                    <a:pt x="881" y="0"/>
                  </a:lnTo>
                  <a:lnTo>
                    <a:pt x="1067" y="196"/>
                  </a:lnTo>
                  <a:lnTo>
                    <a:pt x="1585" y="196"/>
                  </a:lnTo>
                  <a:lnTo>
                    <a:pt x="1585" y="204"/>
                  </a:lnTo>
                  <a:lnTo>
                    <a:pt x="1067" y="204"/>
                  </a:lnTo>
                  <a:lnTo>
                    <a:pt x="881" y="8"/>
                  </a:lnTo>
                  <a:lnTo>
                    <a:pt x="286" y="8"/>
                  </a:lnTo>
                  <a:lnTo>
                    <a:pt x="162" y="141"/>
                  </a:lnTo>
                  <a:lnTo>
                    <a:pt x="0" y="141"/>
                  </a:lnTo>
                  <a:lnTo>
                    <a:pt x="0" y="134"/>
                  </a:lnTo>
                  <a:lnTo>
                    <a:pt x="154" y="134"/>
                  </a:lnTo>
                  <a:lnTo>
                    <a:pt x="278" y="0"/>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Oval 466"/>
            <p:cNvSpPr>
              <a:spLocks noChangeArrowheads="1"/>
            </p:cNvSpPr>
            <p:nvPr/>
          </p:nvSpPr>
          <p:spPr bwMode="auto">
            <a:xfrm>
              <a:off x="10766426" y="4173621"/>
              <a:ext cx="98425"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Oval 467"/>
            <p:cNvSpPr>
              <a:spLocks noChangeArrowheads="1"/>
            </p:cNvSpPr>
            <p:nvPr/>
          </p:nvSpPr>
          <p:spPr bwMode="auto">
            <a:xfrm>
              <a:off x="9821863" y="3987884"/>
              <a:ext cx="98425"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Oval 468"/>
            <p:cNvSpPr>
              <a:spLocks noChangeArrowheads="1"/>
            </p:cNvSpPr>
            <p:nvPr/>
          </p:nvSpPr>
          <p:spPr bwMode="auto">
            <a:xfrm>
              <a:off x="12079288" y="3913271"/>
              <a:ext cx="98425" cy="873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469"/>
            <p:cNvSpPr/>
            <p:nvPr/>
          </p:nvSpPr>
          <p:spPr bwMode="auto">
            <a:xfrm>
              <a:off x="11749088" y="3913271"/>
              <a:ext cx="98425" cy="112713"/>
            </a:xfrm>
            <a:custGeom>
              <a:avLst/>
              <a:gdLst>
                <a:gd name="T0" fmla="*/ 4 w 8"/>
                <a:gd name="T1" fmla="*/ 0 h 9"/>
                <a:gd name="T2" fmla="*/ 8 w 8"/>
                <a:gd name="T3" fmla="*/ 5 h 9"/>
                <a:gd name="T4" fmla="*/ 4 w 8"/>
                <a:gd name="T5" fmla="*/ 9 h 9"/>
                <a:gd name="T6" fmla="*/ 0 w 8"/>
                <a:gd name="T7" fmla="*/ 5 h 9"/>
                <a:gd name="T8" fmla="*/ 0 w 8"/>
                <a:gd name="T9" fmla="*/ 5 h 9"/>
                <a:gd name="T10" fmla="*/ 1 w 8"/>
                <a:gd name="T11" fmla="*/ 5 h 9"/>
                <a:gd name="T12" fmla="*/ 2 w 8"/>
                <a:gd name="T13" fmla="*/ 7 h 9"/>
                <a:gd name="T14" fmla="*/ 4 w 8"/>
                <a:gd name="T15" fmla="*/ 8 h 9"/>
                <a:gd name="T16" fmla="*/ 6 w 8"/>
                <a:gd name="T17" fmla="*/ 7 h 9"/>
                <a:gd name="T18" fmla="*/ 7 w 8"/>
                <a:gd name="T19" fmla="*/ 5 h 9"/>
                <a:gd name="T20" fmla="*/ 6 w 8"/>
                <a:gd name="T21" fmla="*/ 2 h 9"/>
                <a:gd name="T22" fmla="*/ 4 w 8"/>
                <a:gd name="T23" fmla="*/ 1 h 9"/>
                <a:gd name="T24" fmla="*/ 2 w 8"/>
                <a:gd name="T25" fmla="*/ 2 h 9"/>
                <a:gd name="T26" fmla="*/ 1 w 8"/>
                <a:gd name="T27" fmla="*/ 5 h 9"/>
                <a:gd name="T28" fmla="*/ 0 w 8"/>
                <a:gd name="T29" fmla="*/ 5 h 9"/>
                <a:gd name="T30" fmla="*/ 0 w 8"/>
                <a:gd name="T31" fmla="*/ 5 h 9"/>
                <a:gd name="T32" fmla="*/ 4 w 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0"/>
                  </a:moveTo>
                  <a:cubicBezTo>
                    <a:pt x="6" y="0"/>
                    <a:pt x="8" y="2"/>
                    <a:pt x="8" y="5"/>
                  </a:cubicBezTo>
                  <a:cubicBezTo>
                    <a:pt x="8" y="7"/>
                    <a:pt x="6" y="9"/>
                    <a:pt x="4" y="9"/>
                  </a:cubicBezTo>
                  <a:cubicBezTo>
                    <a:pt x="2" y="9"/>
                    <a:pt x="0" y="7"/>
                    <a:pt x="0" y="5"/>
                  </a:cubicBezTo>
                  <a:cubicBezTo>
                    <a:pt x="0" y="5"/>
                    <a:pt x="0" y="5"/>
                    <a:pt x="0" y="5"/>
                  </a:cubicBezTo>
                  <a:cubicBezTo>
                    <a:pt x="1" y="5"/>
                    <a:pt x="1" y="5"/>
                    <a:pt x="1" y="5"/>
                  </a:cubicBezTo>
                  <a:cubicBezTo>
                    <a:pt x="1" y="6"/>
                    <a:pt x="1" y="6"/>
                    <a:pt x="2" y="7"/>
                  </a:cubicBezTo>
                  <a:cubicBezTo>
                    <a:pt x="2" y="8"/>
                    <a:pt x="3" y="8"/>
                    <a:pt x="4" y="8"/>
                  </a:cubicBezTo>
                  <a:cubicBezTo>
                    <a:pt x="5" y="8"/>
                    <a:pt x="6" y="8"/>
                    <a:pt x="6" y="7"/>
                  </a:cubicBezTo>
                  <a:cubicBezTo>
                    <a:pt x="7" y="6"/>
                    <a:pt x="7" y="6"/>
                    <a:pt x="7" y="5"/>
                  </a:cubicBezTo>
                  <a:cubicBezTo>
                    <a:pt x="7" y="4"/>
                    <a:pt x="7" y="3"/>
                    <a:pt x="6" y="2"/>
                  </a:cubicBezTo>
                  <a:cubicBezTo>
                    <a:pt x="6" y="2"/>
                    <a:pt x="5" y="1"/>
                    <a:pt x="4" y="1"/>
                  </a:cubicBezTo>
                  <a:cubicBezTo>
                    <a:pt x="3" y="1"/>
                    <a:pt x="2" y="2"/>
                    <a:pt x="2" y="2"/>
                  </a:cubicBezTo>
                  <a:cubicBezTo>
                    <a:pt x="1" y="3"/>
                    <a:pt x="1" y="4"/>
                    <a:pt x="1" y="5"/>
                  </a:cubicBezTo>
                  <a:cubicBezTo>
                    <a:pt x="0" y="5"/>
                    <a:pt x="0" y="5"/>
                    <a:pt x="0" y="5"/>
                  </a:cubicBezTo>
                  <a:cubicBezTo>
                    <a:pt x="0" y="5"/>
                    <a:pt x="0" y="5"/>
                    <a:pt x="0" y="5"/>
                  </a:cubicBezTo>
                  <a:cubicBezTo>
                    <a:pt x="0" y="2"/>
                    <a:pt x="2"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470"/>
            <p:cNvSpPr/>
            <p:nvPr/>
          </p:nvSpPr>
          <p:spPr bwMode="auto">
            <a:xfrm>
              <a:off x="11503026" y="4162509"/>
              <a:ext cx="98425" cy="98425"/>
            </a:xfrm>
            <a:custGeom>
              <a:avLst/>
              <a:gdLst>
                <a:gd name="T0" fmla="*/ 4 w 8"/>
                <a:gd name="T1" fmla="*/ 0 h 8"/>
                <a:gd name="T2" fmla="*/ 8 w 8"/>
                <a:gd name="T3" fmla="*/ 4 h 8"/>
                <a:gd name="T4" fmla="*/ 4 w 8"/>
                <a:gd name="T5" fmla="*/ 8 h 8"/>
                <a:gd name="T6" fmla="*/ 0 w 8"/>
                <a:gd name="T7" fmla="*/ 4 h 8"/>
                <a:gd name="T8" fmla="*/ 0 w 8"/>
                <a:gd name="T9" fmla="*/ 4 h 8"/>
                <a:gd name="T10" fmla="*/ 1 w 8"/>
                <a:gd name="T11" fmla="*/ 4 h 8"/>
                <a:gd name="T12" fmla="*/ 2 w 8"/>
                <a:gd name="T13" fmla="*/ 6 h 8"/>
                <a:gd name="T14" fmla="*/ 4 w 8"/>
                <a:gd name="T15" fmla="*/ 7 h 8"/>
                <a:gd name="T16" fmla="*/ 6 w 8"/>
                <a:gd name="T17" fmla="*/ 6 h 8"/>
                <a:gd name="T18" fmla="*/ 7 w 8"/>
                <a:gd name="T19" fmla="*/ 4 h 8"/>
                <a:gd name="T20" fmla="*/ 6 w 8"/>
                <a:gd name="T21" fmla="*/ 2 h 8"/>
                <a:gd name="T22" fmla="*/ 4 w 8"/>
                <a:gd name="T23" fmla="*/ 1 h 8"/>
                <a:gd name="T24" fmla="*/ 2 w 8"/>
                <a:gd name="T25" fmla="*/ 2 h 8"/>
                <a:gd name="T26" fmla="*/ 1 w 8"/>
                <a:gd name="T27" fmla="*/ 4 h 8"/>
                <a:gd name="T28" fmla="*/ 0 w 8"/>
                <a:gd name="T29" fmla="*/ 4 h 8"/>
                <a:gd name="T30" fmla="*/ 0 w 8"/>
                <a:gd name="T31" fmla="*/ 4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6" y="0"/>
                    <a:pt x="8" y="2"/>
                    <a:pt x="8" y="4"/>
                  </a:cubicBezTo>
                  <a:cubicBezTo>
                    <a:pt x="8" y="6"/>
                    <a:pt x="6" y="8"/>
                    <a:pt x="4" y="8"/>
                  </a:cubicBezTo>
                  <a:cubicBezTo>
                    <a:pt x="2" y="8"/>
                    <a:pt x="0" y="6"/>
                    <a:pt x="0" y="4"/>
                  </a:cubicBezTo>
                  <a:cubicBezTo>
                    <a:pt x="0" y="4"/>
                    <a:pt x="0" y="4"/>
                    <a:pt x="0" y="4"/>
                  </a:cubicBezTo>
                  <a:cubicBezTo>
                    <a:pt x="1" y="4"/>
                    <a:pt x="1" y="4"/>
                    <a:pt x="1" y="4"/>
                  </a:cubicBezTo>
                  <a:cubicBezTo>
                    <a:pt x="1" y="5"/>
                    <a:pt x="1" y="6"/>
                    <a:pt x="2" y="6"/>
                  </a:cubicBezTo>
                  <a:cubicBezTo>
                    <a:pt x="2" y="7"/>
                    <a:pt x="3" y="7"/>
                    <a:pt x="4" y="7"/>
                  </a:cubicBezTo>
                  <a:cubicBezTo>
                    <a:pt x="5" y="7"/>
                    <a:pt x="6" y="7"/>
                    <a:pt x="6" y="6"/>
                  </a:cubicBezTo>
                  <a:cubicBezTo>
                    <a:pt x="7" y="6"/>
                    <a:pt x="7" y="5"/>
                    <a:pt x="7" y="4"/>
                  </a:cubicBezTo>
                  <a:cubicBezTo>
                    <a:pt x="7" y="3"/>
                    <a:pt x="7" y="2"/>
                    <a:pt x="6" y="2"/>
                  </a:cubicBezTo>
                  <a:cubicBezTo>
                    <a:pt x="6" y="1"/>
                    <a:pt x="5" y="1"/>
                    <a:pt x="4" y="1"/>
                  </a:cubicBezTo>
                  <a:cubicBezTo>
                    <a:pt x="3" y="1"/>
                    <a:pt x="2" y="1"/>
                    <a:pt x="2" y="2"/>
                  </a:cubicBezTo>
                  <a:cubicBezTo>
                    <a:pt x="1" y="2"/>
                    <a:pt x="1" y="3"/>
                    <a:pt x="1" y="4"/>
                  </a:cubicBezTo>
                  <a:cubicBezTo>
                    <a:pt x="0" y="4"/>
                    <a:pt x="0" y="4"/>
                    <a:pt x="0" y="4"/>
                  </a:cubicBezTo>
                  <a:cubicBezTo>
                    <a:pt x="0" y="4"/>
                    <a:pt x="0" y="4"/>
                    <a:pt x="0" y="4"/>
                  </a:cubicBezTo>
                  <a:cubicBezTo>
                    <a:pt x="0" y="2"/>
                    <a:pt x="2"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471"/>
            <p:cNvSpPr/>
            <p:nvPr/>
          </p:nvSpPr>
          <p:spPr bwMode="auto">
            <a:xfrm>
              <a:off x="10594976" y="3975184"/>
              <a:ext cx="98425" cy="112713"/>
            </a:xfrm>
            <a:custGeom>
              <a:avLst/>
              <a:gdLst>
                <a:gd name="T0" fmla="*/ 4 w 8"/>
                <a:gd name="T1" fmla="*/ 0 h 9"/>
                <a:gd name="T2" fmla="*/ 8 w 8"/>
                <a:gd name="T3" fmla="*/ 5 h 9"/>
                <a:gd name="T4" fmla="*/ 4 w 8"/>
                <a:gd name="T5" fmla="*/ 9 h 9"/>
                <a:gd name="T6" fmla="*/ 0 w 8"/>
                <a:gd name="T7" fmla="*/ 5 h 9"/>
                <a:gd name="T8" fmla="*/ 0 w 8"/>
                <a:gd name="T9" fmla="*/ 5 h 9"/>
                <a:gd name="T10" fmla="*/ 0 w 8"/>
                <a:gd name="T11" fmla="*/ 5 h 9"/>
                <a:gd name="T12" fmla="*/ 1 w 8"/>
                <a:gd name="T13" fmla="*/ 7 h 9"/>
                <a:gd name="T14" fmla="*/ 4 w 8"/>
                <a:gd name="T15" fmla="*/ 8 h 9"/>
                <a:gd name="T16" fmla="*/ 6 w 8"/>
                <a:gd name="T17" fmla="*/ 7 h 9"/>
                <a:gd name="T18" fmla="*/ 7 w 8"/>
                <a:gd name="T19" fmla="*/ 5 h 9"/>
                <a:gd name="T20" fmla="*/ 6 w 8"/>
                <a:gd name="T21" fmla="*/ 2 h 9"/>
                <a:gd name="T22" fmla="*/ 4 w 8"/>
                <a:gd name="T23" fmla="*/ 1 h 9"/>
                <a:gd name="T24" fmla="*/ 1 w 8"/>
                <a:gd name="T25" fmla="*/ 2 h 9"/>
                <a:gd name="T26" fmla="*/ 0 w 8"/>
                <a:gd name="T27" fmla="*/ 5 h 9"/>
                <a:gd name="T28" fmla="*/ 0 w 8"/>
                <a:gd name="T29" fmla="*/ 5 h 9"/>
                <a:gd name="T30" fmla="*/ 0 w 8"/>
                <a:gd name="T31" fmla="*/ 5 h 9"/>
                <a:gd name="T32" fmla="*/ 4 w 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0"/>
                  </a:moveTo>
                  <a:cubicBezTo>
                    <a:pt x="6" y="0"/>
                    <a:pt x="8" y="2"/>
                    <a:pt x="8" y="5"/>
                  </a:cubicBezTo>
                  <a:cubicBezTo>
                    <a:pt x="8" y="7"/>
                    <a:pt x="6" y="9"/>
                    <a:pt x="4" y="9"/>
                  </a:cubicBezTo>
                  <a:cubicBezTo>
                    <a:pt x="1" y="9"/>
                    <a:pt x="0" y="7"/>
                    <a:pt x="0" y="5"/>
                  </a:cubicBezTo>
                  <a:cubicBezTo>
                    <a:pt x="0" y="5"/>
                    <a:pt x="0" y="5"/>
                    <a:pt x="0" y="5"/>
                  </a:cubicBezTo>
                  <a:cubicBezTo>
                    <a:pt x="0" y="5"/>
                    <a:pt x="0" y="5"/>
                    <a:pt x="0" y="5"/>
                  </a:cubicBezTo>
                  <a:cubicBezTo>
                    <a:pt x="0" y="6"/>
                    <a:pt x="1" y="6"/>
                    <a:pt x="1" y="7"/>
                  </a:cubicBezTo>
                  <a:cubicBezTo>
                    <a:pt x="2" y="8"/>
                    <a:pt x="3" y="8"/>
                    <a:pt x="4" y="8"/>
                  </a:cubicBezTo>
                  <a:cubicBezTo>
                    <a:pt x="5" y="8"/>
                    <a:pt x="6" y="8"/>
                    <a:pt x="6" y="7"/>
                  </a:cubicBezTo>
                  <a:cubicBezTo>
                    <a:pt x="7" y="6"/>
                    <a:pt x="7" y="6"/>
                    <a:pt x="7" y="5"/>
                  </a:cubicBezTo>
                  <a:cubicBezTo>
                    <a:pt x="7" y="4"/>
                    <a:pt x="7" y="3"/>
                    <a:pt x="6" y="2"/>
                  </a:cubicBezTo>
                  <a:cubicBezTo>
                    <a:pt x="6" y="2"/>
                    <a:pt x="5" y="1"/>
                    <a:pt x="4" y="1"/>
                  </a:cubicBezTo>
                  <a:cubicBezTo>
                    <a:pt x="3" y="1"/>
                    <a:pt x="2" y="2"/>
                    <a:pt x="1" y="2"/>
                  </a:cubicBezTo>
                  <a:cubicBezTo>
                    <a:pt x="1" y="3"/>
                    <a:pt x="0" y="4"/>
                    <a:pt x="0" y="5"/>
                  </a:cubicBezTo>
                  <a:cubicBezTo>
                    <a:pt x="0" y="5"/>
                    <a:pt x="0" y="5"/>
                    <a:pt x="0" y="5"/>
                  </a:cubicBezTo>
                  <a:cubicBezTo>
                    <a:pt x="0" y="5"/>
                    <a:pt x="0" y="5"/>
                    <a:pt x="0" y="5"/>
                  </a:cubicBezTo>
                  <a:cubicBezTo>
                    <a:pt x="0" y="2"/>
                    <a:pt x="1"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472"/>
            <p:cNvSpPr/>
            <p:nvPr/>
          </p:nvSpPr>
          <p:spPr bwMode="auto">
            <a:xfrm>
              <a:off x="9858376" y="3962484"/>
              <a:ext cx="2246313" cy="261938"/>
            </a:xfrm>
            <a:custGeom>
              <a:avLst/>
              <a:gdLst>
                <a:gd name="T0" fmla="*/ 611 w 1415"/>
                <a:gd name="T1" fmla="*/ 157 h 165"/>
                <a:gd name="T2" fmla="*/ 1059 w 1415"/>
                <a:gd name="T3" fmla="*/ 157 h 165"/>
                <a:gd name="T4" fmla="*/ 1214 w 1415"/>
                <a:gd name="T5" fmla="*/ 0 h 165"/>
                <a:gd name="T6" fmla="*/ 1415 w 1415"/>
                <a:gd name="T7" fmla="*/ 0 h 165"/>
                <a:gd name="T8" fmla="*/ 1415 w 1415"/>
                <a:gd name="T9" fmla="*/ 8 h 165"/>
                <a:gd name="T10" fmla="*/ 1222 w 1415"/>
                <a:gd name="T11" fmla="*/ 8 h 165"/>
                <a:gd name="T12" fmla="*/ 1059 w 1415"/>
                <a:gd name="T13" fmla="*/ 165 h 165"/>
                <a:gd name="T14" fmla="*/ 611 w 1415"/>
                <a:gd name="T15" fmla="*/ 165 h 165"/>
                <a:gd name="T16" fmla="*/ 495 w 1415"/>
                <a:gd name="T17" fmla="*/ 47 h 165"/>
                <a:gd name="T18" fmla="*/ 0 w 1415"/>
                <a:gd name="T19" fmla="*/ 47 h 165"/>
                <a:gd name="T20" fmla="*/ 0 w 1415"/>
                <a:gd name="T21" fmla="*/ 40 h 165"/>
                <a:gd name="T22" fmla="*/ 495 w 1415"/>
                <a:gd name="T23" fmla="*/ 40 h 165"/>
                <a:gd name="T24" fmla="*/ 611 w 1415"/>
                <a:gd name="T25" fmla="*/ 15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5" h="165">
                  <a:moveTo>
                    <a:pt x="611" y="157"/>
                  </a:moveTo>
                  <a:lnTo>
                    <a:pt x="1059" y="157"/>
                  </a:lnTo>
                  <a:lnTo>
                    <a:pt x="1214" y="0"/>
                  </a:lnTo>
                  <a:lnTo>
                    <a:pt x="1415" y="0"/>
                  </a:lnTo>
                  <a:lnTo>
                    <a:pt x="1415" y="8"/>
                  </a:lnTo>
                  <a:lnTo>
                    <a:pt x="1222" y="8"/>
                  </a:lnTo>
                  <a:lnTo>
                    <a:pt x="1059" y="165"/>
                  </a:lnTo>
                  <a:lnTo>
                    <a:pt x="611" y="165"/>
                  </a:lnTo>
                  <a:lnTo>
                    <a:pt x="495" y="47"/>
                  </a:lnTo>
                  <a:lnTo>
                    <a:pt x="0" y="47"/>
                  </a:lnTo>
                  <a:lnTo>
                    <a:pt x="0" y="40"/>
                  </a:lnTo>
                  <a:lnTo>
                    <a:pt x="495" y="40"/>
                  </a:lnTo>
                  <a:lnTo>
                    <a:pt x="611" y="157"/>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Oval 473"/>
            <p:cNvSpPr>
              <a:spLocks noChangeArrowheads="1"/>
            </p:cNvSpPr>
            <p:nvPr/>
          </p:nvSpPr>
          <p:spPr bwMode="auto">
            <a:xfrm>
              <a:off x="10656888" y="3329071"/>
              <a:ext cx="96838" cy="1127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Oval 474"/>
            <p:cNvSpPr>
              <a:spLocks noChangeArrowheads="1"/>
            </p:cNvSpPr>
            <p:nvPr/>
          </p:nvSpPr>
          <p:spPr bwMode="auto">
            <a:xfrm>
              <a:off x="9821863" y="3105234"/>
              <a:ext cx="98425" cy="1127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Oval 475"/>
            <p:cNvSpPr>
              <a:spLocks noChangeArrowheads="1"/>
            </p:cNvSpPr>
            <p:nvPr/>
          </p:nvSpPr>
          <p:spPr bwMode="auto">
            <a:xfrm>
              <a:off x="12091988" y="3030621"/>
              <a:ext cx="98425" cy="1127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476"/>
            <p:cNvSpPr/>
            <p:nvPr/>
          </p:nvSpPr>
          <p:spPr bwMode="auto">
            <a:xfrm>
              <a:off x="11723688" y="3043321"/>
              <a:ext cx="111125" cy="123825"/>
            </a:xfrm>
            <a:custGeom>
              <a:avLst/>
              <a:gdLst>
                <a:gd name="T0" fmla="*/ 5 w 9"/>
                <a:gd name="T1" fmla="*/ 0 h 10"/>
                <a:gd name="T2" fmla="*/ 9 w 9"/>
                <a:gd name="T3" fmla="*/ 5 h 10"/>
                <a:gd name="T4" fmla="*/ 5 w 9"/>
                <a:gd name="T5" fmla="*/ 10 h 10"/>
                <a:gd name="T6" fmla="*/ 0 w 9"/>
                <a:gd name="T7" fmla="*/ 5 h 10"/>
                <a:gd name="T8" fmla="*/ 0 w 9"/>
                <a:gd name="T9" fmla="*/ 5 h 10"/>
                <a:gd name="T10" fmla="*/ 1 w 9"/>
                <a:gd name="T11" fmla="*/ 5 h 10"/>
                <a:gd name="T12" fmla="*/ 2 w 9"/>
                <a:gd name="T13" fmla="*/ 8 h 10"/>
                <a:gd name="T14" fmla="*/ 5 w 9"/>
                <a:gd name="T15" fmla="*/ 9 h 10"/>
                <a:gd name="T16" fmla="*/ 7 w 9"/>
                <a:gd name="T17" fmla="*/ 8 h 10"/>
                <a:gd name="T18" fmla="*/ 8 w 9"/>
                <a:gd name="T19" fmla="*/ 5 h 10"/>
                <a:gd name="T20" fmla="*/ 7 w 9"/>
                <a:gd name="T21" fmla="*/ 2 h 10"/>
                <a:gd name="T22" fmla="*/ 5 w 9"/>
                <a:gd name="T23" fmla="*/ 1 h 10"/>
                <a:gd name="T24" fmla="*/ 2 w 9"/>
                <a:gd name="T25" fmla="*/ 2 h 10"/>
                <a:gd name="T26" fmla="*/ 1 w 9"/>
                <a:gd name="T27" fmla="*/ 5 h 10"/>
                <a:gd name="T28" fmla="*/ 0 w 9"/>
                <a:gd name="T29" fmla="*/ 5 h 10"/>
                <a:gd name="T30" fmla="*/ 0 w 9"/>
                <a:gd name="T31" fmla="*/ 5 h 10"/>
                <a:gd name="T32" fmla="*/ 5 w 9"/>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0">
                  <a:moveTo>
                    <a:pt x="5" y="0"/>
                  </a:moveTo>
                  <a:cubicBezTo>
                    <a:pt x="7" y="0"/>
                    <a:pt x="9" y="2"/>
                    <a:pt x="9" y="5"/>
                  </a:cubicBezTo>
                  <a:cubicBezTo>
                    <a:pt x="9" y="8"/>
                    <a:pt x="7" y="10"/>
                    <a:pt x="5" y="10"/>
                  </a:cubicBezTo>
                  <a:cubicBezTo>
                    <a:pt x="2" y="10"/>
                    <a:pt x="0" y="8"/>
                    <a:pt x="0" y="5"/>
                  </a:cubicBezTo>
                  <a:cubicBezTo>
                    <a:pt x="0" y="5"/>
                    <a:pt x="0" y="5"/>
                    <a:pt x="0" y="5"/>
                  </a:cubicBezTo>
                  <a:cubicBezTo>
                    <a:pt x="1" y="5"/>
                    <a:pt x="1" y="5"/>
                    <a:pt x="1" y="5"/>
                  </a:cubicBezTo>
                  <a:cubicBezTo>
                    <a:pt x="1" y="6"/>
                    <a:pt x="1" y="7"/>
                    <a:pt x="2" y="8"/>
                  </a:cubicBezTo>
                  <a:cubicBezTo>
                    <a:pt x="3" y="8"/>
                    <a:pt x="4" y="9"/>
                    <a:pt x="5" y="9"/>
                  </a:cubicBezTo>
                  <a:cubicBezTo>
                    <a:pt x="6" y="9"/>
                    <a:pt x="7" y="8"/>
                    <a:pt x="7" y="8"/>
                  </a:cubicBezTo>
                  <a:cubicBezTo>
                    <a:pt x="8" y="7"/>
                    <a:pt x="8" y="6"/>
                    <a:pt x="8" y="5"/>
                  </a:cubicBezTo>
                  <a:cubicBezTo>
                    <a:pt x="8" y="4"/>
                    <a:pt x="8" y="3"/>
                    <a:pt x="7" y="2"/>
                  </a:cubicBezTo>
                  <a:cubicBezTo>
                    <a:pt x="7" y="2"/>
                    <a:pt x="6" y="1"/>
                    <a:pt x="5" y="1"/>
                  </a:cubicBezTo>
                  <a:cubicBezTo>
                    <a:pt x="4" y="1"/>
                    <a:pt x="3" y="2"/>
                    <a:pt x="2" y="2"/>
                  </a:cubicBezTo>
                  <a:cubicBezTo>
                    <a:pt x="1" y="3"/>
                    <a:pt x="1" y="4"/>
                    <a:pt x="1" y="5"/>
                  </a:cubicBezTo>
                  <a:cubicBezTo>
                    <a:pt x="0" y="5"/>
                    <a:pt x="0" y="5"/>
                    <a:pt x="0" y="5"/>
                  </a:cubicBezTo>
                  <a:cubicBezTo>
                    <a:pt x="0" y="5"/>
                    <a:pt x="0" y="5"/>
                    <a:pt x="0" y="5"/>
                  </a:cubicBezTo>
                  <a:cubicBezTo>
                    <a:pt x="0" y="2"/>
                    <a:pt x="2" y="0"/>
                    <a:pt x="5"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477"/>
            <p:cNvSpPr/>
            <p:nvPr/>
          </p:nvSpPr>
          <p:spPr bwMode="auto">
            <a:xfrm>
              <a:off x="11453813" y="3316371"/>
              <a:ext cx="111125" cy="112713"/>
            </a:xfrm>
            <a:custGeom>
              <a:avLst/>
              <a:gdLst>
                <a:gd name="T0" fmla="*/ 5 w 9"/>
                <a:gd name="T1" fmla="*/ 0 h 9"/>
                <a:gd name="T2" fmla="*/ 9 w 9"/>
                <a:gd name="T3" fmla="*/ 4 h 9"/>
                <a:gd name="T4" fmla="*/ 5 w 9"/>
                <a:gd name="T5" fmla="*/ 9 h 9"/>
                <a:gd name="T6" fmla="*/ 0 w 9"/>
                <a:gd name="T7" fmla="*/ 4 h 9"/>
                <a:gd name="T8" fmla="*/ 1 w 9"/>
                <a:gd name="T9" fmla="*/ 4 h 9"/>
                <a:gd name="T10" fmla="*/ 1 w 9"/>
                <a:gd name="T11" fmla="*/ 4 h 9"/>
                <a:gd name="T12" fmla="*/ 2 w 9"/>
                <a:gd name="T13" fmla="*/ 7 h 9"/>
                <a:gd name="T14" fmla="*/ 5 w 9"/>
                <a:gd name="T15" fmla="*/ 8 h 9"/>
                <a:gd name="T16" fmla="*/ 7 w 9"/>
                <a:gd name="T17" fmla="*/ 7 h 9"/>
                <a:gd name="T18" fmla="*/ 8 w 9"/>
                <a:gd name="T19" fmla="*/ 4 h 9"/>
                <a:gd name="T20" fmla="*/ 7 w 9"/>
                <a:gd name="T21" fmla="*/ 2 h 9"/>
                <a:gd name="T22" fmla="*/ 5 w 9"/>
                <a:gd name="T23" fmla="*/ 1 h 9"/>
                <a:gd name="T24" fmla="*/ 2 w 9"/>
                <a:gd name="T25" fmla="*/ 2 h 9"/>
                <a:gd name="T26" fmla="*/ 1 w 9"/>
                <a:gd name="T27" fmla="*/ 4 h 9"/>
                <a:gd name="T28" fmla="*/ 1 w 9"/>
                <a:gd name="T29" fmla="*/ 4 h 9"/>
                <a:gd name="T30" fmla="*/ 0 w 9"/>
                <a:gd name="T31" fmla="*/ 4 h 9"/>
                <a:gd name="T32" fmla="*/ 5 w 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5" y="0"/>
                  </a:moveTo>
                  <a:cubicBezTo>
                    <a:pt x="7" y="0"/>
                    <a:pt x="9" y="2"/>
                    <a:pt x="9" y="4"/>
                  </a:cubicBezTo>
                  <a:cubicBezTo>
                    <a:pt x="9" y="7"/>
                    <a:pt x="7" y="9"/>
                    <a:pt x="5" y="9"/>
                  </a:cubicBezTo>
                  <a:cubicBezTo>
                    <a:pt x="2" y="9"/>
                    <a:pt x="0" y="7"/>
                    <a:pt x="0" y="4"/>
                  </a:cubicBezTo>
                  <a:cubicBezTo>
                    <a:pt x="1" y="4"/>
                    <a:pt x="1" y="4"/>
                    <a:pt x="1" y="4"/>
                  </a:cubicBezTo>
                  <a:cubicBezTo>
                    <a:pt x="1" y="4"/>
                    <a:pt x="1" y="4"/>
                    <a:pt x="1" y="4"/>
                  </a:cubicBezTo>
                  <a:cubicBezTo>
                    <a:pt x="1" y="5"/>
                    <a:pt x="1" y="6"/>
                    <a:pt x="2" y="7"/>
                  </a:cubicBezTo>
                  <a:cubicBezTo>
                    <a:pt x="3" y="8"/>
                    <a:pt x="4" y="8"/>
                    <a:pt x="5" y="8"/>
                  </a:cubicBezTo>
                  <a:cubicBezTo>
                    <a:pt x="6" y="8"/>
                    <a:pt x="7" y="8"/>
                    <a:pt x="7" y="7"/>
                  </a:cubicBezTo>
                  <a:cubicBezTo>
                    <a:pt x="8" y="6"/>
                    <a:pt x="8" y="5"/>
                    <a:pt x="8" y="4"/>
                  </a:cubicBezTo>
                  <a:cubicBezTo>
                    <a:pt x="8" y="3"/>
                    <a:pt x="8" y="2"/>
                    <a:pt x="7" y="2"/>
                  </a:cubicBezTo>
                  <a:cubicBezTo>
                    <a:pt x="7" y="1"/>
                    <a:pt x="6" y="1"/>
                    <a:pt x="5" y="1"/>
                  </a:cubicBezTo>
                  <a:cubicBezTo>
                    <a:pt x="4" y="1"/>
                    <a:pt x="3" y="1"/>
                    <a:pt x="2" y="2"/>
                  </a:cubicBezTo>
                  <a:cubicBezTo>
                    <a:pt x="1" y="2"/>
                    <a:pt x="1" y="3"/>
                    <a:pt x="1" y="4"/>
                  </a:cubicBezTo>
                  <a:cubicBezTo>
                    <a:pt x="1" y="4"/>
                    <a:pt x="1" y="4"/>
                    <a:pt x="1" y="4"/>
                  </a:cubicBezTo>
                  <a:cubicBezTo>
                    <a:pt x="0" y="4"/>
                    <a:pt x="0" y="4"/>
                    <a:pt x="0" y="4"/>
                  </a:cubicBezTo>
                  <a:cubicBezTo>
                    <a:pt x="0" y="2"/>
                    <a:pt x="2" y="0"/>
                    <a:pt x="5"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478"/>
            <p:cNvSpPr/>
            <p:nvPr/>
          </p:nvSpPr>
          <p:spPr bwMode="auto">
            <a:xfrm>
              <a:off x="10447338" y="3117934"/>
              <a:ext cx="122238" cy="111125"/>
            </a:xfrm>
            <a:custGeom>
              <a:avLst/>
              <a:gdLst>
                <a:gd name="T0" fmla="*/ 5 w 10"/>
                <a:gd name="T1" fmla="*/ 0 h 9"/>
                <a:gd name="T2" fmla="*/ 10 w 10"/>
                <a:gd name="T3" fmla="*/ 4 h 9"/>
                <a:gd name="T4" fmla="*/ 5 w 10"/>
                <a:gd name="T5" fmla="*/ 9 h 9"/>
                <a:gd name="T6" fmla="*/ 0 w 10"/>
                <a:gd name="T7" fmla="*/ 4 h 9"/>
                <a:gd name="T8" fmla="*/ 1 w 10"/>
                <a:gd name="T9" fmla="*/ 4 h 9"/>
                <a:gd name="T10" fmla="*/ 1 w 10"/>
                <a:gd name="T11" fmla="*/ 4 h 9"/>
                <a:gd name="T12" fmla="*/ 2 w 10"/>
                <a:gd name="T13" fmla="*/ 7 h 9"/>
                <a:gd name="T14" fmla="*/ 5 w 10"/>
                <a:gd name="T15" fmla="*/ 8 h 9"/>
                <a:gd name="T16" fmla="*/ 8 w 10"/>
                <a:gd name="T17" fmla="*/ 7 h 9"/>
                <a:gd name="T18" fmla="*/ 9 w 10"/>
                <a:gd name="T19" fmla="*/ 4 h 9"/>
                <a:gd name="T20" fmla="*/ 8 w 10"/>
                <a:gd name="T21" fmla="*/ 2 h 9"/>
                <a:gd name="T22" fmla="*/ 5 w 10"/>
                <a:gd name="T23" fmla="*/ 1 h 9"/>
                <a:gd name="T24" fmla="*/ 2 w 10"/>
                <a:gd name="T25" fmla="*/ 2 h 9"/>
                <a:gd name="T26" fmla="*/ 1 w 10"/>
                <a:gd name="T27" fmla="*/ 4 h 9"/>
                <a:gd name="T28" fmla="*/ 1 w 10"/>
                <a:gd name="T29" fmla="*/ 4 h 9"/>
                <a:gd name="T30" fmla="*/ 0 w 10"/>
                <a:gd name="T31" fmla="*/ 4 h 9"/>
                <a:gd name="T32" fmla="*/ 5 w 10"/>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9">
                  <a:moveTo>
                    <a:pt x="5" y="0"/>
                  </a:moveTo>
                  <a:cubicBezTo>
                    <a:pt x="8" y="0"/>
                    <a:pt x="10" y="2"/>
                    <a:pt x="10" y="4"/>
                  </a:cubicBezTo>
                  <a:cubicBezTo>
                    <a:pt x="10" y="7"/>
                    <a:pt x="8" y="9"/>
                    <a:pt x="5" y="9"/>
                  </a:cubicBezTo>
                  <a:cubicBezTo>
                    <a:pt x="3" y="9"/>
                    <a:pt x="0" y="7"/>
                    <a:pt x="0" y="4"/>
                  </a:cubicBezTo>
                  <a:cubicBezTo>
                    <a:pt x="1" y="4"/>
                    <a:pt x="1" y="4"/>
                    <a:pt x="1" y="4"/>
                  </a:cubicBezTo>
                  <a:cubicBezTo>
                    <a:pt x="1" y="4"/>
                    <a:pt x="1" y="4"/>
                    <a:pt x="1" y="4"/>
                  </a:cubicBezTo>
                  <a:cubicBezTo>
                    <a:pt x="1" y="5"/>
                    <a:pt x="2" y="6"/>
                    <a:pt x="2" y="7"/>
                  </a:cubicBezTo>
                  <a:cubicBezTo>
                    <a:pt x="3" y="8"/>
                    <a:pt x="4" y="8"/>
                    <a:pt x="5" y="8"/>
                  </a:cubicBezTo>
                  <a:cubicBezTo>
                    <a:pt x="6" y="8"/>
                    <a:pt x="7" y="8"/>
                    <a:pt x="8" y="7"/>
                  </a:cubicBezTo>
                  <a:cubicBezTo>
                    <a:pt x="8" y="6"/>
                    <a:pt x="9" y="5"/>
                    <a:pt x="9" y="4"/>
                  </a:cubicBezTo>
                  <a:cubicBezTo>
                    <a:pt x="9" y="3"/>
                    <a:pt x="8" y="2"/>
                    <a:pt x="8" y="2"/>
                  </a:cubicBezTo>
                  <a:cubicBezTo>
                    <a:pt x="7" y="1"/>
                    <a:pt x="6" y="1"/>
                    <a:pt x="5" y="1"/>
                  </a:cubicBezTo>
                  <a:cubicBezTo>
                    <a:pt x="4" y="1"/>
                    <a:pt x="3" y="1"/>
                    <a:pt x="2" y="2"/>
                  </a:cubicBezTo>
                  <a:cubicBezTo>
                    <a:pt x="2" y="2"/>
                    <a:pt x="1" y="3"/>
                    <a:pt x="1" y="4"/>
                  </a:cubicBezTo>
                  <a:cubicBezTo>
                    <a:pt x="1" y="4"/>
                    <a:pt x="1" y="4"/>
                    <a:pt x="1" y="4"/>
                  </a:cubicBezTo>
                  <a:cubicBezTo>
                    <a:pt x="0" y="4"/>
                    <a:pt x="0" y="4"/>
                    <a:pt x="0" y="4"/>
                  </a:cubicBezTo>
                  <a:cubicBezTo>
                    <a:pt x="0" y="2"/>
                    <a:pt x="3" y="0"/>
                    <a:pt x="5"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479"/>
            <p:cNvSpPr/>
            <p:nvPr/>
          </p:nvSpPr>
          <p:spPr bwMode="auto">
            <a:xfrm>
              <a:off x="9871076" y="3092534"/>
              <a:ext cx="2246313" cy="285750"/>
            </a:xfrm>
            <a:custGeom>
              <a:avLst/>
              <a:gdLst>
                <a:gd name="T0" fmla="*/ 409 w 1415"/>
                <a:gd name="T1" fmla="*/ 47 h 180"/>
                <a:gd name="T2" fmla="*/ 533 w 1415"/>
                <a:gd name="T3" fmla="*/ 173 h 180"/>
                <a:gd name="T4" fmla="*/ 1028 w 1415"/>
                <a:gd name="T5" fmla="*/ 173 h 180"/>
                <a:gd name="T6" fmla="*/ 1198 w 1415"/>
                <a:gd name="T7" fmla="*/ 0 h 180"/>
                <a:gd name="T8" fmla="*/ 1415 w 1415"/>
                <a:gd name="T9" fmla="*/ 0 h 180"/>
                <a:gd name="T10" fmla="*/ 1415 w 1415"/>
                <a:gd name="T11" fmla="*/ 8 h 180"/>
                <a:gd name="T12" fmla="*/ 1206 w 1415"/>
                <a:gd name="T13" fmla="*/ 8 h 180"/>
                <a:gd name="T14" fmla="*/ 1028 w 1415"/>
                <a:gd name="T15" fmla="*/ 180 h 180"/>
                <a:gd name="T16" fmla="*/ 533 w 1415"/>
                <a:gd name="T17" fmla="*/ 180 h 180"/>
                <a:gd name="T18" fmla="*/ 402 w 1415"/>
                <a:gd name="T19" fmla="*/ 55 h 180"/>
                <a:gd name="T20" fmla="*/ 0 w 1415"/>
                <a:gd name="T21" fmla="*/ 55 h 180"/>
                <a:gd name="T22" fmla="*/ 0 w 1415"/>
                <a:gd name="T23" fmla="*/ 47 h 180"/>
                <a:gd name="T24" fmla="*/ 409 w 1415"/>
                <a:gd name="T25" fmla="*/ 4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5" h="180">
                  <a:moveTo>
                    <a:pt x="409" y="47"/>
                  </a:moveTo>
                  <a:lnTo>
                    <a:pt x="533" y="173"/>
                  </a:lnTo>
                  <a:lnTo>
                    <a:pt x="1028" y="173"/>
                  </a:lnTo>
                  <a:lnTo>
                    <a:pt x="1198" y="0"/>
                  </a:lnTo>
                  <a:lnTo>
                    <a:pt x="1415" y="0"/>
                  </a:lnTo>
                  <a:lnTo>
                    <a:pt x="1415" y="8"/>
                  </a:lnTo>
                  <a:lnTo>
                    <a:pt x="1206" y="8"/>
                  </a:lnTo>
                  <a:lnTo>
                    <a:pt x="1028" y="180"/>
                  </a:lnTo>
                  <a:lnTo>
                    <a:pt x="533" y="180"/>
                  </a:lnTo>
                  <a:lnTo>
                    <a:pt x="402" y="55"/>
                  </a:lnTo>
                  <a:lnTo>
                    <a:pt x="0" y="55"/>
                  </a:lnTo>
                  <a:lnTo>
                    <a:pt x="0" y="47"/>
                  </a:lnTo>
                  <a:lnTo>
                    <a:pt x="409" y="47"/>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480"/>
            <p:cNvSpPr/>
            <p:nvPr/>
          </p:nvSpPr>
          <p:spPr bwMode="auto">
            <a:xfrm>
              <a:off x="10815638" y="4322846"/>
              <a:ext cx="306388" cy="311150"/>
            </a:xfrm>
            <a:custGeom>
              <a:avLst/>
              <a:gdLst>
                <a:gd name="T0" fmla="*/ 25 w 25"/>
                <a:gd name="T1" fmla="*/ 20 h 25"/>
                <a:gd name="T2" fmla="*/ 25 w 25"/>
                <a:gd name="T3" fmla="*/ 20 h 25"/>
                <a:gd name="T4" fmla="*/ 19 w 25"/>
                <a:gd name="T5" fmla="*/ 25 h 25"/>
                <a:gd name="T6" fmla="*/ 5 w 25"/>
                <a:gd name="T7" fmla="*/ 25 h 25"/>
                <a:gd name="T8" fmla="*/ 0 w 25"/>
                <a:gd name="T9" fmla="*/ 20 h 25"/>
                <a:gd name="T10" fmla="*/ 0 w 25"/>
                <a:gd name="T11" fmla="*/ 6 h 25"/>
                <a:gd name="T12" fmla="*/ 5 w 25"/>
                <a:gd name="T13" fmla="*/ 0 h 25"/>
                <a:gd name="T14" fmla="*/ 19 w 25"/>
                <a:gd name="T15" fmla="*/ 0 h 25"/>
                <a:gd name="T16" fmla="*/ 25 w 25"/>
                <a:gd name="T17" fmla="*/ 6 h 25"/>
                <a:gd name="T18" fmla="*/ 25 w 25"/>
                <a:gd name="T19" fmla="*/ 20 h 25"/>
                <a:gd name="T20" fmla="*/ 25 w 25"/>
                <a:gd name="T21" fmla="*/ 20 h 25"/>
                <a:gd name="T22" fmla="*/ 24 w 25"/>
                <a:gd name="T23" fmla="*/ 20 h 25"/>
                <a:gd name="T24" fmla="*/ 24 w 25"/>
                <a:gd name="T25" fmla="*/ 6 h 25"/>
                <a:gd name="T26" fmla="*/ 23 w 25"/>
                <a:gd name="T27" fmla="*/ 2 h 25"/>
                <a:gd name="T28" fmla="*/ 19 w 25"/>
                <a:gd name="T29" fmla="*/ 1 h 25"/>
                <a:gd name="T30" fmla="*/ 5 w 25"/>
                <a:gd name="T31" fmla="*/ 1 h 25"/>
                <a:gd name="T32" fmla="*/ 2 w 25"/>
                <a:gd name="T33" fmla="*/ 2 h 25"/>
                <a:gd name="T34" fmla="*/ 0 w 25"/>
                <a:gd name="T35" fmla="*/ 6 h 25"/>
                <a:gd name="T36" fmla="*/ 0 w 25"/>
                <a:gd name="T37" fmla="*/ 20 h 25"/>
                <a:gd name="T38" fmla="*/ 2 w 25"/>
                <a:gd name="T39" fmla="*/ 23 h 25"/>
                <a:gd name="T40" fmla="*/ 5 w 25"/>
                <a:gd name="T41" fmla="*/ 25 h 25"/>
                <a:gd name="T42" fmla="*/ 19 w 25"/>
                <a:gd name="T43" fmla="*/ 25 h 25"/>
                <a:gd name="T44" fmla="*/ 23 w 25"/>
                <a:gd name="T45" fmla="*/ 23 h 25"/>
                <a:gd name="T46" fmla="*/ 24 w 25"/>
                <a:gd name="T47" fmla="*/ 20 h 25"/>
                <a:gd name="T48" fmla="*/ 25 w 25"/>
                <a:gd name="T4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25">
                  <a:moveTo>
                    <a:pt x="25" y="20"/>
                  </a:moveTo>
                  <a:cubicBezTo>
                    <a:pt x="25" y="20"/>
                    <a:pt x="25" y="20"/>
                    <a:pt x="25" y="20"/>
                  </a:cubicBezTo>
                  <a:cubicBezTo>
                    <a:pt x="25" y="23"/>
                    <a:pt x="22" y="25"/>
                    <a:pt x="19" y="25"/>
                  </a:cubicBezTo>
                  <a:cubicBezTo>
                    <a:pt x="5" y="25"/>
                    <a:pt x="5" y="25"/>
                    <a:pt x="5" y="25"/>
                  </a:cubicBezTo>
                  <a:cubicBezTo>
                    <a:pt x="2" y="25"/>
                    <a:pt x="0" y="23"/>
                    <a:pt x="0" y="20"/>
                  </a:cubicBezTo>
                  <a:cubicBezTo>
                    <a:pt x="0" y="6"/>
                    <a:pt x="0" y="6"/>
                    <a:pt x="0" y="6"/>
                  </a:cubicBezTo>
                  <a:cubicBezTo>
                    <a:pt x="0" y="3"/>
                    <a:pt x="2" y="0"/>
                    <a:pt x="5" y="0"/>
                  </a:cubicBezTo>
                  <a:cubicBezTo>
                    <a:pt x="19" y="0"/>
                    <a:pt x="19" y="0"/>
                    <a:pt x="19" y="0"/>
                  </a:cubicBezTo>
                  <a:cubicBezTo>
                    <a:pt x="22" y="0"/>
                    <a:pt x="25" y="3"/>
                    <a:pt x="25" y="6"/>
                  </a:cubicBezTo>
                  <a:cubicBezTo>
                    <a:pt x="25" y="20"/>
                    <a:pt x="25" y="20"/>
                    <a:pt x="25" y="20"/>
                  </a:cubicBezTo>
                  <a:cubicBezTo>
                    <a:pt x="25" y="20"/>
                    <a:pt x="25" y="20"/>
                    <a:pt x="25" y="20"/>
                  </a:cubicBezTo>
                  <a:cubicBezTo>
                    <a:pt x="24" y="20"/>
                    <a:pt x="24" y="20"/>
                    <a:pt x="24" y="20"/>
                  </a:cubicBezTo>
                  <a:cubicBezTo>
                    <a:pt x="24" y="6"/>
                    <a:pt x="24" y="6"/>
                    <a:pt x="24" y="6"/>
                  </a:cubicBezTo>
                  <a:cubicBezTo>
                    <a:pt x="24" y="4"/>
                    <a:pt x="24" y="3"/>
                    <a:pt x="23" y="2"/>
                  </a:cubicBezTo>
                  <a:cubicBezTo>
                    <a:pt x="22" y="1"/>
                    <a:pt x="21" y="1"/>
                    <a:pt x="19" y="1"/>
                  </a:cubicBezTo>
                  <a:cubicBezTo>
                    <a:pt x="5" y="1"/>
                    <a:pt x="5" y="1"/>
                    <a:pt x="5" y="1"/>
                  </a:cubicBezTo>
                  <a:cubicBezTo>
                    <a:pt x="4" y="1"/>
                    <a:pt x="3" y="1"/>
                    <a:pt x="2" y="2"/>
                  </a:cubicBezTo>
                  <a:cubicBezTo>
                    <a:pt x="1" y="3"/>
                    <a:pt x="0" y="4"/>
                    <a:pt x="0" y="6"/>
                  </a:cubicBezTo>
                  <a:cubicBezTo>
                    <a:pt x="0" y="20"/>
                    <a:pt x="0" y="20"/>
                    <a:pt x="0" y="20"/>
                  </a:cubicBezTo>
                  <a:cubicBezTo>
                    <a:pt x="0" y="21"/>
                    <a:pt x="1" y="22"/>
                    <a:pt x="2" y="23"/>
                  </a:cubicBezTo>
                  <a:cubicBezTo>
                    <a:pt x="3" y="24"/>
                    <a:pt x="4" y="25"/>
                    <a:pt x="5" y="25"/>
                  </a:cubicBezTo>
                  <a:cubicBezTo>
                    <a:pt x="19" y="25"/>
                    <a:pt x="19" y="25"/>
                    <a:pt x="19" y="25"/>
                  </a:cubicBezTo>
                  <a:cubicBezTo>
                    <a:pt x="21" y="25"/>
                    <a:pt x="22" y="24"/>
                    <a:pt x="23" y="23"/>
                  </a:cubicBezTo>
                  <a:cubicBezTo>
                    <a:pt x="24" y="22"/>
                    <a:pt x="24" y="21"/>
                    <a:pt x="24" y="20"/>
                  </a:cubicBezTo>
                  <a:lnTo>
                    <a:pt x="25" y="20"/>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481"/>
            <p:cNvSpPr/>
            <p:nvPr/>
          </p:nvSpPr>
          <p:spPr bwMode="auto">
            <a:xfrm>
              <a:off x="10926763" y="4584784"/>
              <a:ext cx="73025" cy="100013"/>
            </a:xfrm>
            <a:custGeom>
              <a:avLst/>
              <a:gdLst>
                <a:gd name="T0" fmla="*/ 23 w 46"/>
                <a:gd name="T1" fmla="*/ 47 h 63"/>
                <a:gd name="T2" fmla="*/ 0 w 46"/>
                <a:gd name="T3" fmla="*/ 63 h 63"/>
                <a:gd name="T4" fmla="*/ 0 w 46"/>
                <a:gd name="T5" fmla="*/ 47 h 63"/>
                <a:gd name="T6" fmla="*/ 0 w 46"/>
                <a:gd name="T7" fmla="*/ 47 h 63"/>
                <a:gd name="T8" fmla="*/ 23 w 46"/>
                <a:gd name="T9" fmla="*/ 31 h 63"/>
                <a:gd name="T10" fmla="*/ 0 w 46"/>
                <a:gd name="T11" fmla="*/ 16 h 63"/>
                <a:gd name="T12" fmla="*/ 0 w 46"/>
                <a:gd name="T13" fmla="*/ 16 h 63"/>
                <a:gd name="T14" fmla="*/ 0 w 46"/>
                <a:gd name="T15" fmla="*/ 0 h 63"/>
                <a:gd name="T16" fmla="*/ 23 w 46"/>
                <a:gd name="T17" fmla="*/ 16 h 63"/>
                <a:gd name="T18" fmla="*/ 46 w 46"/>
                <a:gd name="T19" fmla="*/ 31 h 63"/>
                <a:gd name="T20" fmla="*/ 23 w 46"/>
                <a:gd name="T2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3">
                  <a:moveTo>
                    <a:pt x="23" y="47"/>
                  </a:moveTo>
                  <a:lnTo>
                    <a:pt x="0" y="63"/>
                  </a:lnTo>
                  <a:lnTo>
                    <a:pt x="0" y="47"/>
                  </a:lnTo>
                  <a:lnTo>
                    <a:pt x="0" y="47"/>
                  </a:lnTo>
                  <a:lnTo>
                    <a:pt x="23" y="31"/>
                  </a:lnTo>
                  <a:lnTo>
                    <a:pt x="0" y="16"/>
                  </a:lnTo>
                  <a:lnTo>
                    <a:pt x="0" y="16"/>
                  </a:lnTo>
                  <a:lnTo>
                    <a:pt x="0" y="0"/>
                  </a:lnTo>
                  <a:lnTo>
                    <a:pt x="23" y="16"/>
                  </a:lnTo>
                  <a:lnTo>
                    <a:pt x="46" y="31"/>
                  </a:lnTo>
                  <a:lnTo>
                    <a:pt x="23" y="47"/>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482"/>
            <p:cNvSpPr/>
            <p:nvPr/>
          </p:nvSpPr>
          <p:spPr bwMode="auto">
            <a:xfrm>
              <a:off x="10926763" y="4273634"/>
              <a:ext cx="73025" cy="100013"/>
            </a:xfrm>
            <a:custGeom>
              <a:avLst/>
              <a:gdLst>
                <a:gd name="T0" fmla="*/ 23 w 46"/>
                <a:gd name="T1" fmla="*/ 16 h 63"/>
                <a:gd name="T2" fmla="*/ 46 w 46"/>
                <a:gd name="T3" fmla="*/ 0 h 63"/>
                <a:gd name="T4" fmla="*/ 46 w 46"/>
                <a:gd name="T5" fmla="*/ 16 h 63"/>
                <a:gd name="T6" fmla="*/ 46 w 46"/>
                <a:gd name="T7" fmla="*/ 16 h 63"/>
                <a:gd name="T8" fmla="*/ 23 w 46"/>
                <a:gd name="T9" fmla="*/ 31 h 63"/>
                <a:gd name="T10" fmla="*/ 46 w 46"/>
                <a:gd name="T11" fmla="*/ 47 h 63"/>
                <a:gd name="T12" fmla="*/ 46 w 46"/>
                <a:gd name="T13" fmla="*/ 47 h 63"/>
                <a:gd name="T14" fmla="*/ 46 w 46"/>
                <a:gd name="T15" fmla="*/ 63 h 63"/>
                <a:gd name="T16" fmla="*/ 23 w 46"/>
                <a:gd name="T17" fmla="*/ 47 h 63"/>
                <a:gd name="T18" fmla="*/ 0 w 46"/>
                <a:gd name="T19" fmla="*/ 31 h 63"/>
                <a:gd name="T20" fmla="*/ 23 w 46"/>
                <a:gd name="T21"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3">
                  <a:moveTo>
                    <a:pt x="23" y="16"/>
                  </a:moveTo>
                  <a:lnTo>
                    <a:pt x="46" y="0"/>
                  </a:lnTo>
                  <a:lnTo>
                    <a:pt x="46" y="16"/>
                  </a:lnTo>
                  <a:lnTo>
                    <a:pt x="46" y="16"/>
                  </a:lnTo>
                  <a:lnTo>
                    <a:pt x="23" y="31"/>
                  </a:lnTo>
                  <a:lnTo>
                    <a:pt x="46" y="47"/>
                  </a:lnTo>
                  <a:lnTo>
                    <a:pt x="46" y="47"/>
                  </a:lnTo>
                  <a:lnTo>
                    <a:pt x="46" y="63"/>
                  </a:lnTo>
                  <a:lnTo>
                    <a:pt x="23" y="47"/>
                  </a:lnTo>
                  <a:lnTo>
                    <a:pt x="0" y="31"/>
                  </a:lnTo>
                  <a:lnTo>
                    <a:pt x="23" y="16"/>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483"/>
            <p:cNvSpPr/>
            <p:nvPr/>
          </p:nvSpPr>
          <p:spPr bwMode="auto">
            <a:xfrm>
              <a:off x="10312401" y="4335546"/>
              <a:ext cx="319088" cy="311150"/>
            </a:xfrm>
            <a:custGeom>
              <a:avLst/>
              <a:gdLst>
                <a:gd name="T0" fmla="*/ 0 w 26"/>
                <a:gd name="T1" fmla="*/ 5 h 25"/>
                <a:gd name="T2" fmla="*/ 0 w 26"/>
                <a:gd name="T3" fmla="*/ 5 h 25"/>
                <a:gd name="T4" fmla="*/ 6 w 26"/>
                <a:gd name="T5" fmla="*/ 0 h 25"/>
                <a:gd name="T6" fmla="*/ 20 w 26"/>
                <a:gd name="T7" fmla="*/ 0 h 25"/>
                <a:gd name="T8" fmla="*/ 26 w 26"/>
                <a:gd name="T9" fmla="*/ 5 h 25"/>
                <a:gd name="T10" fmla="*/ 26 w 26"/>
                <a:gd name="T11" fmla="*/ 19 h 25"/>
                <a:gd name="T12" fmla="*/ 20 w 26"/>
                <a:gd name="T13" fmla="*/ 25 h 25"/>
                <a:gd name="T14" fmla="*/ 6 w 26"/>
                <a:gd name="T15" fmla="*/ 25 h 25"/>
                <a:gd name="T16" fmla="*/ 0 w 26"/>
                <a:gd name="T17" fmla="*/ 19 h 25"/>
                <a:gd name="T18" fmla="*/ 0 w 26"/>
                <a:gd name="T19" fmla="*/ 5 h 25"/>
                <a:gd name="T20" fmla="*/ 0 w 26"/>
                <a:gd name="T21" fmla="*/ 5 h 25"/>
                <a:gd name="T22" fmla="*/ 1 w 26"/>
                <a:gd name="T23" fmla="*/ 5 h 25"/>
                <a:gd name="T24" fmla="*/ 1 w 26"/>
                <a:gd name="T25" fmla="*/ 19 h 25"/>
                <a:gd name="T26" fmla="*/ 2 w 26"/>
                <a:gd name="T27" fmla="*/ 23 h 25"/>
                <a:gd name="T28" fmla="*/ 6 w 26"/>
                <a:gd name="T29" fmla="*/ 24 h 25"/>
                <a:gd name="T30" fmla="*/ 20 w 26"/>
                <a:gd name="T31" fmla="*/ 24 h 25"/>
                <a:gd name="T32" fmla="*/ 23 w 26"/>
                <a:gd name="T33" fmla="*/ 23 h 25"/>
                <a:gd name="T34" fmla="*/ 25 w 26"/>
                <a:gd name="T35" fmla="*/ 19 h 25"/>
                <a:gd name="T36" fmla="*/ 25 w 26"/>
                <a:gd name="T37" fmla="*/ 5 h 25"/>
                <a:gd name="T38" fmla="*/ 23 w 26"/>
                <a:gd name="T39" fmla="*/ 2 h 25"/>
                <a:gd name="T40" fmla="*/ 20 w 26"/>
                <a:gd name="T41" fmla="*/ 0 h 25"/>
                <a:gd name="T42" fmla="*/ 6 w 26"/>
                <a:gd name="T43" fmla="*/ 0 h 25"/>
                <a:gd name="T44" fmla="*/ 2 w 26"/>
                <a:gd name="T45" fmla="*/ 2 h 25"/>
                <a:gd name="T46" fmla="*/ 1 w 26"/>
                <a:gd name="T47" fmla="*/ 5 h 25"/>
                <a:gd name="T48" fmla="*/ 0 w 26"/>
                <a:gd name="T49"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5">
                  <a:moveTo>
                    <a:pt x="0" y="5"/>
                  </a:moveTo>
                  <a:cubicBezTo>
                    <a:pt x="0" y="5"/>
                    <a:pt x="0" y="5"/>
                    <a:pt x="0" y="5"/>
                  </a:cubicBezTo>
                  <a:cubicBezTo>
                    <a:pt x="0" y="2"/>
                    <a:pt x="3" y="0"/>
                    <a:pt x="6" y="0"/>
                  </a:cubicBezTo>
                  <a:cubicBezTo>
                    <a:pt x="20" y="0"/>
                    <a:pt x="20" y="0"/>
                    <a:pt x="20" y="0"/>
                  </a:cubicBezTo>
                  <a:cubicBezTo>
                    <a:pt x="23" y="0"/>
                    <a:pt x="26" y="2"/>
                    <a:pt x="26" y="5"/>
                  </a:cubicBezTo>
                  <a:cubicBezTo>
                    <a:pt x="26" y="19"/>
                    <a:pt x="26" y="19"/>
                    <a:pt x="26" y="19"/>
                  </a:cubicBezTo>
                  <a:cubicBezTo>
                    <a:pt x="26" y="22"/>
                    <a:pt x="23" y="25"/>
                    <a:pt x="20" y="25"/>
                  </a:cubicBezTo>
                  <a:cubicBezTo>
                    <a:pt x="6" y="25"/>
                    <a:pt x="6" y="25"/>
                    <a:pt x="6" y="25"/>
                  </a:cubicBezTo>
                  <a:cubicBezTo>
                    <a:pt x="3" y="25"/>
                    <a:pt x="0" y="22"/>
                    <a:pt x="0" y="19"/>
                  </a:cubicBezTo>
                  <a:cubicBezTo>
                    <a:pt x="0" y="5"/>
                    <a:pt x="0" y="5"/>
                    <a:pt x="0" y="5"/>
                  </a:cubicBezTo>
                  <a:cubicBezTo>
                    <a:pt x="0" y="5"/>
                    <a:pt x="0" y="5"/>
                    <a:pt x="0" y="5"/>
                  </a:cubicBezTo>
                  <a:cubicBezTo>
                    <a:pt x="1" y="5"/>
                    <a:pt x="1" y="5"/>
                    <a:pt x="1" y="5"/>
                  </a:cubicBezTo>
                  <a:cubicBezTo>
                    <a:pt x="1" y="19"/>
                    <a:pt x="1" y="19"/>
                    <a:pt x="1" y="19"/>
                  </a:cubicBezTo>
                  <a:cubicBezTo>
                    <a:pt x="1" y="21"/>
                    <a:pt x="1" y="22"/>
                    <a:pt x="2" y="23"/>
                  </a:cubicBezTo>
                  <a:cubicBezTo>
                    <a:pt x="3" y="24"/>
                    <a:pt x="4" y="24"/>
                    <a:pt x="6" y="24"/>
                  </a:cubicBezTo>
                  <a:cubicBezTo>
                    <a:pt x="20" y="24"/>
                    <a:pt x="20" y="24"/>
                    <a:pt x="20" y="24"/>
                  </a:cubicBezTo>
                  <a:cubicBezTo>
                    <a:pt x="21" y="24"/>
                    <a:pt x="22" y="24"/>
                    <a:pt x="23" y="23"/>
                  </a:cubicBezTo>
                  <a:cubicBezTo>
                    <a:pt x="24" y="22"/>
                    <a:pt x="25" y="21"/>
                    <a:pt x="25" y="19"/>
                  </a:cubicBezTo>
                  <a:cubicBezTo>
                    <a:pt x="25" y="5"/>
                    <a:pt x="25" y="5"/>
                    <a:pt x="25" y="5"/>
                  </a:cubicBezTo>
                  <a:cubicBezTo>
                    <a:pt x="25" y="4"/>
                    <a:pt x="24" y="3"/>
                    <a:pt x="23" y="2"/>
                  </a:cubicBezTo>
                  <a:cubicBezTo>
                    <a:pt x="22" y="1"/>
                    <a:pt x="21" y="0"/>
                    <a:pt x="20" y="0"/>
                  </a:cubicBezTo>
                  <a:cubicBezTo>
                    <a:pt x="6" y="0"/>
                    <a:pt x="6" y="0"/>
                    <a:pt x="6" y="0"/>
                  </a:cubicBezTo>
                  <a:cubicBezTo>
                    <a:pt x="4" y="0"/>
                    <a:pt x="3" y="1"/>
                    <a:pt x="2" y="2"/>
                  </a:cubicBezTo>
                  <a:cubicBezTo>
                    <a:pt x="1" y="3"/>
                    <a:pt x="1" y="4"/>
                    <a:pt x="1" y="5"/>
                  </a:cubicBezTo>
                  <a:lnTo>
                    <a:pt x="0" y="5"/>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Oval 484"/>
            <p:cNvSpPr>
              <a:spLocks noChangeArrowheads="1"/>
            </p:cNvSpPr>
            <p:nvPr/>
          </p:nvSpPr>
          <p:spPr bwMode="auto">
            <a:xfrm>
              <a:off x="10288588" y="4460959"/>
              <a:ext cx="60325"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Oval 485"/>
            <p:cNvSpPr>
              <a:spLocks noChangeArrowheads="1"/>
            </p:cNvSpPr>
            <p:nvPr/>
          </p:nvSpPr>
          <p:spPr bwMode="auto">
            <a:xfrm>
              <a:off x="10434638" y="4610184"/>
              <a:ext cx="61913"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486"/>
            <p:cNvSpPr/>
            <p:nvPr/>
          </p:nvSpPr>
          <p:spPr bwMode="auto">
            <a:xfrm>
              <a:off x="10594976" y="4460959"/>
              <a:ext cx="61913" cy="61913"/>
            </a:xfrm>
            <a:custGeom>
              <a:avLst/>
              <a:gdLst>
                <a:gd name="T0" fmla="*/ 0 w 5"/>
                <a:gd name="T1" fmla="*/ 2 h 5"/>
                <a:gd name="T2" fmla="*/ 0 w 5"/>
                <a:gd name="T3" fmla="*/ 2 h 5"/>
                <a:gd name="T4" fmla="*/ 2 w 5"/>
                <a:gd name="T5" fmla="*/ 0 h 5"/>
                <a:gd name="T6" fmla="*/ 5 w 5"/>
                <a:gd name="T7" fmla="*/ 2 h 5"/>
                <a:gd name="T8" fmla="*/ 2 w 5"/>
                <a:gd name="T9" fmla="*/ 5 h 5"/>
                <a:gd name="T10" fmla="*/ 0 w 5"/>
                <a:gd name="T11" fmla="*/ 2 h 5"/>
                <a:gd name="T12" fmla="*/ 0 w 5"/>
                <a:gd name="T13" fmla="*/ 2 h 5"/>
                <a:gd name="T14" fmla="*/ 0 w 5"/>
                <a:gd name="T15" fmla="*/ 2 h 5"/>
                <a:gd name="T16" fmla="*/ 1 w 5"/>
                <a:gd name="T17" fmla="*/ 4 h 5"/>
                <a:gd name="T18" fmla="*/ 2 w 5"/>
                <a:gd name="T19" fmla="*/ 4 h 5"/>
                <a:gd name="T20" fmla="*/ 4 w 5"/>
                <a:gd name="T21" fmla="*/ 4 h 5"/>
                <a:gd name="T22" fmla="*/ 4 w 5"/>
                <a:gd name="T23" fmla="*/ 2 h 5"/>
                <a:gd name="T24" fmla="*/ 4 w 5"/>
                <a:gd name="T25" fmla="*/ 1 h 5"/>
                <a:gd name="T26" fmla="*/ 2 w 5"/>
                <a:gd name="T27" fmla="*/ 0 h 5"/>
                <a:gd name="T28" fmla="*/ 1 w 5"/>
                <a:gd name="T29" fmla="*/ 1 h 5"/>
                <a:gd name="T30" fmla="*/ 0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0" y="2"/>
                  </a:moveTo>
                  <a:cubicBezTo>
                    <a:pt x="0" y="2"/>
                    <a:pt x="0" y="2"/>
                    <a:pt x="0" y="2"/>
                  </a:cubicBezTo>
                  <a:cubicBezTo>
                    <a:pt x="0" y="1"/>
                    <a:pt x="1" y="0"/>
                    <a:pt x="2" y="0"/>
                  </a:cubicBezTo>
                  <a:cubicBezTo>
                    <a:pt x="4" y="0"/>
                    <a:pt x="5" y="1"/>
                    <a:pt x="5" y="2"/>
                  </a:cubicBezTo>
                  <a:cubicBezTo>
                    <a:pt x="5" y="4"/>
                    <a:pt x="4" y="5"/>
                    <a:pt x="2" y="5"/>
                  </a:cubicBezTo>
                  <a:cubicBezTo>
                    <a:pt x="1" y="5"/>
                    <a:pt x="0" y="4"/>
                    <a:pt x="0" y="2"/>
                  </a:cubicBezTo>
                  <a:cubicBezTo>
                    <a:pt x="0" y="2"/>
                    <a:pt x="0" y="2"/>
                    <a:pt x="0" y="2"/>
                  </a:cubicBezTo>
                  <a:cubicBezTo>
                    <a:pt x="0" y="2"/>
                    <a:pt x="0" y="2"/>
                    <a:pt x="0" y="2"/>
                  </a:cubicBezTo>
                  <a:cubicBezTo>
                    <a:pt x="0" y="3"/>
                    <a:pt x="0" y="3"/>
                    <a:pt x="1" y="4"/>
                  </a:cubicBezTo>
                  <a:cubicBezTo>
                    <a:pt x="1" y="4"/>
                    <a:pt x="2" y="4"/>
                    <a:pt x="2" y="4"/>
                  </a:cubicBezTo>
                  <a:cubicBezTo>
                    <a:pt x="3" y="4"/>
                    <a:pt x="3" y="4"/>
                    <a:pt x="4" y="4"/>
                  </a:cubicBezTo>
                  <a:cubicBezTo>
                    <a:pt x="4" y="3"/>
                    <a:pt x="4" y="3"/>
                    <a:pt x="4" y="2"/>
                  </a:cubicBezTo>
                  <a:cubicBezTo>
                    <a:pt x="4" y="2"/>
                    <a:pt x="4" y="1"/>
                    <a:pt x="4" y="1"/>
                  </a:cubicBezTo>
                  <a:cubicBezTo>
                    <a:pt x="3" y="0"/>
                    <a:pt x="3" y="0"/>
                    <a:pt x="2" y="0"/>
                  </a:cubicBezTo>
                  <a:cubicBezTo>
                    <a:pt x="2" y="0"/>
                    <a:pt x="1" y="0"/>
                    <a:pt x="1" y="1"/>
                  </a:cubicBezTo>
                  <a:cubicBezTo>
                    <a:pt x="0" y="1"/>
                    <a:pt x="0" y="2"/>
                    <a:pt x="0" y="2"/>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487"/>
            <p:cNvSpPr/>
            <p:nvPr/>
          </p:nvSpPr>
          <p:spPr bwMode="auto">
            <a:xfrm>
              <a:off x="10423526" y="4299034"/>
              <a:ext cx="60325" cy="74613"/>
            </a:xfrm>
            <a:custGeom>
              <a:avLst/>
              <a:gdLst>
                <a:gd name="T0" fmla="*/ 38 w 38"/>
                <a:gd name="T1" fmla="*/ 23 h 47"/>
                <a:gd name="T2" fmla="*/ 38 w 38"/>
                <a:gd name="T3" fmla="*/ 0 h 47"/>
                <a:gd name="T4" fmla="*/ 23 w 38"/>
                <a:gd name="T5" fmla="*/ 8 h 47"/>
                <a:gd name="T6" fmla="*/ 0 w 38"/>
                <a:gd name="T7" fmla="*/ 23 h 47"/>
                <a:gd name="T8" fmla="*/ 23 w 38"/>
                <a:gd name="T9" fmla="*/ 31 h 47"/>
                <a:gd name="T10" fmla="*/ 38 w 38"/>
                <a:gd name="T11" fmla="*/ 47 h 47"/>
                <a:gd name="T12" fmla="*/ 38 w 38"/>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8" h="47">
                  <a:moveTo>
                    <a:pt x="38" y="23"/>
                  </a:moveTo>
                  <a:lnTo>
                    <a:pt x="38" y="0"/>
                  </a:lnTo>
                  <a:lnTo>
                    <a:pt x="23" y="8"/>
                  </a:lnTo>
                  <a:lnTo>
                    <a:pt x="0" y="23"/>
                  </a:lnTo>
                  <a:lnTo>
                    <a:pt x="23" y="31"/>
                  </a:lnTo>
                  <a:lnTo>
                    <a:pt x="38" y="47"/>
                  </a:lnTo>
                  <a:lnTo>
                    <a:pt x="38" y="23"/>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488"/>
            <p:cNvSpPr/>
            <p:nvPr/>
          </p:nvSpPr>
          <p:spPr bwMode="auto">
            <a:xfrm>
              <a:off x="11282363" y="4311734"/>
              <a:ext cx="319088" cy="334963"/>
            </a:xfrm>
            <a:custGeom>
              <a:avLst/>
              <a:gdLst>
                <a:gd name="T0" fmla="*/ 0 w 26"/>
                <a:gd name="T1" fmla="*/ 6 h 27"/>
                <a:gd name="T2" fmla="*/ 0 w 26"/>
                <a:gd name="T3" fmla="*/ 6 h 27"/>
                <a:gd name="T4" fmla="*/ 6 w 26"/>
                <a:gd name="T5" fmla="*/ 0 h 27"/>
                <a:gd name="T6" fmla="*/ 20 w 26"/>
                <a:gd name="T7" fmla="*/ 0 h 27"/>
                <a:gd name="T8" fmla="*/ 26 w 26"/>
                <a:gd name="T9" fmla="*/ 6 h 27"/>
                <a:gd name="T10" fmla="*/ 26 w 26"/>
                <a:gd name="T11" fmla="*/ 21 h 27"/>
                <a:gd name="T12" fmla="*/ 20 w 26"/>
                <a:gd name="T13" fmla="*/ 27 h 27"/>
                <a:gd name="T14" fmla="*/ 6 w 26"/>
                <a:gd name="T15" fmla="*/ 27 h 27"/>
                <a:gd name="T16" fmla="*/ 0 w 26"/>
                <a:gd name="T17" fmla="*/ 21 h 27"/>
                <a:gd name="T18" fmla="*/ 0 w 26"/>
                <a:gd name="T19" fmla="*/ 6 h 27"/>
                <a:gd name="T20" fmla="*/ 0 w 26"/>
                <a:gd name="T21" fmla="*/ 6 h 27"/>
                <a:gd name="T22" fmla="*/ 0 w 26"/>
                <a:gd name="T23" fmla="*/ 6 h 27"/>
                <a:gd name="T24" fmla="*/ 0 w 26"/>
                <a:gd name="T25" fmla="*/ 21 h 27"/>
                <a:gd name="T26" fmla="*/ 2 w 26"/>
                <a:gd name="T27" fmla="*/ 25 h 27"/>
                <a:gd name="T28" fmla="*/ 6 w 26"/>
                <a:gd name="T29" fmla="*/ 27 h 27"/>
                <a:gd name="T30" fmla="*/ 20 w 26"/>
                <a:gd name="T31" fmla="*/ 27 h 27"/>
                <a:gd name="T32" fmla="*/ 24 w 26"/>
                <a:gd name="T33" fmla="*/ 25 h 27"/>
                <a:gd name="T34" fmla="*/ 26 w 26"/>
                <a:gd name="T35" fmla="*/ 21 h 27"/>
                <a:gd name="T36" fmla="*/ 26 w 26"/>
                <a:gd name="T37" fmla="*/ 6 h 27"/>
                <a:gd name="T38" fmla="*/ 24 w 26"/>
                <a:gd name="T39" fmla="*/ 3 h 27"/>
                <a:gd name="T40" fmla="*/ 20 w 26"/>
                <a:gd name="T41" fmla="*/ 1 h 27"/>
                <a:gd name="T42" fmla="*/ 6 w 26"/>
                <a:gd name="T43" fmla="*/ 1 h 27"/>
                <a:gd name="T44" fmla="*/ 2 w 26"/>
                <a:gd name="T45" fmla="*/ 3 h 27"/>
                <a:gd name="T46" fmla="*/ 0 w 26"/>
                <a:gd name="T4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7">
                  <a:moveTo>
                    <a:pt x="0" y="6"/>
                  </a:moveTo>
                  <a:cubicBezTo>
                    <a:pt x="0" y="6"/>
                    <a:pt x="0" y="6"/>
                    <a:pt x="0" y="6"/>
                  </a:cubicBezTo>
                  <a:cubicBezTo>
                    <a:pt x="0" y="3"/>
                    <a:pt x="2" y="0"/>
                    <a:pt x="6" y="0"/>
                  </a:cubicBezTo>
                  <a:cubicBezTo>
                    <a:pt x="20" y="0"/>
                    <a:pt x="20" y="0"/>
                    <a:pt x="20" y="0"/>
                  </a:cubicBezTo>
                  <a:cubicBezTo>
                    <a:pt x="24" y="0"/>
                    <a:pt x="26" y="3"/>
                    <a:pt x="26" y="6"/>
                  </a:cubicBezTo>
                  <a:cubicBezTo>
                    <a:pt x="26" y="21"/>
                    <a:pt x="26" y="21"/>
                    <a:pt x="26" y="21"/>
                  </a:cubicBezTo>
                  <a:cubicBezTo>
                    <a:pt x="26" y="24"/>
                    <a:pt x="24" y="27"/>
                    <a:pt x="20" y="27"/>
                  </a:cubicBezTo>
                  <a:cubicBezTo>
                    <a:pt x="6" y="27"/>
                    <a:pt x="6" y="27"/>
                    <a:pt x="6" y="27"/>
                  </a:cubicBezTo>
                  <a:cubicBezTo>
                    <a:pt x="2" y="27"/>
                    <a:pt x="0" y="24"/>
                    <a:pt x="0" y="21"/>
                  </a:cubicBezTo>
                  <a:cubicBezTo>
                    <a:pt x="0" y="6"/>
                    <a:pt x="0" y="6"/>
                    <a:pt x="0" y="6"/>
                  </a:cubicBezTo>
                  <a:cubicBezTo>
                    <a:pt x="0" y="6"/>
                    <a:pt x="0" y="6"/>
                    <a:pt x="0" y="6"/>
                  </a:cubicBezTo>
                  <a:cubicBezTo>
                    <a:pt x="0" y="6"/>
                    <a:pt x="0" y="6"/>
                    <a:pt x="0" y="6"/>
                  </a:cubicBezTo>
                  <a:cubicBezTo>
                    <a:pt x="0" y="21"/>
                    <a:pt x="0" y="21"/>
                    <a:pt x="0" y="21"/>
                  </a:cubicBezTo>
                  <a:cubicBezTo>
                    <a:pt x="0" y="23"/>
                    <a:pt x="1" y="24"/>
                    <a:pt x="2" y="25"/>
                  </a:cubicBezTo>
                  <a:cubicBezTo>
                    <a:pt x="3" y="26"/>
                    <a:pt x="4" y="27"/>
                    <a:pt x="6" y="27"/>
                  </a:cubicBezTo>
                  <a:cubicBezTo>
                    <a:pt x="20" y="27"/>
                    <a:pt x="20" y="27"/>
                    <a:pt x="20" y="27"/>
                  </a:cubicBezTo>
                  <a:cubicBezTo>
                    <a:pt x="22" y="27"/>
                    <a:pt x="23" y="26"/>
                    <a:pt x="24" y="25"/>
                  </a:cubicBezTo>
                  <a:cubicBezTo>
                    <a:pt x="25" y="24"/>
                    <a:pt x="26" y="23"/>
                    <a:pt x="26" y="21"/>
                  </a:cubicBezTo>
                  <a:cubicBezTo>
                    <a:pt x="26" y="6"/>
                    <a:pt x="26" y="6"/>
                    <a:pt x="26" y="6"/>
                  </a:cubicBezTo>
                  <a:cubicBezTo>
                    <a:pt x="26" y="5"/>
                    <a:pt x="25" y="4"/>
                    <a:pt x="24" y="3"/>
                  </a:cubicBezTo>
                  <a:cubicBezTo>
                    <a:pt x="23" y="2"/>
                    <a:pt x="22" y="1"/>
                    <a:pt x="20" y="1"/>
                  </a:cubicBezTo>
                  <a:cubicBezTo>
                    <a:pt x="6" y="1"/>
                    <a:pt x="6" y="1"/>
                    <a:pt x="6" y="1"/>
                  </a:cubicBezTo>
                  <a:cubicBezTo>
                    <a:pt x="4" y="1"/>
                    <a:pt x="3" y="2"/>
                    <a:pt x="2" y="3"/>
                  </a:cubicBezTo>
                  <a:cubicBezTo>
                    <a:pt x="1" y="4"/>
                    <a:pt x="0" y="5"/>
                    <a:pt x="0" y="6"/>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Oval 489"/>
            <p:cNvSpPr>
              <a:spLocks noChangeArrowheads="1"/>
            </p:cNvSpPr>
            <p:nvPr/>
          </p:nvSpPr>
          <p:spPr bwMode="auto">
            <a:xfrm>
              <a:off x="11245851" y="4448259"/>
              <a:ext cx="60325"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Rectangle 490"/>
            <p:cNvSpPr>
              <a:spLocks noChangeArrowheads="1"/>
            </p:cNvSpPr>
            <p:nvPr/>
          </p:nvSpPr>
          <p:spPr bwMode="auto">
            <a:xfrm>
              <a:off x="11147426" y="4472071"/>
              <a:ext cx="122238" cy="12700"/>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1" name="Freeform 491"/>
            <p:cNvSpPr/>
            <p:nvPr/>
          </p:nvSpPr>
          <p:spPr bwMode="auto">
            <a:xfrm>
              <a:off x="11147426" y="4472071"/>
              <a:ext cx="122238" cy="12700"/>
            </a:xfrm>
            <a:custGeom>
              <a:avLst/>
              <a:gdLst>
                <a:gd name="T0" fmla="*/ 0 w 77"/>
                <a:gd name="T1" fmla="*/ 0 h 8"/>
                <a:gd name="T2" fmla="*/ 77 w 77"/>
                <a:gd name="T3" fmla="*/ 0 h 8"/>
                <a:gd name="T4" fmla="*/ 77 w 77"/>
                <a:gd name="T5" fmla="*/ 8 h 8"/>
                <a:gd name="T6" fmla="*/ 0 w 77"/>
                <a:gd name="T7" fmla="*/ 8 h 8"/>
              </a:gdLst>
              <a:ahLst/>
              <a:cxnLst>
                <a:cxn ang="0">
                  <a:pos x="T0" y="T1"/>
                </a:cxn>
                <a:cxn ang="0">
                  <a:pos x="T2" y="T3"/>
                </a:cxn>
                <a:cxn ang="0">
                  <a:pos x="T4" y="T5"/>
                </a:cxn>
                <a:cxn ang="0">
                  <a:pos x="T6" y="T7"/>
                </a:cxn>
              </a:cxnLst>
              <a:rect l="0" t="0" r="r" b="b"/>
              <a:pathLst>
                <a:path w="77" h="8">
                  <a:moveTo>
                    <a:pt x="0" y="0"/>
                  </a:moveTo>
                  <a:lnTo>
                    <a:pt x="77" y="0"/>
                  </a:lnTo>
                  <a:lnTo>
                    <a:pt x="77" y="8"/>
                  </a:lnTo>
                  <a:lnTo>
                    <a:pt x="0"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Oval 492"/>
            <p:cNvSpPr>
              <a:spLocks noChangeArrowheads="1"/>
            </p:cNvSpPr>
            <p:nvPr/>
          </p:nvSpPr>
          <p:spPr bwMode="auto">
            <a:xfrm>
              <a:off x="11417301" y="4610184"/>
              <a:ext cx="49213"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493"/>
            <p:cNvSpPr/>
            <p:nvPr/>
          </p:nvSpPr>
          <p:spPr bwMode="auto">
            <a:xfrm>
              <a:off x="11564938" y="4448259"/>
              <a:ext cx="73025" cy="61913"/>
            </a:xfrm>
            <a:custGeom>
              <a:avLst/>
              <a:gdLst>
                <a:gd name="T0" fmla="*/ 1 w 6"/>
                <a:gd name="T1" fmla="*/ 3 h 5"/>
                <a:gd name="T2" fmla="*/ 0 w 6"/>
                <a:gd name="T3" fmla="*/ 3 h 5"/>
                <a:gd name="T4" fmla="*/ 3 w 6"/>
                <a:gd name="T5" fmla="*/ 0 h 5"/>
                <a:gd name="T6" fmla="*/ 6 w 6"/>
                <a:gd name="T7" fmla="*/ 3 h 5"/>
                <a:gd name="T8" fmla="*/ 3 w 6"/>
                <a:gd name="T9" fmla="*/ 5 h 5"/>
                <a:gd name="T10" fmla="*/ 0 w 6"/>
                <a:gd name="T11" fmla="*/ 3 h 5"/>
                <a:gd name="T12" fmla="*/ 1 w 6"/>
                <a:gd name="T13" fmla="*/ 3 h 5"/>
                <a:gd name="T14" fmla="*/ 1 w 6"/>
                <a:gd name="T15" fmla="*/ 3 h 5"/>
                <a:gd name="T16" fmla="*/ 2 w 6"/>
                <a:gd name="T17" fmla="*/ 4 h 5"/>
                <a:gd name="T18" fmla="*/ 3 w 6"/>
                <a:gd name="T19" fmla="*/ 5 h 5"/>
                <a:gd name="T20" fmla="*/ 5 w 6"/>
                <a:gd name="T21" fmla="*/ 4 h 5"/>
                <a:gd name="T22" fmla="*/ 5 w 6"/>
                <a:gd name="T23" fmla="*/ 3 h 5"/>
                <a:gd name="T24" fmla="*/ 5 w 6"/>
                <a:gd name="T25" fmla="*/ 1 h 5"/>
                <a:gd name="T26" fmla="*/ 3 w 6"/>
                <a:gd name="T27" fmla="*/ 1 h 5"/>
                <a:gd name="T28" fmla="*/ 2 w 6"/>
                <a:gd name="T29" fmla="*/ 1 h 5"/>
                <a:gd name="T30" fmla="*/ 1 w 6"/>
                <a:gd name="T3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1" y="3"/>
                  </a:moveTo>
                  <a:cubicBezTo>
                    <a:pt x="0" y="3"/>
                    <a:pt x="0" y="3"/>
                    <a:pt x="0" y="3"/>
                  </a:cubicBezTo>
                  <a:cubicBezTo>
                    <a:pt x="0" y="1"/>
                    <a:pt x="2" y="0"/>
                    <a:pt x="3" y="0"/>
                  </a:cubicBezTo>
                  <a:cubicBezTo>
                    <a:pt x="5" y="0"/>
                    <a:pt x="6" y="1"/>
                    <a:pt x="6" y="3"/>
                  </a:cubicBezTo>
                  <a:cubicBezTo>
                    <a:pt x="6" y="4"/>
                    <a:pt x="5" y="5"/>
                    <a:pt x="3" y="5"/>
                  </a:cubicBezTo>
                  <a:cubicBezTo>
                    <a:pt x="2" y="5"/>
                    <a:pt x="0" y="4"/>
                    <a:pt x="0" y="3"/>
                  </a:cubicBezTo>
                  <a:cubicBezTo>
                    <a:pt x="1" y="3"/>
                    <a:pt x="1" y="3"/>
                    <a:pt x="1" y="3"/>
                  </a:cubicBezTo>
                  <a:cubicBezTo>
                    <a:pt x="1" y="3"/>
                    <a:pt x="1" y="3"/>
                    <a:pt x="1" y="3"/>
                  </a:cubicBezTo>
                  <a:cubicBezTo>
                    <a:pt x="1" y="3"/>
                    <a:pt x="1" y="4"/>
                    <a:pt x="2" y="4"/>
                  </a:cubicBezTo>
                  <a:cubicBezTo>
                    <a:pt x="2" y="5"/>
                    <a:pt x="2" y="5"/>
                    <a:pt x="3" y="5"/>
                  </a:cubicBezTo>
                  <a:cubicBezTo>
                    <a:pt x="4" y="5"/>
                    <a:pt x="4" y="5"/>
                    <a:pt x="5" y="4"/>
                  </a:cubicBezTo>
                  <a:cubicBezTo>
                    <a:pt x="5" y="4"/>
                    <a:pt x="5" y="3"/>
                    <a:pt x="5" y="3"/>
                  </a:cubicBezTo>
                  <a:cubicBezTo>
                    <a:pt x="5" y="2"/>
                    <a:pt x="5" y="2"/>
                    <a:pt x="5" y="1"/>
                  </a:cubicBezTo>
                  <a:cubicBezTo>
                    <a:pt x="4" y="1"/>
                    <a:pt x="4" y="1"/>
                    <a:pt x="3" y="1"/>
                  </a:cubicBezTo>
                  <a:cubicBezTo>
                    <a:pt x="2" y="1"/>
                    <a:pt x="2" y="1"/>
                    <a:pt x="2" y="1"/>
                  </a:cubicBezTo>
                  <a:cubicBezTo>
                    <a:pt x="1" y="2"/>
                    <a:pt x="1" y="2"/>
                    <a:pt x="1" y="3"/>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494"/>
            <p:cNvSpPr/>
            <p:nvPr/>
          </p:nvSpPr>
          <p:spPr bwMode="auto">
            <a:xfrm>
              <a:off x="11085513" y="4448259"/>
              <a:ext cx="61913" cy="61913"/>
            </a:xfrm>
            <a:custGeom>
              <a:avLst/>
              <a:gdLst>
                <a:gd name="T0" fmla="*/ 0 w 5"/>
                <a:gd name="T1" fmla="*/ 3 h 5"/>
                <a:gd name="T2" fmla="*/ 0 w 5"/>
                <a:gd name="T3" fmla="*/ 3 h 5"/>
                <a:gd name="T4" fmla="*/ 3 w 5"/>
                <a:gd name="T5" fmla="*/ 0 h 5"/>
                <a:gd name="T6" fmla="*/ 5 w 5"/>
                <a:gd name="T7" fmla="*/ 3 h 5"/>
                <a:gd name="T8" fmla="*/ 3 w 5"/>
                <a:gd name="T9" fmla="*/ 5 h 5"/>
                <a:gd name="T10" fmla="*/ 0 w 5"/>
                <a:gd name="T11" fmla="*/ 3 h 5"/>
                <a:gd name="T12" fmla="*/ 0 w 5"/>
                <a:gd name="T13" fmla="*/ 3 h 5"/>
                <a:gd name="T14" fmla="*/ 1 w 5"/>
                <a:gd name="T15" fmla="*/ 3 h 5"/>
                <a:gd name="T16" fmla="*/ 1 w 5"/>
                <a:gd name="T17" fmla="*/ 4 h 5"/>
                <a:gd name="T18" fmla="*/ 3 w 5"/>
                <a:gd name="T19" fmla="*/ 5 h 5"/>
                <a:gd name="T20" fmla="*/ 4 w 5"/>
                <a:gd name="T21" fmla="*/ 4 h 5"/>
                <a:gd name="T22" fmla="*/ 5 w 5"/>
                <a:gd name="T23" fmla="*/ 3 h 5"/>
                <a:gd name="T24" fmla="*/ 4 w 5"/>
                <a:gd name="T25" fmla="*/ 1 h 5"/>
                <a:gd name="T26" fmla="*/ 3 w 5"/>
                <a:gd name="T27" fmla="*/ 1 h 5"/>
                <a:gd name="T28" fmla="*/ 1 w 5"/>
                <a:gd name="T29" fmla="*/ 1 h 5"/>
                <a:gd name="T30" fmla="*/ 1 w 5"/>
                <a:gd name="T31" fmla="*/ 3 h 5"/>
                <a:gd name="T32" fmla="*/ 0 w 5"/>
                <a:gd name="T3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 h="5">
                  <a:moveTo>
                    <a:pt x="0" y="3"/>
                  </a:moveTo>
                  <a:cubicBezTo>
                    <a:pt x="0" y="3"/>
                    <a:pt x="0" y="3"/>
                    <a:pt x="0" y="3"/>
                  </a:cubicBezTo>
                  <a:cubicBezTo>
                    <a:pt x="0" y="1"/>
                    <a:pt x="1" y="0"/>
                    <a:pt x="3" y="0"/>
                  </a:cubicBezTo>
                  <a:cubicBezTo>
                    <a:pt x="4" y="0"/>
                    <a:pt x="5" y="1"/>
                    <a:pt x="5" y="3"/>
                  </a:cubicBezTo>
                  <a:cubicBezTo>
                    <a:pt x="5" y="4"/>
                    <a:pt x="4" y="5"/>
                    <a:pt x="3" y="5"/>
                  </a:cubicBezTo>
                  <a:cubicBezTo>
                    <a:pt x="1" y="5"/>
                    <a:pt x="0" y="4"/>
                    <a:pt x="0" y="3"/>
                  </a:cubicBezTo>
                  <a:cubicBezTo>
                    <a:pt x="0" y="3"/>
                    <a:pt x="0" y="3"/>
                    <a:pt x="0" y="3"/>
                  </a:cubicBezTo>
                  <a:cubicBezTo>
                    <a:pt x="1" y="3"/>
                    <a:pt x="1" y="3"/>
                    <a:pt x="1" y="3"/>
                  </a:cubicBezTo>
                  <a:cubicBezTo>
                    <a:pt x="1" y="3"/>
                    <a:pt x="1" y="4"/>
                    <a:pt x="1" y="4"/>
                  </a:cubicBezTo>
                  <a:cubicBezTo>
                    <a:pt x="2" y="5"/>
                    <a:pt x="2" y="5"/>
                    <a:pt x="3" y="5"/>
                  </a:cubicBezTo>
                  <a:cubicBezTo>
                    <a:pt x="3" y="5"/>
                    <a:pt x="4" y="5"/>
                    <a:pt x="4" y="4"/>
                  </a:cubicBezTo>
                  <a:cubicBezTo>
                    <a:pt x="5" y="4"/>
                    <a:pt x="5" y="3"/>
                    <a:pt x="5" y="3"/>
                  </a:cubicBezTo>
                  <a:cubicBezTo>
                    <a:pt x="5" y="2"/>
                    <a:pt x="5" y="2"/>
                    <a:pt x="4" y="1"/>
                  </a:cubicBezTo>
                  <a:cubicBezTo>
                    <a:pt x="4" y="1"/>
                    <a:pt x="3" y="1"/>
                    <a:pt x="3" y="1"/>
                  </a:cubicBezTo>
                  <a:cubicBezTo>
                    <a:pt x="2" y="1"/>
                    <a:pt x="2" y="1"/>
                    <a:pt x="1" y="1"/>
                  </a:cubicBezTo>
                  <a:cubicBezTo>
                    <a:pt x="1" y="2"/>
                    <a:pt x="1" y="2"/>
                    <a:pt x="1" y="3"/>
                  </a:cubicBezTo>
                  <a:lnTo>
                    <a:pt x="0" y="3"/>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495"/>
            <p:cNvSpPr/>
            <p:nvPr/>
          </p:nvSpPr>
          <p:spPr bwMode="auto">
            <a:xfrm>
              <a:off x="11391901" y="4286334"/>
              <a:ext cx="74613" cy="74613"/>
            </a:xfrm>
            <a:custGeom>
              <a:avLst/>
              <a:gdLst>
                <a:gd name="T0" fmla="*/ 47 w 47"/>
                <a:gd name="T1" fmla="*/ 23 h 47"/>
                <a:gd name="T2" fmla="*/ 47 w 47"/>
                <a:gd name="T3" fmla="*/ 0 h 47"/>
                <a:gd name="T4" fmla="*/ 24 w 47"/>
                <a:gd name="T5" fmla="*/ 8 h 47"/>
                <a:gd name="T6" fmla="*/ 0 w 47"/>
                <a:gd name="T7" fmla="*/ 23 h 47"/>
                <a:gd name="T8" fmla="*/ 24 w 47"/>
                <a:gd name="T9" fmla="*/ 31 h 47"/>
                <a:gd name="T10" fmla="*/ 47 w 47"/>
                <a:gd name="T11" fmla="*/ 47 h 47"/>
                <a:gd name="T12" fmla="*/ 47 w 47"/>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47" h="47">
                  <a:moveTo>
                    <a:pt x="47" y="23"/>
                  </a:moveTo>
                  <a:lnTo>
                    <a:pt x="47" y="0"/>
                  </a:lnTo>
                  <a:lnTo>
                    <a:pt x="24" y="8"/>
                  </a:lnTo>
                  <a:lnTo>
                    <a:pt x="0" y="23"/>
                  </a:lnTo>
                  <a:lnTo>
                    <a:pt x="24" y="31"/>
                  </a:lnTo>
                  <a:lnTo>
                    <a:pt x="47" y="47"/>
                  </a:lnTo>
                  <a:lnTo>
                    <a:pt x="47" y="23"/>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Rectangle 496"/>
            <p:cNvSpPr>
              <a:spLocks noChangeArrowheads="1"/>
            </p:cNvSpPr>
            <p:nvPr/>
          </p:nvSpPr>
          <p:spPr bwMode="auto">
            <a:xfrm>
              <a:off x="10656888" y="4484771"/>
              <a:ext cx="158750" cy="12700"/>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97" name="Freeform 497"/>
            <p:cNvSpPr/>
            <p:nvPr/>
          </p:nvSpPr>
          <p:spPr bwMode="auto">
            <a:xfrm>
              <a:off x="10656888" y="4484771"/>
              <a:ext cx="158750" cy="12700"/>
            </a:xfrm>
            <a:custGeom>
              <a:avLst/>
              <a:gdLst>
                <a:gd name="T0" fmla="*/ 100 w 100"/>
                <a:gd name="T1" fmla="*/ 8 h 8"/>
                <a:gd name="T2" fmla="*/ 0 w 100"/>
                <a:gd name="T3" fmla="*/ 8 h 8"/>
                <a:gd name="T4" fmla="*/ 0 w 100"/>
                <a:gd name="T5" fmla="*/ 0 h 8"/>
                <a:gd name="T6" fmla="*/ 100 w 100"/>
                <a:gd name="T7" fmla="*/ 0 h 8"/>
              </a:gdLst>
              <a:ahLst/>
              <a:cxnLst>
                <a:cxn ang="0">
                  <a:pos x="T0" y="T1"/>
                </a:cxn>
                <a:cxn ang="0">
                  <a:pos x="T2" y="T3"/>
                </a:cxn>
                <a:cxn ang="0">
                  <a:pos x="T4" y="T5"/>
                </a:cxn>
                <a:cxn ang="0">
                  <a:pos x="T6" y="T7"/>
                </a:cxn>
              </a:cxnLst>
              <a:rect l="0" t="0" r="r" b="b"/>
              <a:pathLst>
                <a:path w="100" h="8">
                  <a:moveTo>
                    <a:pt x="100" y="8"/>
                  </a:moveTo>
                  <a:lnTo>
                    <a:pt x="0" y="8"/>
                  </a:lnTo>
                  <a:lnTo>
                    <a:pt x="0" y="0"/>
                  </a:lnTo>
                  <a:lnTo>
                    <a:pt x="1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KSO_Shape"/>
            <p:cNvSpPr/>
            <p:nvPr/>
          </p:nvSpPr>
          <p:spPr>
            <a:xfrm flipH="1">
              <a:off x="8896501" y="2994359"/>
              <a:ext cx="255488" cy="255488"/>
            </a:xfrm>
            <a:custGeom>
              <a:avLst/>
              <a:gdLst>
                <a:gd name="connsiteX0" fmla="*/ 266223 w 594308"/>
                <a:gd name="connsiteY0" fmla="*/ 155067 h 594308"/>
                <a:gd name="connsiteX1" fmla="*/ 343018 w 594308"/>
                <a:gd name="connsiteY1" fmla="*/ 155067 h 594308"/>
                <a:gd name="connsiteX2" fmla="*/ 495418 w 594308"/>
                <a:gd name="connsiteY2" fmla="*/ 297467 h 594308"/>
                <a:gd name="connsiteX3" fmla="*/ 343018 w 594308"/>
                <a:gd name="connsiteY3" fmla="*/ 439241 h 594308"/>
                <a:gd name="connsiteX4" fmla="*/ 266223 w 594308"/>
                <a:gd name="connsiteY4" fmla="*/ 439241 h 594308"/>
                <a:gd name="connsiteX5" fmla="*/ 392429 w 594308"/>
                <a:gd name="connsiteY5" fmla="*/ 322191 h 594308"/>
                <a:gd name="connsiteX6" fmla="*/ 98890 w 594308"/>
                <a:gd name="connsiteY6" fmla="*/ 322191 h 594308"/>
                <a:gd name="connsiteX7" fmla="*/ 98890 w 594308"/>
                <a:gd name="connsiteY7" fmla="*/ 272117 h 594308"/>
                <a:gd name="connsiteX8" fmla="*/ 392429 w 594308"/>
                <a:gd name="connsiteY8" fmla="*/ 272117 h 594308"/>
                <a:gd name="connsiteX9" fmla="*/ 297154 w 594308"/>
                <a:gd name="connsiteY9" fmla="*/ 56239 h 594308"/>
                <a:gd name="connsiteX10" fmla="*/ 56239 w 594308"/>
                <a:gd name="connsiteY10" fmla="*/ 297154 h 594308"/>
                <a:gd name="connsiteX11" fmla="*/ 297154 w 594308"/>
                <a:gd name="connsiteY11" fmla="*/ 538069 h 594308"/>
                <a:gd name="connsiteX12" fmla="*/ 538069 w 594308"/>
                <a:gd name="connsiteY12" fmla="*/ 297154 h 594308"/>
                <a:gd name="connsiteX13" fmla="*/ 297154 w 594308"/>
                <a:gd name="connsiteY13" fmla="*/ 56239 h 594308"/>
                <a:gd name="connsiteX14" fmla="*/ 297154 w 594308"/>
                <a:gd name="connsiteY14" fmla="*/ 0 h 594308"/>
                <a:gd name="connsiteX15" fmla="*/ 594308 w 594308"/>
                <a:gd name="connsiteY15" fmla="*/ 297154 h 594308"/>
                <a:gd name="connsiteX16" fmla="*/ 297154 w 594308"/>
                <a:gd name="connsiteY16" fmla="*/ 594308 h 594308"/>
                <a:gd name="connsiteX17" fmla="*/ 0 w 594308"/>
                <a:gd name="connsiteY17" fmla="*/ 297154 h 594308"/>
                <a:gd name="connsiteX18" fmla="*/ 297154 w 594308"/>
                <a:gd name="connsiteY18" fmla="*/ 0 h 59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4308" h="594308">
                  <a:moveTo>
                    <a:pt x="266223" y="155067"/>
                  </a:moveTo>
                  <a:lnTo>
                    <a:pt x="343018" y="155067"/>
                  </a:lnTo>
                  <a:lnTo>
                    <a:pt x="495418" y="297467"/>
                  </a:lnTo>
                  <a:lnTo>
                    <a:pt x="343018" y="439241"/>
                  </a:lnTo>
                  <a:lnTo>
                    <a:pt x="266223" y="439241"/>
                  </a:lnTo>
                  <a:lnTo>
                    <a:pt x="392429" y="322191"/>
                  </a:lnTo>
                  <a:lnTo>
                    <a:pt x="98890" y="322191"/>
                  </a:lnTo>
                  <a:lnTo>
                    <a:pt x="98890" y="272117"/>
                  </a:lnTo>
                  <a:lnTo>
                    <a:pt x="392429" y="272117"/>
                  </a:lnTo>
                  <a:close/>
                  <a:moveTo>
                    <a:pt x="297154" y="56239"/>
                  </a:moveTo>
                  <a:cubicBezTo>
                    <a:pt x="164100" y="56239"/>
                    <a:pt x="56239" y="164100"/>
                    <a:pt x="56239" y="297154"/>
                  </a:cubicBezTo>
                  <a:cubicBezTo>
                    <a:pt x="56239" y="430208"/>
                    <a:pt x="164100" y="538069"/>
                    <a:pt x="297154" y="538069"/>
                  </a:cubicBezTo>
                  <a:cubicBezTo>
                    <a:pt x="430208" y="538069"/>
                    <a:pt x="538069" y="430208"/>
                    <a:pt x="538069" y="297154"/>
                  </a:cubicBezTo>
                  <a:cubicBezTo>
                    <a:pt x="538069" y="164100"/>
                    <a:pt x="430208" y="56239"/>
                    <a:pt x="297154" y="56239"/>
                  </a:cubicBezTo>
                  <a:close/>
                  <a:moveTo>
                    <a:pt x="297154" y="0"/>
                  </a:moveTo>
                  <a:cubicBezTo>
                    <a:pt x="461268" y="0"/>
                    <a:pt x="594308" y="133040"/>
                    <a:pt x="594308" y="297154"/>
                  </a:cubicBezTo>
                  <a:cubicBezTo>
                    <a:pt x="594308" y="461268"/>
                    <a:pt x="461268" y="594308"/>
                    <a:pt x="297154" y="594308"/>
                  </a:cubicBezTo>
                  <a:cubicBezTo>
                    <a:pt x="133040" y="594308"/>
                    <a:pt x="0" y="461268"/>
                    <a:pt x="0" y="297154"/>
                  </a:cubicBezTo>
                  <a:cubicBezTo>
                    <a:pt x="0" y="133040"/>
                    <a:pt x="133040" y="0"/>
                    <a:pt x="297154" y="0"/>
                  </a:cubicBezTo>
                  <a:close/>
                </a:path>
              </a:pathLst>
            </a:custGeom>
            <a:noFill/>
            <a:ln>
              <a:solidFill>
                <a:srgbClr val="939393"/>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299" name="KSO_Shape"/>
            <p:cNvSpPr/>
            <p:nvPr/>
          </p:nvSpPr>
          <p:spPr bwMode="auto">
            <a:xfrm>
              <a:off x="11731918" y="4869221"/>
              <a:ext cx="205789" cy="205789"/>
            </a:xfrm>
            <a:custGeom>
              <a:avLst/>
              <a:gdLst>
                <a:gd name="T0" fmla="*/ 461 w 1360"/>
                <a:gd name="T1" fmla="*/ 0 h 1360"/>
                <a:gd name="T2" fmla="*/ 786 w 1360"/>
                <a:gd name="T3" fmla="*/ 0 h 1360"/>
                <a:gd name="T4" fmla="*/ 1360 w 1360"/>
                <a:gd name="T5" fmla="*/ 679 h 1360"/>
                <a:gd name="T6" fmla="*/ 786 w 1360"/>
                <a:gd name="T7" fmla="*/ 1360 h 1360"/>
                <a:gd name="T8" fmla="*/ 461 w 1360"/>
                <a:gd name="T9" fmla="*/ 1360 h 1360"/>
                <a:gd name="T10" fmla="*/ 920 w 1360"/>
                <a:gd name="T11" fmla="*/ 815 h 1360"/>
                <a:gd name="T12" fmla="*/ 0 w 1360"/>
                <a:gd name="T13" fmla="*/ 815 h 1360"/>
                <a:gd name="T14" fmla="*/ 0 w 1360"/>
                <a:gd name="T15" fmla="*/ 543 h 1360"/>
                <a:gd name="T16" fmla="*/ 920 w 1360"/>
                <a:gd name="T17" fmla="*/ 543 h 1360"/>
                <a:gd name="T18" fmla="*/ 461 w 1360"/>
                <a:gd name="T19"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0" h="1360">
                  <a:moveTo>
                    <a:pt x="461" y="0"/>
                  </a:moveTo>
                  <a:lnTo>
                    <a:pt x="786" y="0"/>
                  </a:lnTo>
                  <a:lnTo>
                    <a:pt x="1360" y="679"/>
                  </a:lnTo>
                  <a:lnTo>
                    <a:pt x="786" y="1360"/>
                  </a:lnTo>
                  <a:lnTo>
                    <a:pt x="461" y="1360"/>
                  </a:lnTo>
                  <a:lnTo>
                    <a:pt x="920" y="815"/>
                  </a:lnTo>
                  <a:lnTo>
                    <a:pt x="0" y="815"/>
                  </a:lnTo>
                  <a:lnTo>
                    <a:pt x="0" y="543"/>
                  </a:lnTo>
                  <a:lnTo>
                    <a:pt x="920" y="543"/>
                  </a:lnTo>
                  <a:lnTo>
                    <a:pt x="461" y="0"/>
                  </a:lnTo>
                  <a:close/>
                </a:path>
              </a:pathLst>
            </a:custGeom>
            <a:noFill/>
            <a:ln>
              <a:solidFill>
                <a:srgbClr val="939393"/>
              </a:solidFill>
            </a:ln>
          </p:spPr>
          <p:txBody>
            <a:bodyPr lIns="68580" tIns="34290" rIns="68580" bIns="34290"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sp>
        <p:nvSpPr>
          <p:cNvPr id="300" name="Freeform 5"/>
          <p:cNvSpPr>
            <a:spLocks noEditPoints="1"/>
          </p:cNvSpPr>
          <p:nvPr/>
        </p:nvSpPr>
        <p:spPr bwMode="auto">
          <a:xfrm>
            <a:off x="9236836" y="4823344"/>
            <a:ext cx="1010019" cy="1050430"/>
          </a:xfrm>
          <a:custGeom>
            <a:avLst/>
            <a:gdLst>
              <a:gd name="T0" fmla="*/ 576 w 1151"/>
              <a:gd name="T1" fmla="*/ 0 h 1151"/>
              <a:gd name="T2" fmla="*/ 0 w 1151"/>
              <a:gd name="T3" fmla="*/ 576 h 1151"/>
              <a:gd name="T4" fmla="*/ 576 w 1151"/>
              <a:gd name="T5" fmla="*/ 1151 h 1151"/>
              <a:gd name="T6" fmla="*/ 1151 w 1151"/>
              <a:gd name="T7" fmla="*/ 576 h 1151"/>
              <a:gd name="T8" fmla="*/ 576 w 1151"/>
              <a:gd name="T9" fmla="*/ 0 h 1151"/>
              <a:gd name="T10" fmla="*/ 576 w 1151"/>
              <a:gd name="T11" fmla="*/ 1123 h 1151"/>
              <a:gd name="T12" fmla="*/ 28 w 1151"/>
              <a:gd name="T13" fmla="*/ 576 h 1151"/>
              <a:gd name="T14" fmla="*/ 576 w 1151"/>
              <a:gd name="T15" fmla="*/ 28 h 1151"/>
              <a:gd name="T16" fmla="*/ 1123 w 1151"/>
              <a:gd name="T17" fmla="*/ 576 h 1151"/>
              <a:gd name="T18" fmla="*/ 576 w 1151"/>
              <a:gd name="T19" fmla="*/ 112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1" h="1151">
                <a:moveTo>
                  <a:pt x="576" y="0"/>
                </a:moveTo>
                <a:cubicBezTo>
                  <a:pt x="258" y="0"/>
                  <a:pt x="0" y="258"/>
                  <a:pt x="0" y="576"/>
                </a:cubicBezTo>
                <a:cubicBezTo>
                  <a:pt x="0" y="894"/>
                  <a:pt x="258" y="1151"/>
                  <a:pt x="576" y="1151"/>
                </a:cubicBezTo>
                <a:cubicBezTo>
                  <a:pt x="894" y="1151"/>
                  <a:pt x="1151" y="894"/>
                  <a:pt x="1151" y="576"/>
                </a:cubicBezTo>
                <a:cubicBezTo>
                  <a:pt x="1151" y="258"/>
                  <a:pt x="894" y="0"/>
                  <a:pt x="576" y="0"/>
                </a:cubicBezTo>
                <a:close/>
                <a:moveTo>
                  <a:pt x="576" y="1123"/>
                </a:moveTo>
                <a:cubicBezTo>
                  <a:pt x="273" y="1123"/>
                  <a:pt x="28" y="878"/>
                  <a:pt x="28" y="576"/>
                </a:cubicBezTo>
                <a:cubicBezTo>
                  <a:pt x="28" y="273"/>
                  <a:pt x="273" y="28"/>
                  <a:pt x="576" y="28"/>
                </a:cubicBezTo>
                <a:cubicBezTo>
                  <a:pt x="878" y="28"/>
                  <a:pt x="1123" y="273"/>
                  <a:pt x="1123" y="576"/>
                </a:cubicBezTo>
                <a:cubicBezTo>
                  <a:pt x="1123" y="878"/>
                  <a:pt x="878" y="1123"/>
                  <a:pt x="576" y="112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Rectangle 8"/>
          <p:cNvSpPr>
            <a:spLocks noChangeArrowheads="1"/>
          </p:cNvSpPr>
          <p:nvPr/>
        </p:nvSpPr>
        <p:spPr bwMode="auto">
          <a:xfrm>
            <a:off x="8198735" y="5325699"/>
            <a:ext cx="1038101" cy="457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04" name="Rectangle 8"/>
          <p:cNvSpPr>
            <a:spLocks noChangeArrowheads="1"/>
          </p:cNvSpPr>
          <p:nvPr/>
        </p:nvSpPr>
        <p:spPr bwMode="auto">
          <a:xfrm rot="4002650">
            <a:off x="8717785" y="4448340"/>
            <a:ext cx="1038101" cy="4571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505" name="组合 504"/>
          <p:cNvGrpSpPr/>
          <p:nvPr/>
        </p:nvGrpSpPr>
        <p:grpSpPr>
          <a:xfrm>
            <a:off x="7950084" y="5219344"/>
            <a:ext cx="248651" cy="258428"/>
            <a:chOff x="6795403" y="3739974"/>
            <a:chExt cx="517374" cy="517374"/>
          </a:xfrm>
        </p:grpSpPr>
        <p:sp>
          <p:nvSpPr>
            <p:cNvPr id="506" name="Freeform 6"/>
            <p:cNvSpPr>
              <a:spLocks noEditPoints="1"/>
            </p:cNvSpPr>
            <p:nvPr/>
          </p:nvSpPr>
          <p:spPr bwMode="auto">
            <a:xfrm>
              <a:off x="6795403" y="3739974"/>
              <a:ext cx="517374" cy="517374"/>
            </a:xfrm>
            <a:custGeom>
              <a:avLst/>
              <a:gdLst>
                <a:gd name="T0" fmla="*/ 141 w 283"/>
                <a:gd name="T1" fmla="*/ 0 h 283"/>
                <a:gd name="T2" fmla="*/ 0 w 283"/>
                <a:gd name="T3" fmla="*/ 142 h 283"/>
                <a:gd name="T4" fmla="*/ 141 w 283"/>
                <a:gd name="T5" fmla="*/ 283 h 283"/>
                <a:gd name="T6" fmla="*/ 283 w 283"/>
                <a:gd name="T7" fmla="*/ 142 h 283"/>
                <a:gd name="T8" fmla="*/ 141 w 283"/>
                <a:gd name="T9" fmla="*/ 0 h 283"/>
                <a:gd name="T10" fmla="*/ 141 w 283"/>
                <a:gd name="T11" fmla="*/ 259 h 283"/>
                <a:gd name="T12" fmla="*/ 24 w 283"/>
                <a:gd name="T13" fmla="*/ 142 h 283"/>
                <a:gd name="T14" fmla="*/ 141 w 283"/>
                <a:gd name="T15" fmla="*/ 24 h 283"/>
                <a:gd name="T16" fmla="*/ 259 w 283"/>
                <a:gd name="T17" fmla="*/ 142 h 283"/>
                <a:gd name="T18" fmla="*/ 141 w 283"/>
                <a:gd name="T19" fmla="*/ 25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83">
                  <a:moveTo>
                    <a:pt x="141" y="0"/>
                  </a:moveTo>
                  <a:cubicBezTo>
                    <a:pt x="63" y="0"/>
                    <a:pt x="0" y="63"/>
                    <a:pt x="0" y="142"/>
                  </a:cubicBezTo>
                  <a:cubicBezTo>
                    <a:pt x="0" y="220"/>
                    <a:pt x="63" y="283"/>
                    <a:pt x="141" y="283"/>
                  </a:cubicBezTo>
                  <a:cubicBezTo>
                    <a:pt x="220" y="283"/>
                    <a:pt x="283" y="220"/>
                    <a:pt x="283" y="142"/>
                  </a:cubicBezTo>
                  <a:cubicBezTo>
                    <a:pt x="283" y="63"/>
                    <a:pt x="220" y="0"/>
                    <a:pt x="141" y="0"/>
                  </a:cubicBezTo>
                  <a:close/>
                  <a:moveTo>
                    <a:pt x="141" y="259"/>
                  </a:moveTo>
                  <a:cubicBezTo>
                    <a:pt x="76" y="259"/>
                    <a:pt x="24" y="207"/>
                    <a:pt x="24" y="142"/>
                  </a:cubicBezTo>
                  <a:cubicBezTo>
                    <a:pt x="24" y="77"/>
                    <a:pt x="76" y="24"/>
                    <a:pt x="141" y="24"/>
                  </a:cubicBezTo>
                  <a:cubicBezTo>
                    <a:pt x="206" y="24"/>
                    <a:pt x="259" y="77"/>
                    <a:pt x="259" y="142"/>
                  </a:cubicBezTo>
                  <a:cubicBezTo>
                    <a:pt x="259" y="207"/>
                    <a:pt x="206" y="259"/>
                    <a:pt x="141" y="25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Oval 7"/>
            <p:cNvSpPr>
              <a:spLocks noChangeArrowheads="1"/>
            </p:cNvSpPr>
            <p:nvPr/>
          </p:nvSpPr>
          <p:spPr bwMode="auto">
            <a:xfrm>
              <a:off x="6922306" y="3868272"/>
              <a:ext cx="262173" cy="262173"/>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8" name="组合 507"/>
          <p:cNvGrpSpPr/>
          <p:nvPr/>
        </p:nvGrpSpPr>
        <p:grpSpPr>
          <a:xfrm>
            <a:off x="8886294" y="3744927"/>
            <a:ext cx="248651" cy="258428"/>
            <a:chOff x="6795403" y="3739974"/>
            <a:chExt cx="517374" cy="517374"/>
          </a:xfrm>
        </p:grpSpPr>
        <p:sp>
          <p:nvSpPr>
            <p:cNvPr id="509" name="Freeform 6"/>
            <p:cNvSpPr>
              <a:spLocks noEditPoints="1"/>
            </p:cNvSpPr>
            <p:nvPr/>
          </p:nvSpPr>
          <p:spPr bwMode="auto">
            <a:xfrm>
              <a:off x="6795403" y="3739974"/>
              <a:ext cx="517374" cy="517374"/>
            </a:xfrm>
            <a:custGeom>
              <a:avLst/>
              <a:gdLst>
                <a:gd name="T0" fmla="*/ 141 w 283"/>
                <a:gd name="T1" fmla="*/ 0 h 283"/>
                <a:gd name="T2" fmla="*/ 0 w 283"/>
                <a:gd name="T3" fmla="*/ 142 h 283"/>
                <a:gd name="T4" fmla="*/ 141 w 283"/>
                <a:gd name="T5" fmla="*/ 283 h 283"/>
                <a:gd name="T6" fmla="*/ 283 w 283"/>
                <a:gd name="T7" fmla="*/ 142 h 283"/>
                <a:gd name="T8" fmla="*/ 141 w 283"/>
                <a:gd name="T9" fmla="*/ 0 h 283"/>
                <a:gd name="T10" fmla="*/ 141 w 283"/>
                <a:gd name="T11" fmla="*/ 259 h 283"/>
                <a:gd name="T12" fmla="*/ 24 w 283"/>
                <a:gd name="T13" fmla="*/ 142 h 283"/>
                <a:gd name="T14" fmla="*/ 141 w 283"/>
                <a:gd name="T15" fmla="*/ 24 h 283"/>
                <a:gd name="T16" fmla="*/ 259 w 283"/>
                <a:gd name="T17" fmla="*/ 142 h 283"/>
                <a:gd name="T18" fmla="*/ 141 w 283"/>
                <a:gd name="T19" fmla="*/ 25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83">
                  <a:moveTo>
                    <a:pt x="141" y="0"/>
                  </a:moveTo>
                  <a:cubicBezTo>
                    <a:pt x="63" y="0"/>
                    <a:pt x="0" y="63"/>
                    <a:pt x="0" y="142"/>
                  </a:cubicBezTo>
                  <a:cubicBezTo>
                    <a:pt x="0" y="220"/>
                    <a:pt x="63" y="283"/>
                    <a:pt x="141" y="283"/>
                  </a:cubicBezTo>
                  <a:cubicBezTo>
                    <a:pt x="220" y="283"/>
                    <a:pt x="283" y="220"/>
                    <a:pt x="283" y="142"/>
                  </a:cubicBezTo>
                  <a:cubicBezTo>
                    <a:pt x="283" y="63"/>
                    <a:pt x="220" y="0"/>
                    <a:pt x="141" y="0"/>
                  </a:cubicBezTo>
                  <a:close/>
                  <a:moveTo>
                    <a:pt x="141" y="259"/>
                  </a:moveTo>
                  <a:cubicBezTo>
                    <a:pt x="76" y="259"/>
                    <a:pt x="24" y="207"/>
                    <a:pt x="24" y="142"/>
                  </a:cubicBezTo>
                  <a:cubicBezTo>
                    <a:pt x="24" y="77"/>
                    <a:pt x="76" y="24"/>
                    <a:pt x="141" y="24"/>
                  </a:cubicBezTo>
                  <a:cubicBezTo>
                    <a:pt x="206" y="24"/>
                    <a:pt x="259" y="77"/>
                    <a:pt x="259" y="142"/>
                  </a:cubicBezTo>
                  <a:cubicBezTo>
                    <a:pt x="259" y="207"/>
                    <a:pt x="206" y="259"/>
                    <a:pt x="141" y="25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Oval 7"/>
            <p:cNvSpPr>
              <a:spLocks noChangeArrowheads="1"/>
            </p:cNvSpPr>
            <p:nvPr/>
          </p:nvSpPr>
          <p:spPr bwMode="auto">
            <a:xfrm>
              <a:off x="6922306" y="3868272"/>
              <a:ext cx="262173" cy="262173"/>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文本框 2"/>
          <p:cNvSpPr txBox="1"/>
          <p:nvPr/>
        </p:nvSpPr>
        <p:spPr>
          <a:xfrm>
            <a:off x="9200663" y="5141033"/>
            <a:ext cx="2372765" cy="369332"/>
          </a:xfrm>
          <a:prstGeom prst="rect">
            <a:avLst/>
          </a:prstGeom>
          <a:noFill/>
        </p:spPr>
        <p:txBody>
          <a:bodyPr wrap="none" rtlCol="0">
            <a:spAutoFit/>
          </a:bodyPr>
          <a:lstStyle/>
          <a:p>
            <a:r>
              <a:rPr kumimoji="1" lang="zh-CN" altLang="en-US" dirty="0"/>
              <a:t>感知数据 </a:t>
            </a:r>
            <a:r>
              <a:rPr kumimoji="1" lang="en-US" altLang="zh-CN" dirty="0"/>
              <a:t>+</a:t>
            </a:r>
            <a:r>
              <a:rPr kumimoji="1" lang="zh-CN" altLang="en-US" dirty="0"/>
              <a:t>  物联数据</a:t>
            </a:r>
            <a:endParaRPr kumimoji="1" lang="zh-CN" altLang="en-US" dirty="0"/>
          </a:p>
        </p:txBody>
      </p:sp>
      <p:sp>
        <p:nvSpPr>
          <p:cNvPr id="511" name="Freeform 5"/>
          <p:cNvSpPr>
            <a:spLocks noEditPoints="1"/>
          </p:cNvSpPr>
          <p:nvPr/>
        </p:nvSpPr>
        <p:spPr bwMode="auto">
          <a:xfrm>
            <a:off x="10474352" y="4823344"/>
            <a:ext cx="1010019" cy="1050430"/>
          </a:xfrm>
          <a:custGeom>
            <a:avLst/>
            <a:gdLst>
              <a:gd name="T0" fmla="*/ 576 w 1151"/>
              <a:gd name="T1" fmla="*/ 0 h 1151"/>
              <a:gd name="T2" fmla="*/ 0 w 1151"/>
              <a:gd name="T3" fmla="*/ 576 h 1151"/>
              <a:gd name="T4" fmla="*/ 576 w 1151"/>
              <a:gd name="T5" fmla="*/ 1151 h 1151"/>
              <a:gd name="T6" fmla="*/ 1151 w 1151"/>
              <a:gd name="T7" fmla="*/ 576 h 1151"/>
              <a:gd name="T8" fmla="*/ 576 w 1151"/>
              <a:gd name="T9" fmla="*/ 0 h 1151"/>
              <a:gd name="T10" fmla="*/ 576 w 1151"/>
              <a:gd name="T11" fmla="*/ 1123 h 1151"/>
              <a:gd name="T12" fmla="*/ 28 w 1151"/>
              <a:gd name="T13" fmla="*/ 576 h 1151"/>
              <a:gd name="T14" fmla="*/ 576 w 1151"/>
              <a:gd name="T15" fmla="*/ 28 h 1151"/>
              <a:gd name="T16" fmla="*/ 1123 w 1151"/>
              <a:gd name="T17" fmla="*/ 576 h 1151"/>
              <a:gd name="T18" fmla="*/ 576 w 1151"/>
              <a:gd name="T19" fmla="*/ 1123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1" h="1151">
                <a:moveTo>
                  <a:pt x="576" y="0"/>
                </a:moveTo>
                <a:cubicBezTo>
                  <a:pt x="258" y="0"/>
                  <a:pt x="0" y="258"/>
                  <a:pt x="0" y="576"/>
                </a:cubicBezTo>
                <a:cubicBezTo>
                  <a:pt x="0" y="894"/>
                  <a:pt x="258" y="1151"/>
                  <a:pt x="576" y="1151"/>
                </a:cubicBezTo>
                <a:cubicBezTo>
                  <a:pt x="894" y="1151"/>
                  <a:pt x="1151" y="894"/>
                  <a:pt x="1151" y="576"/>
                </a:cubicBezTo>
                <a:cubicBezTo>
                  <a:pt x="1151" y="258"/>
                  <a:pt x="894" y="0"/>
                  <a:pt x="576" y="0"/>
                </a:cubicBezTo>
                <a:close/>
                <a:moveTo>
                  <a:pt x="576" y="1123"/>
                </a:moveTo>
                <a:cubicBezTo>
                  <a:pt x="273" y="1123"/>
                  <a:pt x="28" y="878"/>
                  <a:pt x="28" y="576"/>
                </a:cubicBezTo>
                <a:cubicBezTo>
                  <a:pt x="28" y="273"/>
                  <a:pt x="273" y="28"/>
                  <a:pt x="576" y="28"/>
                </a:cubicBezTo>
                <a:cubicBezTo>
                  <a:pt x="878" y="28"/>
                  <a:pt x="1123" y="273"/>
                  <a:pt x="1123" y="576"/>
                </a:cubicBezTo>
                <a:cubicBezTo>
                  <a:pt x="1123" y="878"/>
                  <a:pt x="878" y="1123"/>
                  <a:pt x="576" y="112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 name="文本框 1"/>
          <p:cNvSpPr txBox="1"/>
          <p:nvPr/>
        </p:nvSpPr>
        <p:spPr>
          <a:xfrm>
            <a:off x="531339" y="148284"/>
            <a:ext cx="1611507" cy="461665"/>
          </a:xfrm>
          <a:prstGeom prst="rect">
            <a:avLst/>
          </a:prstGeom>
          <a:noFill/>
        </p:spPr>
        <p:txBody>
          <a:bodyPr wrap="square" rtlCol="0">
            <a:spAutoFit/>
          </a:bodyPr>
          <a:lstStyle/>
          <a:p>
            <a:pPr algn="ctr"/>
            <a:r>
              <a:rPr lang="zh-CN" altLang="en-US" sz="2400" dirty="0">
                <a:solidFill>
                  <a:srgbClr val="165878"/>
                </a:solidFill>
                <a:latin typeface="思源黑体 Normal" panose="020B0400000000000000" pitchFamily="34" charset="-122"/>
                <a:ea typeface="思源黑体 Normal" panose="020B0400000000000000" pitchFamily="34" charset="-122"/>
              </a:rPr>
              <a:t>监管画像</a:t>
            </a:r>
            <a:endParaRPr lang="zh-CN" altLang="en-US" sz="2400" dirty="0">
              <a:solidFill>
                <a:srgbClr val="165878"/>
              </a:solidFill>
              <a:latin typeface="思源黑体 Normal" panose="020B0400000000000000" pitchFamily="34" charset="-122"/>
              <a:ea typeface="思源黑体 Normal" panose="020B0400000000000000" pitchFamily="34" charset="-122"/>
            </a:endParaRPr>
          </a:p>
        </p:txBody>
      </p:sp>
      <p:pic>
        <p:nvPicPr>
          <p:cNvPr id="4" name="图片 3"/>
          <p:cNvPicPr>
            <a:picLocks noChangeAspect="1"/>
          </p:cNvPicPr>
          <p:nvPr/>
        </p:nvPicPr>
        <p:blipFill>
          <a:blip r:embed="rId4"/>
          <a:stretch>
            <a:fillRect/>
          </a:stretch>
        </p:blipFill>
        <p:spPr>
          <a:xfrm>
            <a:off x="459576" y="909193"/>
            <a:ext cx="5190322" cy="2410539"/>
          </a:xfrm>
          <a:prstGeom prst="rect">
            <a:avLst/>
          </a:prstGeom>
        </p:spPr>
      </p:pic>
      <p:grpSp>
        <p:nvGrpSpPr>
          <p:cNvPr id="5" name="组合 4"/>
          <p:cNvGrpSpPr/>
          <p:nvPr/>
        </p:nvGrpSpPr>
        <p:grpSpPr>
          <a:xfrm>
            <a:off x="4397538" y="2034050"/>
            <a:ext cx="2611693" cy="1431408"/>
            <a:chOff x="14288" y="2708359"/>
            <a:chExt cx="4381501" cy="2366651"/>
          </a:xfrm>
        </p:grpSpPr>
        <p:sp>
          <p:nvSpPr>
            <p:cNvPr id="6" name="Oval 253"/>
            <p:cNvSpPr>
              <a:spLocks noChangeArrowheads="1"/>
            </p:cNvSpPr>
            <p:nvPr/>
          </p:nvSpPr>
          <p:spPr bwMode="auto">
            <a:xfrm>
              <a:off x="198438" y="4672097"/>
              <a:ext cx="61913" cy="61913"/>
            </a:xfrm>
            <a:prstGeom prst="ellipse">
              <a:avLst/>
            </a:pr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Oval 254"/>
            <p:cNvSpPr>
              <a:spLocks noChangeArrowheads="1"/>
            </p:cNvSpPr>
            <p:nvPr/>
          </p:nvSpPr>
          <p:spPr bwMode="auto">
            <a:xfrm>
              <a:off x="309563" y="4672097"/>
              <a:ext cx="60325" cy="61913"/>
            </a:xfrm>
            <a:prstGeom prst="ellipse">
              <a:avLst/>
            </a:pr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Oval 255"/>
            <p:cNvSpPr>
              <a:spLocks noChangeArrowheads="1"/>
            </p:cNvSpPr>
            <p:nvPr/>
          </p:nvSpPr>
          <p:spPr bwMode="auto">
            <a:xfrm>
              <a:off x="628651" y="4672097"/>
              <a:ext cx="60325" cy="61913"/>
            </a:xfrm>
            <a:prstGeom prst="ellipse">
              <a:avLst/>
            </a:pr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256"/>
            <p:cNvSpPr>
              <a:spLocks noEditPoints="1"/>
            </p:cNvSpPr>
            <p:nvPr/>
          </p:nvSpPr>
          <p:spPr bwMode="auto">
            <a:xfrm>
              <a:off x="406401" y="4672097"/>
              <a:ext cx="74613" cy="74613"/>
            </a:xfrm>
            <a:custGeom>
              <a:avLst/>
              <a:gdLst>
                <a:gd name="T0" fmla="*/ 3 w 6"/>
                <a:gd name="T1" fmla="*/ 5 h 6"/>
                <a:gd name="T2" fmla="*/ 1 w 6"/>
                <a:gd name="T3" fmla="*/ 4 h 6"/>
                <a:gd name="T4" fmla="*/ 1 w 6"/>
                <a:gd name="T5" fmla="*/ 3 h 6"/>
                <a:gd name="T6" fmla="*/ 1 w 6"/>
                <a:gd name="T7" fmla="*/ 1 h 6"/>
                <a:gd name="T8" fmla="*/ 3 w 6"/>
                <a:gd name="T9" fmla="*/ 0 h 6"/>
                <a:gd name="T10" fmla="*/ 3 w 6"/>
                <a:gd name="T11" fmla="*/ 0 h 6"/>
                <a:gd name="T12" fmla="*/ 5 w 6"/>
                <a:gd name="T13" fmla="*/ 1 h 6"/>
                <a:gd name="T14" fmla="*/ 5 w 6"/>
                <a:gd name="T15" fmla="*/ 3 h 6"/>
                <a:gd name="T16" fmla="*/ 5 w 6"/>
                <a:gd name="T17" fmla="*/ 4 h 6"/>
                <a:gd name="T18" fmla="*/ 3 w 6"/>
                <a:gd name="T19" fmla="*/ 5 h 6"/>
                <a:gd name="T20" fmla="*/ 3 w 6"/>
                <a:gd name="T21" fmla="*/ 0 h 6"/>
                <a:gd name="T22" fmla="*/ 0 w 6"/>
                <a:gd name="T23" fmla="*/ 3 h 6"/>
                <a:gd name="T24" fmla="*/ 3 w 6"/>
                <a:gd name="T25" fmla="*/ 6 h 6"/>
                <a:gd name="T26" fmla="*/ 6 w 6"/>
                <a:gd name="T27" fmla="*/ 3 h 6"/>
                <a:gd name="T28" fmla="*/ 3 w 6"/>
                <a:gd name="T29" fmla="*/ 0 h 6"/>
                <a:gd name="T30" fmla="*/ 3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3" y="5"/>
                  </a:moveTo>
                  <a:cubicBezTo>
                    <a:pt x="2" y="5"/>
                    <a:pt x="2" y="5"/>
                    <a:pt x="1" y="4"/>
                  </a:cubicBezTo>
                  <a:cubicBezTo>
                    <a:pt x="1" y="4"/>
                    <a:pt x="1" y="3"/>
                    <a:pt x="1" y="3"/>
                  </a:cubicBezTo>
                  <a:cubicBezTo>
                    <a:pt x="1" y="2"/>
                    <a:pt x="1" y="2"/>
                    <a:pt x="1" y="1"/>
                  </a:cubicBezTo>
                  <a:cubicBezTo>
                    <a:pt x="2" y="1"/>
                    <a:pt x="2" y="0"/>
                    <a:pt x="3" y="0"/>
                  </a:cubicBezTo>
                  <a:cubicBezTo>
                    <a:pt x="3" y="0"/>
                    <a:pt x="3" y="0"/>
                    <a:pt x="3" y="0"/>
                  </a:cubicBezTo>
                  <a:cubicBezTo>
                    <a:pt x="4" y="0"/>
                    <a:pt x="4" y="1"/>
                    <a:pt x="5" y="1"/>
                  </a:cubicBezTo>
                  <a:cubicBezTo>
                    <a:pt x="5" y="2"/>
                    <a:pt x="5" y="2"/>
                    <a:pt x="5" y="3"/>
                  </a:cubicBezTo>
                  <a:cubicBezTo>
                    <a:pt x="5" y="3"/>
                    <a:pt x="5" y="4"/>
                    <a:pt x="5" y="4"/>
                  </a:cubicBezTo>
                  <a:cubicBezTo>
                    <a:pt x="4" y="5"/>
                    <a:pt x="4" y="5"/>
                    <a:pt x="3" y="5"/>
                  </a:cubicBezTo>
                  <a:moveTo>
                    <a:pt x="3" y="0"/>
                  </a:moveTo>
                  <a:cubicBezTo>
                    <a:pt x="1" y="0"/>
                    <a:pt x="0" y="1"/>
                    <a:pt x="0" y="3"/>
                  </a:cubicBezTo>
                  <a:cubicBezTo>
                    <a:pt x="0" y="4"/>
                    <a:pt x="1" y="6"/>
                    <a:pt x="3" y="6"/>
                  </a:cubicBezTo>
                  <a:cubicBezTo>
                    <a:pt x="5" y="6"/>
                    <a:pt x="6" y="4"/>
                    <a:pt x="6" y="3"/>
                  </a:cubicBezTo>
                  <a:cubicBezTo>
                    <a:pt x="6" y="1"/>
                    <a:pt x="5" y="0"/>
                    <a:pt x="3"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257"/>
            <p:cNvSpPr>
              <a:spLocks noEditPoints="1"/>
            </p:cNvSpPr>
            <p:nvPr/>
          </p:nvSpPr>
          <p:spPr bwMode="auto">
            <a:xfrm>
              <a:off x="517526" y="4672097"/>
              <a:ext cx="73025" cy="74613"/>
            </a:xfrm>
            <a:custGeom>
              <a:avLst/>
              <a:gdLst>
                <a:gd name="T0" fmla="*/ 3 w 6"/>
                <a:gd name="T1" fmla="*/ 5 h 6"/>
                <a:gd name="T2" fmla="*/ 1 w 6"/>
                <a:gd name="T3" fmla="*/ 4 h 6"/>
                <a:gd name="T4" fmla="*/ 1 w 6"/>
                <a:gd name="T5" fmla="*/ 3 h 6"/>
                <a:gd name="T6" fmla="*/ 1 w 6"/>
                <a:gd name="T7" fmla="*/ 1 h 6"/>
                <a:gd name="T8" fmla="*/ 3 w 6"/>
                <a:gd name="T9" fmla="*/ 0 h 6"/>
                <a:gd name="T10" fmla="*/ 3 w 6"/>
                <a:gd name="T11" fmla="*/ 0 h 6"/>
                <a:gd name="T12" fmla="*/ 5 w 6"/>
                <a:gd name="T13" fmla="*/ 1 h 6"/>
                <a:gd name="T14" fmla="*/ 5 w 6"/>
                <a:gd name="T15" fmla="*/ 3 h 6"/>
                <a:gd name="T16" fmla="*/ 5 w 6"/>
                <a:gd name="T17" fmla="*/ 4 h 6"/>
                <a:gd name="T18" fmla="*/ 3 w 6"/>
                <a:gd name="T19" fmla="*/ 5 h 6"/>
                <a:gd name="T20" fmla="*/ 3 w 6"/>
                <a:gd name="T21" fmla="*/ 0 h 6"/>
                <a:gd name="T22" fmla="*/ 0 w 6"/>
                <a:gd name="T23" fmla="*/ 3 h 6"/>
                <a:gd name="T24" fmla="*/ 3 w 6"/>
                <a:gd name="T25" fmla="*/ 6 h 6"/>
                <a:gd name="T26" fmla="*/ 6 w 6"/>
                <a:gd name="T27" fmla="*/ 3 h 6"/>
                <a:gd name="T28" fmla="*/ 3 w 6"/>
                <a:gd name="T29" fmla="*/ 0 h 6"/>
                <a:gd name="T30" fmla="*/ 3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3" y="5"/>
                  </a:moveTo>
                  <a:cubicBezTo>
                    <a:pt x="2" y="5"/>
                    <a:pt x="2" y="5"/>
                    <a:pt x="1" y="4"/>
                  </a:cubicBezTo>
                  <a:cubicBezTo>
                    <a:pt x="1" y="4"/>
                    <a:pt x="1" y="3"/>
                    <a:pt x="1" y="3"/>
                  </a:cubicBezTo>
                  <a:cubicBezTo>
                    <a:pt x="1" y="2"/>
                    <a:pt x="1" y="2"/>
                    <a:pt x="1" y="1"/>
                  </a:cubicBezTo>
                  <a:cubicBezTo>
                    <a:pt x="2" y="1"/>
                    <a:pt x="2" y="0"/>
                    <a:pt x="3" y="0"/>
                  </a:cubicBezTo>
                  <a:cubicBezTo>
                    <a:pt x="3" y="0"/>
                    <a:pt x="3" y="0"/>
                    <a:pt x="3" y="0"/>
                  </a:cubicBezTo>
                  <a:cubicBezTo>
                    <a:pt x="4" y="0"/>
                    <a:pt x="4" y="1"/>
                    <a:pt x="5" y="1"/>
                  </a:cubicBezTo>
                  <a:cubicBezTo>
                    <a:pt x="5" y="2"/>
                    <a:pt x="5" y="2"/>
                    <a:pt x="5" y="3"/>
                  </a:cubicBezTo>
                  <a:cubicBezTo>
                    <a:pt x="5" y="3"/>
                    <a:pt x="5" y="4"/>
                    <a:pt x="5" y="4"/>
                  </a:cubicBezTo>
                  <a:cubicBezTo>
                    <a:pt x="4" y="5"/>
                    <a:pt x="4" y="5"/>
                    <a:pt x="3" y="5"/>
                  </a:cubicBezTo>
                  <a:moveTo>
                    <a:pt x="3" y="0"/>
                  </a:moveTo>
                  <a:cubicBezTo>
                    <a:pt x="1" y="0"/>
                    <a:pt x="0" y="1"/>
                    <a:pt x="0" y="3"/>
                  </a:cubicBezTo>
                  <a:cubicBezTo>
                    <a:pt x="0" y="4"/>
                    <a:pt x="1" y="6"/>
                    <a:pt x="3" y="6"/>
                  </a:cubicBezTo>
                  <a:cubicBezTo>
                    <a:pt x="4" y="6"/>
                    <a:pt x="6" y="4"/>
                    <a:pt x="6" y="3"/>
                  </a:cubicBezTo>
                  <a:cubicBezTo>
                    <a:pt x="6" y="1"/>
                    <a:pt x="4" y="0"/>
                    <a:pt x="3"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58"/>
            <p:cNvSpPr>
              <a:spLocks noEditPoints="1"/>
            </p:cNvSpPr>
            <p:nvPr/>
          </p:nvSpPr>
          <p:spPr bwMode="auto">
            <a:xfrm>
              <a:off x="738188" y="4672097"/>
              <a:ext cx="74613" cy="74613"/>
            </a:xfrm>
            <a:custGeom>
              <a:avLst/>
              <a:gdLst>
                <a:gd name="T0" fmla="*/ 3 w 6"/>
                <a:gd name="T1" fmla="*/ 5 h 6"/>
                <a:gd name="T2" fmla="*/ 1 w 6"/>
                <a:gd name="T3" fmla="*/ 4 h 6"/>
                <a:gd name="T4" fmla="*/ 0 w 6"/>
                <a:gd name="T5" fmla="*/ 3 h 6"/>
                <a:gd name="T6" fmla="*/ 1 w 6"/>
                <a:gd name="T7" fmla="*/ 1 h 6"/>
                <a:gd name="T8" fmla="*/ 3 w 6"/>
                <a:gd name="T9" fmla="*/ 0 h 6"/>
                <a:gd name="T10" fmla="*/ 3 w 6"/>
                <a:gd name="T11" fmla="*/ 0 h 6"/>
                <a:gd name="T12" fmla="*/ 4 w 6"/>
                <a:gd name="T13" fmla="*/ 1 h 6"/>
                <a:gd name="T14" fmla="*/ 5 w 6"/>
                <a:gd name="T15" fmla="*/ 3 h 6"/>
                <a:gd name="T16" fmla="*/ 4 w 6"/>
                <a:gd name="T17" fmla="*/ 4 h 6"/>
                <a:gd name="T18" fmla="*/ 3 w 6"/>
                <a:gd name="T19" fmla="*/ 5 h 6"/>
                <a:gd name="T20" fmla="*/ 3 w 6"/>
                <a:gd name="T21" fmla="*/ 0 h 6"/>
                <a:gd name="T22" fmla="*/ 0 w 6"/>
                <a:gd name="T23" fmla="*/ 3 h 6"/>
                <a:gd name="T24" fmla="*/ 3 w 6"/>
                <a:gd name="T25" fmla="*/ 6 h 6"/>
                <a:gd name="T26" fmla="*/ 6 w 6"/>
                <a:gd name="T27" fmla="*/ 3 h 6"/>
                <a:gd name="T28" fmla="*/ 3 w 6"/>
                <a:gd name="T29" fmla="*/ 0 h 6"/>
                <a:gd name="T30" fmla="*/ 3 w 6"/>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6">
                  <a:moveTo>
                    <a:pt x="3" y="5"/>
                  </a:moveTo>
                  <a:cubicBezTo>
                    <a:pt x="2" y="5"/>
                    <a:pt x="1" y="5"/>
                    <a:pt x="1" y="4"/>
                  </a:cubicBezTo>
                  <a:cubicBezTo>
                    <a:pt x="1" y="4"/>
                    <a:pt x="0" y="3"/>
                    <a:pt x="0" y="3"/>
                  </a:cubicBezTo>
                  <a:cubicBezTo>
                    <a:pt x="0" y="2"/>
                    <a:pt x="1" y="2"/>
                    <a:pt x="1" y="1"/>
                  </a:cubicBezTo>
                  <a:cubicBezTo>
                    <a:pt x="1" y="1"/>
                    <a:pt x="2" y="0"/>
                    <a:pt x="3" y="0"/>
                  </a:cubicBezTo>
                  <a:cubicBezTo>
                    <a:pt x="3" y="0"/>
                    <a:pt x="3" y="0"/>
                    <a:pt x="3" y="0"/>
                  </a:cubicBezTo>
                  <a:cubicBezTo>
                    <a:pt x="3" y="0"/>
                    <a:pt x="4" y="1"/>
                    <a:pt x="4" y="1"/>
                  </a:cubicBezTo>
                  <a:cubicBezTo>
                    <a:pt x="5" y="2"/>
                    <a:pt x="5" y="2"/>
                    <a:pt x="5" y="3"/>
                  </a:cubicBezTo>
                  <a:cubicBezTo>
                    <a:pt x="5" y="3"/>
                    <a:pt x="5" y="4"/>
                    <a:pt x="4" y="4"/>
                  </a:cubicBezTo>
                  <a:cubicBezTo>
                    <a:pt x="4" y="5"/>
                    <a:pt x="3" y="5"/>
                    <a:pt x="3" y="5"/>
                  </a:cubicBezTo>
                  <a:moveTo>
                    <a:pt x="3" y="0"/>
                  </a:moveTo>
                  <a:cubicBezTo>
                    <a:pt x="1" y="0"/>
                    <a:pt x="0" y="1"/>
                    <a:pt x="0" y="3"/>
                  </a:cubicBezTo>
                  <a:cubicBezTo>
                    <a:pt x="0" y="4"/>
                    <a:pt x="1" y="6"/>
                    <a:pt x="3" y="6"/>
                  </a:cubicBezTo>
                  <a:cubicBezTo>
                    <a:pt x="4" y="6"/>
                    <a:pt x="6" y="4"/>
                    <a:pt x="6" y="3"/>
                  </a:cubicBezTo>
                  <a:cubicBezTo>
                    <a:pt x="6" y="1"/>
                    <a:pt x="4" y="0"/>
                    <a:pt x="3" y="0"/>
                  </a:cubicBezTo>
                  <a:cubicBezTo>
                    <a:pt x="3" y="0"/>
                    <a:pt x="3" y="0"/>
                    <a:pt x="3"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259"/>
            <p:cNvSpPr>
              <a:spLocks noEditPoints="1"/>
            </p:cNvSpPr>
            <p:nvPr/>
          </p:nvSpPr>
          <p:spPr bwMode="auto">
            <a:xfrm>
              <a:off x="3181351" y="4535572"/>
              <a:ext cx="109538" cy="111125"/>
            </a:xfrm>
            <a:custGeom>
              <a:avLst/>
              <a:gdLst>
                <a:gd name="T0" fmla="*/ 0 w 9"/>
                <a:gd name="T1" fmla="*/ 7 h 9"/>
                <a:gd name="T2" fmla="*/ 0 w 9"/>
                <a:gd name="T3" fmla="*/ 7 h 9"/>
                <a:gd name="T4" fmla="*/ 0 w 9"/>
                <a:gd name="T5" fmla="*/ 7 h 9"/>
                <a:gd name="T6" fmla="*/ 0 w 9"/>
                <a:gd name="T7" fmla="*/ 7 h 9"/>
                <a:gd name="T8" fmla="*/ 0 w 9"/>
                <a:gd name="T9" fmla="*/ 7 h 9"/>
                <a:gd name="T10" fmla="*/ 0 w 9"/>
                <a:gd name="T11" fmla="*/ 7 h 9"/>
                <a:gd name="T12" fmla="*/ 0 w 9"/>
                <a:gd name="T13" fmla="*/ 7 h 9"/>
                <a:gd name="T14" fmla="*/ 2 w 9"/>
                <a:gd name="T15" fmla="*/ 9 h 9"/>
                <a:gd name="T16" fmla="*/ 7 w 9"/>
                <a:gd name="T17" fmla="*/ 9 h 9"/>
                <a:gd name="T18" fmla="*/ 9 w 9"/>
                <a:gd name="T19" fmla="*/ 7 h 9"/>
                <a:gd name="T20" fmla="*/ 9 w 9"/>
                <a:gd name="T21" fmla="*/ 7 h 9"/>
                <a:gd name="T22" fmla="*/ 9 w 9"/>
                <a:gd name="T23" fmla="*/ 7 h 9"/>
                <a:gd name="T24" fmla="*/ 9 w 9"/>
                <a:gd name="T25" fmla="*/ 7 h 9"/>
                <a:gd name="T26" fmla="*/ 8 w 9"/>
                <a:gd name="T27" fmla="*/ 8 h 9"/>
                <a:gd name="T28" fmla="*/ 7 w 9"/>
                <a:gd name="T29" fmla="*/ 9 h 9"/>
                <a:gd name="T30" fmla="*/ 2 w 9"/>
                <a:gd name="T31" fmla="*/ 9 h 9"/>
                <a:gd name="T32" fmla="*/ 0 w 9"/>
                <a:gd name="T33" fmla="*/ 8 h 9"/>
                <a:gd name="T34" fmla="*/ 0 w 9"/>
                <a:gd name="T35" fmla="*/ 7 h 9"/>
                <a:gd name="T36" fmla="*/ 0 w 9"/>
                <a:gd name="T37" fmla="*/ 7 h 9"/>
                <a:gd name="T38" fmla="*/ 0 w 9"/>
                <a:gd name="T39" fmla="*/ 7 h 9"/>
                <a:gd name="T40" fmla="*/ 7 w 9"/>
                <a:gd name="T41" fmla="*/ 0 h 9"/>
                <a:gd name="T42" fmla="*/ 2 w 9"/>
                <a:gd name="T43" fmla="*/ 0 h 9"/>
                <a:gd name="T44" fmla="*/ 0 w 9"/>
                <a:gd name="T45" fmla="*/ 2 h 9"/>
                <a:gd name="T46" fmla="*/ 0 w 9"/>
                <a:gd name="T47" fmla="*/ 2 h 9"/>
                <a:gd name="T48" fmla="*/ 0 w 9"/>
                <a:gd name="T49" fmla="*/ 2 h 9"/>
                <a:gd name="T50" fmla="*/ 0 w 9"/>
                <a:gd name="T51" fmla="*/ 2 h 9"/>
                <a:gd name="T52" fmla="*/ 0 w 9"/>
                <a:gd name="T53" fmla="*/ 1 h 9"/>
                <a:gd name="T54" fmla="*/ 2 w 9"/>
                <a:gd name="T55" fmla="*/ 0 h 9"/>
                <a:gd name="T56" fmla="*/ 7 w 9"/>
                <a:gd name="T57" fmla="*/ 0 h 9"/>
                <a:gd name="T58" fmla="*/ 8 w 9"/>
                <a:gd name="T59" fmla="*/ 1 h 9"/>
                <a:gd name="T60" fmla="*/ 9 w 9"/>
                <a:gd name="T61" fmla="*/ 2 h 9"/>
                <a:gd name="T62" fmla="*/ 9 w 9"/>
                <a:gd name="T63" fmla="*/ 2 h 9"/>
                <a:gd name="T64" fmla="*/ 9 w 9"/>
                <a:gd name="T65" fmla="*/ 2 h 9"/>
                <a:gd name="T66" fmla="*/ 9 w 9"/>
                <a:gd name="T67" fmla="*/ 2 h 9"/>
                <a:gd name="T68" fmla="*/ 7 w 9"/>
                <a:gd name="T6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9">
                  <a:moveTo>
                    <a:pt x="0" y="7"/>
                  </a:move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1" y="9"/>
                    <a:pt x="2" y="9"/>
                  </a:cubicBezTo>
                  <a:cubicBezTo>
                    <a:pt x="7" y="9"/>
                    <a:pt x="7" y="9"/>
                    <a:pt x="7" y="9"/>
                  </a:cubicBezTo>
                  <a:cubicBezTo>
                    <a:pt x="8" y="9"/>
                    <a:pt x="9" y="8"/>
                    <a:pt x="9" y="7"/>
                  </a:cubicBezTo>
                  <a:cubicBezTo>
                    <a:pt x="9" y="7"/>
                    <a:pt x="9" y="7"/>
                    <a:pt x="9" y="7"/>
                  </a:cubicBezTo>
                  <a:cubicBezTo>
                    <a:pt x="9" y="7"/>
                    <a:pt x="9" y="7"/>
                    <a:pt x="9" y="7"/>
                  </a:cubicBezTo>
                  <a:cubicBezTo>
                    <a:pt x="9" y="7"/>
                    <a:pt x="9" y="7"/>
                    <a:pt x="9" y="7"/>
                  </a:cubicBezTo>
                  <a:cubicBezTo>
                    <a:pt x="9" y="8"/>
                    <a:pt x="9" y="8"/>
                    <a:pt x="8" y="8"/>
                  </a:cubicBezTo>
                  <a:cubicBezTo>
                    <a:pt x="8" y="9"/>
                    <a:pt x="7" y="9"/>
                    <a:pt x="7" y="9"/>
                  </a:cubicBezTo>
                  <a:cubicBezTo>
                    <a:pt x="2" y="9"/>
                    <a:pt x="2" y="9"/>
                    <a:pt x="2" y="9"/>
                  </a:cubicBezTo>
                  <a:cubicBezTo>
                    <a:pt x="1" y="9"/>
                    <a:pt x="1" y="9"/>
                    <a:pt x="0" y="8"/>
                  </a:cubicBezTo>
                  <a:cubicBezTo>
                    <a:pt x="0" y="8"/>
                    <a:pt x="0" y="8"/>
                    <a:pt x="0" y="7"/>
                  </a:cubicBezTo>
                  <a:cubicBezTo>
                    <a:pt x="0" y="7"/>
                    <a:pt x="0" y="7"/>
                    <a:pt x="0" y="7"/>
                  </a:cubicBezTo>
                  <a:cubicBezTo>
                    <a:pt x="0" y="7"/>
                    <a:pt x="0" y="7"/>
                    <a:pt x="0" y="7"/>
                  </a:cubicBezTo>
                  <a:moveTo>
                    <a:pt x="7" y="0"/>
                  </a:moveTo>
                  <a:cubicBezTo>
                    <a:pt x="2" y="0"/>
                    <a:pt x="2" y="0"/>
                    <a:pt x="2" y="0"/>
                  </a:cubicBezTo>
                  <a:cubicBezTo>
                    <a:pt x="1" y="0"/>
                    <a:pt x="0" y="1"/>
                    <a:pt x="0" y="2"/>
                  </a:cubicBezTo>
                  <a:cubicBezTo>
                    <a:pt x="0" y="2"/>
                    <a:pt x="0" y="2"/>
                    <a:pt x="0" y="2"/>
                  </a:cubicBezTo>
                  <a:cubicBezTo>
                    <a:pt x="0" y="2"/>
                    <a:pt x="0" y="2"/>
                    <a:pt x="0" y="2"/>
                  </a:cubicBezTo>
                  <a:cubicBezTo>
                    <a:pt x="0" y="2"/>
                    <a:pt x="0" y="2"/>
                    <a:pt x="0" y="2"/>
                  </a:cubicBezTo>
                  <a:cubicBezTo>
                    <a:pt x="0" y="1"/>
                    <a:pt x="0" y="1"/>
                    <a:pt x="0" y="1"/>
                  </a:cubicBezTo>
                  <a:cubicBezTo>
                    <a:pt x="1" y="0"/>
                    <a:pt x="1" y="0"/>
                    <a:pt x="2" y="0"/>
                  </a:cubicBezTo>
                  <a:cubicBezTo>
                    <a:pt x="7" y="0"/>
                    <a:pt x="7" y="0"/>
                    <a:pt x="7" y="0"/>
                  </a:cubicBezTo>
                  <a:cubicBezTo>
                    <a:pt x="7" y="0"/>
                    <a:pt x="8" y="0"/>
                    <a:pt x="8" y="1"/>
                  </a:cubicBezTo>
                  <a:cubicBezTo>
                    <a:pt x="9" y="1"/>
                    <a:pt x="9" y="1"/>
                    <a:pt x="9" y="2"/>
                  </a:cubicBezTo>
                  <a:cubicBezTo>
                    <a:pt x="9" y="2"/>
                    <a:pt x="9" y="2"/>
                    <a:pt x="9" y="2"/>
                  </a:cubicBezTo>
                  <a:cubicBezTo>
                    <a:pt x="9" y="2"/>
                    <a:pt x="9" y="2"/>
                    <a:pt x="9" y="2"/>
                  </a:cubicBezTo>
                  <a:cubicBezTo>
                    <a:pt x="9" y="2"/>
                    <a:pt x="9" y="2"/>
                    <a:pt x="9" y="2"/>
                  </a:cubicBezTo>
                  <a:cubicBezTo>
                    <a:pt x="9" y="1"/>
                    <a:pt x="8" y="0"/>
                    <a:pt x="7"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60"/>
            <p:cNvSpPr/>
            <p:nvPr/>
          </p:nvSpPr>
          <p:spPr bwMode="auto">
            <a:xfrm>
              <a:off x="3425826" y="4535572"/>
              <a:ext cx="123825" cy="111125"/>
            </a:xfrm>
            <a:custGeom>
              <a:avLst/>
              <a:gdLst>
                <a:gd name="T0" fmla="*/ 8 w 10"/>
                <a:gd name="T1" fmla="*/ 0 h 9"/>
                <a:gd name="T2" fmla="*/ 3 w 10"/>
                <a:gd name="T3" fmla="*/ 0 h 9"/>
                <a:gd name="T4" fmla="*/ 0 w 10"/>
                <a:gd name="T5" fmla="*/ 2 h 9"/>
                <a:gd name="T6" fmla="*/ 0 w 10"/>
                <a:gd name="T7" fmla="*/ 2 h 9"/>
                <a:gd name="T8" fmla="*/ 1 w 10"/>
                <a:gd name="T9" fmla="*/ 2 h 9"/>
                <a:gd name="T10" fmla="*/ 1 w 10"/>
                <a:gd name="T11" fmla="*/ 2 h 9"/>
                <a:gd name="T12" fmla="*/ 1 w 10"/>
                <a:gd name="T13" fmla="*/ 1 h 9"/>
                <a:gd name="T14" fmla="*/ 3 w 10"/>
                <a:gd name="T15" fmla="*/ 0 h 9"/>
                <a:gd name="T16" fmla="*/ 8 w 10"/>
                <a:gd name="T17" fmla="*/ 0 h 9"/>
                <a:gd name="T18" fmla="*/ 9 w 10"/>
                <a:gd name="T19" fmla="*/ 1 h 9"/>
                <a:gd name="T20" fmla="*/ 10 w 10"/>
                <a:gd name="T21" fmla="*/ 2 h 9"/>
                <a:gd name="T22" fmla="*/ 10 w 10"/>
                <a:gd name="T23" fmla="*/ 7 h 9"/>
                <a:gd name="T24" fmla="*/ 9 w 10"/>
                <a:gd name="T25" fmla="*/ 8 h 9"/>
                <a:gd name="T26" fmla="*/ 8 w 10"/>
                <a:gd name="T27" fmla="*/ 9 h 9"/>
                <a:gd name="T28" fmla="*/ 3 w 10"/>
                <a:gd name="T29" fmla="*/ 9 h 9"/>
                <a:gd name="T30" fmla="*/ 1 w 10"/>
                <a:gd name="T31" fmla="*/ 8 h 9"/>
                <a:gd name="T32" fmla="*/ 1 w 10"/>
                <a:gd name="T33" fmla="*/ 7 h 9"/>
                <a:gd name="T34" fmla="*/ 1 w 10"/>
                <a:gd name="T35" fmla="*/ 7 h 9"/>
                <a:gd name="T36" fmla="*/ 1 w 10"/>
                <a:gd name="T37" fmla="*/ 7 h 9"/>
                <a:gd name="T38" fmla="*/ 0 w 10"/>
                <a:gd name="T39" fmla="*/ 7 h 9"/>
                <a:gd name="T40" fmla="*/ 0 w 10"/>
                <a:gd name="T41" fmla="*/ 7 h 9"/>
                <a:gd name="T42" fmla="*/ 0 w 10"/>
                <a:gd name="T43" fmla="*/ 7 h 9"/>
                <a:gd name="T44" fmla="*/ 1 w 10"/>
                <a:gd name="T45" fmla="*/ 7 h 9"/>
                <a:gd name="T46" fmla="*/ 0 w 10"/>
                <a:gd name="T47" fmla="*/ 7 h 9"/>
                <a:gd name="T48" fmla="*/ 0 w 10"/>
                <a:gd name="T49" fmla="*/ 7 h 9"/>
                <a:gd name="T50" fmla="*/ 3 w 10"/>
                <a:gd name="T51" fmla="*/ 9 h 9"/>
                <a:gd name="T52" fmla="*/ 8 w 10"/>
                <a:gd name="T53" fmla="*/ 9 h 9"/>
                <a:gd name="T54" fmla="*/ 10 w 10"/>
                <a:gd name="T55" fmla="*/ 7 h 9"/>
                <a:gd name="T56" fmla="*/ 10 w 10"/>
                <a:gd name="T57" fmla="*/ 2 h 9"/>
                <a:gd name="T58" fmla="*/ 8 w 10"/>
                <a:gd name="T5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 h="9">
                  <a:moveTo>
                    <a:pt x="8" y="0"/>
                  </a:moveTo>
                  <a:cubicBezTo>
                    <a:pt x="3" y="0"/>
                    <a:pt x="3" y="0"/>
                    <a:pt x="3" y="0"/>
                  </a:cubicBezTo>
                  <a:cubicBezTo>
                    <a:pt x="1" y="0"/>
                    <a:pt x="0" y="1"/>
                    <a:pt x="0" y="2"/>
                  </a:cubicBezTo>
                  <a:cubicBezTo>
                    <a:pt x="0" y="2"/>
                    <a:pt x="0" y="2"/>
                    <a:pt x="0" y="2"/>
                  </a:cubicBezTo>
                  <a:cubicBezTo>
                    <a:pt x="0" y="2"/>
                    <a:pt x="1" y="2"/>
                    <a:pt x="1" y="2"/>
                  </a:cubicBezTo>
                  <a:cubicBezTo>
                    <a:pt x="1" y="2"/>
                    <a:pt x="1" y="2"/>
                    <a:pt x="1" y="2"/>
                  </a:cubicBezTo>
                  <a:cubicBezTo>
                    <a:pt x="1" y="1"/>
                    <a:pt x="1" y="1"/>
                    <a:pt x="1" y="1"/>
                  </a:cubicBezTo>
                  <a:cubicBezTo>
                    <a:pt x="1" y="0"/>
                    <a:pt x="2" y="0"/>
                    <a:pt x="3" y="0"/>
                  </a:cubicBezTo>
                  <a:cubicBezTo>
                    <a:pt x="8" y="0"/>
                    <a:pt x="8" y="0"/>
                    <a:pt x="8" y="0"/>
                  </a:cubicBezTo>
                  <a:cubicBezTo>
                    <a:pt x="8" y="0"/>
                    <a:pt x="9" y="0"/>
                    <a:pt x="9" y="1"/>
                  </a:cubicBezTo>
                  <a:cubicBezTo>
                    <a:pt x="9" y="1"/>
                    <a:pt x="10" y="1"/>
                    <a:pt x="10" y="2"/>
                  </a:cubicBezTo>
                  <a:cubicBezTo>
                    <a:pt x="10" y="7"/>
                    <a:pt x="10" y="7"/>
                    <a:pt x="10" y="7"/>
                  </a:cubicBezTo>
                  <a:cubicBezTo>
                    <a:pt x="10" y="8"/>
                    <a:pt x="9" y="8"/>
                    <a:pt x="9" y="8"/>
                  </a:cubicBezTo>
                  <a:cubicBezTo>
                    <a:pt x="9" y="9"/>
                    <a:pt x="8" y="9"/>
                    <a:pt x="8" y="9"/>
                  </a:cubicBezTo>
                  <a:cubicBezTo>
                    <a:pt x="3" y="9"/>
                    <a:pt x="3" y="9"/>
                    <a:pt x="3" y="9"/>
                  </a:cubicBezTo>
                  <a:cubicBezTo>
                    <a:pt x="2" y="9"/>
                    <a:pt x="1" y="9"/>
                    <a:pt x="1" y="8"/>
                  </a:cubicBezTo>
                  <a:cubicBezTo>
                    <a:pt x="1" y="8"/>
                    <a:pt x="1" y="8"/>
                    <a:pt x="1" y="7"/>
                  </a:cubicBezTo>
                  <a:cubicBezTo>
                    <a:pt x="1" y="7"/>
                    <a:pt x="1" y="7"/>
                    <a:pt x="1" y="7"/>
                  </a:cubicBezTo>
                  <a:cubicBezTo>
                    <a:pt x="1" y="7"/>
                    <a:pt x="1" y="7"/>
                    <a:pt x="1" y="7"/>
                  </a:cubicBezTo>
                  <a:cubicBezTo>
                    <a:pt x="1" y="7"/>
                    <a:pt x="0" y="7"/>
                    <a:pt x="0" y="7"/>
                  </a:cubicBezTo>
                  <a:cubicBezTo>
                    <a:pt x="0" y="7"/>
                    <a:pt x="0" y="7"/>
                    <a:pt x="0" y="7"/>
                  </a:cubicBezTo>
                  <a:cubicBezTo>
                    <a:pt x="0" y="7"/>
                    <a:pt x="0" y="7"/>
                    <a:pt x="0" y="7"/>
                  </a:cubicBezTo>
                  <a:cubicBezTo>
                    <a:pt x="1" y="7"/>
                    <a:pt x="1" y="7"/>
                    <a:pt x="1" y="7"/>
                  </a:cubicBezTo>
                  <a:cubicBezTo>
                    <a:pt x="0" y="7"/>
                    <a:pt x="0" y="7"/>
                    <a:pt x="0" y="7"/>
                  </a:cubicBezTo>
                  <a:cubicBezTo>
                    <a:pt x="0" y="7"/>
                    <a:pt x="0" y="7"/>
                    <a:pt x="0" y="7"/>
                  </a:cubicBezTo>
                  <a:cubicBezTo>
                    <a:pt x="0" y="8"/>
                    <a:pt x="1" y="9"/>
                    <a:pt x="3" y="9"/>
                  </a:cubicBezTo>
                  <a:cubicBezTo>
                    <a:pt x="8" y="9"/>
                    <a:pt x="8" y="9"/>
                    <a:pt x="8" y="9"/>
                  </a:cubicBezTo>
                  <a:cubicBezTo>
                    <a:pt x="9" y="9"/>
                    <a:pt x="10" y="8"/>
                    <a:pt x="10" y="7"/>
                  </a:cubicBezTo>
                  <a:cubicBezTo>
                    <a:pt x="10" y="2"/>
                    <a:pt x="10" y="2"/>
                    <a:pt x="10" y="2"/>
                  </a:cubicBezTo>
                  <a:cubicBezTo>
                    <a:pt x="10" y="1"/>
                    <a:pt x="9" y="0"/>
                    <a:pt x="8"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61"/>
            <p:cNvSpPr/>
            <p:nvPr/>
          </p:nvSpPr>
          <p:spPr bwMode="auto">
            <a:xfrm>
              <a:off x="2935288" y="4535572"/>
              <a:ext cx="111125" cy="111125"/>
            </a:xfrm>
            <a:custGeom>
              <a:avLst/>
              <a:gdLst>
                <a:gd name="T0" fmla="*/ 7 w 9"/>
                <a:gd name="T1" fmla="*/ 0 h 9"/>
                <a:gd name="T2" fmla="*/ 2 w 9"/>
                <a:gd name="T3" fmla="*/ 0 h 9"/>
                <a:gd name="T4" fmla="*/ 0 w 9"/>
                <a:gd name="T5" fmla="*/ 2 h 9"/>
                <a:gd name="T6" fmla="*/ 0 w 9"/>
                <a:gd name="T7" fmla="*/ 7 h 9"/>
                <a:gd name="T8" fmla="*/ 0 w 9"/>
                <a:gd name="T9" fmla="*/ 7 h 9"/>
                <a:gd name="T10" fmla="*/ 0 w 9"/>
                <a:gd name="T11" fmla="*/ 7 h 9"/>
                <a:gd name="T12" fmla="*/ 0 w 9"/>
                <a:gd name="T13" fmla="*/ 7 h 9"/>
                <a:gd name="T14" fmla="*/ 0 w 9"/>
                <a:gd name="T15" fmla="*/ 7 h 9"/>
                <a:gd name="T16" fmla="*/ 2 w 9"/>
                <a:gd name="T17" fmla="*/ 9 h 9"/>
                <a:gd name="T18" fmla="*/ 7 w 9"/>
                <a:gd name="T19" fmla="*/ 9 h 9"/>
                <a:gd name="T20" fmla="*/ 9 w 9"/>
                <a:gd name="T21" fmla="*/ 7 h 9"/>
                <a:gd name="T22" fmla="*/ 9 w 9"/>
                <a:gd name="T23" fmla="*/ 7 h 9"/>
                <a:gd name="T24" fmla="*/ 9 w 9"/>
                <a:gd name="T25" fmla="*/ 7 h 9"/>
                <a:gd name="T26" fmla="*/ 9 w 9"/>
                <a:gd name="T27" fmla="*/ 7 h 9"/>
                <a:gd name="T28" fmla="*/ 9 w 9"/>
                <a:gd name="T29" fmla="*/ 7 h 9"/>
                <a:gd name="T30" fmla="*/ 9 w 9"/>
                <a:gd name="T31" fmla="*/ 8 h 9"/>
                <a:gd name="T32" fmla="*/ 7 w 9"/>
                <a:gd name="T33" fmla="*/ 9 h 9"/>
                <a:gd name="T34" fmla="*/ 2 w 9"/>
                <a:gd name="T35" fmla="*/ 9 h 9"/>
                <a:gd name="T36" fmla="*/ 1 w 9"/>
                <a:gd name="T37" fmla="*/ 8 h 9"/>
                <a:gd name="T38" fmla="*/ 0 w 9"/>
                <a:gd name="T39" fmla="*/ 7 h 9"/>
                <a:gd name="T40" fmla="*/ 0 w 9"/>
                <a:gd name="T41" fmla="*/ 7 h 9"/>
                <a:gd name="T42" fmla="*/ 0 w 9"/>
                <a:gd name="T43" fmla="*/ 2 h 9"/>
                <a:gd name="T44" fmla="*/ 1 w 9"/>
                <a:gd name="T45" fmla="*/ 1 h 9"/>
                <a:gd name="T46" fmla="*/ 2 w 9"/>
                <a:gd name="T47" fmla="*/ 0 h 9"/>
                <a:gd name="T48" fmla="*/ 7 w 9"/>
                <a:gd name="T49" fmla="*/ 0 h 9"/>
                <a:gd name="T50" fmla="*/ 9 w 9"/>
                <a:gd name="T51" fmla="*/ 1 h 9"/>
                <a:gd name="T52" fmla="*/ 9 w 9"/>
                <a:gd name="T53" fmla="*/ 2 h 9"/>
                <a:gd name="T54" fmla="*/ 9 w 9"/>
                <a:gd name="T55" fmla="*/ 2 h 9"/>
                <a:gd name="T56" fmla="*/ 9 w 9"/>
                <a:gd name="T57" fmla="*/ 2 h 9"/>
                <a:gd name="T58" fmla="*/ 9 w 9"/>
                <a:gd name="T59" fmla="*/ 2 h 9"/>
                <a:gd name="T60" fmla="*/ 9 w 9"/>
                <a:gd name="T61" fmla="*/ 2 h 9"/>
                <a:gd name="T62" fmla="*/ 7 w 9"/>
                <a:gd name="T6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 h="9">
                  <a:moveTo>
                    <a:pt x="7" y="0"/>
                  </a:moveTo>
                  <a:cubicBezTo>
                    <a:pt x="2" y="0"/>
                    <a:pt x="2" y="0"/>
                    <a:pt x="2" y="0"/>
                  </a:cubicBezTo>
                  <a:cubicBezTo>
                    <a:pt x="1" y="0"/>
                    <a:pt x="0" y="1"/>
                    <a:pt x="0" y="2"/>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8"/>
                    <a:pt x="1" y="9"/>
                    <a:pt x="2" y="9"/>
                  </a:cubicBezTo>
                  <a:cubicBezTo>
                    <a:pt x="7" y="9"/>
                    <a:pt x="7" y="9"/>
                    <a:pt x="7" y="9"/>
                  </a:cubicBezTo>
                  <a:cubicBezTo>
                    <a:pt x="8" y="9"/>
                    <a:pt x="9" y="8"/>
                    <a:pt x="9" y="7"/>
                  </a:cubicBezTo>
                  <a:cubicBezTo>
                    <a:pt x="9" y="7"/>
                    <a:pt x="9" y="7"/>
                    <a:pt x="9" y="7"/>
                  </a:cubicBezTo>
                  <a:cubicBezTo>
                    <a:pt x="9" y="7"/>
                    <a:pt x="9" y="7"/>
                    <a:pt x="9" y="7"/>
                  </a:cubicBezTo>
                  <a:cubicBezTo>
                    <a:pt x="9" y="7"/>
                    <a:pt x="9" y="7"/>
                    <a:pt x="9" y="7"/>
                  </a:cubicBezTo>
                  <a:cubicBezTo>
                    <a:pt x="9" y="7"/>
                    <a:pt x="9" y="7"/>
                    <a:pt x="9" y="7"/>
                  </a:cubicBezTo>
                  <a:cubicBezTo>
                    <a:pt x="9" y="8"/>
                    <a:pt x="9" y="8"/>
                    <a:pt x="9" y="8"/>
                  </a:cubicBezTo>
                  <a:cubicBezTo>
                    <a:pt x="8" y="9"/>
                    <a:pt x="8" y="9"/>
                    <a:pt x="7" y="9"/>
                  </a:cubicBezTo>
                  <a:cubicBezTo>
                    <a:pt x="2" y="9"/>
                    <a:pt x="2" y="9"/>
                    <a:pt x="2" y="9"/>
                  </a:cubicBezTo>
                  <a:cubicBezTo>
                    <a:pt x="2" y="9"/>
                    <a:pt x="1" y="9"/>
                    <a:pt x="1" y="8"/>
                  </a:cubicBezTo>
                  <a:cubicBezTo>
                    <a:pt x="0" y="8"/>
                    <a:pt x="0" y="8"/>
                    <a:pt x="0" y="7"/>
                  </a:cubicBezTo>
                  <a:cubicBezTo>
                    <a:pt x="0" y="7"/>
                    <a:pt x="0" y="7"/>
                    <a:pt x="0" y="7"/>
                  </a:cubicBezTo>
                  <a:cubicBezTo>
                    <a:pt x="0" y="2"/>
                    <a:pt x="0" y="2"/>
                    <a:pt x="0" y="2"/>
                  </a:cubicBezTo>
                  <a:cubicBezTo>
                    <a:pt x="0" y="1"/>
                    <a:pt x="0" y="1"/>
                    <a:pt x="1" y="1"/>
                  </a:cubicBezTo>
                  <a:cubicBezTo>
                    <a:pt x="1" y="0"/>
                    <a:pt x="2" y="0"/>
                    <a:pt x="2" y="0"/>
                  </a:cubicBezTo>
                  <a:cubicBezTo>
                    <a:pt x="7" y="0"/>
                    <a:pt x="7" y="0"/>
                    <a:pt x="7" y="0"/>
                  </a:cubicBezTo>
                  <a:cubicBezTo>
                    <a:pt x="8" y="0"/>
                    <a:pt x="8" y="0"/>
                    <a:pt x="9" y="1"/>
                  </a:cubicBezTo>
                  <a:cubicBezTo>
                    <a:pt x="9" y="1"/>
                    <a:pt x="9" y="1"/>
                    <a:pt x="9" y="2"/>
                  </a:cubicBezTo>
                  <a:cubicBezTo>
                    <a:pt x="9" y="2"/>
                    <a:pt x="9" y="2"/>
                    <a:pt x="9" y="2"/>
                  </a:cubicBezTo>
                  <a:cubicBezTo>
                    <a:pt x="9" y="2"/>
                    <a:pt x="9" y="2"/>
                    <a:pt x="9" y="2"/>
                  </a:cubicBezTo>
                  <a:cubicBezTo>
                    <a:pt x="9" y="2"/>
                    <a:pt x="9" y="2"/>
                    <a:pt x="9" y="2"/>
                  </a:cubicBezTo>
                  <a:cubicBezTo>
                    <a:pt x="9" y="2"/>
                    <a:pt x="9" y="2"/>
                    <a:pt x="9" y="2"/>
                  </a:cubicBezTo>
                  <a:cubicBezTo>
                    <a:pt x="9" y="1"/>
                    <a:pt x="8" y="0"/>
                    <a:pt x="7"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62"/>
            <p:cNvSpPr/>
            <p:nvPr/>
          </p:nvSpPr>
          <p:spPr bwMode="auto">
            <a:xfrm>
              <a:off x="3389313" y="4559384"/>
              <a:ext cx="61913" cy="61913"/>
            </a:xfrm>
            <a:custGeom>
              <a:avLst/>
              <a:gdLst>
                <a:gd name="T0" fmla="*/ 2 w 5"/>
                <a:gd name="T1" fmla="*/ 0 h 5"/>
                <a:gd name="T2" fmla="*/ 0 w 5"/>
                <a:gd name="T3" fmla="*/ 3 h 5"/>
                <a:gd name="T4" fmla="*/ 2 w 5"/>
                <a:gd name="T5" fmla="*/ 5 h 5"/>
                <a:gd name="T6" fmla="*/ 3 w 5"/>
                <a:gd name="T7" fmla="*/ 5 h 5"/>
                <a:gd name="T8" fmla="*/ 4 w 5"/>
                <a:gd name="T9" fmla="*/ 5 h 5"/>
                <a:gd name="T10" fmla="*/ 5 w 5"/>
                <a:gd name="T11" fmla="*/ 3 h 5"/>
                <a:gd name="T12" fmla="*/ 4 w 5"/>
                <a:gd name="T13" fmla="*/ 0 h 5"/>
                <a:gd name="T14" fmla="*/ 3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cubicBezTo>
                    <a:pt x="1" y="0"/>
                    <a:pt x="0" y="1"/>
                    <a:pt x="0" y="3"/>
                  </a:cubicBezTo>
                  <a:cubicBezTo>
                    <a:pt x="0" y="4"/>
                    <a:pt x="1" y="5"/>
                    <a:pt x="2" y="5"/>
                  </a:cubicBezTo>
                  <a:cubicBezTo>
                    <a:pt x="3" y="5"/>
                    <a:pt x="3" y="5"/>
                    <a:pt x="3" y="5"/>
                  </a:cubicBezTo>
                  <a:cubicBezTo>
                    <a:pt x="3" y="5"/>
                    <a:pt x="4" y="5"/>
                    <a:pt x="4" y="5"/>
                  </a:cubicBezTo>
                  <a:cubicBezTo>
                    <a:pt x="4" y="4"/>
                    <a:pt x="5" y="3"/>
                    <a:pt x="5" y="3"/>
                  </a:cubicBezTo>
                  <a:cubicBezTo>
                    <a:pt x="5" y="2"/>
                    <a:pt x="4" y="1"/>
                    <a:pt x="4" y="0"/>
                  </a:cubicBezTo>
                  <a:cubicBezTo>
                    <a:pt x="4" y="0"/>
                    <a:pt x="3" y="0"/>
                    <a:pt x="3" y="0"/>
                  </a:cubicBezTo>
                  <a:cubicBezTo>
                    <a:pt x="3" y="0"/>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63"/>
            <p:cNvSpPr/>
            <p:nvPr/>
          </p:nvSpPr>
          <p:spPr bwMode="auto">
            <a:xfrm>
              <a:off x="3267076" y="4559384"/>
              <a:ext cx="61913" cy="61913"/>
            </a:xfrm>
            <a:custGeom>
              <a:avLst/>
              <a:gdLst>
                <a:gd name="T0" fmla="*/ 2 w 5"/>
                <a:gd name="T1" fmla="*/ 0 h 5"/>
                <a:gd name="T2" fmla="*/ 2 w 5"/>
                <a:gd name="T3" fmla="*/ 0 h 5"/>
                <a:gd name="T4" fmla="*/ 2 w 5"/>
                <a:gd name="T5" fmla="*/ 0 h 5"/>
                <a:gd name="T6" fmla="*/ 0 w 5"/>
                <a:gd name="T7" fmla="*/ 3 h 5"/>
                <a:gd name="T8" fmla="*/ 2 w 5"/>
                <a:gd name="T9" fmla="*/ 5 h 5"/>
                <a:gd name="T10" fmla="*/ 2 w 5"/>
                <a:gd name="T11" fmla="*/ 5 h 5"/>
                <a:gd name="T12" fmla="*/ 2 w 5"/>
                <a:gd name="T13" fmla="*/ 5 h 5"/>
                <a:gd name="T14" fmla="*/ 5 w 5"/>
                <a:gd name="T15" fmla="*/ 3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cubicBezTo>
                    <a:pt x="2" y="0"/>
                    <a:pt x="2" y="0"/>
                    <a:pt x="2" y="0"/>
                  </a:cubicBezTo>
                  <a:cubicBezTo>
                    <a:pt x="2" y="0"/>
                    <a:pt x="2" y="0"/>
                    <a:pt x="2" y="0"/>
                  </a:cubicBezTo>
                  <a:cubicBezTo>
                    <a:pt x="1" y="0"/>
                    <a:pt x="0" y="1"/>
                    <a:pt x="0" y="3"/>
                  </a:cubicBezTo>
                  <a:cubicBezTo>
                    <a:pt x="0" y="4"/>
                    <a:pt x="1" y="5"/>
                    <a:pt x="2" y="5"/>
                  </a:cubicBezTo>
                  <a:cubicBezTo>
                    <a:pt x="2" y="5"/>
                    <a:pt x="2" y="5"/>
                    <a:pt x="2" y="5"/>
                  </a:cubicBezTo>
                  <a:cubicBezTo>
                    <a:pt x="2" y="5"/>
                    <a:pt x="2" y="5"/>
                    <a:pt x="2" y="5"/>
                  </a:cubicBezTo>
                  <a:cubicBezTo>
                    <a:pt x="4" y="5"/>
                    <a:pt x="5" y="4"/>
                    <a:pt x="5" y="3"/>
                  </a:cubicBezTo>
                  <a:cubicBezTo>
                    <a:pt x="5" y="1"/>
                    <a:pt x="4"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64"/>
            <p:cNvSpPr/>
            <p:nvPr/>
          </p:nvSpPr>
          <p:spPr bwMode="auto">
            <a:xfrm>
              <a:off x="3144838" y="4559384"/>
              <a:ext cx="60325" cy="61913"/>
            </a:xfrm>
            <a:custGeom>
              <a:avLst/>
              <a:gdLst>
                <a:gd name="T0" fmla="*/ 2 w 5"/>
                <a:gd name="T1" fmla="*/ 0 h 5"/>
                <a:gd name="T2" fmla="*/ 0 w 5"/>
                <a:gd name="T3" fmla="*/ 3 h 5"/>
                <a:gd name="T4" fmla="*/ 2 w 5"/>
                <a:gd name="T5" fmla="*/ 5 h 5"/>
                <a:gd name="T6" fmla="*/ 3 w 5"/>
                <a:gd name="T7" fmla="*/ 5 h 5"/>
                <a:gd name="T8" fmla="*/ 3 w 5"/>
                <a:gd name="T9" fmla="*/ 5 h 5"/>
                <a:gd name="T10" fmla="*/ 5 w 5"/>
                <a:gd name="T11" fmla="*/ 3 h 5"/>
                <a:gd name="T12" fmla="*/ 3 w 5"/>
                <a:gd name="T13" fmla="*/ 0 h 5"/>
                <a:gd name="T14" fmla="*/ 3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cubicBezTo>
                    <a:pt x="1" y="0"/>
                    <a:pt x="0" y="1"/>
                    <a:pt x="0" y="3"/>
                  </a:cubicBezTo>
                  <a:cubicBezTo>
                    <a:pt x="0" y="4"/>
                    <a:pt x="1" y="5"/>
                    <a:pt x="2" y="5"/>
                  </a:cubicBezTo>
                  <a:cubicBezTo>
                    <a:pt x="2" y="5"/>
                    <a:pt x="3" y="5"/>
                    <a:pt x="3" y="5"/>
                  </a:cubicBezTo>
                  <a:cubicBezTo>
                    <a:pt x="3" y="5"/>
                    <a:pt x="3" y="5"/>
                    <a:pt x="3" y="5"/>
                  </a:cubicBezTo>
                  <a:cubicBezTo>
                    <a:pt x="4" y="5"/>
                    <a:pt x="5" y="4"/>
                    <a:pt x="5" y="3"/>
                  </a:cubicBezTo>
                  <a:cubicBezTo>
                    <a:pt x="5" y="1"/>
                    <a:pt x="4" y="0"/>
                    <a:pt x="3" y="0"/>
                  </a:cubicBezTo>
                  <a:cubicBezTo>
                    <a:pt x="3" y="0"/>
                    <a:pt x="3" y="0"/>
                    <a:pt x="3" y="0"/>
                  </a:cubicBezTo>
                  <a:cubicBezTo>
                    <a:pt x="3" y="0"/>
                    <a:pt x="2"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65"/>
            <p:cNvSpPr/>
            <p:nvPr/>
          </p:nvSpPr>
          <p:spPr bwMode="auto">
            <a:xfrm>
              <a:off x="3021013" y="4559384"/>
              <a:ext cx="61913" cy="61913"/>
            </a:xfrm>
            <a:custGeom>
              <a:avLst/>
              <a:gdLst>
                <a:gd name="T0" fmla="*/ 2 w 5"/>
                <a:gd name="T1" fmla="*/ 0 h 5"/>
                <a:gd name="T2" fmla="*/ 2 w 5"/>
                <a:gd name="T3" fmla="*/ 0 h 5"/>
                <a:gd name="T4" fmla="*/ 0 w 5"/>
                <a:gd name="T5" fmla="*/ 3 h 5"/>
                <a:gd name="T6" fmla="*/ 2 w 5"/>
                <a:gd name="T7" fmla="*/ 5 h 5"/>
                <a:gd name="T8" fmla="*/ 2 w 5"/>
                <a:gd name="T9" fmla="*/ 5 h 5"/>
                <a:gd name="T10" fmla="*/ 2 w 5"/>
                <a:gd name="T11" fmla="*/ 5 h 5"/>
                <a:gd name="T12" fmla="*/ 5 w 5"/>
                <a:gd name="T13" fmla="*/ 3 h 5"/>
                <a:gd name="T14" fmla="*/ 2 w 5"/>
                <a:gd name="T15" fmla="*/ 0 h 5"/>
                <a:gd name="T16" fmla="*/ 2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2" y="0"/>
                  </a:moveTo>
                  <a:cubicBezTo>
                    <a:pt x="2" y="0"/>
                    <a:pt x="2" y="0"/>
                    <a:pt x="2" y="0"/>
                  </a:cubicBezTo>
                  <a:cubicBezTo>
                    <a:pt x="1" y="0"/>
                    <a:pt x="0" y="1"/>
                    <a:pt x="0" y="3"/>
                  </a:cubicBezTo>
                  <a:cubicBezTo>
                    <a:pt x="0" y="4"/>
                    <a:pt x="1" y="5"/>
                    <a:pt x="2" y="5"/>
                  </a:cubicBezTo>
                  <a:cubicBezTo>
                    <a:pt x="2" y="5"/>
                    <a:pt x="2" y="5"/>
                    <a:pt x="2" y="5"/>
                  </a:cubicBezTo>
                  <a:cubicBezTo>
                    <a:pt x="2" y="5"/>
                    <a:pt x="2" y="5"/>
                    <a:pt x="2" y="5"/>
                  </a:cubicBezTo>
                  <a:cubicBezTo>
                    <a:pt x="4" y="5"/>
                    <a:pt x="5" y="4"/>
                    <a:pt x="5" y="3"/>
                  </a:cubicBezTo>
                  <a:cubicBezTo>
                    <a:pt x="5" y="1"/>
                    <a:pt x="4" y="0"/>
                    <a:pt x="2" y="0"/>
                  </a:cubicBezTo>
                  <a:cubicBezTo>
                    <a:pt x="2" y="0"/>
                    <a:pt x="2"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66"/>
            <p:cNvSpPr/>
            <p:nvPr/>
          </p:nvSpPr>
          <p:spPr bwMode="auto">
            <a:xfrm>
              <a:off x="2776538"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67"/>
            <p:cNvSpPr/>
            <p:nvPr/>
          </p:nvSpPr>
          <p:spPr bwMode="auto">
            <a:xfrm>
              <a:off x="2776538"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68"/>
            <p:cNvSpPr/>
            <p:nvPr/>
          </p:nvSpPr>
          <p:spPr bwMode="auto">
            <a:xfrm>
              <a:off x="2849563" y="4559384"/>
              <a:ext cx="49213" cy="61913"/>
            </a:xfrm>
            <a:custGeom>
              <a:avLst/>
              <a:gdLst>
                <a:gd name="T0" fmla="*/ 0 w 31"/>
                <a:gd name="T1" fmla="*/ 0 h 39"/>
                <a:gd name="T2" fmla="*/ 0 w 31"/>
                <a:gd name="T3" fmla="*/ 24 h 39"/>
                <a:gd name="T4" fmla="*/ 0 w 31"/>
                <a:gd name="T5" fmla="*/ 39 h 39"/>
                <a:gd name="T6" fmla="*/ 15 w 31"/>
                <a:gd name="T7" fmla="*/ 32 h 39"/>
                <a:gd name="T8" fmla="*/ 31 w 31"/>
                <a:gd name="T9" fmla="*/ 24 h 39"/>
                <a:gd name="T10" fmla="*/ 15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5" y="32"/>
                  </a:lnTo>
                  <a:lnTo>
                    <a:pt x="31" y="24"/>
                  </a:lnTo>
                  <a:lnTo>
                    <a:pt x="15" y="8"/>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69"/>
            <p:cNvSpPr/>
            <p:nvPr/>
          </p:nvSpPr>
          <p:spPr bwMode="auto">
            <a:xfrm>
              <a:off x="2849563" y="4559384"/>
              <a:ext cx="49213" cy="61913"/>
            </a:xfrm>
            <a:custGeom>
              <a:avLst/>
              <a:gdLst>
                <a:gd name="T0" fmla="*/ 0 w 31"/>
                <a:gd name="T1" fmla="*/ 0 h 39"/>
                <a:gd name="T2" fmla="*/ 0 w 31"/>
                <a:gd name="T3" fmla="*/ 24 h 39"/>
                <a:gd name="T4" fmla="*/ 0 w 31"/>
                <a:gd name="T5" fmla="*/ 39 h 39"/>
                <a:gd name="T6" fmla="*/ 15 w 31"/>
                <a:gd name="T7" fmla="*/ 32 h 39"/>
                <a:gd name="T8" fmla="*/ 31 w 31"/>
                <a:gd name="T9" fmla="*/ 24 h 39"/>
                <a:gd name="T10" fmla="*/ 15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5" y="32"/>
                  </a:lnTo>
                  <a:lnTo>
                    <a:pt x="31" y="24"/>
                  </a:lnTo>
                  <a:lnTo>
                    <a:pt x="15"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0"/>
            <p:cNvSpPr/>
            <p:nvPr/>
          </p:nvSpPr>
          <p:spPr bwMode="auto">
            <a:xfrm>
              <a:off x="3586163"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71"/>
            <p:cNvSpPr/>
            <p:nvPr/>
          </p:nvSpPr>
          <p:spPr bwMode="auto">
            <a:xfrm>
              <a:off x="3586163" y="4559384"/>
              <a:ext cx="49213" cy="61913"/>
            </a:xfrm>
            <a:custGeom>
              <a:avLst/>
              <a:gdLst>
                <a:gd name="T0" fmla="*/ 31 w 31"/>
                <a:gd name="T1" fmla="*/ 0 h 39"/>
                <a:gd name="T2" fmla="*/ 15 w 31"/>
                <a:gd name="T3" fmla="*/ 8 h 39"/>
                <a:gd name="T4" fmla="*/ 0 w 31"/>
                <a:gd name="T5" fmla="*/ 24 h 39"/>
                <a:gd name="T6" fmla="*/ 15 w 31"/>
                <a:gd name="T7" fmla="*/ 32 h 39"/>
                <a:gd name="T8" fmla="*/ 31 w 31"/>
                <a:gd name="T9" fmla="*/ 39 h 39"/>
                <a:gd name="T10" fmla="*/ 31 w 31"/>
                <a:gd name="T11" fmla="*/ 24 h 39"/>
                <a:gd name="T12" fmla="*/ 31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31" y="0"/>
                  </a:moveTo>
                  <a:lnTo>
                    <a:pt x="15" y="8"/>
                  </a:lnTo>
                  <a:lnTo>
                    <a:pt x="0" y="24"/>
                  </a:lnTo>
                  <a:lnTo>
                    <a:pt x="15" y="32"/>
                  </a:lnTo>
                  <a:lnTo>
                    <a:pt x="31" y="39"/>
                  </a:lnTo>
                  <a:lnTo>
                    <a:pt x="31" y="24"/>
                  </a:lnTo>
                  <a:lnTo>
                    <a:pt x="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72"/>
            <p:cNvSpPr/>
            <p:nvPr/>
          </p:nvSpPr>
          <p:spPr bwMode="auto">
            <a:xfrm>
              <a:off x="3463926" y="4559384"/>
              <a:ext cx="60325" cy="61913"/>
            </a:xfrm>
            <a:custGeom>
              <a:avLst/>
              <a:gdLst>
                <a:gd name="T0" fmla="*/ 38 w 38"/>
                <a:gd name="T1" fmla="*/ 0 h 39"/>
                <a:gd name="T2" fmla="*/ 23 w 38"/>
                <a:gd name="T3" fmla="*/ 8 h 39"/>
                <a:gd name="T4" fmla="*/ 0 w 38"/>
                <a:gd name="T5" fmla="*/ 24 h 39"/>
                <a:gd name="T6" fmla="*/ 23 w 38"/>
                <a:gd name="T7" fmla="*/ 32 h 39"/>
                <a:gd name="T8" fmla="*/ 38 w 38"/>
                <a:gd name="T9" fmla="*/ 39 h 39"/>
                <a:gd name="T10" fmla="*/ 38 w 38"/>
                <a:gd name="T11" fmla="*/ 24 h 39"/>
                <a:gd name="T12" fmla="*/ 38 w 38"/>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8" h="39">
                  <a:moveTo>
                    <a:pt x="38" y="0"/>
                  </a:moveTo>
                  <a:lnTo>
                    <a:pt x="23" y="8"/>
                  </a:lnTo>
                  <a:lnTo>
                    <a:pt x="0" y="24"/>
                  </a:lnTo>
                  <a:lnTo>
                    <a:pt x="23" y="32"/>
                  </a:lnTo>
                  <a:lnTo>
                    <a:pt x="38" y="39"/>
                  </a:lnTo>
                  <a:lnTo>
                    <a:pt x="38" y="24"/>
                  </a:lnTo>
                  <a:lnTo>
                    <a:pt x="38"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73"/>
            <p:cNvSpPr/>
            <p:nvPr/>
          </p:nvSpPr>
          <p:spPr bwMode="auto">
            <a:xfrm>
              <a:off x="3463926" y="4559384"/>
              <a:ext cx="60325" cy="61913"/>
            </a:xfrm>
            <a:custGeom>
              <a:avLst/>
              <a:gdLst>
                <a:gd name="T0" fmla="*/ 38 w 38"/>
                <a:gd name="T1" fmla="*/ 0 h 39"/>
                <a:gd name="T2" fmla="*/ 23 w 38"/>
                <a:gd name="T3" fmla="*/ 8 h 39"/>
                <a:gd name="T4" fmla="*/ 0 w 38"/>
                <a:gd name="T5" fmla="*/ 24 h 39"/>
                <a:gd name="T6" fmla="*/ 23 w 38"/>
                <a:gd name="T7" fmla="*/ 32 h 39"/>
                <a:gd name="T8" fmla="*/ 38 w 38"/>
                <a:gd name="T9" fmla="*/ 39 h 39"/>
                <a:gd name="T10" fmla="*/ 38 w 38"/>
                <a:gd name="T11" fmla="*/ 24 h 39"/>
                <a:gd name="T12" fmla="*/ 38 w 38"/>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8" h="39">
                  <a:moveTo>
                    <a:pt x="38" y="0"/>
                  </a:moveTo>
                  <a:lnTo>
                    <a:pt x="23" y="8"/>
                  </a:lnTo>
                  <a:lnTo>
                    <a:pt x="0" y="24"/>
                  </a:lnTo>
                  <a:lnTo>
                    <a:pt x="23" y="32"/>
                  </a:lnTo>
                  <a:lnTo>
                    <a:pt x="38" y="39"/>
                  </a:lnTo>
                  <a:lnTo>
                    <a:pt x="38" y="24"/>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74"/>
            <p:cNvSpPr/>
            <p:nvPr/>
          </p:nvSpPr>
          <p:spPr bwMode="auto">
            <a:xfrm>
              <a:off x="3659188"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75"/>
            <p:cNvSpPr/>
            <p:nvPr/>
          </p:nvSpPr>
          <p:spPr bwMode="auto">
            <a:xfrm>
              <a:off x="3659188" y="4559384"/>
              <a:ext cx="49213" cy="61913"/>
            </a:xfrm>
            <a:custGeom>
              <a:avLst/>
              <a:gdLst>
                <a:gd name="T0" fmla="*/ 0 w 31"/>
                <a:gd name="T1" fmla="*/ 0 h 39"/>
                <a:gd name="T2" fmla="*/ 0 w 31"/>
                <a:gd name="T3" fmla="*/ 24 h 39"/>
                <a:gd name="T4" fmla="*/ 0 w 31"/>
                <a:gd name="T5" fmla="*/ 39 h 39"/>
                <a:gd name="T6" fmla="*/ 16 w 31"/>
                <a:gd name="T7" fmla="*/ 32 h 39"/>
                <a:gd name="T8" fmla="*/ 31 w 31"/>
                <a:gd name="T9" fmla="*/ 24 h 39"/>
                <a:gd name="T10" fmla="*/ 16 w 31"/>
                <a:gd name="T11" fmla="*/ 8 h 39"/>
                <a:gd name="T12" fmla="*/ 0 w 31"/>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31" h="39">
                  <a:moveTo>
                    <a:pt x="0" y="0"/>
                  </a:moveTo>
                  <a:lnTo>
                    <a:pt x="0" y="24"/>
                  </a:lnTo>
                  <a:lnTo>
                    <a:pt x="0" y="39"/>
                  </a:lnTo>
                  <a:lnTo>
                    <a:pt x="16" y="32"/>
                  </a:lnTo>
                  <a:lnTo>
                    <a:pt x="31" y="24"/>
                  </a:lnTo>
                  <a:lnTo>
                    <a:pt x="16" y="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76"/>
            <p:cNvSpPr/>
            <p:nvPr/>
          </p:nvSpPr>
          <p:spPr bwMode="auto">
            <a:xfrm>
              <a:off x="1217613" y="4422859"/>
              <a:ext cx="60325" cy="61913"/>
            </a:xfrm>
            <a:custGeom>
              <a:avLst/>
              <a:gdLst>
                <a:gd name="T0" fmla="*/ 3 w 5"/>
                <a:gd name="T1" fmla="*/ 0 h 5"/>
                <a:gd name="T2" fmla="*/ 0 w 5"/>
                <a:gd name="T3" fmla="*/ 3 h 5"/>
                <a:gd name="T4" fmla="*/ 3 w 5"/>
                <a:gd name="T5" fmla="*/ 3 h 5"/>
                <a:gd name="T6" fmla="*/ 3 w 5"/>
                <a:gd name="T7" fmla="*/ 3 h 5"/>
                <a:gd name="T8" fmla="*/ 0 w 5"/>
                <a:gd name="T9" fmla="*/ 3 h 5"/>
                <a:gd name="T10" fmla="*/ 3 w 5"/>
                <a:gd name="T11" fmla="*/ 5 h 5"/>
                <a:gd name="T12" fmla="*/ 5 w 5"/>
                <a:gd name="T13" fmla="*/ 3 h 5"/>
                <a:gd name="T14" fmla="*/ 3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0"/>
                  </a:moveTo>
                  <a:cubicBezTo>
                    <a:pt x="2" y="0"/>
                    <a:pt x="0" y="1"/>
                    <a:pt x="0" y="3"/>
                  </a:cubicBezTo>
                  <a:cubicBezTo>
                    <a:pt x="3" y="3"/>
                    <a:pt x="3" y="3"/>
                    <a:pt x="3" y="3"/>
                  </a:cubicBezTo>
                  <a:cubicBezTo>
                    <a:pt x="3" y="3"/>
                    <a:pt x="3" y="3"/>
                    <a:pt x="3" y="3"/>
                  </a:cubicBezTo>
                  <a:cubicBezTo>
                    <a:pt x="0" y="3"/>
                    <a:pt x="0" y="3"/>
                    <a:pt x="0" y="3"/>
                  </a:cubicBezTo>
                  <a:cubicBezTo>
                    <a:pt x="0" y="4"/>
                    <a:pt x="2" y="5"/>
                    <a:pt x="3" y="5"/>
                  </a:cubicBezTo>
                  <a:cubicBezTo>
                    <a:pt x="4" y="5"/>
                    <a:pt x="5" y="4"/>
                    <a:pt x="5" y="3"/>
                  </a:cubicBezTo>
                  <a:cubicBezTo>
                    <a:pt x="5" y="1"/>
                    <a:pt x="4" y="0"/>
                    <a:pt x="3"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277"/>
            <p:cNvSpPr/>
            <p:nvPr/>
          </p:nvSpPr>
          <p:spPr bwMode="auto">
            <a:xfrm>
              <a:off x="1082676" y="4422859"/>
              <a:ext cx="60325" cy="61913"/>
            </a:xfrm>
            <a:custGeom>
              <a:avLst/>
              <a:gdLst>
                <a:gd name="T0" fmla="*/ 3 w 5"/>
                <a:gd name="T1" fmla="*/ 0 h 5"/>
                <a:gd name="T2" fmla="*/ 0 w 5"/>
                <a:gd name="T3" fmla="*/ 3 h 5"/>
                <a:gd name="T4" fmla="*/ 3 w 5"/>
                <a:gd name="T5" fmla="*/ 5 h 5"/>
                <a:gd name="T6" fmla="*/ 5 w 5"/>
                <a:gd name="T7" fmla="*/ 3 h 5"/>
                <a:gd name="T8" fmla="*/ 4 w 5"/>
                <a:gd name="T9" fmla="*/ 3 h 5"/>
                <a:gd name="T10" fmla="*/ 4 w 5"/>
                <a:gd name="T11" fmla="*/ 3 h 5"/>
                <a:gd name="T12" fmla="*/ 4 w 5"/>
                <a:gd name="T13" fmla="*/ 3 h 5"/>
                <a:gd name="T14" fmla="*/ 5 w 5"/>
                <a:gd name="T15" fmla="*/ 3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1" y="0"/>
                    <a:pt x="0" y="1"/>
                    <a:pt x="0" y="3"/>
                  </a:cubicBezTo>
                  <a:cubicBezTo>
                    <a:pt x="0" y="4"/>
                    <a:pt x="1" y="5"/>
                    <a:pt x="3" y="5"/>
                  </a:cubicBezTo>
                  <a:cubicBezTo>
                    <a:pt x="4" y="5"/>
                    <a:pt x="5" y="4"/>
                    <a:pt x="5" y="3"/>
                  </a:cubicBezTo>
                  <a:cubicBezTo>
                    <a:pt x="4" y="3"/>
                    <a:pt x="4" y="3"/>
                    <a:pt x="4" y="3"/>
                  </a:cubicBezTo>
                  <a:cubicBezTo>
                    <a:pt x="4" y="3"/>
                    <a:pt x="4" y="3"/>
                    <a:pt x="4" y="3"/>
                  </a:cubicBezTo>
                  <a:cubicBezTo>
                    <a:pt x="4" y="3"/>
                    <a:pt x="4" y="3"/>
                    <a:pt x="4" y="3"/>
                  </a:cubicBezTo>
                  <a:cubicBezTo>
                    <a:pt x="5" y="3"/>
                    <a:pt x="5" y="3"/>
                    <a:pt x="5" y="3"/>
                  </a:cubicBezTo>
                  <a:cubicBezTo>
                    <a:pt x="5" y="1"/>
                    <a:pt x="4" y="0"/>
                    <a:pt x="3"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278"/>
            <p:cNvSpPr/>
            <p:nvPr/>
          </p:nvSpPr>
          <p:spPr bwMode="auto">
            <a:xfrm>
              <a:off x="1131888" y="4460959"/>
              <a:ext cx="122238" cy="0"/>
            </a:xfrm>
            <a:custGeom>
              <a:avLst/>
              <a:gdLst>
                <a:gd name="T0" fmla="*/ 77 w 77"/>
                <a:gd name="T1" fmla="*/ 54 w 77"/>
                <a:gd name="T2" fmla="*/ 7 w 77"/>
                <a:gd name="T3" fmla="*/ 0 w 77"/>
                <a:gd name="T4" fmla="*/ 0 w 77"/>
                <a:gd name="T5" fmla="*/ 0 w 77"/>
                <a:gd name="T6" fmla="*/ 7 w 77"/>
                <a:gd name="T7" fmla="*/ 54 w 77"/>
                <a:gd name="T8" fmla="*/ 77 w 77"/>
                <a:gd name="T9" fmla="*/ 77 w 7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7">
                  <a:moveTo>
                    <a:pt x="77" y="0"/>
                  </a:moveTo>
                  <a:lnTo>
                    <a:pt x="54" y="0"/>
                  </a:lnTo>
                  <a:lnTo>
                    <a:pt x="7" y="0"/>
                  </a:lnTo>
                  <a:lnTo>
                    <a:pt x="0" y="0"/>
                  </a:lnTo>
                  <a:lnTo>
                    <a:pt x="0" y="0"/>
                  </a:lnTo>
                  <a:lnTo>
                    <a:pt x="0" y="0"/>
                  </a:lnTo>
                  <a:lnTo>
                    <a:pt x="7" y="0"/>
                  </a:lnTo>
                  <a:lnTo>
                    <a:pt x="54" y="0"/>
                  </a:lnTo>
                  <a:lnTo>
                    <a:pt x="77" y="0"/>
                  </a:lnTo>
                  <a:lnTo>
                    <a:pt x="77" y="0"/>
                  </a:lnTo>
                  <a:close/>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279"/>
            <p:cNvSpPr/>
            <p:nvPr/>
          </p:nvSpPr>
          <p:spPr bwMode="auto">
            <a:xfrm>
              <a:off x="1131888" y="4460959"/>
              <a:ext cx="122238" cy="0"/>
            </a:xfrm>
            <a:custGeom>
              <a:avLst/>
              <a:gdLst>
                <a:gd name="T0" fmla="*/ 77 w 77"/>
                <a:gd name="T1" fmla="*/ 54 w 77"/>
                <a:gd name="T2" fmla="*/ 7 w 77"/>
                <a:gd name="T3" fmla="*/ 0 w 77"/>
                <a:gd name="T4" fmla="*/ 0 w 77"/>
                <a:gd name="T5" fmla="*/ 0 w 77"/>
                <a:gd name="T6" fmla="*/ 7 w 77"/>
                <a:gd name="T7" fmla="*/ 54 w 77"/>
                <a:gd name="T8" fmla="*/ 77 w 77"/>
                <a:gd name="T9" fmla="*/ 77 w 77"/>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Lst>
              <a:rect l="0" t="0" r="r" b="b"/>
              <a:pathLst>
                <a:path w="77">
                  <a:moveTo>
                    <a:pt x="77" y="0"/>
                  </a:moveTo>
                  <a:lnTo>
                    <a:pt x="54" y="0"/>
                  </a:lnTo>
                  <a:lnTo>
                    <a:pt x="7" y="0"/>
                  </a:lnTo>
                  <a:lnTo>
                    <a:pt x="0" y="0"/>
                  </a:lnTo>
                  <a:lnTo>
                    <a:pt x="0" y="0"/>
                  </a:lnTo>
                  <a:lnTo>
                    <a:pt x="0" y="0"/>
                  </a:lnTo>
                  <a:lnTo>
                    <a:pt x="7" y="0"/>
                  </a:lnTo>
                  <a:lnTo>
                    <a:pt x="54" y="0"/>
                  </a:lnTo>
                  <a:lnTo>
                    <a:pt x="77" y="0"/>
                  </a:lnTo>
                  <a:lnTo>
                    <a:pt x="7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280"/>
            <p:cNvSpPr/>
            <p:nvPr/>
          </p:nvSpPr>
          <p:spPr bwMode="auto">
            <a:xfrm>
              <a:off x="1954213" y="3117934"/>
              <a:ext cx="60325" cy="61913"/>
            </a:xfrm>
            <a:custGeom>
              <a:avLst/>
              <a:gdLst>
                <a:gd name="T0" fmla="*/ 3 w 5"/>
                <a:gd name="T1" fmla="*/ 0 h 5"/>
                <a:gd name="T2" fmla="*/ 0 w 5"/>
                <a:gd name="T3" fmla="*/ 2 h 5"/>
                <a:gd name="T4" fmla="*/ 3 w 5"/>
                <a:gd name="T5" fmla="*/ 2 h 5"/>
                <a:gd name="T6" fmla="*/ 3 w 5"/>
                <a:gd name="T7" fmla="*/ 3 h 5"/>
                <a:gd name="T8" fmla="*/ 0 w 5"/>
                <a:gd name="T9" fmla="*/ 3 h 5"/>
                <a:gd name="T10" fmla="*/ 3 w 5"/>
                <a:gd name="T11" fmla="*/ 5 h 5"/>
                <a:gd name="T12" fmla="*/ 5 w 5"/>
                <a:gd name="T13" fmla="*/ 2 h 5"/>
                <a:gd name="T14" fmla="*/ 3 w 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3" y="0"/>
                  </a:moveTo>
                  <a:cubicBezTo>
                    <a:pt x="1" y="0"/>
                    <a:pt x="0" y="1"/>
                    <a:pt x="0" y="2"/>
                  </a:cubicBezTo>
                  <a:cubicBezTo>
                    <a:pt x="3" y="2"/>
                    <a:pt x="3" y="2"/>
                    <a:pt x="3" y="2"/>
                  </a:cubicBezTo>
                  <a:cubicBezTo>
                    <a:pt x="3" y="3"/>
                    <a:pt x="3" y="3"/>
                    <a:pt x="3" y="3"/>
                  </a:cubicBezTo>
                  <a:cubicBezTo>
                    <a:pt x="0" y="3"/>
                    <a:pt x="0" y="3"/>
                    <a:pt x="0" y="3"/>
                  </a:cubicBezTo>
                  <a:cubicBezTo>
                    <a:pt x="0" y="4"/>
                    <a:pt x="1" y="5"/>
                    <a:pt x="3" y="5"/>
                  </a:cubicBezTo>
                  <a:cubicBezTo>
                    <a:pt x="4" y="5"/>
                    <a:pt x="5" y="4"/>
                    <a:pt x="5" y="2"/>
                  </a:cubicBezTo>
                  <a:cubicBezTo>
                    <a:pt x="5" y="1"/>
                    <a:pt x="4" y="0"/>
                    <a:pt x="3"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281"/>
            <p:cNvSpPr/>
            <p:nvPr/>
          </p:nvSpPr>
          <p:spPr bwMode="auto">
            <a:xfrm>
              <a:off x="1819276" y="3117934"/>
              <a:ext cx="60325" cy="61913"/>
            </a:xfrm>
            <a:custGeom>
              <a:avLst/>
              <a:gdLst>
                <a:gd name="T0" fmla="*/ 3 w 5"/>
                <a:gd name="T1" fmla="*/ 0 h 5"/>
                <a:gd name="T2" fmla="*/ 0 w 5"/>
                <a:gd name="T3" fmla="*/ 2 h 5"/>
                <a:gd name="T4" fmla="*/ 3 w 5"/>
                <a:gd name="T5" fmla="*/ 5 h 5"/>
                <a:gd name="T6" fmla="*/ 5 w 5"/>
                <a:gd name="T7" fmla="*/ 3 h 5"/>
                <a:gd name="T8" fmla="*/ 4 w 5"/>
                <a:gd name="T9" fmla="*/ 3 h 5"/>
                <a:gd name="T10" fmla="*/ 4 w 5"/>
                <a:gd name="T11" fmla="*/ 2 h 5"/>
                <a:gd name="T12" fmla="*/ 4 w 5"/>
                <a:gd name="T13" fmla="*/ 2 h 5"/>
                <a:gd name="T14" fmla="*/ 5 w 5"/>
                <a:gd name="T15" fmla="*/ 2 h 5"/>
                <a:gd name="T16" fmla="*/ 3 w 5"/>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5">
                  <a:moveTo>
                    <a:pt x="3" y="0"/>
                  </a:moveTo>
                  <a:cubicBezTo>
                    <a:pt x="1" y="0"/>
                    <a:pt x="0" y="1"/>
                    <a:pt x="0" y="2"/>
                  </a:cubicBezTo>
                  <a:cubicBezTo>
                    <a:pt x="0" y="4"/>
                    <a:pt x="1" y="5"/>
                    <a:pt x="3" y="5"/>
                  </a:cubicBezTo>
                  <a:cubicBezTo>
                    <a:pt x="4" y="5"/>
                    <a:pt x="5" y="4"/>
                    <a:pt x="5" y="3"/>
                  </a:cubicBezTo>
                  <a:cubicBezTo>
                    <a:pt x="4" y="3"/>
                    <a:pt x="4" y="3"/>
                    <a:pt x="4" y="3"/>
                  </a:cubicBezTo>
                  <a:cubicBezTo>
                    <a:pt x="4" y="2"/>
                    <a:pt x="4" y="2"/>
                    <a:pt x="4" y="2"/>
                  </a:cubicBezTo>
                  <a:cubicBezTo>
                    <a:pt x="4" y="2"/>
                    <a:pt x="4" y="2"/>
                    <a:pt x="4" y="2"/>
                  </a:cubicBezTo>
                  <a:cubicBezTo>
                    <a:pt x="5" y="2"/>
                    <a:pt x="5" y="2"/>
                    <a:pt x="5" y="2"/>
                  </a:cubicBezTo>
                  <a:cubicBezTo>
                    <a:pt x="5" y="1"/>
                    <a:pt x="4" y="0"/>
                    <a:pt x="3"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282"/>
            <p:cNvSpPr/>
            <p:nvPr/>
          </p:nvSpPr>
          <p:spPr bwMode="auto">
            <a:xfrm>
              <a:off x="1866901" y="3143334"/>
              <a:ext cx="123825" cy="11113"/>
            </a:xfrm>
            <a:custGeom>
              <a:avLst/>
              <a:gdLst>
                <a:gd name="T0" fmla="*/ 78 w 78"/>
                <a:gd name="T1" fmla="*/ 0 h 7"/>
                <a:gd name="T2" fmla="*/ 55 w 78"/>
                <a:gd name="T3" fmla="*/ 0 h 7"/>
                <a:gd name="T4" fmla="*/ 8 w 78"/>
                <a:gd name="T5" fmla="*/ 0 h 7"/>
                <a:gd name="T6" fmla="*/ 0 w 78"/>
                <a:gd name="T7" fmla="*/ 0 h 7"/>
                <a:gd name="T8" fmla="*/ 0 w 78"/>
                <a:gd name="T9" fmla="*/ 0 h 7"/>
                <a:gd name="T10" fmla="*/ 0 w 78"/>
                <a:gd name="T11" fmla="*/ 7 h 7"/>
                <a:gd name="T12" fmla="*/ 8 w 78"/>
                <a:gd name="T13" fmla="*/ 7 h 7"/>
                <a:gd name="T14" fmla="*/ 55 w 78"/>
                <a:gd name="T15" fmla="*/ 7 h 7"/>
                <a:gd name="T16" fmla="*/ 78 w 78"/>
                <a:gd name="T17" fmla="*/ 7 h 7"/>
                <a:gd name="T18" fmla="*/ 78 w 7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
                  <a:moveTo>
                    <a:pt x="78" y="0"/>
                  </a:moveTo>
                  <a:lnTo>
                    <a:pt x="55" y="0"/>
                  </a:lnTo>
                  <a:lnTo>
                    <a:pt x="8" y="0"/>
                  </a:lnTo>
                  <a:lnTo>
                    <a:pt x="0" y="0"/>
                  </a:lnTo>
                  <a:lnTo>
                    <a:pt x="0" y="0"/>
                  </a:lnTo>
                  <a:lnTo>
                    <a:pt x="0" y="7"/>
                  </a:lnTo>
                  <a:lnTo>
                    <a:pt x="8" y="7"/>
                  </a:lnTo>
                  <a:lnTo>
                    <a:pt x="55" y="7"/>
                  </a:lnTo>
                  <a:lnTo>
                    <a:pt x="78" y="7"/>
                  </a:lnTo>
                  <a:lnTo>
                    <a:pt x="78" y="0"/>
                  </a:lnTo>
                  <a:close/>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283"/>
            <p:cNvSpPr/>
            <p:nvPr/>
          </p:nvSpPr>
          <p:spPr bwMode="auto">
            <a:xfrm>
              <a:off x="1866901" y="3143334"/>
              <a:ext cx="123825" cy="11113"/>
            </a:xfrm>
            <a:custGeom>
              <a:avLst/>
              <a:gdLst>
                <a:gd name="T0" fmla="*/ 78 w 78"/>
                <a:gd name="T1" fmla="*/ 0 h 7"/>
                <a:gd name="T2" fmla="*/ 55 w 78"/>
                <a:gd name="T3" fmla="*/ 0 h 7"/>
                <a:gd name="T4" fmla="*/ 8 w 78"/>
                <a:gd name="T5" fmla="*/ 0 h 7"/>
                <a:gd name="T6" fmla="*/ 0 w 78"/>
                <a:gd name="T7" fmla="*/ 0 h 7"/>
                <a:gd name="T8" fmla="*/ 0 w 78"/>
                <a:gd name="T9" fmla="*/ 0 h 7"/>
                <a:gd name="T10" fmla="*/ 0 w 78"/>
                <a:gd name="T11" fmla="*/ 7 h 7"/>
                <a:gd name="T12" fmla="*/ 8 w 78"/>
                <a:gd name="T13" fmla="*/ 7 h 7"/>
                <a:gd name="T14" fmla="*/ 55 w 78"/>
                <a:gd name="T15" fmla="*/ 7 h 7"/>
                <a:gd name="T16" fmla="*/ 78 w 78"/>
                <a:gd name="T17" fmla="*/ 7 h 7"/>
                <a:gd name="T18" fmla="*/ 78 w 7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
                  <a:moveTo>
                    <a:pt x="78" y="0"/>
                  </a:moveTo>
                  <a:lnTo>
                    <a:pt x="55" y="0"/>
                  </a:lnTo>
                  <a:lnTo>
                    <a:pt x="8" y="0"/>
                  </a:lnTo>
                  <a:lnTo>
                    <a:pt x="0" y="0"/>
                  </a:lnTo>
                  <a:lnTo>
                    <a:pt x="0" y="0"/>
                  </a:lnTo>
                  <a:lnTo>
                    <a:pt x="0" y="7"/>
                  </a:lnTo>
                  <a:lnTo>
                    <a:pt x="8" y="7"/>
                  </a:lnTo>
                  <a:lnTo>
                    <a:pt x="55" y="7"/>
                  </a:lnTo>
                  <a:lnTo>
                    <a:pt x="78" y="7"/>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284"/>
            <p:cNvSpPr>
              <a:spLocks noEditPoints="1"/>
            </p:cNvSpPr>
            <p:nvPr/>
          </p:nvSpPr>
          <p:spPr bwMode="auto">
            <a:xfrm>
              <a:off x="3536951" y="3043322"/>
              <a:ext cx="295275" cy="298450"/>
            </a:xfrm>
            <a:custGeom>
              <a:avLst/>
              <a:gdLst>
                <a:gd name="T0" fmla="*/ 0 w 24"/>
                <a:gd name="T1" fmla="*/ 12 h 24"/>
                <a:gd name="T2" fmla="*/ 0 w 24"/>
                <a:gd name="T3" fmla="*/ 13 h 24"/>
                <a:gd name="T4" fmla="*/ 0 w 24"/>
                <a:gd name="T5" fmla="*/ 19 h 24"/>
                <a:gd name="T6" fmla="*/ 6 w 24"/>
                <a:gd name="T7" fmla="*/ 24 h 24"/>
                <a:gd name="T8" fmla="*/ 19 w 24"/>
                <a:gd name="T9" fmla="*/ 24 h 24"/>
                <a:gd name="T10" fmla="*/ 24 w 24"/>
                <a:gd name="T11" fmla="*/ 19 h 24"/>
                <a:gd name="T12" fmla="*/ 24 w 24"/>
                <a:gd name="T13" fmla="*/ 15 h 24"/>
                <a:gd name="T14" fmla="*/ 24 w 24"/>
                <a:gd name="T15" fmla="*/ 15 h 24"/>
                <a:gd name="T16" fmla="*/ 24 w 24"/>
                <a:gd name="T17" fmla="*/ 15 h 24"/>
                <a:gd name="T18" fmla="*/ 24 w 24"/>
                <a:gd name="T19" fmla="*/ 19 h 24"/>
                <a:gd name="T20" fmla="*/ 22 w 24"/>
                <a:gd name="T21" fmla="*/ 22 h 24"/>
                <a:gd name="T22" fmla="*/ 19 w 24"/>
                <a:gd name="T23" fmla="*/ 24 h 24"/>
                <a:gd name="T24" fmla="*/ 6 w 24"/>
                <a:gd name="T25" fmla="*/ 24 h 24"/>
                <a:gd name="T26" fmla="*/ 2 w 24"/>
                <a:gd name="T27" fmla="*/ 22 h 24"/>
                <a:gd name="T28" fmla="*/ 1 w 24"/>
                <a:gd name="T29" fmla="*/ 19 h 24"/>
                <a:gd name="T30" fmla="*/ 1 w 24"/>
                <a:gd name="T31" fmla="*/ 13 h 24"/>
                <a:gd name="T32" fmla="*/ 0 w 24"/>
                <a:gd name="T33" fmla="*/ 12 h 24"/>
                <a:gd name="T34" fmla="*/ 19 w 24"/>
                <a:gd name="T35" fmla="*/ 0 h 24"/>
                <a:gd name="T36" fmla="*/ 6 w 24"/>
                <a:gd name="T37" fmla="*/ 0 h 24"/>
                <a:gd name="T38" fmla="*/ 0 w 24"/>
                <a:gd name="T39" fmla="*/ 6 h 24"/>
                <a:gd name="T40" fmla="*/ 0 w 24"/>
                <a:gd name="T41" fmla="*/ 10 h 24"/>
                <a:gd name="T42" fmla="*/ 0 w 24"/>
                <a:gd name="T43" fmla="*/ 10 h 24"/>
                <a:gd name="T44" fmla="*/ 1 w 24"/>
                <a:gd name="T45" fmla="*/ 10 h 24"/>
                <a:gd name="T46" fmla="*/ 1 w 24"/>
                <a:gd name="T47" fmla="*/ 6 h 24"/>
                <a:gd name="T48" fmla="*/ 2 w 24"/>
                <a:gd name="T49" fmla="*/ 2 h 24"/>
                <a:gd name="T50" fmla="*/ 6 w 24"/>
                <a:gd name="T51" fmla="*/ 1 h 24"/>
                <a:gd name="T52" fmla="*/ 6 w 24"/>
                <a:gd name="T53" fmla="*/ 1 h 24"/>
                <a:gd name="T54" fmla="*/ 19 w 24"/>
                <a:gd name="T55" fmla="*/ 1 h 24"/>
                <a:gd name="T56" fmla="*/ 22 w 24"/>
                <a:gd name="T57" fmla="*/ 2 h 24"/>
                <a:gd name="T58" fmla="*/ 24 w 24"/>
                <a:gd name="T59" fmla="*/ 6 h 24"/>
                <a:gd name="T60" fmla="*/ 24 w 24"/>
                <a:gd name="T61" fmla="*/ 12 h 24"/>
                <a:gd name="T62" fmla="*/ 24 w 24"/>
                <a:gd name="T63" fmla="*/ 13 h 24"/>
                <a:gd name="T64" fmla="*/ 24 w 24"/>
                <a:gd name="T65" fmla="*/ 12 h 24"/>
                <a:gd name="T66" fmla="*/ 24 w 24"/>
                <a:gd name="T67" fmla="*/ 6 h 24"/>
                <a:gd name="T68" fmla="*/ 19 w 24"/>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 h="24">
                  <a:moveTo>
                    <a:pt x="0" y="12"/>
                  </a:moveTo>
                  <a:cubicBezTo>
                    <a:pt x="0" y="13"/>
                    <a:pt x="0" y="13"/>
                    <a:pt x="0" y="13"/>
                  </a:cubicBezTo>
                  <a:cubicBezTo>
                    <a:pt x="0" y="19"/>
                    <a:pt x="0" y="19"/>
                    <a:pt x="0" y="19"/>
                  </a:cubicBezTo>
                  <a:cubicBezTo>
                    <a:pt x="0" y="22"/>
                    <a:pt x="3" y="24"/>
                    <a:pt x="6" y="24"/>
                  </a:cubicBezTo>
                  <a:cubicBezTo>
                    <a:pt x="19" y="24"/>
                    <a:pt x="19" y="24"/>
                    <a:pt x="19" y="24"/>
                  </a:cubicBezTo>
                  <a:cubicBezTo>
                    <a:pt x="22" y="24"/>
                    <a:pt x="24" y="22"/>
                    <a:pt x="24" y="19"/>
                  </a:cubicBezTo>
                  <a:cubicBezTo>
                    <a:pt x="24" y="15"/>
                    <a:pt x="24" y="15"/>
                    <a:pt x="24" y="15"/>
                  </a:cubicBezTo>
                  <a:cubicBezTo>
                    <a:pt x="24" y="15"/>
                    <a:pt x="24" y="15"/>
                    <a:pt x="24" y="15"/>
                  </a:cubicBezTo>
                  <a:cubicBezTo>
                    <a:pt x="24" y="15"/>
                    <a:pt x="24" y="15"/>
                    <a:pt x="24" y="15"/>
                  </a:cubicBezTo>
                  <a:cubicBezTo>
                    <a:pt x="24" y="19"/>
                    <a:pt x="24" y="19"/>
                    <a:pt x="24" y="19"/>
                  </a:cubicBezTo>
                  <a:cubicBezTo>
                    <a:pt x="24" y="20"/>
                    <a:pt x="23" y="21"/>
                    <a:pt x="22" y="22"/>
                  </a:cubicBezTo>
                  <a:cubicBezTo>
                    <a:pt x="21" y="23"/>
                    <a:pt x="20" y="24"/>
                    <a:pt x="19" y="24"/>
                  </a:cubicBezTo>
                  <a:cubicBezTo>
                    <a:pt x="6" y="24"/>
                    <a:pt x="6" y="24"/>
                    <a:pt x="6" y="24"/>
                  </a:cubicBezTo>
                  <a:cubicBezTo>
                    <a:pt x="4" y="24"/>
                    <a:pt x="3" y="23"/>
                    <a:pt x="2" y="22"/>
                  </a:cubicBezTo>
                  <a:cubicBezTo>
                    <a:pt x="1" y="21"/>
                    <a:pt x="1" y="20"/>
                    <a:pt x="1" y="19"/>
                  </a:cubicBezTo>
                  <a:cubicBezTo>
                    <a:pt x="1" y="13"/>
                    <a:pt x="1" y="13"/>
                    <a:pt x="1" y="13"/>
                  </a:cubicBezTo>
                  <a:cubicBezTo>
                    <a:pt x="0" y="12"/>
                    <a:pt x="0" y="12"/>
                    <a:pt x="0" y="12"/>
                  </a:cubicBezTo>
                  <a:moveTo>
                    <a:pt x="19" y="0"/>
                  </a:moveTo>
                  <a:cubicBezTo>
                    <a:pt x="6" y="0"/>
                    <a:pt x="6" y="0"/>
                    <a:pt x="6" y="0"/>
                  </a:cubicBezTo>
                  <a:cubicBezTo>
                    <a:pt x="3" y="0"/>
                    <a:pt x="0" y="3"/>
                    <a:pt x="0" y="6"/>
                  </a:cubicBezTo>
                  <a:cubicBezTo>
                    <a:pt x="0" y="10"/>
                    <a:pt x="0" y="10"/>
                    <a:pt x="0" y="10"/>
                  </a:cubicBezTo>
                  <a:cubicBezTo>
                    <a:pt x="0" y="10"/>
                    <a:pt x="0" y="10"/>
                    <a:pt x="0" y="10"/>
                  </a:cubicBezTo>
                  <a:cubicBezTo>
                    <a:pt x="1" y="10"/>
                    <a:pt x="1" y="10"/>
                    <a:pt x="1" y="10"/>
                  </a:cubicBezTo>
                  <a:cubicBezTo>
                    <a:pt x="1" y="6"/>
                    <a:pt x="1" y="6"/>
                    <a:pt x="1" y="6"/>
                  </a:cubicBezTo>
                  <a:cubicBezTo>
                    <a:pt x="1" y="4"/>
                    <a:pt x="1" y="3"/>
                    <a:pt x="2" y="2"/>
                  </a:cubicBezTo>
                  <a:cubicBezTo>
                    <a:pt x="3" y="1"/>
                    <a:pt x="4" y="1"/>
                    <a:pt x="6" y="1"/>
                  </a:cubicBezTo>
                  <a:cubicBezTo>
                    <a:pt x="6" y="1"/>
                    <a:pt x="6" y="1"/>
                    <a:pt x="6" y="1"/>
                  </a:cubicBezTo>
                  <a:cubicBezTo>
                    <a:pt x="19" y="1"/>
                    <a:pt x="19" y="1"/>
                    <a:pt x="19" y="1"/>
                  </a:cubicBezTo>
                  <a:cubicBezTo>
                    <a:pt x="20" y="1"/>
                    <a:pt x="21" y="1"/>
                    <a:pt x="22" y="2"/>
                  </a:cubicBezTo>
                  <a:cubicBezTo>
                    <a:pt x="23" y="3"/>
                    <a:pt x="24" y="4"/>
                    <a:pt x="24" y="6"/>
                  </a:cubicBezTo>
                  <a:cubicBezTo>
                    <a:pt x="24" y="12"/>
                    <a:pt x="24" y="12"/>
                    <a:pt x="24" y="12"/>
                  </a:cubicBezTo>
                  <a:cubicBezTo>
                    <a:pt x="24" y="13"/>
                    <a:pt x="24" y="13"/>
                    <a:pt x="24" y="13"/>
                  </a:cubicBezTo>
                  <a:cubicBezTo>
                    <a:pt x="24" y="12"/>
                    <a:pt x="24" y="12"/>
                    <a:pt x="24" y="12"/>
                  </a:cubicBezTo>
                  <a:cubicBezTo>
                    <a:pt x="24" y="6"/>
                    <a:pt x="24" y="6"/>
                    <a:pt x="24" y="6"/>
                  </a:cubicBezTo>
                  <a:cubicBezTo>
                    <a:pt x="24" y="3"/>
                    <a:pt x="22" y="0"/>
                    <a:pt x="19"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285"/>
            <p:cNvSpPr/>
            <p:nvPr/>
          </p:nvSpPr>
          <p:spPr bwMode="auto">
            <a:xfrm>
              <a:off x="3500438" y="3167147"/>
              <a:ext cx="85725" cy="61913"/>
            </a:xfrm>
            <a:custGeom>
              <a:avLst/>
              <a:gdLst>
                <a:gd name="T0" fmla="*/ 23 w 54"/>
                <a:gd name="T1" fmla="*/ 0 h 39"/>
                <a:gd name="T2" fmla="*/ 23 w 54"/>
                <a:gd name="T3" fmla="*/ 0 h 39"/>
                <a:gd name="T4" fmla="*/ 8 w 54"/>
                <a:gd name="T5" fmla="*/ 24 h 39"/>
                <a:gd name="T6" fmla="*/ 0 w 54"/>
                <a:gd name="T7" fmla="*/ 39 h 39"/>
                <a:gd name="T8" fmla="*/ 8 w 54"/>
                <a:gd name="T9" fmla="*/ 39 h 39"/>
                <a:gd name="T10" fmla="*/ 8 w 54"/>
                <a:gd name="T11" fmla="*/ 39 h 39"/>
                <a:gd name="T12" fmla="*/ 23 w 54"/>
                <a:gd name="T13" fmla="*/ 24 h 39"/>
                <a:gd name="T14" fmla="*/ 23 w 54"/>
                <a:gd name="T15" fmla="*/ 16 h 39"/>
                <a:gd name="T16" fmla="*/ 31 w 54"/>
                <a:gd name="T17" fmla="*/ 24 h 39"/>
                <a:gd name="T18" fmla="*/ 38 w 54"/>
                <a:gd name="T19" fmla="*/ 39 h 39"/>
                <a:gd name="T20" fmla="*/ 38 w 54"/>
                <a:gd name="T21" fmla="*/ 39 h 39"/>
                <a:gd name="T22" fmla="*/ 54 w 54"/>
                <a:gd name="T23" fmla="*/ 39 h 39"/>
                <a:gd name="T24" fmla="*/ 38 w 54"/>
                <a:gd name="T25" fmla="*/ 24 h 39"/>
                <a:gd name="T26" fmla="*/ 31 w 54"/>
                <a:gd name="T27" fmla="*/ 0 h 39"/>
                <a:gd name="T28" fmla="*/ 23 w 54"/>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9">
                  <a:moveTo>
                    <a:pt x="23" y="0"/>
                  </a:moveTo>
                  <a:lnTo>
                    <a:pt x="23" y="0"/>
                  </a:lnTo>
                  <a:lnTo>
                    <a:pt x="8" y="24"/>
                  </a:lnTo>
                  <a:lnTo>
                    <a:pt x="0" y="39"/>
                  </a:lnTo>
                  <a:lnTo>
                    <a:pt x="8" y="39"/>
                  </a:lnTo>
                  <a:lnTo>
                    <a:pt x="8" y="39"/>
                  </a:lnTo>
                  <a:lnTo>
                    <a:pt x="23" y="24"/>
                  </a:lnTo>
                  <a:lnTo>
                    <a:pt x="23" y="16"/>
                  </a:lnTo>
                  <a:lnTo>
                    <a:pt x="31" y="24"/>
                  </a:lnTo>
                  <a:lnTo>
                    <a:pt x="38" y="39"/>
                  </a:lnTo>
                  <a:lnTo>
                    <a:pt x="38" y="39"/>
                  </a:lnTo>
                  <a:lnTo>
                    <a:pt x="54" y="39"/>
                  </a:lnTo>
                  <a:lnTo>
                    <a:pt x="38" y="24"/>
                  </a:lnTo>
                  <a:lnTo>
                    <a:pt x="31" y="0"/>
                  </a:lnTo>
                  <a:lnTo>
                    <a:pt x="23"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286"/>
            <p:cNvSpPr/>
            <p:nvPr/>
          </p:nvSpPr>
          <p:spPr bwMode="auto">
            <a:xfrm>
              <a:off x="3500438" y="3167147"/>
              <a:ext cx="85725" cy="61913"/>
            </a:xfrm>
            <a:custGeom>
              <a:avLst/>
              <a:gdLst>
                <a:gd name="T0" fmla="*/ 23 w 54"/>
                <a:gd name="T1" fmla="*/ 0 h 39"/>
                <a:gd name="T2" fmla="*/ 23 w 54"/>
                <a:gd name="T3" fmla="*/ 0 h 39"/>
                <a:gd name="T4" fmla="*/ 8 w 54"/>
                <a:gd name="T5" fmla="*/ 24 h 39"/>
                <a:gd name="T6" fmla="*/ 0 w 54"/>
                <a:gd name="T7" fmla="*/ 39 h 39"/>
                <a:gd name="T8" fmla="*/ 8 w 54"/>
                <a:gd name="T9" fmla="*/ 39 h 39"/>
                <a:gd name="T10" fmla="*/ 8 w 54"/>
                <a:gd name="T11" fmla="*/ 39 h 39"/>
                <a:gd name="T12" fmla="*/ 23 w 54"/>
                <a:gd name="T13" fmla="*/ 24 h 39"/>
                <a:gd name="T14" fmla="*/ 23 w 54"/>
                <a:gd name="T15" fmla="*/ 16 h 39"/>
                <a:gd name="T16" fmla="*/ 31 w 54"/>
                <a:gd name="T17" fmla="*/ 24 h 39"/>
                <a:gd name="T18" fmla="*/ 38 w 54"/>
                <a:gd name="T19" fmla="*/ 39 h 39"/>
                <a:gd name="T20" fmla="*/ 38 w 54"/>
                <a:gd name="T21" fmla="*/ 39 h 39"/>
                <a:gd name="T22" fmla="*/ 54 w 54"/>
                <a:gd name="T23" fmla="*/ 39 h 39"/>
                <a:gd name="T24" fmla="*/ 38 w 54"/>
                <a:gd name="T25" fmla="*/ 24 h 39"/>
                <a:gd name="T26" fmla="*/ 31 w 54"/>
                <a:gd name="T27" fmla="*/ 0 h 39"/>
                <a:gd name="T28" fmla="*/ 23 w 54"/>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9">
                  <a:moveTo>
                    <a:pt x="23" y="0"/>
                  </a:moveTo>
                  <a:lnTo>
                    <a:pt x="23" y="0"/>
                  </a:lnTo>
                  <a:lnTo>
                    <a:pt x="8" y="24"/>
                  </a:lnTo>
                  <a:lnTo>
                    <a:pt x="0" y="39"/>
                  </a:lnTo>
                  <a:lnTo>
                    <a:pt x="8" y="39"/>
                  </a:lnTo>
                  <a:lnTo>
                    <a:pt x="8" y="39"/>
                  </a:lnTo>
                  <a:lnTo>
                    <a:pt x="23" y="24"/>
                  </a:lnTo>
                  <a:lnTo>
                    <a:pt x="23" y="16"/>
                  </a:lnTo>
                  <a:lnTo>
                    <a:pt x="31" y="24"/>
                  </a:lnTo>
                  <a:lnTo>
                    <a:pt x="38" y="39"/>
                  </a:lnTo>
                  <a:lnTo>
                    <a:pt x="38" y="39"/>
                  </a:lnTo>
                  <a:lnTo>
                    <a:pt x="54" y="39"/>
                  </a:lnTo>
                  <a:lnTo>
                    <a:pt x="38" y="24"/>
                  </a:lnTo>
                  <a:lnTo>
                    <a:pt x="31"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287"/>
            <p:cNvSpPr/>
            <p:nvPr/>
          </p:nvSpPr>
          <p:spPr bwMode="auto">
            <a:xfrm>
              <a:off x="3783013" y="3167147"/>
              <a:ext cx="98425" cy="61913"/>
            </a:xfrm>
            <a:custGeom>
              <a:avLst/>
              <a:gdLst>
                <a:gd name="T0" fmla="*/ 62 w 62"/>
                <a:gd name="T1" fmla="*/ 0 h 39"/>
                <a:gd name="T2" fmla="*/ 46 w 62"/>
                <a:gd name="T3" fmla="*/ 0 h 39"/>
                <a:gd name="T4" fmla="*/ 46 w 62"/>
                <a:gd name="T5" fmla="*/ 0 h 39"/>
                <a:gd name="T6" fmla="*/ 31 w 62"/>
                <a:gd name="T7" fmla="*/ 16 h 39"/>
                <a:gd name="T8" fmla="*/ 31 w 62"/>
                <a:gd name="T9" fmla="*/ 24 h 39"/>
                <a:gd name="T10" fmla="*/ 31 w 62"/>
                <a:gd name="T11" fmla="*/ 16 h 39"/>
                <a:gd name="T12" fmla="*/ 15 w 62"/>
                <a:gd name="T13" fmla="*/ 0 h 39"/>
                <a:gd name="T14" fmla="*/ 15 w 62"/>
                <a:gd name="T15" fmla="*/ 0 h 39"/>
                <a:gd name="T16" fmla="*/ 0 w 62"/>
                <a:gd name="T17" fmla="*/ 0 h 39"/>
                <a:gd name="T18" fmla="*/ 15 w 62"/>
                <a:gd name="T19" fmla="*/ 24 h 39"/>
                <a:gd name="T20" fmla="*/ 31 w 62"/>
                <a:gd name="T21" fmla="*/ 39 h 39"/>
                <a:gd name="T22" fmla="*/ 31 w 62"/>
                <a:gd name="T23" fmla="*/ 39 h 39"/>
                <a:gd name="T24" fmla="*/ 31 w 62"/>
                <a:gd name="T25" fmla="*/ 39 h 39"/>
                <a:gd name="T26" fmla="*/ 46 w 62"/>
                <a:gd name="T27" fmla="*/ 24 h 39"/>
                <a:gd name="T28" fmla="*/ 62 w 62"/>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39">
                  <a:moveTo>
                    <a:pt x="62" y="0"/>
                  </a:moveTo>
                  <a:lnTo>
                    <a:pt x="46" y="0"/>
                  </a:lnTo>
                  <a:lnTo>
                    <a:pt x="46" y="0"/>
                  </a:lnTo>
                  <a:lnTo>
                    <a:pt x="31" y="16"/>
                  </a:lnTo>
                  <a:lnTo>
                    <a:pt x="31" y="24"/>
                  </a:lnTo>
                  <a:lnTo>
                    <a:pt x="31" y="16"/>
                  </a:lnTo>
                  <a:lnTo>
                    <a:pt x="15" y="0"/>
                  </a:lnTo>
                  <a:lnTo>
                    <a:pt x="15" y="0"/>
                  </a:lnTo>
                  <a:lnTo>
                    <a:pt x="0" y="0"/>
                  </a:lnTo>
                  <a:lnTo>
                    <a:pt x="15" y="24"/>
                  </a:lnTo>
                  <a:lnTo>
                    <a:pt x="31" y="39"/>
                  </a:lnTo>
                  <a:lnTo>
                    <a:pt x="31" y="39"/>
                  </a:lnTo>
                  <a:lnTo>
                    <a:pt x="31" y="39"/>
                  </a:lnTo>
                  <a:lnTo>
                    <a:pt x="46" y="24"/>
                  </a:lnTo>
                  <a:lnTo>
                    <a:pt x="62"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288"/>
            <p:cNvSpPr/>
            <p:nvPr/>
          </p:nvSpPr>
          <p:spPr bwMode="auto">
            <a:xfrm>
              <a:off x="3783013" y="3167147"/>
              <a:ext cx="98425" cy="61913"/>
            </a:xfrm>
            <a:custGeom>
              <a:avLst/>
              <a:gdLst>
                <a:gd name="T0" fmla="*/ 62 w 62"/>
                <a:gd name="T1" fmla="*/ 0 h 39"/>
                <a:gd name="T2" fmla="*/ 46 w 62"/>
                <a:gd name="T3" fmla="*/ 0 h 39"/>
                <a:gd name="T4" fmla="*/ 46 w 62"/>
                <a:gd name="T5" fmla="*/ 0 h 39"/>
                <a:gd name="T6" fmla="*/ 31 w 62"/>
                <a:gd name="T7" fmla="*/ 16 h 39"/>
                <a:gd name="T8" fmla="*/ 31 w 62"/>
                <a:gd name="T9" fmla="*/ 24 h 39"/>
                <a:gd name="T10" fmla="*/ 31 w 62"/>
                <a:gd name="T11" fmla="*/ 16 h 39"/>
                <a:gd name="T12" fmla="*/ 15 w 62"/>
                <a:gd name="T13" fmla="*/ 0 h 39"/>
                <a:gd name="T14" fmla="*/ 15 w 62"/>
                <a:gd name="T15" fmla="*/ 0 h 39"/>
                <a:gd name="T16" fmla="*/ 0 w 62"/>
                <a:gd name="T17" fmla="*/ 0 h 39"/>
                <a:gd name="T18" fmla="*/ 15 w 62"/>
                <a:gd name="T19" fmla="*/ 24 h 39"/>
                <a:gd name="T20" fmla="*/ 31 w 62"/>
                <a:gd name="T21" fmla="*/ 39 h 39"/>
                <a:gd name="T22" fmla="*/ 31 w 62"/>
                <a:gd name="T23" fmla="*/ 39 h 39"/>
                <a:gd name="T24" fmla="*/ 31 w 62"/>
                <a:gd name="T25" fmla="*/ 39 h 39"/>
                <a:gd name="T26" fmla="*/ 46 w 62"/>
                <a:gd name="T27" fmla="*/ 24 h 39"/>
                <a:gd name="T28" fmla="*/ 62 w 62"/>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39">
                  <a:moveTo>
                    <a:pt x="62" y="0"/>
                  </a:moveTo>
                  <a:lnTo>
                    <a:pt x="46" y="0"/>
                  </a:lnTo>
                  <a:lnTo>
                    <a:pt x="46" y="0"/>
                  </a:lnTo>
                  <a:lnTo>
                    <a:pt x="31" y="16"/>
                  </a:lnTo>
                  <a:lnTo>
                    <a:pt x="31" y="24"/>
                  </a:lnTo>
                  <a:lnTo>
                    <a:pt x="31" y="16"/>
                  </a:lnTo>
                  <a:lnTo>
                    <a:pt x="15" y="0"/>
                  </a:lnTo>
                  <a:lnTo>
                    <a:pt x="15" y="0"/>
                  </a:lnTo>
                  <a:lnTo>
                    <a:pt x="0" y="0"/>
                  </a:lnTo>
                  <a:lnTo>
                    <a:pt x="15" y="24"/>
                  </a:lnTo>
                  <a:lnTo>
                    <a:pt x="31" y="39"/>
                  </a:lnTo>
                  <a:lnTo>
                    <a:pt x="31" y="39"/>
                  </a:lnTo>
                  <a:lnTo>
                    <a:pt x="31" y="39"/>
                  </a:lnTo>
                  <a:lnTo>
                    <a:pt x="46" y="24"/>
                  </a:lnTo>
                  <a:lnTo>
                    <a:pt x="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289"/>
            <p:cNvSpPr>
              <a:spLocks noEditPoints="1"/>
            </p:cNvSpPr>
            <p:nvPr/>
          </p:nvSpPr>
          <p:spPr bwMode="auto">
            <a:xfrm>
              <a:off x="198438" y="3825959"/>
              <a:ext cx="293688" cy="298450"/>
            </a:xfrm>
            <a:custGeom>
              <a:avLst/>
              <a:gdLst>
                <a:gd name="T0" fmla="*/ 10 w 24"/>
                <a:gd name="T1" fmla="*/ 0 h 24"/>
                <a:gd name="T2" fmla="*/ 6 w 24"/>
                <a:gd name="T3" fmla="*/ 0 h 24"/>
                <a:gd name="T4" fmla="*/ 0 w 24"/>
                <a:gd name="T5" fmla="*/ 5 h 24"/>
                <a:gd name="T6" fmla="*/ 0 w 24"/>
                <a:gd name="T7" fmla="*/ 18 h 24"/>
                <a:gd name="T8" fmla="*/ 6 w 24"/>
                <a:gd name="T9" fmla="*/ 24 h 24"/>
                <a:gd name="T10" fmla="*/ 19 w 24"/>
                <a:gd name="T11" fmla="*/ 24 h 24"/>
                <a:gd name="T12" fmla="*/ 24 w 24"/>
                <a:gd name="T13" fmla="*/ 18 h 24"/>
                <a:gd name="T14" fmla="*/ 24 w 24"/>
                <a:gd name="T15" fmla="*/ 5 h 24"/>
                <a:gd name="T16" fmla="*/ 24 w 24"/>
                <a:gd name="T17" fmla="*/ 5 h 24"/>
                <a:gd name="T18" fmla="*/ 24 w 24"/>
                <a:gd name="T19" fmla="*/ 5 h 24"/>
                <a:gd name="T20" fmla="*/ 24 w 24"/>
                <a:gd name="T21" fmla="*/ 18 h 24"/>
                <a:gd name="T22" fmla="*/ 22 w 24"/>
                <a:gd name="T23" fmla="*/ 22 h 24"/>
                <a:gd name="T24" fmla="*/ 19 w 24"/>
                <a:gd name="T25" fmla="*/ 23 h 24"/>
                <a:gd name="T26" fmla="*/ 6 w 24"/>
                <a:gd name="T27" fmla="*/ 23 h 24"/>
                <a:gd name="T28" fmla="*/ 2 w 24"/>
                <a:gd name="T29" fmla="*/ 22 h 24"/>
                <a:gd name="T30" fmla="*/ 1 w 24"/>
                <a:gd name="T31" fmla="*/ 18 h 24"/>
                <a:gd name="T32" fmla="*/ 1 w 24"/>
                <a:gd name="T33" fmla="*/ 5 h 24"/>
                <a:gd name="T34" fmla="*/ 2 w 24"/>
                <a:gd name="T35" fmla="*/ 2 h 24"/>
                <a:gd name="T36" fmla="*/ 6 w 24"/>
                <a:gd name="T37" fmla="*/ 0 h 24"/>
                <a:gd name="T38" fmla="*/ 10 w 24"/>
                <a:gd name="T39" fmla="*/ 0 h 24"/>
                <a:gd name="T40" fmla="*/ 10 w 24"/>
                <a:gd name="T41" fmla="*/ 0 h 24"/>
                <a:gd name="T42" fmla="*/ 19 w 24"/>
                <a:gd name="T43" fmla="*/ 0 h 24"/>
                <a:gd name="T44" fmla="*/ 14 w 24"/>
                <a:gd name="T45" fmla="*/ 0 h 24"/>
                <a:gd name="T46" fmla="*/ 14 w 24"/>
                <a:gd name="T47" fmla="*/ 0 h 24"/>
                <a:gd name="T48" fmla="*/ 19 w 24"/>
                <a:gd name="T49" fmla="*/ 0 h 24"/>
                <a:gd name="T50" fmla="*/ 22 w 24"/>
                <a:gd name="T51" fmla="*/ 2 h 24"/>
                <a:gd name="T52" fmla="*/ 24 w 24"/>
                <a:gd name="T53" fmla="*/ 5 h 24"/>
                <a:gd name="T54" fmla="*/ 24 w 24"/>
                <a:gd name="T55" fmla="*/ 5 h 24"/>
                <a:gd name="T56" fmla="*/ 24 w 24"/>
                <a:gd name="T57" fmla="*/ 5 h 24"/>
                <a:gd name="T58" fmla="*/ 19 w 24"/>
                <a:gd name="T5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24">
                  <a:moveTo>
                    <a:pt x="10" y="0"/>
                  </a:moveTo>
                  <a:cubicBezTo>
                    <a:pt x="6" y="0"/>
                    <a:pt x="6" y="0"/>
                    <a:pt x="6" y="0"/>
                  </a:cubicBezTo>
                  <a:cubicBezTo>
                    <a:pt x="3" y="0"/>
                    <a:pt x="0" y="2"/>
                    <a:pt x="0" y="5"/>
                  </a:cubicBezTo>
                  <a:cubicBezTo>
                    <a:pt x="0" y="18"/>
                    <a:pt x="0" y="18"/>
                    <a:pt x="0" y="18"/>
                  </a:cubicBezTo>
                  <a:cubicBezTo>
                    <a:pt x="0" y="21"/>
                    <a:pt x="3" y="24"/>
                    <a:pt x="6" y="24"/>
                  </a:cubicBezTo>
                  <a:cubicBezTo>
                    <a:pt x="19" y="24"/>
                    <a:pt x="19" y="24"/>
                    <a:pt x="19" y="24"/>
                  </a:cubicBezTo>
                  <a:cubicBezTo>
                    <a:pt x="22" y="24"/>
                    <a:pt x="24" y="21"/>
                    <a:pt x="24" y="18"/>
                  </a:cubicBezTo>
                  <a:cubicBezTo>
                    <a:pt x="24" y="5"/>
                    <a:pt x="24" y="5"/>
                    <a:pt x="24" y="5"/>
                  </a:cubicBezTo>
                  <a:cubicBezTo>
                    <a:pt x="24" y="5"/>
                    <a:pt x="24" y="5"/>
                    <a:pt x="24" y="5"/>
                  </a:cubicBezTo>
                  <a:cubicBezTo>
                    <a:pt x="24" y="5"/>
                    <a:pt x="24" y="5"/>
                    <a:pt x="24" y="5"/>
                  </a:cubicBezTo>
                  <a:cubicBezTo>
                    <a:pt x="24" y="18"/>
                    <a:pt x="24" y="18"/>
                    <a:pt x="24" y="18"/>
                  </a:cubicBezTo>
                  <a:cubicBezTo>
                    <a:pt x="24" y="20"/>
                    <a:pt x="23" y="21"/>
                    <a:pt x="22" y="22"/>
                  </a:cubicBezTo>
                  <a:cubicBezTo>
                    <a:pt x="21" y="23"/>
                    <a:pt x="20" y="23"/>
                    <a:pt x="19" y="23"/>
                  </a:cubicBezTo>
                  <a:cubicBezTo>
                    <a:pt x="6" y="23"/>
                    <a:pt x="6" y="23"/>
                    <a:pt x="6" y="23"/>
                  </a:cubicBezTo>
                  <a:cubicBezTo>
                    <a:pt x="4" y="23"/>
                    <a:pt x="3" y="23"/>
                    <a:pt x="2" y="22"/>
                  </a:cubicBezTo>
                  <a:cubicBezTo>
                    <a:pt x="1" y="21"/>
                    <a:pt x="1" y="20"/>
                    <a:pt x="1" y="18"/>
                  </a:cubicBezTo>
                  <a:cubicBezTo>
                    <a:pt x="1" y="5"/>
                    <a:pt x="1" y="5"/>
                    <a:pt x="1" y="5"/>
                  </a:cubicBezTo>
                  <a:cubicBezTo>
                    <a:pt x="1" y="4"/>
                    <a:pt x="1" y="3"/>
                    <a:pt x="2" y="2"/>
                  </a:cubicBezTo>
                  <a:cubicBezTo>
                    <a:pt x="3" y="1"/>
                    <a:pt x="4" y="0"/>
                    <a:pt x="6" y="0"/>
                  </a:cubicBezTo>
                  <a:cubicBezTo>
                    <a:pt x="10" y="0"/>
                    <a:pt x="10" y="0"/>
                    <a:pt x="10" y="0"/>
                  </a:cubicBezTo>
                  <a:cubicBezTo>
                    <a:pt x="10" y="0"/>
                    <a:pt x="10" y="0"/>
                    <a:pt x="10" y="0"/>
                  </a:cubicBezTo>
                  <a:moveTo>
                    <a:pt x="19" y="0"/>
                  </a:moveTo>
                  <a:cubicBezTo>
                    <a:pt x="14" y="0"/>
                    <a:pt x="14" y="0"/>
                    <a:pt x="14" y="0"/>
                  </a:cubicBezTo>
                  <a:cubicBezTo>
                    <a:pt x="14" y="0"/>
                    <a:pt x="14" y="0"/>
                    <a:pt x="14" y="0"/>
                  </a:cubicBezTo>
                  <a:cubicBezTo>
                    <a:pt x="19" y="0"/>
                    <a:pt x="19" y="0"/>
                    <a:pt x="19" y="0"/>
                  </a:cubicBezTo>
                  <a:cubicBezTo>
                    <a:pt x="20" y="0"/>
                    <a:pt x="21" y="1"/>
                    <a:pt x="22" y="2"/>
                  </a:cubicBezTo>
                  <a:cubicBezTo>
                    <a:pt x="23" y="3"/>
                    <a:pt x="24" y="4"/>
                    <a:pt x="24" y="5"/>
                  </a:cubicBezTo>
                  <a:cubicBezTo>
                    <a:pt x="24" y="5"/>
                    <a:pt x="24" y="5"/>
                    <a:pt x="24" y="5"/>
                  </a:cubicBezTo>
                  <a:cubicBezTo>
                    <a:pt x="24" y="5"/>
                    <a:pt x="24" y="5"/>
                    <a:pt x="24" y="5"/>
                  </a:cubicBezTo>
                  <a:cubicBezTo>
                    <a:pt x="24" y="2"/>
                    <a:pt x="22" y="0"/>
                    <a:pt x="19"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290"/>
            <p:cNvSpPr/>
            <p:nvPr/>
          </p:nvSpPr>
          <p:spPr bwMode="auto">
            <a:xfrm>
              <a:off x="320676" y="3925972"/>
              <a:ext cx="49213" cy="49213"/>
            </a:xfrm>
            <a:custGeom>
              <a:avLst/>
              <a:gdLst>
                <a:gd name="T0" fmla="*/ 2 w 4"/>
                <a:gd name="T1" fmla="*/ 0 h 4"/>
                <a:gd name="T2" fmla="*/ 2 w 4"/>
                <a:gd name="T3" fmla="*/ 2 h 4"/>
                <a:gd name="T4" fmla="*/ 2 w 4"/>
                <a:gd name="T5" fmla="*/ 2 h 4"/>
                <a:gd name="T6" fmla="*/ 2 w 4"/>
                <a:gd name="T7" fmla="*/ 0 h 4"/>
                <a:gd name="T8" fmla="*/ 0 w 4"/>
                <a:gd name="T9" fmla="*/ 2 h 4"/>
                <a:gd name="T10" fmla="*/ 2 w 4"/>
                <a:gd name="T11" fmla="*/ 4 h 4"/>
                <a:gd name="T12" fmla="*/ 4 w 4"/>
                <a:gd name="T13" fmla="*/ 2 h 4"/>
                <a:gd name="T14" fmla="*/ 2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2" y="0"/>
                  </a:moveTo>
                  <a:cubicBezTo>
                    <a:pt x="2" y="2"/>
                    <a:pt x="2" y="2"/>
                    <a:pt x="2" y="2"/>
                  </a:cubicBezTo>
                  <a:cubicBezTo>
                    <a:pt x="2" y="2"/>
                    <a:pt x="2" y="2"/>
                    <a:pt x="2" y="2"/>
                  </a:cubicBezTo>
                  <a:cubicBezTo>
                    <a:pt x="2" y="0"/>
                    <a:pt x="2" y="0"/>
                    <a:pt x="2" y="0"/>
                  </a:cubicBezTo>
                  <a:cubicBezTo>
                    <a:pt x="1" y="0"/>
                    <a:pt x="0" y="1"/>
                    <a:pt x="0" y="2"/>
                  </a:cubicBezTo>
                  <a:cubicBezTo>
                    <a:pt x="0" y="3"/>
                    <a:pt x="1" y="4"/>
                    <a:pt x="2" y="4"/>
                  </a:cubicBezTo>
                  <a:cubicBezTo>
                    <a:pt x="3" y="4"/>
                    <a:pt x="4" y="3"/>
                    <a:pt x="4" y="2"/>
                  </a:cubicBezTo>
                  <a:cubicBezTo>
                    <a:pt x="4" y="1"/>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291"/>
            <p:cNvSpPr/>
            <p:nvPr/>
          </p:nvSpPr>
          <p:spPr bwMode="auto">
            <a:xfrm>
              <a:off x="320676" y="3802147"/>
              <a:ext cx="49213" cy="61913"/>
            </a:xfrm>
            <a:custGeom>
              <a:avLst/>
              <a:gdLst>
                <a:gd name="T0" fmla="*/ 2 w 4"/>
                <a:gd name="T1" fmla="*/ 0 h 5"/>
                <a:gd name="T2" fmla="*/ 0 w 4"/>
                <a:gd name="T3" fmla="*/ 2 h 5"/>
                <a:gd name="T4" fmla="*/ 0 w 4"/>
                <a:gd name="T5" fmla="*/ 2 h 5"/>
                <a:gd name="T6" fmla="*/ 0 w 4"/>
                <a:gd name="T7" fmla="*/ 2 h 5"/>
                <a:gd name="T8" fmla="*/ 2 w 4"/>
                <a:gd name="T9" fmla="*/ 5 h 5"/>
                <a:gd name="T10" fmla="*/ 2 w 4"/>
                <a:gd name="T11" fmla="*/ 3 h 5"/>
                <a:gd name="T12" fmla="*/ 2 w 4"/>
                <a:gd name="T13" fmla="*/ 3 h 5"/>
                <a:gd name="T14" fmla="*/ 2 w 4"/>
                <a:gd name="T15" fmla="*/ 5 h 5"/>
                <a:gd name="T16" fmla="*/ 4 w 4"/>
                <a:gd name="T17" fmla="*/ 2 h 5"/>
                <a:gd name="T18" fmla="*/ 4 w 4"/>
                <a:gd name="T19" fmla="*/ 2 h 5"/>
                <a:gd name="T20" fmla="*/ 4 w 4"/>
                <a:gd name="T21" fmla="*/ 2 h 5"/>
                <a:gd name="T22" fmla="*/ 2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0"/>
                  </a:moveTo>
                  <a:cubicBezTo>
                    <a:pt x="1" y="0"/>
                    <a:pt x="0" y="1"/>
                    <a:pt x="0" y="2"/>
                  </a:cubicBezTo>
                  <a:cubicBezTo>
                    <a:pt x="0" y="2"/>
                    <a:pt x="0" y="2"/>
                    <a:pt x="0" y="2"/>
                  </a:cubicBezTo>
                  <a:cubicBezTo>
                    <a:pt x="0" y="2"/>
                    <a:pt x="0" y="2"/>
                    <a:pt x="0" y="2"/>
                  </a:cubicBezTo>
                  <a:cubicBezTo>
                    <a:pt x="0" y="4"/>
                    <a:pt x="1" y="4"/>
                    <a:pt x="2" y="5"/>
                  </a:cubicBezTo>
                  <a:cubicBezTo>
                    <a:pt x="2" y="3"/>
                    <a:pt x="2" y="3"/>
                    <a:pt x="2" y="3"/>
                  </a:cubicBezTo>
                  <a:cubicBezTo>
                    <a:pt x="2" y="3"/>
                    <a:pt x="2" y="3"/>
                    <a:pt x="2" y="3"/>
                  </a:cubicBezTo>
                  <a:cubicBezTo>
                    <a:pt x="2" y="5"/>
                    <a:pt x="2" y="5"/>
                    <a:pt x="2" y="5"/>
                  </a:cubicBezTo>
                  <a:cubicBezTo>
                    <a:pt x="3" y="4"/>
                    <a:pt x="4" y="4"/>
                    <a:pt x="4" y="2"/>
                  </a:cubicBezTo>
                  <a:cubicBezTo>
                    <a:pt x="4" y="2"/>
                    <a:pt x="4" y="2"/>
                    <a:pt x="4" y="2"/>
                  </a:cubicBezTo>
                  <a:cubicBezTo>
                    <a:pt x="4" y="2"/>
                    <a:pt x="4" y="2"/>
                    <a:pt x="4" y="2"/>
                  </a:cubicBezTo>
                  <a:cubicBezTo>
                    <a:pt x="4" y="1"/>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292"/>
            <p:cNvSpPr/>
            <p:nvPr/>
          </p:nvSpPr>
          <p:spPr bwMode="auto">
            <a:xfrm>
              <a:off x="346076" y="3838659"/>
              <a:ext cx="0" cy="112713"/>
            </a:xfrm>
            <a:custGeom>
              <a:avLst/>
              <a:gdLst>
                <a:gd name="T0" fmla="*/ 0 h 71"/>
                <a:gd name="T1" fmla="*/ 0 h 71"/>
                <a:gd name="T2" fmla="*/ 16 h 71"/>
                <a:gd name="T3" fmla="*/ 55 h 71"/>
                <a:gd name="T4" fmla="*/ 71 h 71"/>
                <a:gd name="T5" fmla="*/ 71 h 71"/>
                <a:gd name="T6" fmla="*/ 55 h 71"/>
                <a:gd name="T7" fmla="*/ 16 h 71"/>
                <a:gd name="T8" fmla="*/ 0 h 7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71">
                  <a:moveTo>
                    <a:pt x="0" y="0"/>
                  </a:moveTo>
                  <a:lnTo>
                    <a:pt x="0" y="0"/>
                  </a:lnTo>
                  <a:lnTo>
                    <a:pt x="0" y="16"/>
                  </a:lnTo>
                  <a:lnTo>
                    <a:pt x="0" y="55"/>
                  </a:lnTo>
                  <a:lnTo>
                    <a:pt x="0" y="71"/>
                  </a:lnTo>
                  <a:lnTo>
                    <a:pt x="0" y="71"/>
                  </a:lnTo>
                  <a:lnTo>
                    <a:pt x="0" y="55"/>
                  </a:lnTo>
                  <a:lnTo>
                    <a:pt x="0" y="16"/>
                  </a:lnTo>
                  <a:lnTo>
                    <a:pt x="0"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293"/>
            <p:cNvSpPr/>
            <p:nvPr/>
          </p:nvSpPr>
          <p:spPr bwMode="auto">
            <a:xfrm>
              <a:off x="346076" y="3838659"/>
              <a:ext cx="0" cy="112713"/>
            </a:xfrm>
            <a:custGeom>
              <a:avLst/>
              <a:gdLst>
                <a:gd name="T0" fmla="*/ 0 h 71"/>
                <a:gd name="T1" fmla="*/ 0 h 71"/>
                <a:gd name="T2" fmla="*/ 16 h 71"/>
                <a:gd name="T3" fmla="*/ 55 h 71"/>
                <a:gd name="T4" fmla="*/ 71 h 71"/>
                <a:gd name="T5" fmla="*/ 71 h 71"/>
                <a:gd name="T6" fmla="*/ 55 h 71"/>
                <a:gd name="T7" fmla="*/ 16 h 71"/>
                <a:gd name="T8" fmla="*/ 0 h 7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71">
                  <a:moveTo>
                    <a:pt x="0" y="0"/>
                  </a:moveTo>
                  <a:lnTo>
                    <a:pt x="0" y="0"/>
                  </a:lnTo>
                  <a:lnTo>
                    <a:pt x="0" y="16"/>
                  </a:lnTo>
                  <a:lnTo>
                    <a:pt x="0" y="55"/>
                  </a:lnTo>
                  <a:lnTo>
                    <a:pt x="0" y="71"/>
                  </a:lnTo>
                  <a:lnTo>
                    <a:pt x="0" y="71"/>
                  </a:lnTo>
                  <a:lnTo>
                    <a:pt x="0" y="55"/>
                  </a:lnTo>
                  <a:lnTo>
                    <a:pt x="0"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294"/>
            <p:cNvSpPr>
              <a:spLocks noEditPoints="1"/>
            </p:cNvSpPr>
            <p:nvPr/>
          </p:nvSpPr>
          <p:spPr bwMode="auto">
            <a:xfrm>
              <a:off x="676276" y="3167147"/>
              <a:ext cx="295275" cy="298450"/>
            </a:xfrm>
            <a:custGeom>
              <a:avLst/>
              <a:gdLst>
                <a:gd name="T0" fmla="*/ 23 w 24"/>
                <a:gd name="T1" fmla="*/ 14 h 24"/>
                <a:gd name="T2" fmla="*/ 23 w 24"/>
                <a:gd name="T3" fmla="*/ 18 h 24"/>
                <a:gd name="T4" fmla="*/ 22 w 24"/>
                <a:gd name="T5" fmla="*/ 22 h 24"/>
                <a:gd name="T6" fmla="*/ 18 w 24"/>
                <a:gd name="T7" fmla="*/ 23 h 24"/>
                <a:gd name="T8" fmla="*/ 18 w 24"/>
                <a:gd name="T9" fmla="*/ 23 h 24"/>
                <a:gd name="T10" fmla="*/ 14 w 24"/>
                <a:gd name="T11" fmla="*/ 23 h 24"/>
                <a:gd name="T12" fmla="*/ 14 w 24"/>
                <a:gd name="T13" fmla="*/ 23 h 24"/>
                <a:gd name="T14" fmla="*/ 14 w 24"/>
                <a:gd name="T15" fmla="*/ 24 h 24"/>
                <a:gd name="T16" fmla="*/ 18 w 24"/>
                <a:gd name="T17" fmla="*/ 24 h 24"/>
                <a:gd name="T18" fmla="*/ 24 w 24"/>
                <a:gd name="T19" fmla="*/ 18 h 24"/>
                <a:gd name="T20" fmla="*/ 24 w 24"/>
                <a:gd name="T21" fmla="*/ 14 h 24"/>
                <a:gd name="T22" fmla="*/ 24 w 24"/>
                <a:gd name="T23" fmla="*/ 15 h 24"/>
                <a:gd name="T24" fmla="*/ 23 w 24"/>
                <a:gd name="T25" fmla="*/ 14 h 24"/>
                <a:gd name="T26" fmla="*/ 0 w 24"/>
                <a:gd name="T27" fmla="*/ 14 h 24"/>
                <a:gd name="T28" fmla="*/ 0 w 24"/>
                <a:gd name="T29" fmla="*/ 18 h 24"/>
                <a:gd name="T30" fmla="*/ 5 w 24"/>
                <a:gd name="T31" fmla="*/ 24 h 24"/>
                <a:gd name="T32" fmla="*/ 10 w 24"/>
                <a:gd name="T33" fmla="*/ 24 h 24"/>
                <a:gd name="T34" fmla="*/ 10 w 24"/>
                <a:gd name="T35" fmla="*/ 23 h 24"/>
                <a:gd name="T36" fmla="*/ 10 w 24"/>
                <a:gd name="T37" fmla="*/ 23 h 24"/>
                <a:gd name="T38" fmla="*/ 5 w 24"/>
                <a:gd name="T39" fmla="*/ 23 h 24"/>
                <a:gd name="T40" fmla="*/ 2 w 24"/>
                <a:gd name="T41" fmla="*/ 22 h 24"/>
                <a:gd name="T42" fmla="*/ 0 w 24"/>
                <a:gd name="T43" fmla="*/ 18 h 24"/>
                <a:gd name="T44" fmla="*/ 0 w 24"/>
                <a:gd name="T45" fmla="*/ 14 h 24"/>
                <a:gd name="T46" fmla="*/ 0 w 24"/>
                <a:gd name="T47" fmla="*/ 14 h 24"/>
                <a:gd name="T48" fmla="*/ 9 w 24"/>
                <a:gd name="T49" fmla="*/ 0 h 24"/>
                <a:gd name="T50" fmla="*/ 5 w 24"/>
                <a:gd name="T51" fmla="*/ 0 h 24"/>
                <a:gd name="T52" fmla="*/ 0 w 24"/>
                <a:gd name="T53" fmla="*/ 5 h 24"/>
                <a:gd name="T54" fmla="*/ 0 w 24"/>
                <a:gd name="T55" fmla="*/ 10 h 24"/>
                <a:gd name="T56" fmla="*/ 0 w 24"/>
                <a:gd name="T57" fmla="*/ 9 h 24"/>
                <a:gd name="T58" fmla="*/ 0 w 24"/>
                <a:gd name="T59" fmla="*/ 5 h 24"/>
                <a:gd name="T60" fmla="*/ 2 w 24"/>
                <a:gd name="T61" fmla="*/ 2 h 24"/>
                <a:gd name="T62" fmla="*/ 5 w 24"/>
                <a:gd name="T63" fmla="*/ 0 h 24"/>
                <a:gd name="T64" fmla="*/ 9 w 24"/>
                <a:gd name="T65" fmla="*/ 0 h 24"/>
                <a:gd name="T66" fmla="*/ 9 w 24"/>
                <a:gd name="T67" fmla="*/ 0 h 24"/>
                <a:gd name="T68" fmla="*/ 9 w 24"/>
                <a:gd name="T69" fmla="*/ 0 h 24"/>
                <a:gd name="T70" fmla="*/ 14 w 24"/>
                <a:gd name="T71" fmla="*/ 0 h 24"/>
                <a:gd name="T72" fmla="*/ 10 w 24"/>
                <a:gd name="T73" fmla="*/ 0 h 24"/>
                <a:gd name="T74" fmla="*/ 10 w 24"/>
                <a:gd name="T75" fmla="*/ 0 h 24"/>
                <a:gd name="T76" fmla="*/ 10 w 24"/>
                <a:gd name="T77" fmla="*/ 0 h 24"/>
                <a:gd name="T78" fmla="*/ 14 w 24"/>
                <a:gd name="T79" fmla="*/ 0 h 24"/>
                <a:gd name="T80" fmla="*/ 14 w 24"/>
                <a:gd name="T81" fmla="*/ 0 h 24"/>
                <a:gd name="T82" fmla="*/ 14 w 24"/>
                <a:gd name="T83" fmla="*/ 0 h 24"/>
                <a:gd name="T84" fmla="*/ 18 w 24"/>
                <a:gd name="T85" fmla="*/ 0 h 24"/>
                <a:gd name="T86" fmla="*/ 14 w 24"/>
                <a:gd name="T87" fmla="*/ 0 h 24"/>
                <a:gd name="T88" fmla="*/ 14 w 24"/>
                <a:gd name="T89" fmla="*/ 0 h 24"/>
                <a:gd name="T90" fmla="*/ 14 w 24"/>
                <a:gd name="T91" fmla="*/ 0 h 24"/>
                <a:gd name="T92" fmla="*/ 18 w 24"/>
                <a:gd name="T93" fmla="*/ 0 h 24"/>
                <a:gd name="T94" fmla="*/ 22 w 24"/>
                <a:gd name="T95" fmla="*/ 2 h 24"/>
                <a:gd name="T96" fmla="*/ 23 w 24"/>
                <a:gd name="T97" fmla="*/ 5 h 24"/>
                <a:gd name="T98" fmla="*/ 23 w 24"/>
                <a:gd name="T99" fmla="*/ 10 h 24"/>
                <a:gd name="T100" fmla="*/ 24 w 24"/>
                <a:gd name="T101" fmla="*/ 10 h 24"/>
                <a:gd name="T102" fmla="*/ 24 w 24"/>
                <a:gd name="T103" fmla="*/ 10 h 24"/>
                <a:gd name="T104" fmla="*/ 24 w 24"/>
                <a:gd name="T105" fmla="*/ 5 h 24"/>
                <a:gd name="T106" fmla="*/ 18 w 24"/>
                <a:gd name="T10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 h="24">
                  <a:moveTo>
                    <a:pt x="23" y="14"/>
                  </a:moveTo>
                  <a:cubicBezTo>
                    <a:pt x="23" y="18"/>
                    <a:pt x="23" y="18"/>
                    <a:pt x="23" y="18"/>
                  </a:cubicBezTo>
                  <a:cubicBezTo>
                    <a:pt x="23" y="19"/>
                    <a:pt x="23" y="21"/>
                    <a:pt x="22" y="22"/>
                  </a:cubicBezTo>
                  <a:cubicBezTo>
                    <a:pt x="21" y="22"/>
                    <a:pt x="20" y="23"/>
                    <a:pt x="18" y="23"/>
                  </a:cubicBezTo>
                  <a:cubicBezTo>
                    <a:pt x="18" y="23"/>
                    <a:pt x="18" y="23"/>
                    <a:pt x="18" y="23"/>
                  </a:cubicBezTo>
                  <a:cubicBezTo>
                    <a:pt x="14" y="23"/>
                    <a:pt x="14" y="23"/>
                    <a:pt x="14" y="23"/>
                  </a:cubicBezTo>
                  <a:cubicBezTo>
                    <a:pt x="14" y="23"/>
                    <a:pt x="14" y="23"/>
                    <a:pt x="14" y="23"/>
                  </a:cubicBezTo>
                  <a:cubicBezTo>
                    <a:pt x="14" y="23"/>
                    <a:pt x="14" y="23"/>
                    <a:pt x="14" y="24"/>
                  </a:cubicBezTo>
                  <a:cubicBezTo>
                    <a:pt x="18" y="24"/>
                    <a:pt x="18" y="24"/>
                    <a:pt x="18" y="24"/>
                  </a:cubicBezTo>
                  <a:cubicBezTo>
                    <a:pt x="21" y="24"/>
                    <a:pt x="24" y="21"/>
                    <a:pt x="24" y="18"/>
                  </a:cubicBezTo>
                  <a:cubicBezTo>
                    <a:pt x="24" y="14"/>
                    <a:pt x="24" y="14"/>
                    <a:pt x="24" y="14"/>
                  </a:cubicBezTo>
                  <a:cubicBezTo>
                    <a:pt x="24" y="15"/>
                    <a:pt x="24" y="15"/>
                    <a:pt x="24" y="15"/>
                  </a:cubicBezTo>
                  <a:cubicBezTo>
                    <a:pt x="23" y="14"/>
                    <a:pt x="23" y="14"/>
                    <a:pt x="23" y="14"/>
                  </a:cubicBezTo>
                  <a:moveTo>
                    <a:pt x="0" y="14"/>
                  </a:moveTo>
                  <a:cubicBezTo>
                    <a:pt x="0" y="18"/>
                    <a:pt x="0" y="18"/>
                    <a:pt x="0" y="18"/>
                  </a:cubicBezTo>
                  <a:cubicBezTo>
                    <a:pt x="0" y="21"/>
                    <a:pt x="2" y="24"/>
                    <a:pt x="5" y="24"/>
                  </a:cubicBezTo>
                  <a:cubicBezTo>
                    <a:pt x="10" y="24"/>
                    <a:pt x="10" y="24"/>
                    <a:pt x="10" y="24"/>
                  </a:cubicBezTo>
                  <a:cubicBezTo>
                    <a:pt x="10" y="23"/>
                    <a:pt x="10" y="23"/>
                    <a:pt x="10" y="23"/>
                  </a:cubicBezTo>
                  <a:cubicBezTo>
                    <a:pt x="10" y="23"/>
                    <a:pt x="10" y="23"/>
                    <a:pt x="10" y="23"/>
                  </a:cubicBezTo>
                  <a:cubicBezTo>
                    <a:pt x="5" y="23"/>
                    <a:pt x="5" y="23"/>
                    <a:pt x="5" y="23"/>
                  </a:cubicBezTo>
                  <a:cubicBezTo>
                    <a:pt x="4" y="23"/>
                    <a:pt x="3" y="22"/>
                    <a:pt x="2" y="22"/>
                  </a:cubicBezTo>
                  <a:cubicBezTo>
                    <a:pt x="1" y="21"/>
                    <a:pt x="0" y="19"/>
                    <a:pt x="0" y="18"/>
                  </a:cubicBezTo>
                  <a:cubicBezTo>
                    <a:pt x="0" y="14"/>
                    <a:pt x="0" y="14"/>
                    <a:pt x="0" y="14"/>
                  </a:cubicBezTo>
                  <a:cubicBezTo>
                    <a:pt x="0" y="14"/>
                    <a:pt x="0" y="14"/>
                    <a:pt x="0" y="14"/>
                  </a:cubicBezTo>
                  <a:moveTo>
                    <a:pt x="9" y="0"/>
                  </a:moveTo>
                  <a:cubicBezTo>
                    <a:pt x="5" y="0"/>
                    <a:pt x="5" y="0"/>
                    <a:pt x="5" y="0"/>
                  </a:cubicBezTo>
                  <a:cubicBezTo>
                    <a:pt x="2" y="0"/>
                    <a:pt x="0" y="2"/>
                    <a:pt x="0" y="5"/>
                  </a:cubicBezTo>
                  <a:cubicBezTo>
                    <a:pt x="0" y="10"/>
                    <a:pt x="0" y="10"/>
                    <a:pt x="0" y="10"/>
                  </a:cubicBezTo>
                  <a:cubicBezTo>
                    <a:pt x="0" y="9"/>
                    <a:pt x="0" y="9"/>
                    <a:pt x="0" y="9"/>
                  </a:cubicBezTo>
                  <a:cubicBezTo>
                    <a:pt x="0" y="5"/>
                    <a:pt x="0" y="5"/>
                    <a:pt x="0" y="5"/>
                  </a:cubicBezTo>
                  <a:cubicBezTo>
                    <a:pt x="0" y="4"/>
                    <a:pt x="1" y="2"/>
                    <a:pt x="2" y="2"/>
                  </a:cubicBezTo>
                  <a:cubicBezTo>
                    <a:pt x="3" y="1"/>
                    <a:pt x="4" y="0"/>
                    <a:pt x="5" y="0"/>
                  </a:cubicBezTo>
                  <a:cubicBezTo>
                    <a:pt x="9" y="0"/>
                    <a:pt x="9" y="0"/>
                    <a:pt x="9" y="0"/>
                  </a:cubicBezTo>
                  <a:cubicBezTo>
                    <a:pt x="9" y="0"/>
                    <a:pt x="9" y="0"/>
                    <a:pt x="9" y="0"/>
                  </a:cubicBezTo>
                  <a:cubicBezTo>
                    <a:pt x="9" y="0"/>
                    <a:pt x="9" y="0"/>
                    <a:pt x="9" y="0"/>
                  </a:cubicBezTo>
                  <a:moveTo>
                    <a:pt x="14" y="0"/>
                  </a:moveTo>
                  <a:cubicBezTo>
                    <a:pt x="10" y="0"/>
                    <a:pt x="10" y="0"/>
                    <a:pt x="10" y="0"/>
                  </a:cubicBezTo>
                  <a:cubicBezTo>
                    <a:pt x="10" y="0"/>
                    <a:pt x="10" y="0"/>
                    <a:pt x="10" y="0"/>
                  </a:cubicBezTo>
                  <a:cubicBezTo>
                    <a:pt x="10" y="0"/>
                    <a:pt x="10" y="0"/>
                    <a:pt x="10" y="0"/>
                  </a:cubicBezTo>
                  <a:cubicBezTo>
                    <a:pt x="14" y="0"/>
                    <a:pt x="14" y="0"/>
                    <a:pt x="14" y="0"/>
                  </a:cubicBezTo>
                  <a:cubicBezTo>
                    <a:pt x="14" y="0"/>
                    <a:pt x="14" y="0"/>
                    <a:pt x="14" y="0"/>
                  </a:cubicBezTo>
                  <a:cubicBezTo>
                    <a:pt x="14" y="0"/>
                    <a:pt x="14" y="0"/>
                    <a:pt x="14" y="0"/>
                  </a:cubicBezTo>
                  <a:moveTo>
                    <a:pt x="18" y="0"/>
                  </a:moveTo>
                  <a:cubicBezTo>
                    <a:pt x="14" y="0"/>
                    <a:pt x="14" y="0"/>
                    <a:pt x="14" y="0"/>
                  </a:cubicBezTo>
                  <a:cubicBezTo>
                    <a:pt x="14" y="0"/>
                    <a:pt x="14" y="0"/>
                    <a:pt x="14" y="0"/>
                  </a:cubicBezTo>
                  <a:cubicBezTo>
                    <a:pt x="14" y="0"/>
                    <a:pt x="14" y="0"/>
                    <a:pt x="14" y="0"/>
                  </a:cubicBezTo>
                  <a:cubicBezTo>
                    <a:pt x="18" y="0"/>
                    <a:pt x="18" y="0"/>
                    <a:pt x="18" y="0"/>
                  </a:cubicBezTo>
                  <a:cubicBezTo>
                    <a:pt x="20" y="0"/>
                    <a:pt x="21" y="1"/>
                    <a:pt x="22" y="2"/>
                  </a:cubicBezTo>
                  <a:cubicBezTo>
                    <a:pt x="23" y="2"/>
                    <a:pt x="23" y="4"/>
                    <a:pt x="23" y="5"/>
                  </a:cubicBezTo>
                  <a:cubicBezTo>
                    <a:pt x="23" y="10"/>
                    <a:pt x="23" y="10"/>
                    <a:pt x="23" y="10"/>
                  </a:cubicBezTo>
                  <a:cubicBezTo>
                    <a:pt x="24" y="10"/>
                    <a:pt x="24" y="10"/>
                    <a:pt x="24" y="10"/>
                  </a:cubicBezTo>
                  <a:cubicBezTo>
                    <a:pt x="24" y="10"/>
                    <a:pt x="24" y="10"/>
                    <a:pt x="24" y="10"/>
                  </a:cubicBezTo>
                  <a:cubicBezTo>
                    <a:pt x="24" y="5"/>
                    <a:pt x="24" y="5"/>
                    <a:pt x="24" y="5"/>
                  </a:cubicBezTo>
                  <a:cubicBezTo>
                    <a:pt x="24" y="2"/>
                    <a:pt x="21" y="0"/>
                    <a:pt x="18"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295"/>
            <p:cNvSpPr/>
            <p:nvPr/>
          </p:nvSpPr>
          <p:spPr bwMode="auto">
            <a:xfrm>
              <a:off x="800101" y="3429084"/>
              <a:ext cx="49213" cy="49213"/>
            </a:xfrm>
            <a:custGeom>
              <a:avLst/>
              <a:gdLst>
                <a:gd name="T0" fmla="*/ 2 w 4"/>
                <a:gd name="T1" fmla="*/ 0 h 4"/>
                <a:gd name="T2" fmla="*/ 0 w 4"/>
                <a:gd name="T3" fmla="*/ 2 h 4"/>
                <a:gd name="T4" fmla="*/ 0 w 4"/>
                <a:gd name="T5" fmla="*/ 2 h 4"/>
                <a:gd name="T6" fmla="*/ 0 w 4"/>
                <a:gd name="T7" fmla="*/ 3 h 4"/>
                <a:gd name="T8" fmla="*/ 2 w 4"/>
                <a:gd name="T9" fmla="*/ 4 h 4"/>
                <a:gd name="T10" fmla="*/ 4 w 4"/>
                <a:gd name="T11" fmla="*/ 3 h 4"/>
                <a:gd name="T12" fmla="*/ 4 w 4"/>
                <a:gd name="T13" fmla="*/ 2 h 4"/>
                <a:gd name="T14" fmla="*/ 4 w 4"/>
                <a:gd name="T15" fmla="*/ 2 h 4"/>
                <a:gd name="T16" fmla="*/ 2 w 4"/>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4">
                  <a:moveTo>
                    <a:pt x="2" y="0"/>
                  </a:moveTo>
                  <a:cubicBezTo>
                    <a:pt x="1" y="0"/>
                    <a:pt x="0" y="1"/>
                    <a:pt x="0" y="2"/>
                  </a:cubicBezTo>
                  <a:cubicBezTo>
                    <a:pt x="0" y="2"/>
                    <a:pt x="0" y="2"/>
                    <a:pt x="0" y="2"/>
                  </a:cubicBezTo>
                  <a:cubicBezTo>
                    <a:pt x="0" y="2"/>
                    <a:pt x="0" y="2"/>
                    <a:pt x="0" y="3"/>
                  </a:cubicBezTo>
                  <a:cubicBezTo>
                    <a:pt x="0" y="4"/>
                    <a:pt x="1" y="4"/>
                    <a:pt x="2" y="4"/>
                  </a:cubicBezTo>
                  <a:cubicBezTo>
                    <a:pt x="3" y="4"/>
                    <a:pt x="4" y="4"/>
                    <a:pt x="4" y="3"/>
                  </a:cubicBezTo>
                  <a:cubicBezTo>
                    <a:pt x="4" y="2"/>
                    <a:pt x="4" y="2"/>
                    <a:pt x="4" y="2"/>
                  </a:cubicBezTo>
                  <a:cubicBezTo>
                    <a:pt x="4" y="2"/>
                    <a:pt x="4" y="2"/>
                    <a:pt x="4" y="2"/>
                  </a:cubicBezTo>
                  <a:cubicBezTo>
                    <a:pt x="4" y="1"/>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296"/>
            <p:cNvSpPr/>
            <p:nvPr/>
          </p:nvSpPr>
          <p:spPr bwMode="auto">
            <a:xfrm>
              <a:off x="665163" y="3279859"/>
              <a:ext cx="49213" cy="61913"/>
            </a:xfrm>
            <a:custGeom>
              <a:avLst/>
              <a:gdLst>
                <a:gd name="T0" fmla="*/ 2 w 4"/>
                <a:gd name="T1" fmla="*/ 0 h 5"/>
                <a:gd name="T2" fmla="*/ 1 w 4"/>
                <a:gd name="T3" fmla="*/ 0 h 5"/>
                <a:gd name="T4" fmla="*/ 1 w 4"/>
                <a:gd name="T5" fmla="*/ 1 h 5"/>
                <a:gd name="T6" fmla="*/ 0 w 4"/>
                <a:gd name="T7" fmla="*/ 3 h 5"/>
                <a:gd name="T8" fmla="*/ 1 w 4"/>
                <a:gd name="T9" fmla="*/ 5 h 5"/>
                <a:gd name="T10" fmla="*/ 1 w 4"/>
                <a:gd name="T11" fmla="*/ 5 h 5"/>
                <a:gd name="T12" fmla="*/ 2 w 4"/>
                <a:gd name="T13" fmla="*/ 5 h 5"/>
                <a:gd name="T14" fmla="*/ 4 w 4"/>
                <a:gd name="T15" fmla="*/ 3 h 5"/>
                <a:gd name="T16" fmla="*/ 2 w 4"/>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2" y="0"/>
                  </a:moveTo>
                  <a:cubicBezTo>
                    <a:pt x="2" y="0"/>
                    <a:pt x="2" y="0"/>
                    <a:pt x="1" y="0"/>
                  </a:cubicBezTo>
                  <a:cubicBezTo>
                    <a:pt x="1" y="0"/>
                    <a:pt x="1" y="0"/>
                    <a:pt x="1" y="1"/>
                  </a:cubicBezTo>
                  <a:cubicBezTo>
                    <a:pt x="0" y="1"/>
                    <a:pt x="0" y="2"/>
                    <a:pt x="0" y="3"/>
                  </a:cubicBezTo>
                  <a:cubicBezTo>
                    <a:pt x="0" y="3"/>
                    <a:pt x="0" y="4"/>
                    <a:pt x="1" y="5"/>
                  </a:cubicBezTo>
                  <a:cubicBezTo>
                    <a:pt x="1" y="5"/>
                    <a:pt x="1" y="5"/>
                    <a:pt x="1" y="5"/>
                  </a:cubicBezTo>
                  <a:cubicBezTo>
                    <a:pt x="2" y="5"/>
                    <a:pt x="2" y="5"/>
                    <a:pt x="2" y="5"/>
                  </a:cubicBezTo>
                  <a:cubicBezTo>
                    <a:pt x="3" y="5"/>
                    <a:pt x="4" y="4"/>
                    <a:pt x="4" y="3"/>
                  </a:cubicBezTo>
                  <a:cubicBezTo>
                    <a:pt x="4" y="1"/>
                    <a:pt x="3" y="0"/>
                    <a:pt x="2"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297"/>
            <p:cNvSpPr>
              <a:spLocks noEditPoints="1"/>
            </p:cNvSpPr>
            <p:nvPr/>
          </p:nvSpPr>
          <p:spPr bwMode="auto">
            <a:xfrm>
              <a:off x="787401" y="3130634"/>
              <a:ext cx="61913" cy="61913"/>
            </a:xfrm>
            <a:custGeom>
              <a:avLst/>
              <a:gdLst>
                <a:gd name="T0" fmla="*/ 1 w 5"/>
                <a:gd name="T1" fmla="*/ 3 h 5"/>
                <a:gd name="T2" fmla="*/ 2 w 5"/>
                <a:gd name="T3" fmla="*/ 1 h 5"/>
                <a:gd name="T4" fmla="*/ 3 w 5"/>
                <a:gd name="T5" fmla="*/ 1 h 5"/>
                <a:gd name="T6" fmla="*/ 4 w 5"/>
                <a:gd name="T7" fmla="*/ 1 h 5"/>
                <a:gd name="T8" fmla="*/ 5 w 5"/>
                <a:gd name="T9" fmla="*/ 3 h 5"/>
                <a:gd name="T10" fmla="*/ 5 w 5"/>
                <a:gd name="T11" fmla="*/ 3 h 5"/>
                <a:gd name="T12" fmla="*/ 5 w 5"/>
                <a:gd name="T13" fmla="*/ 3 h 5"/>
                <a:gd name="T14" fmla="*/ 4 w 5"/>
                <a:gd name="T15" fmla="*/ 4 h 5"/>
                <a:gd name="T16" fmla="*/ 3 w 5"/>
                <a:gd name="T17" fmla="*/ 5 h 5"/>
                <a:gd name="T18" fmla="*/ 3 w 5"/>
                <a:gd name="T19" fmla="*/ 5 h 5"/>
                <a:gd name="T20" fmla="*/ 2 w 5"/>
                <a:gd name="T21" fmla="*/ 4 h 5"/>
                <a:gd name="T22" fmla="*/ 1 w 5"/>
                <a:gd name="T23" fmla="*/ 3 h 5"/>
                <a:gd name="T24" fmla="*/ 1 w 5"/>
                <a:gd name="T25" fmla="*/ 3 h 5"/>
                <a:gd name="T26" fmla="*/ 1 w 5"/>
                <a:gd name="T27" fmla="*/ 3 h 5"/>
                <a:gd name="T28" fmla="*/ 3 w 5"/>
                <a:gd name="T29" fmla="*/ 0 h 5"/>
                <a:gd name="T30" fmla="*/ 0 w 5"/>
                <a:gd name="T31" fmla="*/ 3 h 5"/>
                <a:gd name="T32" fmla="*/ 0 w 5"/>
                <a:gd name="T33" fmla="*/ 3 h 5"/>
                <a:gd name="T34" fmla="*/ 0 w 5"/>
                <a:gd name="T35" fmla="*/ 3 h 5"/>
                <a:gd name="T36" fmla="*/ 3 w 5"/>
                <a:gd name="T37" fmla="*/ 5 h 5"/>
                <a:gd name="T38" fmla="*/ 3 w 5"/>
                <a:gd name="T39" fmla="*/ 5 h 5"/>
                <a:gd name="T40" fmla="*/ 5 w 5"/>
                <a:gd name="T41" fmla="*/ 3 h 5"/>
                <a:gd name="T42" fmla="*/ 5 w 5"/>
                <a:gd name="T43" fmla="*/ 3 h 5"/>
                <a:gd name="T44" fmla="*/ 5 w 5"/>
                <a:gd name="T45" fmla="*/ 3 h 5"/>
                <a:gd name="T46" fmla="*/ 3 w 5"/>
                <a:gd name="T4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 h="5">
                  <a:moveTo>
                    <a:pt x="1" y="3"/>
                  </a:moveTo>
                  <a:cubicBezTo>
                    <a:pt x="1" y="2"/>
                    <a:pt x="1" y="2"/>
                    <a:pt x="2" y="1"/>
                  </a:cubicBezTo>
                  <a:cubicBezTo>
                    <a:pt x="2" y="1"/>
                    <a:pt x="2" y="1"/>
                    <a:pt x="3" y="1"/>
                  </a:cubicBezTo>
                  <a:cubicBezTo>
                    <a:pt x="3" y="1"/>
                    <a:pt x="4" y="1"/>
                    <a:pt x="4" y="1"/>
                  </a:cubicBezTo>
                  <a:cubicBezTo>
                    <a:pt x="5" y="2"/>
                    <a:pt x="5" y="2"/>
                    <a:pt x="5" y="3"/>
                  </a:cubicBezTo>
                  <a:cubicBezTo>
                    <a:pt x="5" y="3"/>
                    <a:pt x="5" y="3"/>
                    <a:pt x="5" y="3"/>
                  </a:cubicBezTo>
                  <a:cubicBezTo>
                    <a:pt x="5" y="3"/>
                    <a:pt x="5" y="3"/>
                    <a:pt x="5" y="3"/>
                  </a:cubicBezTo>
                  <a:cubicBezTo>
                    <a:pt x="5" y="4"/>
                    <a:pt x="5" y="4"/>
                    <a:pt x="4" y="4"/>
                  </a:cubicBezTo>
                  <a:cubicBezTo>
                    <a:pt x="4" y="5"/>
                    <a:pt x="3" y="5"/>
                    <a:pt x="3" y="5"/>
                  </a:cubicBezTo>
                  <a:cubicBezTo>
                    <a:pt x="3" y="5"/>
                    <a:pt x="3" y="5"/>
                    <a:pt x="3" y="5"/>
                  </a:cubicBezTo>
                  <a:cubicBezTo>
                    <a:pt x="2" y="5"/>
                    <a:pt x="2" y="5"/>
                    <a:pt x="2" y="4"/>
                  </a:cubicBezTo>
                  <a:cubicBezTo>
                    <a:pt x="1" y="4"/>
                    <a:pt x="1" y="4"/>
                    <a:pt x="1" y="3"/>
                  </a:cubicBezTo>
                  <a:cubicBezTo>
                    <a:pt x="1" y="3"/>
                    <a:pt x="1" y="3"/>
                    <a:pt x="1" y="3"/>
                  </a:cubicBezTo>
                  <a:cubicBezTo>
                    <a:pt x="1" y="3"/>
                    <a:pt x="1" y="3"/>
                    <a:pt x="1" y="3"/>
                  </a:cubicBezTo>
                  <a:moveTo>
                    <a:pt x="3" y="0"/>
                  </a:moveTo>
                  <a:cubicBezTo>
                    <a:pt x="2" y="0"/>
                    <a:pt x="1" y="1"/>
                    <a:pt x="0" y="3"/>
                  </a:cubicBezTo>
                  <a:cubicBezTo>
                    <a:pt x="0" y="3"/>
                    <a:pt x="0" y="3"/>
                    <a:pt x="0" y="3"/>
                  </a:cubicBezTo>
                  <a:cubicBezTo>
                    <a:pt x="0" y="3"/>
                    <a:pt x="0" y="3"/>
                    <a:pt x="0" y="3"/>
                  </a:cubicBezTo>
                  <a:cubicBezTo>
                    <a:pt x="1" y="4"/>
                    <a:pt x="2" y="5"/>
                    <a:pt x="3" y="5"/>
                  </a:cubicBezTo>
                  <a:cubicBezTo>
                    <a:pt x="3" y="5"/>
                    <a:pt x="3" y="5"/>
                    <a:pt x="3" y="5"/>
                  </a:cubicBezTo>
                  <a:cubicBezTo>
                    <a:pt x="4" y="5"/>
                    <a:pt x="5" y="4"/>
                    <a:pt x="5" y="3"/>
                  </a:cubicBezTo>
                  <a:cubicBezTo>
                    <a:pt x="5" y="3"/>
                    <a:pt x="5" y="3"/>
                    <a:pt x="5" y="3"/>
                  </a:cubicBezTo>
                  <a:cubicBezTo>
                    <a:pt x="5" y="3"/>
                    <a:pt x="5" y="3"/>
                    <a:pt x="5" y="3"/>
                  </a:cubicBezTo>
                  <a:cubicBezTo>
                    <a:pt x="5" y="1"/>
                    <a:pt x="4" y="0"/>
                    <a:pt x="3"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298"/>
            <p:cNvSpPr/>
            <p:nvPr/>
          </p:nvSpPr>
          <p:spPr bwMode="auto">
            <a:xfrm>
              <a:off x="935038" y="3292559"/>
              <a:ext cx="60325" cy="61913"/>
            </a:xfrm>
            <a:custGeom>
              <a:avLst/>
              <a:gdLst>
                <a:gd name="T0" fmla="*/ 38 w 38"/>
                <a:gd name="T1" fmla="*/ 0 h 39"/>
                <a:gd name="T2" fmla="*/ 23 w 38"/>
                <a:gd name="T3" fmla="*/ 0 h 39"/>
                <a:gd name="T4" fmla="*/ 23 w 38"/>
                <a:gd name="T5" fmla="*/ 0 h 39"/>
                <a:gd name="T6" fmla="*/ 15 w 38"/>
                <a:gd name="T7" fmla="*/ 0 h 39"/>
                <a:gd name="T8" fmla="*/ 0 w 38"/>
                <a:gd name="T9" fmla="*/ 0 h 39"/>
                <a:gd name="T10" fmla="*/ 8 w 38"/>
                <a:gd name="T11" fmla="*/ 15 h 39"/>
                <a:gd name="T12" fmla="*/ 15 w 38"/>
                <a:gd name="T13" fmla="*/ 31 h 39"/>
                <a:gd name="T14" fmla="*/ 23 w 38"/>
                <a:gd name="T15" fmla="*/ 39 h 39"/>
                <a:gd name="T16" fmla="*/ 23 w 38"/>
                <a:gd name="T17" fmla="*/ 31 h 39"/>
                <a:gd name="T18" fmla="*/ 31 w 38"/>
                <a:gd name="T19" fmla="*/ 15 h 39"/>
                <a:gd name="T20" fmla="*/ 38 w 38"/>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38" y="0"/>
                  </a:moveTo>
                  <a:lnTo>
                    <a:pt x="23" y="0"/>
                  </a:lnTo>
                  <a:lnTo>
                    <a:pt x="23" y="0"/>
                  </a:lnTo>
                  <a:lnTo>
                    <a:pt x="15" y="0"/>
                  </a:lnTo>
                  <a:lnTo>
                    <a:pt x="0" y="0"/>
                  </a:lnTo>
                  <a:lnTo>
                    <a:pt x="8" y="15"/>
                  </a:lnTo>
                  <a:lnTo>
                    <a:pt x="15" y="31"/>
                  </a:lnTo>
                  <a:lnTo>
                    <a:pt x="23" y="39"/>
                  </a:lnTo>
                  <a:lnTo>
                    <a:pt x="23" y="31"/>
                  </a:lnTo>
                  <a:lnTo>
                    <a:pt x="31" y="15"/>
                  </a:lnTo>
                  <a:lnTo>
                    <a:pt x="38" y="0"/>
                  </a:lnTo>
                  <a:close/>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299"/>
            <p:cNvSpPr/>
            <p:nvPr/>
          </p:nvSpPr>
          <p:spPr bwMode="auto">
            <a:xfrm>
              <a:off x="935038" y="3292559"/>
              <a:ext cx="60325" cy="61913"/>
            </a:xfrm>
            <a:custGeom>
              <a:avLst/>
              <a:gdLst>
                <a:gd name="T0" fmla="*/ 38 w 38"/>
                <a:gd name="T1" fmla="*/ 0 h 39"/>
                <a:gd name="T2" fmla="*/ 23 w 38"/>
                <a:gd name="T3" fmla="*/ 0 h 39"/>
                <a:gd name="T4" fmla="*/ 23 w 38"/>
                <a:gd name="T5" fmla="*/ 0 h 39"/>
                <a:gd name="T6" fmla="*/ 15 w 38"/>
                <a:gd name="T7" fmla="*/ 0 h 39"/>
                <a:gd name="T8" fmla="*/ 0 w 38"/>
                <a:gd name="T9" fmla="*/ 0 h 39"/>
                <a:gd name="T10" fmla="*/ 8 w 38"/>
                <a:gd name="T11" fmla="*/ 15 h 39"/>
                <a:gd name="T12" fmla="*/ 15 w 38"/>
                <a:gd name="T13" fmla="*/ 31 h 39"/>
                <a:gd name="T14" fmla="*/ 23 w 38"/>
                <a:gd name="T15" fmla="*/ 39 h 39"/>
                <a:gd name="T16" fmla="*/ 23 w 38"/>
                <a:gd name="T17" fmla="*/ 31 h 39"/>
                <a:gd name="T18" fmla="*/ 31 w 38"/>
                <a:gd name="T19" fmla="*/ 15 h 39"/>
                <a:gd name="T20" fmla="*/ 38 w 38"/>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9">
                  <a:moveTo>
                    <a:pt x="38" y="0"/>
                  </a:moveTo>
                  <a:lnTo>
                    <a:pt x="23" y="0"/>
                  </a:lnTo>
                  <a:lnTo>
                    <a:pt x="23" y="0"/>
                  </a:lnTo>
                  <a:lnTo>
                    <a:pt x="15" y="0"/>
                  </a:lnTo>
                  <a:lnTo>
                    <a:pt x="0" y="0"/>
                  </a:lnTo>
                  <a:lnTo>
                    <a:pt x="8" y="15"/>
                  </a:lnTo>
                  <a:lnTo>
                    <a:pt x="15" y="31"/>
                  </a:lnTo>
                  <a:lnTo>
                    <a:pt x="23" y="39"/>
                  </a:lnTo>
                  <a:lnTo>
                    <a:pt x="23" y="31"/>
                  </a:lnTo>
                  <a:lnTo>
                    <a:pt x="31" y="15"/>
                  </a:lnTo>
                  <a:lnTo>
                    <a:pt x="3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300"/>
            <p:cNvSpPr>
              <a:spLocks noEditPoints="1"/>
            </p:cNvSpPr>
            <p:nvPr/>
          </p:nvSpPr>
          <p:spPr bwMode="auto">
            <a:xfrm>
              <a:off x="136526" y="3503697"/>
              <a:ext cx="4259263" cy="1006475"/>
            </a:xfrm>
            <a:custGeom>
              <a:avLst/>
              <a:gdLst>
                <a:gd name="T0" fmla="*/ 0 w 347"/>
                <a:gd name="T1" fmla="*/ 81 h 81"/>
                <a:gd name="T2" fmla="*/ 1 w 347"/>
                <a:gd name="T3" fmla="*/ 81 h 81"/>
                <a:gd name="T4" fmla="*/ 223 w 347"/>
                <a:gd name="T5" fmla="*/ 65 h 81"/>
                <a:gd name="T6" fmla="*/ 220 w 347"/>
                <a:gd name="T7" fmla="*/ 64 h 81"/>
                <a:gd name="T8" fmla="*/ 224 w 347"/>
                <a:gd name="T9" fmla="*/ 65 h 81"/>
                <a:gd name="T10" fmla="*/ 218 w 347"/>
                <a:gd name="T11" fmla="*/ 65 h 81"/>
                <a:gd name="T12" fmla="*/ 215 w 347"/>
                <a:gd name="T13" fmla="*/ 63 h 81"/>
                <a:gd name="T14" fmla="*/ 121 w 347"/>
                <a:gd name="T15" fmla="*/ 58 h 81"/>
                <a:gd name="T16" fmla="*/ 128 w 347"/>
                <a:gd name="T17" fmla="*/ 57 h 81"/>
                <a:gd name="T18" fmla="*/ 101 w 347"/>
                <a:gd name="T19" fmla="*/ 57 h 81"/>
                <a:gd name="T20" fmla="*/ 121 w 347"/>
                <a:gd name="T21" fmla="*/ 57 h 81"/>
                <a:gd name="T22" fmla="*/ 38 w 347"/>
                <a:gd name="T23" fmla="*/ 56 h 81"/>
                <a:gd name="T24" fmla="*/ 30 w 347"/>
                <a:gd name="T25" fmla="*/ 80 h 81"/>
                <a:gd name="T26" fmla="*/ 39 w 347"/>
                <a:gd name="T27" fmla="*/ 56 h 81"/>
                <a:gd name="T28" fmla="*/ 150 w 347"/>
                <a:gd name="T29" fmla="*/ 57 h 81"/>
                <a:gd name="T30" fmla="*/ 178 w 347"/>
                <a:gd name="T31" fmla="*/ 55 h 81"/>
                <a:gd name="T32" fmla="*/ 179 w 347"/>
                <a:gd name="T33" fmla="*/ 54 h 81"/>
                <a:gd name="T34" fmla="*/ 180 w 347"/>
                <a:gd name="T35" fmla="*/ 52 h 81"/>
                <a:gd name="T36" fmla="*/ 179 w 347"/>
                <a:gd name="T37" fmla="*/ 51 h 81"/>
                <a:gd name="T38" fmla="*/ 267 w 347"/>
                <a:gd name="T39" fmla="*/ 49 h 81"/>
                <a:gd name="T40" fmla="*/ 224 w 347"/>
                <a:gd name="T41" fmla="*/ 64 h 81"/>
                <a:gd name="T42" fmla="*/ 268 w 347"/>
                <a:gd name="T43" fmla="*/ 60 h 81"/>
                <a:gd name="T44" fmla="*/ 310 w 347"/>
                <a:gd name="T45" fmla="*/ 46 h 81"/>
                <a:gd name="T46" fmla="*/ 179 w 347"/>
                <a:gd name="T47" fmla="*/ 39 h 81"/>
                <a:gd name="T48" fmla="*/ 180 w 347"/>
                <a:gd name="T49" fmla="*/ 39 h 81"/>
                <a:gd name="T50" fmla="*/ 267 w 347"/>
                <a:gd name="T51" fmla="*/ 46 h 81"/>
                <a:gd name="T52" fmla="*/ 296 w 347"/>
                <a:gd name="T53" fmla="*/ 41 h 81"/>
                <a:gd name="T54" fmla="*/ 302 w 347"/>
                <a:gd name="T55" fmla="*/ 45 h 81"/>
                <a:gd name="T56" fmla="*/ 206 w 347"/>
                <a:gd name="T57" fmla="*/ 23 h 81"/>
                <a:gd name="T58" fmla="*/ 180 w 347"/>
                <a:gd name="T59" fmla="*/ 38 h 81"/>
                <a:gd name="T60" fmla="*/ 206 w 347"/>
                <a:gd name="T61" fmla="*/ 24 h 81"/>
                <a:gd name="T62" fmla="*/ 207 w 347"/>
                <a:gd name="T63" fmla="*/ 24 h 81"/>
                <a:gd name="T64" fmla="*/ 213 w 347"/>
                <a:gd name="T65" fmla="*/ 60 h 81"/>
                <a:gd name="T66" fmla="*/ 214 w 347"/>
                <a:gd name="T67" fmla="*/ 29 h 81"/>
                <a:gd name="T68" fmla="*/ 38 w 347"/>
                <a:gd name="T69" fmla="*/ 55 h 81"/>
                <a:gd name="T70" fmla="*/ 97 w 347"/>
                <a:gd name="T71" fmla="*/ 23 h 81"/>
                <a:gd name="T72" fmla="*/ 100 w 347"/>
                <a:gd name="T73" fmla="*/ 56 h 81"/>
                <a:gd name="T74" fmla="*/ 44 w 347"/>
                <a:gd name="T75" fmla="*/ 12 h 81"/>
                <a:gd name="T76" fmla="*/ 39 w 347"/>
                <a:gd name="T77" fmla="*/ 18 h 81"/>
                <a:gd name="T78" fmla="*/ 50 w 347"/>
                <a:gd name="T79" fmla="*/ 12 h 81"/>
                <a:gd name="T80" fmla="*/ 79 w 347"/>
                <a:gd name="T81" fmla="*/ 13 h 81"/>
                <a:gd name="T82" fmla="*/ 80 w 347"/>
                <a:gd name="T83" fmla="*/ 13 h 81"/>
                <a:gd name="T84" fmla="*/ 97 w 347"/>
                <a:gd name="T85" fmla="*/ 22 h 81"/>
                <a:gd name="T86" fmla="*/ 267 w 347"/>
                <a:gd name="T87" fmla="*/ 6 h 81"/>
                <a:gd name="T88" fmla="*/ 267 w 347"/>
                <a:gd name="T89" fmla="*/ 6 h 81"/>
                <a:gd name="T90" fmla="*/ 268 w 347"/>
                <a:gd name="T91" fmla="*/ 6 h 81"/>
                <a:gd name="T92" fmla="*/ 295 w 347"/>
                <a:gd name="T93" fmla="*/ 5 h 81"/>
                <a:gd name="T94" fmla="*/ 297 w 347"/>
                <a:gd name="T95" fmla="*/ 8 h 81"/>
                <a:gd name="T96" fmla="*/ 346 w 347"/>
                <a:gd name="T97" fmla="*/ 41 h 81"/>
                <a:gd name="T98" fmla="*/ 347 w 347"/>
                <a:gd name="T99"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7" h="81">
                  <a:moveTo>
                    <a:pt x="0" y="80"/>
                  </a:moveTo>
                  <a:cubicBezTo>
                    <a:pt x="0" y="80"/>
                    <a:pt x="0" y="80"/>
                    <a:pt x="0" y="80"/>
                  </a:cubicBezTo>
                  <a:cubicBezTo>
                    <a:pt x="0" y="81"/>
                    <a:pt x="0" y="81"/>
                    <a:pt x="0" y="81"/>
                  </a:cubicBezTo>
                  <a:cubicBezTo>
                    <a:pt x="0" y="81"/>
                    <a:pt x="0" y="81"/>
                    <a:pt x="0" y="81"/>
                  </a:cubicBezTo>
                  <a:cubicBezTo>
                    <a:pt x="0" y="80"/>
                    <a:pt x="0" y="80"/>
                    <a:pt x="0" y="80"/>
                  </a:cubicBezTo>
                  <a:moveTo>
                    <a:pt x="30" y="80"/>
                  </a:moveTo>
                  <a:cubicBezTo>
                    <a:pt x="1" y="80"/>
                    <a:pt x="1" y="80"/>
                    <a:pt x="1" y="80"/>
                  </a:cubicBezTo>
                  <a:cubicBezTo>
                    <a:pt x="1" y="81"/>
                    <a:pt x="1" y="81"/>
                    <a:pt x="1" y="81"/>
                  </a:cubicBezTo>
                  <a:cubicBezTo>
                    <a:pt x="30" y="81"/>
                    <a:pt x="30" y="81"/>
                    <a:pt x="30" y="81"/>
                  </a:cubicBezTo>
                  <a:cubicBezTo>
                    <a:pt x="30" y="80"/>
                    <a:pt x="30" y="80"/>
                    <a:pt x="30" y="80"/>
                  </a:cubicBezTo>
                  <a:moveTo>
                    <a:pt x="224" y="65"/>
                  </a:moveTo>
                  <a:cubicBezTo>
                    <a:pt x="224" y="65"/>
                    <a:pt x="224" y="65"/>
                    <a:pt x="223" y="65"/>
                  </a:cubicBezTo>
                  <a:cubicBezTo>
                    <a:pt x="224" y="65"/>
                    <a:pt x="224" y="65"/>
                    <a:pt x="224" y="65"/>
                  </a:cubicBezTo>
                  <a:cubicBezTo>
                    <a:pt x="224" y="65"/>
                    <a:pt x="224" y="65"/>
                    <a:pt x="224" y="65"/>
                  </a:cubicBezTo>
                  <a:moveTo>
                    <a:pt x="223" y="64"/>
                  </a:moveTo>
                  <a:cubicBezTo>
                    <a:pt x="220" y="64"/>
                    <a:pt x="220" y="64"/>
                    <a:pt x="220" y="64"/>
                  </a:cubicBezTo>
                  <a:cubicBezTo>
                    <a:pt x="220" y="65"/>
                    <a:pt x="220" y="65"/>
                    <a:pt x="220" y="65"/>
                  </a:cubicBezTo>
                  <a:cubicBezTo>
                    <a:pt x="221" y="65"/>
                    <a:pt x="221" y="65"/>
                    <a:pt x="222" y="65"/>
                  </a:cubicBezTo>
                  <a:cubicBezTo>
                    <a:pt x="223" y="65"/>
                    <a:pt x="223" y="65"/>
                    <a:pt x="223" y="65"/>
                  </a:cubicBezTo>
                  <a:cubicBezTo>
                    <a:pt x="224" y="65"/>
                    <a:pt x="224" y="65"/>
                    <a:pt x="224" y="65"/>
                  </a:cubicBezTo>
                  <a:cubicBezTo>
                    <a:pt x="223" y="64"/>
                    <a:pt x="223" y="64"/>
                    <a:pt x="223" y="64"/>
                  </a:cubicBezTo>
                  <a:moveTo>
                    <a:pt x="215" y="63"/>
                  </a:moveTo>
                  <a:cubicBezTo>
                    <a:pt x="214" y="63"/>
                    <a:pt x="214" y="63"/>
                    <a:pt x="214" y="63"/>
                  </a:cubicBezTo>
                  <a:cubicBezTo>
                    <a:pt x="215" y="64"/>
                    <a:pt x="216" y="65"/>
                    <a:pt x="218" y="65"/>
                  </a:cubicBezTo>
                  <a:cubicBezTo>
                    <a:pt x="220" y="65"/>
                    <a:pt x="220" y="65"/>
                    <a:pt x="220" y="65"/>
                  </a:cubicBezTo>
                  <a:cubicBezTo>
                    <a:pt x="220" y="65"/>
                    <a:pt x="220" y="65"/>
                    <a:pt x="219" y="64"/>
                  </a:cubicBezTo>
                  <a:cubicBezTo>
                    <a:pt x="218" y="64"/>
                    <a:pt x="218" y="64"/>
                    <a:pt x="218" y="64"/>
                  </a:cubicBezTo>
                  <a:cubicBezTo>
                    <a:pt x="217" y="64"/>
                    <a:pt x="216" y="64"/>
                    <a:pt x="215" y="63"/>
                  </a:cubicBezTo>
                  <a:cubicBezTo>
                    <a:pt x="215" y="63"/>
                    <a:pt x="215" y="63"/>
                    <a:pt x="215" y="63"/>
                  </a:cubicBezTo>
                  <a:moveTo>
                    <a:pt x="127" y="57"/>
                  </a:moveTo>
                  <a:cubicBezTo>
                    <a:pt x="122" y="57"/>
                    <a:pt x="122" y="57"/>
                    <a:pt x="122" y="57"/>
                  </a:cubicBezTo>
                  <a:cubicBezTo>
                    <a:pt x="121" y="58"/>
                    <a:pt x="121" y="58"/>
                    <a:pt x="121" y="58"/>
                  </a:cubicBezTo>
                  <a:cubicBezTo>
                    <a:pt x="127" y="58"/>
                    <a:pt x="127" y="58"/>
                    <a:pt x="127" y="58"/>
                  </a:cubicBezTo>
                  <a:cubicBezTo>
                    <a:pt x="127" y="57"/>
                    <a:pt x="127" y="57"/>
                    <a:pt x="127" y="57"/>
                  </a:cubicBezTo>
                  <a:moveTo>
                    <a:pt x="149" y="57"/>
                  </a:moveTo>
                  <a:cubicBezTo>
                    <a:pt x="128" y="57"/>
                    <a:pt x="128" y="57"/>
                    <a:pt x="128" y="57"/>
                  </a:cubicBezTo>
                  <a:cubicBezTo>
                    <a:pt x="128" y="58"/>
                    <a:pt x="128" y="58"/>
                    <a:pt x="128" y="58"/>
                  </a:cubicBezTo>
                  <a:cubicBezTo>
                    <a:pt x="149" y="58"/>
                    <a:pt x="149" y="58"/>
                    <a:pt x="149" y="58"/>
                  </a:cubicBezTo>
                  <a:cubicBezTo>
                    <a:pt x="149" y="57"/>
                    <a:pt x="149" y="57"/>
                    <a:pt x="149" y="57"/>
                  </a:cubicBezTo>
                  <a:moveTo>
                    <a:pt x="101" y="57"/>
                  </a:moveTo>
                  <a:cubicBezTo>
                    <a:pt x="101" y="58"/>
                    <a:pt x="101" y="58"/>
                    <a:pt x="101" y="58"/>
                  </a:cubicBezTo>
                  <a:cubicBezTo>
                    <a:pt x="102" y="58"/>
                    <a:pt x="102" y="58"/>
                    <a:pt x="103" y="58"/>
                  </a:cubicBezTo>
                  <a:cubicBezTo>
                    <a:pt x="120" y="58"/>
                    <a:pt x="120" y="58"/>
                    <a:pt x="120" y="58"/>
                  </a:cubicBezTo>
                  <a:cubicBezTo>
                    <a:pt x="121" y="57"/>
                    <a:pt x="121" y="57"/>
                    <a:pt x="121" y="57"/>
                  </a:cubicBezTo>
                  <a:cubicBezTo>
                    <a:pt x="103" y="57"/>
                    <a:pt x="103" y="57"/>
                    <a:pt x="103" y="57"/>
                  </a:cubicBezTo>
                  <a:cubicBezTo>
                    <a:pt x="102" y="57"/>
                    <a:pt x="102" y="57"/>
                    <a:pt x="101" y="57"/>
                  </a:cubicBezTo>
                  <a:moveTo>
                    <a:pt x="39" y="56"/>
                  </a:moveTo>
                  <a:cubicBezTo>
                    <a:pt x="38" y="56"/>
                    <a:pt x="38" y="56"/>
                    <a:pt x="38" y="56"/>
                  </a:cubicBezTo>
                  <a:cubicBezTo>
                    <a:pt x="38" y="75"/>
                    <a:pt x="38" y="75"/>
                    <a:pt x="38" y="75"/>
                  </a:cubicBezTo>
                  <a:cubicBezTo>
                    <a:pt x="38" y="76"/>
                    <a:pt x="38" y="77"/>
                    <a:pt x="37" y="78"/>
                  </a:cubicBezTo>
                  <a:cubicBezTo>
                    <a:pt x="36" y="79"/>
                    <a:pt x="35" y="80"/>
                    <a:pt x="34" y="80"/>
                  </a:cubicBezTo>
                  <a:cubicBezTo>
                    <a:pt x="30" y="80"/>
                    <a:pt x="30" y="80"/>
                    <a:pt x="30" y="80"/>
                  </a:cubicBezTo>
                  <a:cubicBezTo>
                    <a:pt x="30" y="81"/>
                    <a:pt x="30" y="81"/>
                    <a:pt x="30" y="81"/>
                  </a:cubicBezTo>
                  <a:cubicBezTo>
                    <a:pt x="34" y="81"/>
                    <a:pt x="34" y="81"/>
                    <a:pt x="34" y="81"/>
                  </a:cubicBezTo>
                  <a:cubicBezTo>
                    <a:pt x="37" y="81"/>
                    <a:pt x="39" y="78"/>
                    <a:pt x="39" y="75"/>
                  </a:cubicBezTo>
                  <a:cubicBezTo>
                    <a:pt x="39" y="56"/>
                    <a:pt x="39" y="56"/>
                    <a:pt x="39" y="56"/>
                  </a:cubicBezTo>
                  <a:moveTo>
                    <a:pt x="178" y="55"/>
                  </a:moveTo>
                  <a:cubicBezTo>
                    <a:pt x="178" y="55"/>
                    <a:pt x="178" y="56"/>
                    <a:pt x="177" y="56"/>
                  </a:cubicBezTo>
                  <a:cubicBezTo>
                    <a:pt x="177" y="57"/>
                    <a:pt x="175" y="57"/>
                    <a:pt x="174" y="57"/>
                  </a:cubicBezTo>
                  <a:cubicBezTo>
                    <a:pt x="150" y="57"/>
                    <a:pt x="150" y="57"/>
                    <a:pt x="150" y="57"/>
                  </a:cubicBezTo>
                  <a:cubicBezTo>
                    <a:pt x="150" y="58"/>
                    <a:pt x="150" y="58"/>
                    <a:pt x="150" y="58"/>
                  </a:cubicBezTo>
                  <a:cubicBezTo>
                    <a:pt x="174" y="58"/>
                    <a:pt x="174" y="58"/>
                    <a:pt x="174" y="58"/>
                  </a:cubicBezTo>
                  <a:cubicBezTo>
                    <a:pt x="176" y="58"/>
                    <a:pt x="178" y="57"/>
                    <a:pt x="179" y="55"/>
                  </a:cubicBezTo>
                  <a:cubicBezTo>
                    <a:pt x="179" y="55"/>
                    <a:pt x="179" y="55"/>
                    <a:pt x="178" y="55"/>
                  </a:cubicBezTo>
                  <a:moveTo>
                    <a:pt x="180" y="52"/>
                  </a:moveTo>
                  <a:cubicBezTo>
                    <a:pt x="179" y="52"/>
                    <a:pt x="179" y="52"/>
                    <a:pt x="179" y="52"/>
                  </a:cubicBezTo>
                  <a:cubicBezTo>
                    <a:pt x="179" y="53"/>
                    <a:pt x="179" y="53"/>
                    <a:pt x="179" y="53"/>
                  </a:cubicBezTo>
                  <a:cubicBezTo>
                    <a:pt x="179" y="53"/>
                    <a:pt x="179" y="54"/>
                    <a:pt x="179" y="54"/>
                  </a:cubicBezTo>
                  <a:cubicBezTo>
                    <a:pt x="179" y="54"/>
                    <a:pt x="179" y="54"/>
                    <a:pt x="179" y="54"/>
                  </a:cubicBezTo>
                  <a:cubicBezTo>
                    <a:pt x="179" y="54"/>
                    <a:pt x="179" y="54"/>
                    <a:pt x="179" y="54"/>
                  </a:cubicBezTo>
                  <a:cubicBezTo>
                    <a:pt x="180" y="54"/>
                    <a:pt x="180" y="53"/>
                    <a:pt x="180" y="53"/>
                  </a:cubicBezTo>
                  <a:cubicBezTo>
                    <a:pt x="180" y="52"/>
                    <a:pt x="180" y="52"/>
                    <a:pt x="180" y="52"/>
                  </a:cubicBezTo>
                  <a:cubicBezTo>
                    <a:pt x="180" y="52"/>
                    <a:pt x="180" y="52"/>
                    <a:pt x="180" y="52"/>
                  </a:cubicBezTo>
                  <a:moveTo>
                    <a:pt x="180" y="50"/>
                  </a:moveTo>
                  <a:cubicBezTo>
                    <a:pt x="179" y="50"/>
                    <a:pt x="179" y="50"/>
                    <a:pt x="179" y="50"/>
                  </a:cubicBezTo>
                  <a:cubicBezTo>
                    <a:pt x="179" y="51"/>
                    <a:pt x="179" y="51"/>
                    <a:pt x="179" y="51"/>
                  </a:cubicBezTo>
                  <a:cubicBezTo>
                    <a:pt x="180" y="51"/>
                    <a:pt x="180" y="51"/>
                    <a:pt x="180" y="51"/>
                  </a:cubicBezTo>
                  <a:cubicBezTo>
                    <a:pt x="180" y="50"/>
                    <a:pt x="180" y="50"/>
                    <a:pt x="180" y="50"/>
                  </a:cubicBezTo>
                  <a:moveTo>
                    <a:pt x="268" y="48"/>
                  </a:moveTo>
                  <a:cubicBezTo>
                    <a:pt x="268" y="48"/>
                    <a:pt x="267" y="49"/>
                    <a:pt x="267" y="49"/>
                  </a:cubicBezTo>
                  <a:cubicBezTo>
                    <a:pt x="267" y="60"/>
                    <a:pt x="267" y="60"/>
                    <a:pt x="267" y="60"/>
                  </a:cubicBezTo>
                  <a:cubicBezTo>
                    <a:pt x="267" y="61"/>
                    <a:pt x="266" y="62"/>
                    <a:pt x="266" y="63"/>
                  </a:cubicBezTo>
                  <a:cubicBezTo>
                    <a:pt x="265" y="64"/>
                    <a:pt x="264" y="64"/>
                    <a:pt x="262" y="64"/>
                  </a:cubicBezTo>
                  <a:cubicBezTo>
                    <a:pt x="224" y="64"/>
                    <a:pt x="224" y="64"/>
                    <a:pt x="224" y="64"/>
                  </a:cubicBezTo>
                  <a:cubicBezTo>
                    <a:pt x="224" y="65"/>
                    <a:pt x="224" y="65"/>
                    <a:pt x="224" y="65"/>
                  </a:cubicBezTo>
                  <a:cubicBezTo>
                    <a:pt x="225" y="65"/>
                    <a:pt x="225" y="65"/>
                    <a:pt x="225" y="65"/>
                  </a:cubicBezTo>
                  <a:cubicBezTo>
                    <a:pt x="262" y="65"/>
                    <a:pt x="262" y="65"/>
                    <a:pt x="262" y="65"/>
                  </a:cubicBezTo>
                  <a:cubicBezTo>
                    <a:pt x="265" y="65"/>
                    <a:pt x="268" y="63"/>
                    <a:pt x="268" y="60"/>
                  </a:cubicBezTo>
                  <a:cubicBezTo>
                    <a:pt x="268" y="48"/>
                    <a:pt x="268" y="48"/>
                    <a:pt x="268" y="48"/>
                  </a:cubicBezTo>
                  <a:moveTo>
                    <a:pt x="344" y="46"/>
                  </a:moveTo>
                  <a:cubicBezTo>
                    <a:pt x="311" y="46"/>
                    <a:pt x="311" y="46"/>
                    <a:pt x="311" y="46"/>
                  </a:cubicBezTo>
                  <a:cubicBezTo>
                    <a:pt x="311" y="46"/>
                    <a:pt x="310" y="46"/>
                    <a:pt x="310" y="46"/>
                  </a:cubicBezTo>
                  <a:cubicBezTo>
                    <a:pt x="342" y="46"/>
                    <a:pt x="342" y="46"/>
                    <a:pt x="342" y="46"/>
                  </a:cubicBezTo>
                  <a:cubicBezTo>
                    <a:pt x="342" y="46"/>
                    <a:pt x="343" y="46"/>
                    <a:pt x="344" y="46"/>
                  </a:cubicBezTo>
                  <a:moveTo>
                    <a:pt x="180" y="39"/>
                  </a:moveTo>
                  <a:cubicBezTo>
                    <a:pt x="179" y="39"/>
                    <a:pt x="179" y="39"/>
                    <a:pt x="179" y="39"/>
                  </a:cubicBezTo>
                  <a:cubicBezTo>
                    <a:pt x="179" y="49"/>
                    <a:pt x="179" y="49"/>
                    <a:pt x="179" y="49"/>
                  </a:cubicBezTo>
                  <a:cubicBezTo>
                    <a:pt x="179" y="49"/>
                    <a:pt x="179" y="49"/>
                    <a:pt x="179" y="49"/>
                  </a:cubicBezTo>
                  <a:cubicBezTo>
                    <a:pt x="179" y="49"/>
                    <a:pt x="180" y="49"/>
                    <a:pt x="180" y="49"/>
                  </a:cubicBezTo>
                  <a:cubicBezTo>
                    <a:pt x="180" y="39"/>
                    <a:pt x="180" y="39"/>
                    <a:pt x="180" y="39"/>
                  </a:cubicBezTo>
                  <a:moveTo>
                    <a:pt x="267" y="36"/>
                  </a:moveTo>
                  <a:cubicBezTo>
                    <a:pt x="267" y="36"/>
                    <a:pt x="267" y="36"/>
                    <a:pt x="267" y="36"/>
                  </a:cubicBezTo>
                  <a:cubicBezTo>
                    <a:pt x="267" y="48"/>
                    <a:pt x="267" y="48"/>
                    <a:pt x="267" y="48"/>
                  </a:cubicBezTo>
                  <a:cubicBezTo>
                    <a:pt x="267" y="47"/>
                    <a:pt x="267" y="47"/>
                    <a:pt x="267" y="46"/>
                  </a:cubicBezTo>
                  <a:cubicBezTo>
                    <a:pt x="267" y="36"/>
                    <a:pt x="267" y="36"/>
                    <a:pt x="267" y="36"/>
                  </a:cubicBezTo>
                  <a:moveTo>
                    <a:pt x="297" y="36"/>
                  </a:moveTo>
                  <a:cubicBezTo>
                    <a:pt x="296" y="36"/>
                    <a:pt x="296" y="36"/>
                    <a:pt x="296" y="36"/>
                  </a:cubicBezTo>
                  <a:cubicBezTo>
                    <a:pt x="296" y="41"/>
                    <a:pt x="296" y="41"/>
                    <a:pt x="296" y="41"/>
                  </a:cubicBezTo>
                  <a:cubicBezTo>
                    <a:pt x="296" y="44"/>
                    <a:pt x="299" y="46"/>
                    <a:pt x="302" y="46"/>
                  </a:cubicBezTo>
                  <a:cubicBezTo>
                    <a:pt x="308" y="46"/>
                    <a:pt x="308" y="46"/>
                    <a:pt x="308" y="46"/>
                  </a:cubicBezTo>
                  <a:cubicBezTo>
                    <a:pt x="309" y="46"/>
                    <a:pt x="309" y="46"/>
                    <a:pt x="310" y="45"/>
                  </a:cubicBezTo>
                  <a:cubicBezTo>
                    <a:pt x="302" y="45"/>
                    <a:pt x="302" y="45"/>
                    <a:pt x="302" y="45"/>
                  </a:cubicBezTo>
                  <a:cubicBezTo>
                    <a:pt x="300" y="45"/>
                    <a:pt x="299" y="45"/>
                    <a:pt x="298" y="44"/>
                  </a:cubicBezTo>
                  <a:cubicBezTo>
                    <a:pt x="298" y="43"/>
                    <a:pt x="297" y="42"/>
                    <a:pt x="297" y="41"/>
                  </a:cubicBezTo>
                  <a:cubicBezTo>
                    <a:pt x="297" y="36"/>
                    <a:pt x="297" y="36"/>
                    <a:pt x="297" y="36"/>
                  </a:cubicBezTo>
                  <a:moveTo>
                    <a:pt x="206" y="23"/>
                  </a:moveTo>
                  <a:cubicBezTo>
                    <a:pt x="184" y="23"/>
                    <a:pt x="184" y="23"/>
                    <a:pt x="184" y="23"/>
                  </a:cubicBezTo>
                  <a:cubicBezTo>
                    <a:pt x="181" y="23"/>
                    <a:pt x="179" y="26"/>
                    <a:pt x="179" y="29"/>
                  </a:cubicBezTo>
                  <a:cubicBezTo>
                    <a:pt x="179" y="38"/>
                    <a:pt x="179" y="38"/>
                    <a:pt x="179" y="38"/>
                  </a:cubicBezTo>
                  <a:cubicBezTo>
                    <a:pt x="180" y="38"/>
                    <a:pt x="180" y="38"/>
                    <a:pt x="180" y="38"/>
                  </a:cubicBezTo>
                  <a:cubicBezTo>
                    <a:pt x="180" y="29"/>
                    <a:pt x="180" y="29"/>
                    <a:pt x="180" y="29"/>
                  </a:cubicBezTo>
                  <a:cubicBezTo>
                    <a:pt x="180" y="28"/>
                    <a:pt x="180" y="27"/>
                    <a:pt x="181" y="26"/>
                  </a:cubicBezTo>
                  <a:cubicBezTo>
                    <a:pt x="182" y="25"/>
                    <a:pt x="183" y="24"/>
                    <a:pt x="184" y="24"/>
                  </a:cubicBezTo>
                  <a:cubicBezTo>
                    <a:pt x="206" y="24"/>
                    <a:pt x="206" y="24"/>
                    <a:pt x="206" y="24"/>
                  </a:cubicBezTo>
                  <a:cubicBezTo>
                    <a:pt x="206" y="23"/>
                    <a:pt x="206" y="23"/>
                    <a:pt x="206" y="23"/>
                  </a:cubicBezTo>
                  <a:moveTo>
                    <a:pt x="208" y="23"/>
                  </a:moveTo>
                  <a:cubicBezTo>
                    <a:pt x="207" y="23"/>
                    <a:pt x="207" y="23"/>
                    <a:pt x="207" y="23"/>
                  </a:cubicBezTo>
                  <a:cubicBezTo>
                    <a:pt x="207" y="24"/>
                    <a:pt x="207" y="24"/>
                    <a:pt x="207" y="24"/>
                  </a:cubicBezTo>
                  <a:cubicBezTo>
                    <a:pt x="208" y="24"/>
                    <a:pt x="208" y="24"/>
                    <a:pt x="208" y="24"/>
                  </a:cubicBezTo>
                  <a:cubicBezTo>
                    <a:pt x="210" y="24"/>
                    <a:pt x="211" y="25"/>
                    <a:pt x="211" y="26"/>
                  </a:cubicBezTo>
                  <a:cubicBezTo>
                    <a:pt x="212" y="27"/>
                    <a:pt x="213" y="28"/>
                    <a:pt x="213" y="29"/>
                  </a:cubicBezTo>
                  <a:cubicBezTo>
                    <a:pt x="213" y="60"/>
                    <a:pt x="213" y="60"/>
                    <a:pt x="213" y="60"/>
                  </a:cubicBezTo>
                  <a:cubicBezTo>
                    <a:pt x="213" y="61"/>
                    <a:pt x="213" y="62"/>
                    <a:pt x="213" y="62"/>
                  </a:cubicBezTo>
                  <a:cubicBezTo>
                    <a:pt x="214" y="62"/>
                    <a:pt x="214" y="62"/>
                    <a:pt x="214" y="62"/>
                  </a:cubicBezTo>
                  <a:cubicBezTo>
                    <a:pt x="214" y="62"/>
                    <a:pt x="214" y="61"/>
                    <a:pt x="214" y="60"/>
                  </a:cubicBezTo>
                  <a:cubicBezTo>
                    <a:pt x="214" y="29"/>
                    <a:pt x="214" y="29"/>
                    <a:pt x="214" y="29"/>
                  </a:cubicBezTo>
                  <a:cubicBezTo>
                    <a:pt x="214" y="26"/>
                    <a:pt x="211" y="23"/>
                    <a:pt x="208" y="23"/>
                  </a:cubicBezTo>
                  <a:moveTo>
                    <a:pt x="39" y="23"/>
                  </a:moveTo>
                  <a:cubicBezTo>
                    <a:pt x="38" y="23"/>
                    <a:pt x="38" y="23"/>
                    <a:pt x="38" y="23"/>
                  </a:cubicBezTo>
                  <a:cubicBezTo>
                    <a:pt x="38" y="55"/>
                    <a:pt x="38" y="55"/>
                    <a:pt x="38" y="55"/>
                  </a:cubicBezTo>
                  <a:cubicBezTo>
                    <a:pt x="39" y="55"/>
                    <a:pt x="39" y="55"/>
                    <a:pt x="39" y="55"/>
                  </a:cubicBezTo>
                  <a:cubicBezTo>
                    <a:pt x="39" y="23"/>
                    <a:pt x="39" y="23"/>
                    <a:pt x="39" y="23"/>
                  </a:cubicBezTo>
                  <a:moveTo>
                    <a:pt x="98" y="23"/>
                  </a:moveTo>
                  <a:cubicBezTo>
                    <a:pt x="97" y="23"/>
                    <a:pt x="97" y="23"/>
                    <a:pt x="97" y="23"/>
                  </a:cubicBezTo>
                  <a:cubicBezTo>
                    <a:pt x="97" y="53"/>
                    <a:pt x="97" y="53"/>
                    <a:pt x="97" y="53"/>
                  </a:cubicBezTo>
                  <a:cubicBezTo>
                    <a:pt x="97" y="55"/>
                    <a:pt x="99" y="57"/>
                    <a:pt x="100" y="58"/>
                  </a:cubicBezTo>
                  <a:cubicBezTo>
                    <a:pt x="100" y="57"/>
                    <a:pt x="100" y="57"/>
                    <a:pt x="100" y="57"/>
                  </a:cubicBezTo>
                  <a:cubicBezTo>
                    <a:pt x="100" y="56"/>
                    <a:pt x="100" y="56"/>
                    <a:pt x="100" y="56"/>
                  </a:cubicBezTo>
                  <a:cubicBezTo>
                    <a:pt x="99" y="55"/>
                    <a:pt x="98" y="54"/>
                    <a:pt x="98" y="53"/>
                  </a:cubicBezTo>
                  <a:cubicBezTo>
                    <a:pt x="98" y="23"/>
                    <a:pt x="98" y="23"/>
                    <a:pt x="98" y="23"/>
                  </a:cubicBezTo>
                  <a:moveTo>
                    <a:pt x="50" y="12"/>
                  </a:moveTo>
                  <a:cubicBezTo>
                    <a:pt x="44" y="12"/>
                    <a:pt x="44" y="12"/>
                    <a:pt x="44" y="12"/>
                  </a:cubicBezTo>
                  <a:cubicBezTo>
                    <a:pt x="41" y="12"/>
                    <a:pt x="38" y="15"/>
                    <a:pt x="38" y="18"/>
                  </a:cubicBezTo>
                  <a:cubicBezTo>
                    <a:pt x="38" y="22"/>
                    <a:pt x="38" y="22"/>
                    <a:pt x="38" y="22"/>
                  </a:cubicBezTo>
                  <a:cubicBezTo>
                    <a:pt x="39" y="22"/>
                    <a:pt x="39" y="22"/>
                    <a:pt x="39" y="22"/>
                  </a:cubicBezTo>
                  <a:cubicBezTo>
                    <a:pt x="39" y="18"/>
                    <a:pt x="39" y="18"/>
                    <a:pt x="39" y="18"/>
                  </a:cubicBezTo>
                  <a:cubicBezTo>
                    <a:pt x="39" y="17"/>
                    <a:pt x="40" y="15"/>
                    <a:pt x="41" y="15"/>
                  </a:cubicBezTo>
                  <a:cubicBezTo>
                    <a:pt x="41" y="14"/>
                    <a:pt x="43" y="13"/>
                    <a:pt x="44" y="13"/>
                  </a:cubicBezTo>
                  <a:cubicBezTo>
                    <a:pt x="50" y="13"/>
                    <a:pt x="50" y="13"/>
                    <a:pt x="50" y="13"/>
                  </a:cubicBezTo>
                  <a:cubicBezTo>
                    <a:pt x="50" y="12"/>
                    <a:pt x="50" y="12"/>
                    <a:pt x="50" y="12"/>
                  </a:cubicBezTo>
                  <a:moveTo>
                    <a:pt x="79" y="12"/>
                  </a:moveTo>
                  <a:cubicBezTo>
                    <a:pt x="51" y="12"/>
                    <a:pt x="51" y="12"/>
                    <a:pt x="51" y="12"/>
                  </a:cubicBezTo>
                  <a:cubicBezTo>
                    <a:pt x="51" y="13"/>
                    <a:pt x="51" y="13"/>
                    <a:pt x="51" y="13"/>
                  </a:cubicBezTo>
                  <a:cubicBezTo>
                    <a:pt x="79" y="13"/>
                    <a:pt x="79" y="13"/>
                    <a:pt x="79" y="13"/>
                  </a:cubicBezTo>
                  <a:cubicBezTo>
                    <a:pt x="79" y="12"/>
                    <a:pt x="79" y="12"/>
                    <a:pt x="79" y="12"/>
                  </a:cubicBezTo>
                  <a:moveTo>
                    <a:pt x="93" y="12"/>
                  </a:moveTo>
                  <a:cubicBezTo>
                    <a:pt x="80" y="12"/>
                    <a:pt x="80" y="12"/>
                    <a:pt x="80" y="12"/>
                  </a:cubicBezTo>
                  <a:cubicBezTo>
                    <a:pt x="80" y="13"/>
                    <a:pt x="80" y="13"/>
                    <a:pt x="80" y="13"/>
                  </a:cubicBezTo>
                  <a:cubicBezTo>
                    <a:pt x="93" y="13"/>
                    <a:pt x="93" y="13"/>
                    <a:pt x="93" y="13"/>
                  </a:cubicBezTo>
                  <a:cubicBezTo>
                    <a:pt x="94" y="13"/>
                    <a:pt x="95" y="14"/>
                    <a:pt x="96" y="15"/>
                  </a:cubicBezTo>
                  <a:cubicBezTo>
                    <a:pt x="97" y="15"/>
                    <a:pt x="97" y="17"/>
                    <a:pt x="97" y="18"/>
                  </a:cubicBezTo>
                  <a:cubicBezTo>
                    <a:pt x="97" y="22"/>
                    <a:pt x="97" y="22"/>
                    <a:pt x="97" y="22"/>
                  </a:cubicBezTo>
                  <a:cubicBezTo>
                    <a:pt x="98" y="22"/>
                    <a:pt x="98" y="22"/>
                    <a:pt x="98" y="22"/>
                  </a:cubicBezTo>
                  <a:cubicBezTo>
                    <a:pt x="98" y="18"/>
                    <a:pt x="98" y="18"/>
                    <a:pt x="98" y="18"/>
                  </a:cubicBezTo>
                  <a:cubicBezTo>
                    <a:pt x="98" y="15"/>
                    <a:pt x="96" y="12"/>
                    <a:pt x="93" y="12"/>
                  </a:cubicBezTo>
                  <a:moveTo>
                    <a:pt x="267" y="6"/>
                  </a:moveTo>
                  <a:cubicBezTo>
                    <a:pt x="267" y="6"/>
                    <a:pt x="267" y="7"/>
                    <a:pt x="267" y="8"/>
                  </a:cubicBezTo>
                  <a:cubicBezTo>
                    <a:pt x="267" y="35"/>
                    <a:pt x="267" y="35"/>
                    <a:pt x="267" y="35"/>
                  </a:cubicBezTo>
                  <a:cubicBezTo>
                    <a:pt x="267" y="35"/>
                    <a:pt x="267" y="35"/>
                    <a:pt x="267" y="35"/>
                  </a:cubicBezTo>
                  <a:cubicBezTo>
                    <a:pt x="267" y="6"/>
                    <a:pt x="267" y="6"/>
                    <a:pt x="267" y="6"/>
                  </a:cubicBezTo>
                  <a:moveTo>
                    <a:pt x="292" y="2"/>
                  </a:moveTo>
                  <a:cubicBezTo>
                    <a:pt x="272" y="2"/>
                    <a:pt x="272" y="2"/>
                    <a:pt x="272" y="2"/>
                  </a:cubicBezTo>
                  <a:cubicBezTo>
                    <a:pt x="271" y="2"/>
                    <a:pt x="269" y="3"/>
                    <a:pt x="268" y="4"/>
                  </a:cubicBezTo>
                  <a:cubicBezTo>
                    <a:pt x="268" y="6"/>
                    <a:pt x="268" y="6"/>
                    <a:pt x="268" y="6"/>
                  </a:cubicBezTo>
                  <a:cubicBezTo>
                    <a:pt x="268" y="6"/>
                    <a:pt x="269" y="5"/>
                    <a:pt x="269" y="5"/>
                  </a:cubicBezTo>
                  <a:cubicBezTo>
                    <a:pt x="270" y="4"/>
                    <a:pt x="271" y="3"/>
                    <a:pt x="272" y="3"/>
                  </a:cubicBezTo>
                  <a:cubicBezTo>
                    <a:pt x="292" y="3"/>
                    <a:pt x="292" y="3"/>
                    <a:pt x="292" y="3"/>
                  </a:cubicBezTo>
                  <a:cubicBezTo>
                    <a:pt x="293" y="3"/>
                    <a:pt x="294" y="4"/>
                    <a:pt x="295" y="5"/>
                  </a:cubicBezTo>
                  <a:cubicBezTo>
                    <a:pt x="296" y="5"/>
                    <a:pt x="296" y="7"/>
                    <a:pt x="296" y="8"/>
                  </a:cubicBezTo>
                  <a:cubicBezTo>
                    <a:pt x="296" y="35"/>
                    <a:pt x="296" y="35"/>
                    <a:pt x="296" y="35"/>
                  </a:cubicBezTo>
                  <a:cubicBezTo>
                    <a:pt x="297" y="35"/>
                    <a:pt x="297" y="35"/>
                    <a:pt x="297" y="35"/>
                  </a:cubicBezTo>
                  <a:cubicBezTo>
                    <a:pt x="297" y="8"/>
                    <a:pt x="297" y="8"/>
                    <a:pt x="297" y="8"/>
                  </a:cubicBezTo>
                  <a:cubicBezTo>
                    <a:pt x="297" y="5"/>
                    <a:pt x="295" y="2"/>
                    <a:pt x="292" y="2"/>
                  </a:cubicBezTo>
                  <a:moveTo>
                    <a:pt x="347" y="0"/>
                  </a:moveTo>
                  <a:cubicBezTo>
                    <a:pt x="346" y="0"/>
                    <a:pt x="346" y="0"/>
                    <a:pt x="346" y="0"/>
                  </a:cubicBezTo>
                  <a:cubicBezTo>
                    <a:pt x="346" y="41"/>
                    <a:pt x="346" y="41"/>
                    <a:pt x="346" y="41"/>
                  </a:cubicBezTo>
                  <a:cubicBezTo>
                    <a:pt x="346" y="42"/>
                    <a:pt x="346" y="43"/>
                    <a:pt x="345" y="44"/>
                  </a:cubicBezTo>
                  <a:cubicBezTo>
                    <a:pt x="344" y="45"/>
                    <a:pt x="344" y="45"/>
                    <a:pt x="343" y="45"/>
                  </a:cubicBezTo>
                  <a:cubicBezTo>
                    <a:pt x="345" y="45"/>
                    <a:pt x="345" y="45"/>
                    <a:pt x="345" y="45"/>
                  </a:cubicBezTo>
                  <a:cubicBezTo>
                    <a:pt x="346" y="44"/>
                    <a:pt x="347" y="43"/>
                    <a:pt x="347" y="41"/>
                  </a:cubicBezTo>
                  <a:cubicBezTo>
                    <a:pt x="347" y="0"/>
                    <a:pt x="347" y="0"/>
                    <a:pt x="347" y="0"/>
                  </a:cubicBezTo>
                </a:path>
              </a:pathLst>
            </a:custGeom>
            <a:solidFill>
              <a:srgbClr val="9F9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301"/>
            <p:cNvSpPr>
              <a:spLocks noEditPoints="1"/>
            </p:cNvSpPr>
            <p:nvPr/>
          </p:nvSpPr>
          <p:spPr bwMode="auto">
            <a:xfrm>
              <a:off x="136526" y="3092534"/>
              <a:ext cx="4259263" cy="1008063"/>
            </a:xfrm>
            <a:custGeom>
              <a:avLst/>
              <a:gdLst>
                <a:gd name="T0" fmla="*/ 79 w 347"/>
                <a:gd name="T1" fmla="*/ 73 h 81"/>
                <a:gd name="T2" fmla="*/ 55 w 347"/>
                <a:gd name="T3" fmla="*/ 78 h 81"/>
                <a:gd name="T4" fmla="*/ 51 w 347"/>
                <a:gd name="T5" fmla="*/ 56 h 81"/>
                <a:gd name="T6" fmla="*/ 55 w 347"/>
                <a:gd name="T7" fmla="*/ 79 h 81"/>
                <a:gd name="T8" fmla="*/ 80 w 347"/>
                <a:gd name="T9" fmla="*/ 56 h 81"/>
                <a:gd name="T10" fmla="*/ 0 w 347"/>
                <a:gd name="T11" fmla="*/ 40 h 81"/>
                <a:gd name="T12" fmla="*/ 0 w 347"/>
                <a:gd name="T13" fmla="*/ 56 h 81"/>
                <a:gd name="T14" fmla="*/ 1 w 347"/>
                <a:gd name="T15" fmla="*/ 81 h 81"/>
                <a:gd name="T16" fmla="*/ 5 w 347"/>
                <a:gd name="T17" fmla="*/ 35 h 81"/>
                <a:gd name="T18" fmla="*/ 45 w 347"/>
                <a:gd name="T19" fmla="*/ 34 h 81"/>
                <a:gd name="T20" fmla="*/ 45 w 347"/>
                <a:gd name="T21" fmla="*/ 35 h 81"/>
                <a:gd name="T22" fmla="*/ 50 w 347"/>
                <a:gd name="T23" fmla="*/ 45 h 81"/>
                <a:gd name="T24" fmla="*/ 51 w 347"/>
                <a:gd name="T25" fmla="*/ 55 h 81"/>
                <a:gd name="T26" fmla="*/ 51 w 347"/>
                <a:gd name="T27" fmla="*/ 40 h 81"/>
                <a:gd name="T28" fmla="*/ 173 w 347"/>
                <a:gd name="T29" fmla="*/ 22 h 81"/>
                <a:gd name="T30" fmla="*/ 166 w 347"/>
                <a:gd name="T31" fmla="*/ 55 h 81"/>
                <a:gd name="T32" fmla="*/ 168 w 347"/>
                <a:gd name="T33" fmla="*/ 52 h 81"/>
                <a:gd name="T34" fmla="*/ 173 w 347"/>
                <a:gd name="T35" fmla="*/ 23 h 81"/>
                <a:gd name="T36" fmla="*/ 235 w 347"/>
                <a:gd name="T37" fmla="*/ 22 h 81"/>
                <a:gd name="T38" fmla="*/ 235 w 347"/>
                <a:gd name="T39" fmla="*/ 23 h 81"/>
                <a:gd name="T40" fmla="*/ 236 w 347"/>
                <a:gd name="T41" fmla="*/ 22 h 81"/>
                <a:gd name="T42" fmla="*/ 247 w 347"/>
                <a:gd name="T43" fmla="*/ 25 h 81"/>
                <a:gd name="T44" fmla="*/ 254 w 347"/>
                <a:gd name="T45" fmla="*/ 69 h 81"/>
                <a:gd name="T46" fmla="*/ 267 w 347"/>
                <a:gd name="T47" fmla="*/ 68 h 81"/>
                <a:gd name="T48" fmla="*/ 251 w 347"/>
                <a:gd name="T49" fmla="*/ 66 h 81"/>
                <a:gd name="T50" fmla="*/ 244 w 347"/>
                <a:gd name="T51" fmla="*/ 22 h 81"/>
                <a:gd name="T52" fmla="*/ 79 w 347"/>
                <a:gd name="T53" fmla="*/ 21 h 81"/>
                <a:gd name="T54" fmla="*/ 79 w 347"/>
                <a:gd name="T55" fmla="*/ 55 h 81"/>
                <a:gd name="T56" fmla="*/ 80 w 347"/>
                <a:gd name="T57" fmla="*/ 45 h 81"/>
                <a:gd name="T58" fmla="*/ 84 w 347"/>
                <a:gd name="T59" fmla="*/ 16 h 81"/>
                <a:gd name="T60" fmla="*/ 129 w 347"/>
                <a:gd name="T61" fmla="*/ 15 h 81"/>
                <a:gd name="T62" fmla="*/ 129 w 347"/>
                <a:gd name="T63" fmla="*/ 16 h 81"/>
                <a:gd name="T64" fmla="*/ 133 w 347"/>
                <a:gd name="T65" fmla="*/ 52 h 81"/>
                <a:gd name="T66" fmla="*/ 164 w 347"/>
                <a:gd name="T67" fmla="*/ 57 h 81"/>
                <a:gd name="T68" fmla="*/ 139 w 347"/>
                <a:gd name="T69" fmla="*/ 56 h 81"/>
                <a:gd name="T70" fmla="*/ 134 w 347"/>
                <a:gd name="T71" fmla="*/ 21 h 81"/>
                <a:gd name="T72" fmla="*/ 308 w 347"/>
                <a:gd name="T73" fmla="*/ 6 h 81"/>
                <a:gd name="T74" fmla="*/ 303 w 347"/>
                <a:gd name="T75" fmla="*/ 68 h 81"/>
                <a:gd name="T76" fmla="*/ 268 w 347"/>
                <a:gd name="T77" fmla="*/ 68 h 81"/>
                <a:gd name="T78" fmla="*/ 297 w 347"/>
                <a:gd name="T79" fmla="*/ 69 h 81"/>
                <a:gd name="T80" fmla="*/ 309 w 347"/>
                <a:gd name="T81" fmla="*/ 6 h 81"/>
                <a:gd name="T82" fmla="*/ 310 w 347"/>
                <a:gd name="T83" fmla="*/ 1 h 81"/>
                <a:gd name="T84" fmla="*/ 311 w 347"/>
                <a:gd name="T85" fmla="*/ 1 h 81"/>
                <a:gd name="T86" fmla="*/ 347 w 347"/>
                <a:gd name="T8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7" h="81">
                  <a:moveTo>
                    <a:pt x="80" y="56"/>
                  </a:moveTo>
                  <a:cubicBezTo>
                    <a:pt x="79" y="56"/>
                    <a:pt x="79" y="56"/>
                    <a:pt x="79" y="56"/>
                  </a:cubicBezTo>
                  <a:cubicBezTo>
                    <a:pt x="79" y="73"/>
                    <a:pt x="79" y="73"/>
                    <a:pt x="79" y="73"/>
                  </a:cubicBezTo>
                  <a:cubicBezTo>
                    <a:pt x="79" y="74"/>
                    <a:pt x="78" y="75"/>
                    <a:pt x="78" y="76"/>
                  </a:cubicBezTo>
                  <a:cubicBezTo>
                    <a:pt x="77" y="77"/>
                    <a:pt x="76" y="78"/>
                    <a:pt x="74" y="78"/>
                  </a:cubicBezTo>
                  <a:cubicBezTo>
                    <a:pt x="55" y="78"/>
                    <a:pt x="55" y="78"/>
                    <a:pt x="55" y="78"/>
                  </a:cubicBezTo>
                  <a:cubicBezTo>
                    <a:pt x="54" y="78"/>
                    <a:pt x="53" y="77"/>
                    <a:pt x="52" y="76"/>
                  </a:cubicBezTo>
                  <a:cubicBezTo>
                    <a:pt x="51" y="75"/>
                    <a:pt x="51" y="74"/>
                    <a:pt x="51" y="73"/>
                  </a:cubicBezTo>
                  <a:cubicBezTo>
                    <a:pt x="51" y="56"/>
                    <a:pt x="51" y="56"/>
                    <a:pt x="51" y="56"/>
                  </a:cubicBezTo>
                  <a:cubicBezTo>
                    <a:pt x="50" y="56"/>
                    <a:pt x="50" y="56"/>
                    <a:pt x="50" y="56"/>
                  </a:cubicBezTo>
                  <a:cubicBezTo>
                    <a:pt x="50" y="73"/>
                    <a:pt x="50" y="73"/>
                    <a:pt x="50" y="73"/>
                  </a:cubicBezTo>
                  <a:cubicBezTo>
                    <a:pt x="50" y="76"/>
                    <a:pt x="52" y="79"/>
                    <a:pt x="55" y="79"/>
                  </a:cubicBezTo>
                  <a:cubicBezTo>
                    <a:pt x="74" y="79"/>
                    <a:pt x="74" y="79"/>
                    <a:pt x="74" y="79"/>
                  </a:cubicBezTo>
                  <a:cubicBezTo>
                    <a:pt x="77" y="79"/>
                    <a:pt x="80" y="76"/>
                    <a:pt x="80" y="73"/>
                  </a:cubicBezTo>
                  <a:cubicBezTo>
                    <a:pt x="80" y="56"/>
                    <a:pt x="80" y="56"/>
                    <a:pt x="80" y="56"/>
                  </a:cubicBezTo>
                  <a:moveTo>
                    <a:pt x="32" y="34"/>
                  </a:moveTo>
                  <a:cubicBezTo>
                    <a:pt x="5" y="34"/>
                    <a:pt x="5" y="34"/>
                    <a:pt x="5" y="34"/>
                  </a:cubicBezTo>
                  <a:cubicBezTo>
                    <a:pt x="2" y="34"/>
                    <a:pt x="0" y="37"/>
                    <a:pt x="0" y="40"/>
                  </a:cubicBezTo>
                  <a:cubicBezTo>
                    <a:pt x="0" y="81"/>
                    <a:pt x="0" y="81"/>
                    <a:pt x="0" y="81"/>
                  </a:cubicBezTo>
                  <a:cubicBezTo>
                    <a:pt x="0" y="81"/>
                    <a:pt x="0" y="81"/>
                    <a:pt x="0" y="81"/>
                  </a:cubicBezTo>
                  <a:cubicBezTo>
                    <a:pt x="0" y="56"/>
                    <a:pt x="0" y="56"/>
                    <a:pt x="0" y="56"/>
                  </a:cubicBezTo>
                  <a:cubicBezTo>
                    <a:pt x="1" y="56"/>
                    <a:pt x="1" y="56"/>
                    <a:pt x="1" y="56"/>
                  </a:cubicBezTo>
                  <a:cubicBezTo>
                    <a:pt x="1" y="81"/>
                    <a:pt x="1" y="81"/>
                    <a:pt x="1" y="81"/>
                  </a:cubicBezTo>
                  <a:cubicBezTo>
                    <a:pt x="1" y="81"/>
                    <a:pt x="1" y="81"/>
                    <a:pt x="1" y="81"/>
                  </a:cubicBezTo>
                  <a:cubicBezTo>
                    <a:pt x="1" y="40"/>
                    <a:pt x="1" y="40"/>
                    <a:pt x="1" y="40"/>
                  </a:cubicBezTo>
                  <a:cubicBezTo>
                    <a:pt x="1" y="39"/>
                    <a:pt x="1" y="38"/>
                    <a:pt x="2" y="37"/>
                  </a:cubicBezTo>
                  <a:cubicBezTo>
                    <a:pt x="3" y="36"/>
                    <a:pt x="4" y="35"/>
                    <a:pt x="5" y="35"/>
                  </a:cubicBezTo>
                  <a:cubicBezTo>
                    <a:pt x="32" y="35"/>
                    <a:pt x="32" y="35"/>
                    <a:pt x="32" y="35"/>
                  </a:cubicBezTo>
                  <a:cubicBezTo>
                    <a:pt x="32" y="34"/>
                    <a:pt x="32" y="34"/>
                    <a:pt x="32" y="34"/>
                  </a:cubicBezTo>
                  <a:moveTo>
                    <a:pt x="45" y="34"/>
                  </a:moveTo>
                  <a:cubicBezTo>
                    <a:pt x="33" y="34"/>
                    <a:pt x="33" y="34"/>
                    <a:pt x="33" y="34"/>
                  </a:cubicBezTo>
                  <a:cubicBezTo>
                    <a:pt x="33" y="35"/>
                    <a:pt x="33" y="35"/>
                    <a:pt x="33" y="35"/>
                  </a:cubicBezTo>
                  <a:cubicBezTo>
                    <a:pt x="45" y="35"/>
                    <a:pt x="45" y="35"/>
                    <a:pt x="45" y="35"/>
                  </a:cubicBezTo>
                  <a:cubicBezTo>
                    <a:pt x="47" y="35"/>
                    <a:pt x="48" y="36"/>
                    <a:pt x="48" y="37"/>
                  </a:cubicBezTo>
                  <a:cubicBezTo>
                    <a:pt x="49" y="38"/>
                    <a:pt x="50" y="39"/>
                    <a:pt x="50" y="40"/>
                  </a:cubicBezTo>
                  <a:cubicBezTo>
                    <a:pt x="50" y="45"/>
                    <a:pt x="50" y="45"/>
                    <a:pt x="50" y="45"/>
                  </a:cubicBezTo>
                  <a:cubicBezTo>
                    <a:pt x="50" y="46"/>
                    <a:pt x="50" y="46"/>
                    <a:pt x="50" y="46"/>
                  </a:cubicBezTo>
                  <a:cubicBezTo>
                    <a:pt x="50" y="55"/>
                    <a:pt x="50" y="55"/>
                    <a:pt x="50" y="55"/>
                  </a:cubicBezTo>
                  <a:cubicBezTo>
                    <a:pt x="51" y="55"/>
                    <a:pt x="51" y="55"/>
                    <a:pt x="51" y="55"/>
                  </a:cubicBezTo>
                  <a:cubicBezTo>
                    <a:pt x="51" y="46"/>
                    <a:pt x="51" y="46"/>
                    <a:pt x="51" y="46"/>
                  </a:cubicBezTo>
                  <a:cubicBezTo>
                    <a:pt x="51" y="45"/>
                    <a:pt x="51" y="45"/>
                    <a:pt x="51" y="45"/>
                  </a:cubicBezTo>
                  <a:cubicBezTo>
                    <a:pt x="51" y="40"/>
                    <a:pt x="51" y="40"/>
                    <a:pt x="51" y="40"/>
                  </a:cubicBezTo>
                  <a:cubicBezTo>
                    <a:pt x="51" y="37"/>
                    <a:pt x="48" y="34"/>
                    <a:pt x="45" y="34"/>
                  </a:cubicBezTo>
                  <a:moveTo>
                    <a:pt x="206" y="22"/>
                  </a:moveTo>
                  <a:cubicBezTo>
                    <a:pt x="173" y="22"/>
                    <a:pt x="173" y="22"/>
                    <a:pt x="173" y="22"/>
                  </a:cubicBezTo>
                  <a:cubicBezTo>
                    <a:pt x="170" y="22"/>
                    <a:pt x="167" y="25"/>
                    <a:pt x="167" y="28"/>
                  </a:cubicBezTo>
                  <a:cubicBezTo>
                    <a:pt x="167" y="52"/>
                    <a:pt x="167" y="52"/>
                    <a:pt x="167" y="52"/>
                  </a:cubicBezTo>
                  <a:cubicBezTo>
                    <a:pt x="167" y="53"/>
                    <a:pt x="167" y="54"/>
                    <a:pt x="166" y="55"/>
                  </a:cubicBezTo>
                  <a:cubicBezTo>
                    <a:pt x="165" y="56"/>
                    <a:pt x="165" y="56"/>
                    <a:pt x="165" y="56"/>
                  </a:cubicBezTo>
                  <a:cubicBezTo>
                    <a:pt x="165" y="57"/>
                    <a:pt x="165" y="57"/>
                    <a:pt x="165" y="57"/>
                  </a:cubicBezTo>
                  <a:cubicBezTo>
                    <a:pt x="167" y="56"/>
                    <a:pt x="168" y="54"/>
                    <a:pt x="168" y="52"/>
                  </a:cubicBezTo>
                  <a:cubicBezTo>
                    <a:pt x="168" y="28"/>
                    <a:pt x="168" y="28"/>
                    <a:pt x="168" y="28"/>
                  </a:cubicBezTo>
                  <a:cubicBezTo>
                    <a:pt x="168" y="27"/>
                    <a:pt x="169" y="26"/>
                    <a:pt x="169" y="25"/>
                  </a:cubicBezTo>
                  <a:cubicBezTo>
                    <a:pt x="170" y="24"/>
                    <a:pt x="171" y="23"/>
                    <a:pt x="173" y="23"/>
                  </a:cubicBezTo>
                  <a:cubicBezTo>
                    <a:pt x="206" y="23"/>
                    <a:pt x="206" y="23"/>
                    <a:pt x="206" y="23"/>
                  </a:cubicBezTo>
                  <a:cubicBezTo>
                    <a:pt x="206" y="22"/>
                    <a:pt x="206" y="22"/>
                    <a:pt x="206" y="22"/>
                  </a:cubicBezTo>
                  <a:moveTo>
                    <a:pt x="235" y="22"/>
                  </a:moveTo>
                  <a:cubicBezTo>
                    <a:pt x="207" y="22"/>
                    <a:pt x="207" y="22"/>
                    <a:pt x="207" y="22"/>
                  </a:cubicBezTo>
                  <a:cubicBezTo>
                    <a:pt x="207" y="23"/>
                    <a:pt x="207" y="23"/>
                    <a:pt x="207" y="23"/>
                  </a:cubicBezTo>
                  <a:cubicBezTo>
                    <a:pt x="235" y="23"/>
                    <a:pt x="235" y="23"/>
                    <a:pt x="235" y="23"/>
                  </a:cubicBezTo>
                  <a:cubicBezTo>
                    <a:pt x="235" y="22"/>
                    <a:pt x="235" y="22"/>
                    <a:pt x="235" y="22"/>
                  </a:cubicBezTo>
                  <a:moveTo>
                    <a:pt x="244" y="22"/>
                  </a:moveTo>
                  <a:cubicBezTo>
                    <a:pt x="236" y="22"/>
                    <a:pt x="236" y="22"/>
                    <a:pt x="236" y="22"/>
                  </a:cubicBezTo>
                  <a:cubicBezTo>
                    <a:pt x="236" y="23"/>
                    <a:pt x="236" y="23"/>
                    <a:pt x="236" y="23"/>
                  </a:cubicBezTo>
                  <a:cubicBezTo>
                    <a:pt x="244" y="23"/>
                    <a:pt x="244" y="23"/>
                    <a:pt x="244" y="23"/>
                  </a:cubicBezTo>
                  <a:cubicBezTo>
                    <a:pt x="245" y="23"/>
                    <a:pt x="246" y="24"/>
                    <a:pt x="247" y="25"/>
                  </a:cubicBezTo>
                  <a:cubicBezTo>
                    <a:pt x="248" y="26"/>
                    <a:pt x="248" y="27"/>
                    <a:pt x="248" y="28"/>
                  </a:cubicBezTo>
                  <a:cubicBezTo>
                    <a:pt x="248" y="63"/>
                    <a:pt x="248" y="63"/>
                    <a:pt x="248" y="63"/>
                  </a:cubicBezTo>
                  <a:cubicBezTo>
                    <a:pt x="248" y="66"/>
                    <a:pt x="251" y="69"/>
                    <a:pt x="254" y="69"/>
                  </a:cubicBezTo>
                  <a:cubicBezTo>
                    <a:pt x="267" y="69"/>
                    <a:pt x="267" y="69"/>
                    <a:pt x="267" y="69"/>
                  </a:cubicBezTo>
                  <a:cubicBezTo>
                    <a:pt x="267" y="69"/>
                    <a:pt x="267" y="69"/>
                    <a:pt x="267" y="69"/>
                  </a:cubicBezTo>
                  <a:cubicBezTo>
                    <a:pt x="267" y="68"/>
                    <a:pt x="267" y="68"/>
                    <a:pt x="267" y="68"/>
                  </a:cubicBezTo>
                  <a:cubicBezTo>
                    <a:pt x="267" y="68"/>
                    <a:pt x="267" y="68"/>
                    <a:pt x="267" y="68"/>
                  </a:cubicBezTo>
                  <a:cubicBezTo>
                    <a:pt x="254" y="68"/>
                    <a:pt x="254" y="68"/>
                    <a:pt x="254" y="68"/>
                  </a:cubicBezTo>
                  <a:cubicBezTo>
                    <a:pt x="253" y="68"/>
                    <a:pt x="252" y="67"/>
                    <a:pt x="251" y="66"/>
                  </a:cubicBezTo>
                  <a:cubicBezTo>
                    <a:pt x="250" y="65"/>
                    <a:pt x="249" y="64"/>
                    <a:pt x="249" y="63"/>
                  </a:cubicBezTo>
                  <a:cubicBezTo>
                    <a:pt x="249" y="28"/>
                    <a:pt x="249" y="28"/>
                    <a:pt x="249" y="28"/>
                  </a:cubicBezTo>
                  <a:cubicBezTo>
                    <a:pt x="249" y="25"/>
                    <a:pt x="247" y="22"/>
                    <a:pt x="244" y="22"/>
                  </a:cubicBezTo>
                  <a:moveTo>
                    <a:pt x="127" y="15"/>
                  </a:moveTo>
                  <a:cubicBezTo>
                    <a:pt x="84" y="15"/>
                    <a:pt x="84" y="15"/>
                    <a:pt x="84" y="15"/>
                  </a:cubicBezTo>
                  <a:cubicBezTo>
                    <a:pt x="81" y="15"/>
                    <a:pt x="79" y="18"/>
                    <a:pt x="79" y="21"/>
                  </a:cubicBezTo>
                  <a:cubicBezTo>
                    <a:pt x="79" y="45"/>
                    <a:pt x="79" y="45"/>
                    <a:pt x="79" y="45"/>
                  </a:cubicBezTo>
                  <a:cubicBezTo>
                    <a:pt x="79" y="46"/>
                    <a:pt x="79" y="46"/>
                    <a:pt x="79" y="46"/>
                  </a:cubicBezTo>
                  <a:cubicBezTo>
                    <a:pt x="79" y="55"/>
                    <a:pt x="79" y="55"/>
                    <a:pt x="79" y="55"/>
                  </a:cubicBezTo>
                  <a:cubicBezTo>
                    <a:pt x="80" y="55"/>
                    <a:pt x="80" y="55"/>
                    <a:pt x="80" y="55"/>
                  </a:cubicBezTo>
                  <a:cubicBezTo>
                    <a:pt x="80" y="46"/>
                    <a:pt x="80" y="46"/>
                    <a:pt x="80" y="46"/>
                  </a:cubicBezTo>
                  <a:cubicBezTo>
                    <a:pt x="80" y="45"/>
                    <a:pt x="80" y="45"/>
                    <a:pt x="80" y="45"/>
                  </a:cubicBezTo>
                  <a:cubicBezTo>
                    <a:pt x="80" y="21"/>
                    <a:pt x="80" y="21"/>
                    <a:pt x="80" y="21"/>
                  </a:cubicBezTo>
                  <a:cubicBezTo>
                    <a:pt x="80" y="20"/>
                    <a:pt x="80" y="19"/>
                    <a:pt x="81" y="18"/>
                  </a:cubicBezTo>
                  <a:cubicBezTo>
                    <a:pt x="82" y="17"/>
                    <a:pt x="83" y="16"/>
                    <a:pt x="84" y="16"/>
                  </a:cubicBezTo>
                  <a:cubicBezTo>
                    <a:pt x="127" y="16"/>
                    <a:pt x="127" y="16"/>
                    <a:pt x="127" y="16"/>
                  </a:cubicBezTo>
                  <a:cubicBezTo>
                    <a:pt x="127" y="15"/>
                    <a:pt x="127" y="15"/>
                    <a:pt x="127" y="15"/>
                  </a:cubicBezTo>
                  <a:moveTo>
                    <a:pt x="129" y="15"/>
                  </a:moveTo>
                  <a:cubicBezTo>
                    <a:pt x="127" y="15"/>
                    <a:pt x="127" y="15"/>
                    <a:pt x="127" y="15"/>
                  </a:cubicBezTo>
                  <a:cubicBezTo>
                    <a:pt x="127" y="16"/>
                    <a:pt x="127" y="16"/>
                    <a:pt x="127" y="16"/>
                  </a:cubicBezTo>
                  <a:cubicBezTo>
                    <a:pt x="129" y="16"/>
                    <a:pt x="129" y="16"/>
                    <a:pt x="129" y="16"/>
                  </a:cubicBezTo>
                  <a:cubicBezTo>
                    <a:pt x="130" y="16"/>
                    <a:pt x="131" y="17"/>
                    <a:pt x="132" y="18"/>
                  </a:cubicBezTo>
                  <a:cubicBezTo>
                    <a:pt x="133" y="19"/>
                    <a:pt x="133" y="20"/>
                    <a:pt x="133" y="21"/>
                  </a:cubicBezTo>
                  <a:cubicBezTo>
                    <a:pt x="133" y="52"/>
                    <a:pt x="133" y="52"/>
                    <a:pt x="133" y="52"/>
                  </a:cubicBezTo>
                  <a:cubicBezTo>
                    <a:pt x="133" y="55"/>
                    <a:pt x="136" y="57"/>
                    <a:pt x="139" y="57"/>
                  </a:cubicBezTo>
                  <a:cubicBezTo>
                    <a:pt x="163" y="57"/>
                    <a:pt x="163" y="57"/>
                    <a:pt x="163" y="57"/>
                  </a:cubicBezTo>
                  <a:cubicBezTo>
                    <a:pt x="163" y="57"/>
                    <a:pt x="163" y="57"/>
                    <a:pt x="164" y="57"/>
                  </a:cubicBezTo>
                  <a:cubicBezTo>
                    <a:pt x="164" y="56"/>
                    <a:pt x="164" y="56"/>
                    <a:pt x="164" y="56"/>
                  </a:cubicBezTo>
                  <a:cubicBezTo>
                    <a:pt x="163" y="56"/>
                    <a:pt x="163" y="56"/>
                    <a:pt x="163" y="56"/>
                  </a:cubicBezTo>
                  <a:cubicBezTo>
                    <a:pt x="139" y="56"/>
                    <a:pt x="139" y="56"/>
                    <a:pt x="139" y="56"/>
                  </a:cubicBezTo>
                  <a:cubicBezTo>
                    <a:pt x="137" y="56"/>
                    <a:pt x="136" y="56"/>
                    <a:pt x="135" y="55"/>
                  </a:cubicBezTo>
                  <a:cubicBezTo>
                    <a:pt x="135" y="54"/>
                    <a:pt x="134" y="53"/>
                    <a:pt x="134" y="52"/>
                  </a:cubicBezTo>
                  <a:cubicBezTo>
                    <a:pt x="134" y="21"/>
                    <a:pt x="134" y="21"/>
                    <a:pt x="134" y="21"/>
                  </a:cubicBezTo>
                  <a:cubicBezTo>
                    <a:pt x="134" y="18"/>
                    <a:pt x="132" y="15"/>
                    <a:pt x="129" y="15"/>
                  </a:cubicBezTo>
                  <a:moveTo>
                    <a:pt x="310" y="1"/>
                  </a:moveTo>
                  <a:cubicBezTo>
                    <a:pt x="309" y="2"/>
                    <a:pt x="308" y="4"/>
                    <a:pt x="308" y="6"/>
                  </a:cubicBezTo>
                  <a:cubicBezTo>
                    <a:pt x="308" y="63"/>
                    <a:pt x="308" y="63"/>
                    <a:pt x="308" y="63"/>
                  </a:cubicBezTo>
                  <a:cubicBezTo>
                    <a:pt x="308" y="64"/>
                    <a:pt x="307" y="65"/>
                    <a:pt x="306" y="66"/>
                  </a:cubicBezTo>
                  <a:cubicBezTo>
                    <a:pt x="305" y="67"/>
                    <a:pt x="304" y="68"/>
                    <a:pt x="303" y="68"/>
                  </a:cubicBezTo>
                  <a:cubicBezTo>
                    <a:pt x="297" y="68"/>
                    <a:pt x="297" y="68"/>
                    <a:pt x="297" y="68"/>
                  </a:cubicBezTo>
                  <a:cubicBezTo>
                    <a:pt x="296" y="68"/>
                    <a:pt x="296" y="68"/>
                    <a:pt x="296" y="68"/>
                  </a:cubicBezTo>
                  <a:cubicBezTo>
                    <a:pt x="268" y="68"/>
                    <a:pt x="268" y="68"/>
                    <a:pt x="268" y="68"/>
                  </a:cubicBezTo>
                  <a:cubicBezTo>
                    <a:pt x="268" y="69"/>
                    <a:pt x="268" y="69"/>
                    <a:pt x="268" y="69"/>
                  </a:cubicBezTo>
                  <a:cubicBezTo>
                    <a:pt x="296" y="69"/>
                    <a:pt x="296" y="69"/>
                    <a:pt x="296" y="69"/>
                  </a:cubicBezTo>
                  <a:cubicBezTo>
                    <a:pt x="297" y="69"/>
                    <a:pt x="297" y="69"/>
                    <a:pt x="297" y="69"/>
                  </a:cubicBezTo>
                  <a:cubicBezTo>
                    <a:pt x="303" y="69"/>
                    <a:pt x="303" y="69"/>
                    <a:pt x="303" y="69"/>
                  </a:cubicBezTo>
                  <a:cubicBezTo>
                    <a:pt x="306" y="69"/>
                    <a:pt x="309" y="66"/>
                    <a:pt x="309" y="63"/>
                  </a:cubicBezTo>
                  <a:cubicBezTo>
                    <a:pt x="309" y="6"/>
                    <a:pt x="309" y="6"/>
                    <a:pt x="309" y="6"/>
                  </a:cubicBezTo>
                  <a:cubicBezTo>
                    <a:pt x="309" y="5"/>
                    <a:pt x="309" y="3"/>
                    <a:pt x="310" y="3"/>
                  </a:cubicBezTo>
                  <a:cubicBezTo>
                    <a:pt x="310" y="2"/>
                    <a:pt x="310" y="2"/>
                    <a:pt x="310" y="2"/>
                  </a:cubicBezTo>
                  <a:cubicBezTo>
                    <a:pt x="310" y="1"/>
                    <a:pt x="310" y="1"/>
                    <a:pt x="310" y="1"/>
                  </a:cubicBezTo>
                  <a:moveTo>
                    <a:pt x="347" y="0"/>
                  </a:moveTo>
                  <a:cubicBezTo>
                    <a:pt x="313" y="0"/>
                    <a:pt x="313" y="0"/>
                    <a:pt x="313" y="0"/>
                  </a:cubicBezTo>
                  <a:cubicBezTo>
                    <a:pt x="312" y="0"/>
                    <a:pt x="312" y="0"/>
                    <a:pt x="311" y="1"/>
                  </a:cubicBezTo>
                  <a:cubicBezTo>
                    <a:pt x="311" y="2"/>
                    <a:pt x="311" y="2"/>
                    <a:pt x="311" y="2"/>
                  </a:cubicBezTo>
                  <a:cubicBezTo>
                    <a:pt x="312" y="1"/>
                    <a:pt x="312" y="1"/>
                    <a:pt x="313" y="1"/>
                  </a:cubicBezTo>
                  <a:cubicBezTo>
                    <a:pt x="347" y="1"/>
                    <a:pt x="347" y="1"/>
                    <a:pt x="347" y="1"/>
                  </a:cubicBezTo>
                  <a:cubicBezTo>
                    <a:pt x="347" y="0"/>
                    <a:pt x="347" y="0"/>
                    <a:pt x="347" y="0"/>
                  </a:cubicBezTo>
                </a:path>
              </a:pathLst>
            </a:custGeom>
            <a:solidFill>
              <a:srgbClr val="B2B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302"/>
            <p:cNvSpPr>
              <a:spLocks noEditPoints="1"/>
            </p:cNvSpPr>
            <p:nvPr/>
          </p:nvSpPr>
          <p:spPr bwMode="auto">
            <a:xfrm>
              <a:off x="136526" y="2932197"/>
              <a:ext cx="4259263" cy="1204913"/>
            </a:xfrm>
            <a:custGeom>
              <a:avLst/>
              <a:gdLst>
                <a:gd name="T0" fmla="*/ 179 w 347"/>
                <a:gd name="T1" fmla="*/ 96 h 97"/>
                <a:gd name="T2" fmla="*/ 179 w 347"/>
                <a:gd name="T3" fmla="*/ 96 h 97"/>
                <a:gd name="T4" fmla="*/ 182 w 347"/>
                <a:gd name="T5" fmla="*/ 96 h 97"/>
                <a:gd name="T6" fmla="*/ 165 w 347"/>
                <a:gd name="T7" fmla="*/ 85 h 97"/>
                <a:gd name="T8" fmla="*/ 168 w 347"/>
                <a:gd name="T9" fmla="*/ 96 h 97"/>
                <a:gd name="T10" fmla="*/ 168 w 347"/>
                <a:gd name="T11" fmla="*/ 95 h 97"/>
                <a:gd name="T12" fmla="*/ 165 w 347"/>
                <a:gd name="T13" fmla="*/ 85 h 97"/>
                <a:gd name="T14" fmla="*/ 125 w 347"/>
                <a:gd name="T15" fmla="*/ 67 h 97"/>
                <a:gd name="T16" fmla="*/ 101 w 347"/>
                <a:gd name="T17" fmla="*/ 69 h 97"/>
                <a:gd name="T18" fmla="*/ 127 w 347"/>
                <a:gd name="T19" fmla="*/ 55 h 97"/>
                <a:gd name="T20" fmla="*/ 0 w 347"/>
                <a:gd name="T21" fmla="*/ 25 h 97"/>
                <a:gd name="T22" fmla="*/ 31 w 347"/>
                <a:gd name="T23" fmla="*/ 27 h 97"/>
                <a:gd name="T24" fmla="*/ 32 w 347"/>
                <a:gd name="T25" fmla="*/ 48 h 97"/>
                <a:gd name="T26" fmla="*/ 38 w 347"/>
                <a:gd name="T27" fmla="*/ 69 h 97"/>
                <a:gd name="T28" fmla="*/ 51 w 347"/>
                <a:gd name="T29" fmla="*/ 69 h 97"/>
                <a:gd name="T30" fmla="*/ 97 w 347"/>
                <a:gd name="T31" fmla="*/ 69 h 97"/>
                <a:gd name="T32" fmla="*/ 100 w 347"/>
                <a:gd name="T33" fmla="*/ 68 h 97"/>
                <a:gd name="T34" fmla="*/ 80 w 347"/>
                <a:gd name="T35" fmla="*/ 68 h 97"/>
                <a:gd name="T36" fmla="*/ 50 w 347"/>
                <a:gd name="T37" fmla="*/ 68 h 97"/>
                <a:gd name="T38" fmla="*/ 37 w 347"/>
                <a:gd name="T39" fmla="*/ 68 h 97"/>
                <a:gd name="T40" fmla="*/ 33 w 347"/>
                <a:gd name="T41" fmla="*/ 48 h 97"/>
                <a:gd name="T42" fmla="*/ 29 w 347"/>
                <a:gd name="T43" fmla="*/ 25 h 97"/>
                <a:gd name="T44" fmla="*/ 127 w 347"/>
                <a:gd name="T45" fmla="*/ 13 h 97"/>
                <a:gd name="T46" fmla="*/ 127 w 347"/>
                <a:gd name="T47" fmla="*/ 52 h 97"/>
                <a:gd name="T48" fmla="*/ 127 w 347"/>
                <a:gd name="T49" fmla="*/ 28 h 97"/>
                <a:gd name="T50" fmla="*/ 131 w 347"/>
                <a:gd name="T51" fmla="*/ 9 h 97"/>
                <a:gd name="T52" fmla="*/ 164 w 347"/>
                <a:gd name="T53" fmla="*/ 13 h 97"/>
                <a:gd name="T54" fmla="*/ 164 w 347"/>
                <a:gd name="T55" fmla="*/ 84 h 97"/>
                <a:gd name="T56" fmla="*/ 165 w 347"/>
                <a:gd name="T57" fmla="*/ 69 h 97"/>
                <a:gd name="T58" fmla="*/ 307 w 347"/>
                <a:gd name="T59" fmla="*/ 0 h 97"/>
                <a:gd name="T60" fmla="*/ 267 w 347"/>
                <a:gd name="T61" fmla="*/ 52 h 97"/>
                <a:gd name="T62" fmla="*/ 267 w 347"/>
                <a:gd name="T63" fmla="*/ 92 h 97"/>
                <a:gd name="T64" fmla="*/ 263 w 347"/>
                <a:gd name="T65" fmla="*/ 96 h 97"/>
                <a:gd name="T66" fmla="*/ 236 w 347"/>
                <a:gd name="T67" fmla="*/ 92 h 97"/>
                <a:gd name="T68" fmla="*/ 236 w 347"/>
                <a:gd name="T69" fmla="*/ 33 h 97"/>
                <a:gd name="T70" fmla="*/ 206 w 347"/>
                <a:gd name="T71" fmla="*/ 33 h 97"/>
                <a:gd name="T72" fmla="*/ 206 w 347"/>
                <a:gd name="T73" fmla="*/ 69 h 97"/>
                <a:gd name="T74" fmla="*/ 205 w 347"/>
                <a:gd name="T75" fmla="*/ 94 h 97"/>
                <a:gd name="T76" fmla="*/ 193 w 347"/>
                <a:gd name="T77" fmla="*/ 96 h 97"/>
                <a:gd name="T78" fmla="*/ 207 w 347"/>
                <a:gd name="T79" fmla="*/ 70 h 97"/>
                <a:gd name="T80" fmla="*/ 207 w 347"/>
                <a:gd name="T81" fmla="*/ 35 h 97"/>
                <a:gd name="T82" fmla="*/ 211 w 347"/>
                <a:gd name="T83" fmla="*/ 29 h 97"/>
                <a:gd name="T84" fmla="*/ 235 w 347"/>
                <a:gd name="T85" fmla="*/ 33 h 97"/>
                <a:gd name="T86" fmla="*/ 235 w 347"/>
                <a:gd name="T87" fmla="*/ 92 h 97"/>
                <a:gd name="T88" fmla="*/ 267 w 347"/>
                <a:gd name="T89" fmla="*/ 95 h 97"/>
                <a:gd name="T90" fmla="*/ 268 w 347"/>
                <a:gd name="T91" fmla="*/ 82 h 97"/>
                <a:gd name="T92" fmla="*/ 268 w 347"/>
                <a:gd name="T93" fmla="*/ 50 h 97"/>
                <a:gd name="T94" fmla="*/ 272 w 347"/>
                <a:gd name="T95" fmla="*/ 1 h 97"/>
                <a:gd name="T96" fmla="*/ 310 w 347"/>
                <a:gd name="T97" fmla="*/ 5 h 97"/>
                <a:gd name="T98" fmla="*/ 310 w 347"/>
                <a:gd name="T99" fmla="*/ 26 h 97"/>
                <a:gd name="T100" fmla="*/ 347 w 347"/>
                <a:gd name="T101" fmla="*/ 30 h 97"/>
                <a:gd name="T102" fmla="*/ 311 w 347"/>
                <a:gd name="T103" fmla="*/ 26 h 97"/>
                <a:gd name="T104" fmla="*/ 311 w 347"/>
                <a:gd name="T105" fmla="*/ 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7" h="97">
                  <a:moveTo>
                    <a:pt x="179" y="96"/>
                  </a:moveTo>
                  <a:cubicBezTo>
                    <a:pt x="179" y="96"/>
                    <a:pt x="179" y="96"/>
                    <a:pt x="178" y="96"/>
                  </a:cubicBezTo>
                  <a:cubicBezTo>
                    <a:pt x="179" y="96"/>
                    <a:pt x="179" y="96"/>
                    <a:pt x="179" y="96"/>
                  </a:cubicBezTo>
                  <a:cubicBezTo>
                    <a:pt x="180" y="96"/>
                    <a:pt x="180" y="96"/>
                    <a:pt x="180" y="96"/>
                  </a:cubicBezTo>
                  <a:cubicBezTo>
                    <a:pt x="181" y="96"/>
                    <a:pt x="181" y="96"/>
                    <a:pt x="181" y="96"/>
                  </a:cubicBezTo>
                  <a:cubicBezTo>
                    <a:pt x="180" y="96"/>
                    <a:pt x="180" y="96"/>
                    <a:pt x="179" y="96"/>
                  </a:cubicBezTo>
                  <a:moveTo>
                    <a:pt x="192" y="95"/>
                  </a:moveTo>
                  <a:cubicBezTo>
                    <a:pt x="180" y="95"/>
                    <a:pt x="180" y="95"/>
                    <a:pt x="180" y="95"/>
                  </a:cubicBezTo>
                  <a:cubicBezTo>
                    <a:pt x="181" y="95"/>
                    <a:pt x="181" y="96"/>
                    <a:pt x="182" y="96"/>
                  </a:cubicBezTo>
                  <a:cubicBezTo>
                    <a:pt x="192" y="96"/>
                    <a:pt x="192" y="96"/>
                    <a:pt x="192" y="96"/>
                  </a:cubicBezTo>
                  <a:cubicBezTo>
                    <a:pt x="192" y="95"/>
                    <a:pt x="192" y="95"/>
                    <a:pt x="192" y="95"/>
                  </a:cubicBezTo>
                  <a:moveTo>
                    <a:pt x="165" y="85"/>
                  </a:moveTo>
                  <a:cubicBezTo>
                    <a:pt x="164" y="85"/>
                    <a:pt x="164" y="85"/>
                    <a:pt x="164" y="85"/>
                  </a:cubicBezTo>
                  <a:cubicBezTo>
                    <a:pt x="164" y="91"/>
                    <a:pt x="164" y="91"/>
                    <a:pt x="164" y="91"/>
                  </a:cubicBezTo>
                  <a:cubicBezTo>
                    <a:pt x="164" y="94"/>
                    <a:pt x="166" y="96"/>
                    <a:pt x="168" y="96"/>
                  </a:cubicBezTo>
                  <a:cubicBezTo>
                    <a:pt x="177" y="96"/>
                    <a:pt x="177" y="96"/>
                    <a:pt x="177" y="96"/>
                  </a:cubicBezTo>
                  <a:cubicBezTo>
                    <a:pt x="178" y="96"/>
                    <a:pt x="178" y="95"/>
                    <a:pt x="179" y="95"/>
                  </a:cubicBezTo>
                  <a:cubicBezTo>
                    <a:pt x="168" y="95"/>
                    <a:pt x="168" y="95"/>
                    <a:pt x="168" y="95"/>
                  </a:cubicBezTo>
                  <a:cubicBezTo>
                    <a:pt x="167" y="95"/>
                    <a:pt x="166" y="95"/>
                    <a:pt x="166" y="94"/>
                  </a:cubicBezTo>
                  <a:cubicBezTo>
                    <a:pt x="165" y="93"/>
                    <a:pt x="165" y="92"/>
                    <a:pt x="165" y="91"/>
                  </a:cubicBezTo>
                  <a:cubicBezTo>
                    <a:pt x="165" y="85"/>
                    <a:pt x="165" y="85"/>
                    <a:pt x="165" y="85"/>
                  </a:cubicBezTo>
                  <a:moveTo>
                    <a:pt x="127" y="54"/>
                  </a:moveTo>
                  <a:cubicBezTo>
                    <a:pt x="127" y="64"/>
                    <a:pt x="127" y="64"/>
                    <a:pt x="127" y="64"/>
                  </a:cubicBezTo>
                  <a:cubicBezTo>
                    <a:pt x="127" y="65"/>
                    <a:pt x="126" y="66"/>
                    <a:pt x="125" y="67"/>
                  </a:cubicBezTo>
                  <a:cubicBezTo>
                    <a:pt x="125" y="67"/>
                    <a:pt x="124" y="68"/>
                    <a:pt x="123" y="68"/>
                  </a:cubicBezTo>
                  <a:cubicBezTo>
                    <a:pt x="101" y="68"/>
                    <a:pt x="101" y="68"/>
                    <a:pt x="101" y="68"/>
                  </a:cubicBezTo>
                  <a:cubicBezTo>
                    <a:pt x="101" y="69"/>
                    <a:pt x="101" y="69"/>
                    <a:pt x="101" y="69"/>
                  </a:cubicBezTo>
                  <a:cubicBezTo>
                    <a:pt x="123" y="69"/>
                    <a:pt x="123" y="69"/>
                    <a:pt x="123" y="69"/>
                  </a:cubicBezTo>
                  <a:cubicBezTo>
                    <a:pt x="124" y="69"/>
                    <a:pt x="126" y="68"/>
                    <a:pt x="127" y="66"/>
                  </a:cubicBezTo>
                  <a:cubicBezTo>
                    <a:pt x="127" y="55"/>
                    <a:pt x="127" y="55"/>
                    <a:pt x="127" y="55"/>
                  </a:cubicBezTo>
                  <a:cubicBezTo>
                    <a:pt x="127" y="55"/>
                    <a:pt x="127" y="54"/>
                    <a:pt x="127" y="54"/>
                  </a:cubicBezTo>
                  <a:moveTo>
                    <a:pt x="29" y="25"/>
                  </a:moveTo>
                  <a:cubicBezTo>
                    <a:pt x="0" y="25"/>
                    <a:pt x="0" y="25"/>
                    <a:pt x="0" y="25"/>
                  </a:cubicBezTo>
                  <a:cubicBezTo>
                    <a:pt x="0" y="26"/>
                    <a:pt x="0" y="26"/>
                    <a:pt x="0" y="26"/>
                  </a:cubicBezTo>
                  <a:cubicBezTo>
                    <a:pt x="29" y="26"/>
                    <a:pt x="29" y="26"/>
                    <a:pt x="29" y="26"/>
                  </a:cubicBezTo>
                  <a:cubicBezTo>
                    <a:pt x="30" y="26"/>
                    <a:pt x="31" y="26"/>
                    <a:pt x="31" y="27"/>
                  </a:cubicBezTo>
                  <a:cubicBezTo>
                    <a:pt x="32" y="27"/>
                    <a:pt x="32" y="28"/>
                    <a:pt x="32" y="29"/>
                  </a:cubicBezTo>
                  <a:cubicBezTo>
                    <a:pt x="32" y="47"/>
                    <a:pt x="32" y="47"/>
                    <a:pt x="32" y="47"/>
                  </a:cubicBezTo>
                  <a:cubicBezTo>
                    <a:pt x="32" y="48"/>
                    <a:pt x="32" y="48"/>
                    <a:pt x="32" y="48"/>
                  </a:cubicBezTo>
                  <a:cubicBezTo>
                    <a:pt x="32" y="64"/>
                    <a:pt x="32" y="64"/>
                    <a:pt x="32" y="64"/>
                  </a:cubicBezTo>
                  <a:cubicBezTo>
                    <a:pt x="32" y="67"/>
                    <a:pt x="35" y="69"/>
                    <a:pt x="37" y="69"/>
                  </a:cubicBezTo>
                  <a:cubicBezTo>
                    <a:pt x="38" y="69"/>
                    <a:pt x="38" y="69"/>
                    <a:pt x="38" y="69"/>
                  </a:cubicBezTo>
                  <a:cubicBezTo>
                    <a:pt x="39" y="69"/>
                    <a:pt x="39" y="69"/>
                    <a:pt x="39" y="69"/>
                  </a:cubicBezTo>
                  <a:cubicBezTo>
                    <a:pt x="50" y="69"/>
                    <a:pt x="50" y="69"/>
                    <a:pt x="50" y="69"/>
                  </a:cubicBezTo>
                  <a:cubicBezTo>
                    <a:pt x="51" y="69"/>
                    <a:pt x="51" y="69"/>
                    <a:pt x="51" y="69"/>
                  </a:cubicBezTo>
                  <a:cubicBezTo>
                    <a:pt x="79" y="69"/>
                    <a:pt x="79" y="69"/>
                    <a:pt x="79" y="69"/>
                  </a:cubicBezTo>
                  <a:cubicBezTo>
                    <a:pt x="80" y="69"/>
                    <a:pt x="80" y="69"/>
                    <a:pt x="80" y="69"/>
                  </a:cubicBezTo>
                  <a:cubicBezTo>
                    <a:pt x="97" y="69"/>
                    <a:pt x="97" y="69"/>
                    <a:pt x="97" y="69"/>
                  </a:cubicBezTo>
                  <a:cubicBezTo>
                    <a:pt x="98" y="69"/>
                    <a:pt x="98" y="69"/>
                    <a:pt x="98" y="69"/>
                  </a:cubicBezTo>
                  <a:cubicBezTo>
                    <a:pt x="100" y="69"/>
                    <a:pt x="100" y="69"/>
                    <a:pt x="100" y="69"/>
                  </a:cubicBezTo>
                  <a:cubicBezTo>
                    <a:pt x="100" y="68"/>
                    <a:pt x="100" y="68"/>
                    <a:pt x="100" y="68"/>
                  </a:cubicBezTo>
                  <a:cubicBezTo>
                    <a:pt x="98" y="68"/>
                    <a:pt x="98" y="68"/>
                    <a:pt x="98" y="68"/>
                  </a:cubicBezTo>
                  <a:cubicBezTo>
                    <a:pt x="97" y="68"/>
                    <a:pt x="97" y="68"/>
                    <a:pt x="97" y="68"/>
                  </a:cubicBezTo>
                  <a:cubicBezTo>
                    <a:pt x="80" y="68"/>
                    <a:pt x="80" y="68"/>
                    <a:pt x="80" y="68"/>
                  </a:cubicBezTo>
                  <a:cubicBezTo>
                    <a:pt x="79" y="68"/>
                    <a:pt x="79" y="68"/>
                    <a:pt x="79" y="68"/>
                  </a:cubicBezTo>
                  <a:cubicBezTo>
                    <a:pt x="51" y="68"/>
                    <a:pt x="51" y="68"/>
                    <a:pt x="51" y="68"/>
                  </a:cubicBezTo>
                  <a:cubicBezTo>
                    <a:pt x="50" y="68"/>
                    <a:pt x="50" y="68"/>
                    <a:pt x="50" y="68"/>
                  </a:cubicBezTo>
                  <a:cubicBezTo>
                    <a:pt x="39" y="68"/>
                    <a:pt x="39" y="68"/>
                    <a:pt x="39" y="68"/>
                  </a:cubicBezTo>
                  <a:cubicBezTo>
                    <a:pt x="38" y="68"/>
                    <a:pt x="38" y="68"/>
                    <a:pt x="38" y="68"/>
                  </a:cubicBezTo>
                  <a:cubicBezTo>
                    <a:pt x="37" y="68"/>
                    <a:pt x="37" y="68"/>
                    <a:pt x="37" y="68"/>
                  </a:cubicBezTo>
                  <a:cubicBezTo>
                    <a:pt x="36" y="68"/>
                    <a:pt x="35" y="67"/>
                    <a:pt x="34" y="67"/>
                  </a:cubicBezTo>
                  <a:cubicBezTo>
                    <a:pt x="34" y="66"/>
                    <a:pt x="33" y="65"/>
                    <a:pt x="33" y="64"/>
                  </a:cubicBezTo>
                  <a:cubicBezTo>
                    <a:pt x="33" y="48"/>
                    <a:pt x="33" y="48"/>
                    <a:pt x="33" y="48"/>
                  </a:cubicBezTo>
                  <a:cubicBezTo>
                    <a:pt x="33" y="47"/>
                    <a:pt x="33" y="47"/>
                    <a:pt x="33" y="47"/>
                  </a:cubicBezTo>
                  <a:cubicBezTo>
                    <a:pt x="33" y="29"/>
                    <a:pt x="33" y="29"/>
                    <a:pt x="33" y="29"/>
                  </a:cubicBezTo>
                  <a:cubicBezTo>
                    <a:pt x="33" y="27"/>
                    <a:pt x="31" y="25"/>
                    <a:pt x="29" y="25"/>
                  </a:cubicBezTo>
                  <a:moveTo>
                    <a:pt x="160" y="8"/>
                  </a:moveTo>
                  <a:cubicBezTo>
                    <a:pt x="131" y="8"/>
                    <a:pt x="131" y="8"/>
                    <a:pt x="131" y="8"/>
                  </a:cubicBezTo>
                  <a:cubicBezTo>
                    <a:pt x="129" y="8"/>
                    <a:pt x="127" y="11"/>
                    <a:pt x="127" y="13"/>
                  </a:cubicBezTo>
                  <a:cubicBezTo>
                    <a:pt x="127" y="28"/>
                    <a:pt x="127" y="28"/>
                    <a:pt x="127" y="28"/>
                  </a:cubicBezTo>
                  <a:cubicBezTo>
                    <a:pt x="127" y="29"/>
                    <a:pt x="127" y="29"/>
                    <a:pt x="127" y="29"/>
                  </a:cubicBezTo>
                  <a:cubicBezTo>
                    <a:pt x="127" y="52"/>
                    <a:pt x="127" y="52"/>
                    <a:pt x="127" y="52"/>
                  </a:cubicBezTo>
                  <a:cubicBezTo>
                    <a:pt x="127" y="53"/>
                    <a:pt x="127" y="53"/>
                    <a:pt x="127" y="54"/>
                  </a:cubicBezTo>
                  <a:cubicBezTo>
                    <a:pt x="127" y="29"/>
                    <a:pt x="127" y="29"/>
                    <a:pt x="127" y="29"/>
                  </a:cubicBezTo>
                  <a:cubicBezTo>
                    <a:pt x="127" y="28"/>
                    <a:pt x="127" y="28"/>
                    <a:pt x="127" y="28"/>
                  </a:cubicBezTo>
                  <a:cubicBezTo>
                    <a:pt x="127" y="13"/>
                    <a:pt x="127" y="13"/>
                    <a:pt x="127" y="13"/>
                  </a:cubicBezTo>
                  <a:cubicBezTo>
                    <a:pt x="127" y="12"/>
                    <a:pt x="128" y="11"/>
                    <a:pt x="129" y="10"/>
                  </a:cubicBezTo>
                  <a:cubicBezTo>
                    <a:pt x="129" y="10"/>
                    <a:pt x="130" y="9"/>
                    <a:pt x="131" y="9"/>
                  </a:cubicBezTo>
                  <a:cubicBezTo>
                    <a:pt x="160" y="9"/>
                    <a:pt x="160" y="9"/>
                    <a:pt x="160" y="9"/>
                  </a:cubicBezTo>
                  <a:cubicBezTo>
                    <a:pt x="161" y="9"/>
                    <a:pt x="162" y="10"/>
                    <a:pt x="163" y="10"/>
                  </a:cubicBezTo>
                  <a:cubicBezTo>
                    <a:pt x="163" y="11"/>
                    <a:pt x="164" y="12"/>
                    <a:pt x="164" y="13"/>
                  </a:cubicBezTo>
                  <a:cubicBezTo>
                    <a:pt x="164" y="69"/>
                    <a:pt x="164" y="69"/>
                    <a:pt x="164" y="69"/>
                  </a:cubicBezTo>
                  <a:cubicBezTo>
                    <a:pt x="164" y="70"/>
                    <a:pt x="164" y="70"/>
                    <a:pt x="164" y="70"/>
                  </a:cubicBezTo>
                  <a:cubicBezTo>
                    <a:pt x="164" y="84"/>
                    <a:pt x="164" y="84"/>
                    <a:pt x="164" y="84"/>
                  </a:cubicBezTo>
                  <a:cubicBezTo>
                    <a:pt x="165" y="84"/>
                    <a:pt x="165" y="84"/>
                    <a:pt x="165" y="84"/>
                  </a:cubicBezTo>
                  <a:cubicBezTo>
                    <a:pt x="165" y="70"/>
                    <a:pt x="165" y="70"/>
                    <a:pt x="165" y="70"/>
                  </a:cubicBezTo>
                  <a:cubicBezTo>
                    <a:pt x="165" y="69"/>
                    <a:pt x="165" y="69"/>
                    <a:pt x="165" y="69"/>
                  </a:cubicBezTo>
                  <a:cubicBezTo>
                    <a:pt x="165" y="13"/>
                    <a:pt x="165" y="13"/>
                    <a:pt x="165" y="13"/>
                  </a:cubicBezTo>
                  <a:cubicBezTo>
                    <a:pt x="165" y="11"/>
                    <a:pt x="162" y="8"/>
                    <a:pt x="160" y="8"/>
                  </a:cubicBezTo>
                  <a:moveTo>
                    <a:pt x="307" y="0"/>
                  </a:moveTo>
                  <a:cubicBezTo>
                    <a:pt x="272" y="0"/>
                    <a:pt x="272" y="0"/>
                    <a:pt x="272" y="0"/>
                  </a:cubicBezTo>
                  <a:cubicBezTo>
                    <a:pt x="269" y="0"/>
                    <a:pt x="267" y="2"/>
                    <a:pt x="267" y="5"/>
                  </a:cubicBezTo>
                  <a:cubicBezTo>
                    <a:pt x="267" y="52"/>
                    <a:pt x="267" y="52"/>
                    <a:pt x="267" y="52"/>
                  </a:cubicBezTo>
                  <a:cubicBezTo>
                    <a:pt x="267" y="81"/>
                    <a:pt x="267" y="81"/>
                    <a:pt x="267" y="81"/>
                  </a:cubicBezTo>
                  <a:cubicBezTo>
                    <a:pt x="267" y="82"/>
                    <a:pt x="267" y="82"/>
                    <a:pt x="267" y="82"/>
                  </a:cubicBezTo>
                  <a:cubicBezTo>
                    <a:pt x="267" y="92"/>
                    <a:pt x="267" y="92"/>
                    <a:pt x="267" y="92"/>
                  </a:cubicBezTo>
                  <a:cubicBezTo>
                    <a:pt x="267" y="93"/>
                    <a:pt x="267" y="93"/>
                    <a:pt x="267" y="94"/>
                  </a:cubicBezTo>
                  <a:cubicBezTo>
                    <a:pt x="267" y="94"/>
                    <a:pt x="266" y="95"/>
                    <a:pt x="266" y="95"/>
                  </a:cubicBezTo>
                  <a:cubicBezTo>
                    <a:pt x="265" y="96"/>
                    <a:pt x="264" y="96"/>
                    <a:pt x="263" y="96"/>
                  </a:cubicBezTo>
                  <a:cubicBezTo>
                    <a:pt x="240" y="96"/>
                    <a:pt x="240" y="96"/>
                    <a:pt x="240" y="96"/>
                  </a:cubicBezTo>
                  <a:cubicBezTo>
                    <a:pt x="239" y="96"/>
                    <a:pt x="238" y="96"/>
                    <a:pt x="237" y="95"/>
                  </a:cubicBezTo>
                  <a:cubicBezTo>
                    <a:pt x="237" y="94"/>
                    <a:pt x="236" y="93"/>
                    <a:pt x="236" y="92"/>
                  </a:cubicBezTo>
                  <a:cubicBezTo>
                    <a:pt x="236" y="36"/>
                    <a:pt x="236" y="36"/>
                    <a:pt x="236" y="36"/>
                  </a:cubicBezTo>
                  <a:cubicBezTo>
                    <a:pt x="236" y="35"/>
                    <a:pt x="236" y="35"/>
                    <a:pt x="236" y="35"/>
                  </a:cubicBezTo>
                  <a:cubicBezTo>
                    <a:pt x="236" y="33"/>
                    <a:pt x="236" y="33"/>
                    <a:pt x="236" y="33"/>
                  </a:cubicBezTo>
                  <a:cubicBezTo>
                    <a:pt x="236" y="30"/>
                    <a:pt x="234" y="28"/>
                    <a:pt x="231" y="28"/>
                  </a:cubicBezTo>
                  <a:cubicBezTo>
                    <a:pt x="211" y="28"/>
                    <a:pt x="211" y="28"/>
                    <a:pt x="211" y="28"/>
                  </a:cubicBezTo>
                  <a:cubicBezTo>
                    <a:pt x="208" y="28"/>
                    <a:pt x="206" y="30"/>
                    <a:pt x="206" y="33"/>
                  </a:cubicBezTo>
                  <a:cubicBezTo>
                    <a:pt x="206" y="35"/>
                    <a:pt x="206" y="35"/>
                    <a:pt x="206" y="35"/>
                  </a:cubicBezTo>
                  <a:cubicBezTo>
                    <a:pt x="206" y="36"/>
                    <a:pt x="206" y="36"/>
                    <a:pt x="206" y="36"/>
                  </a:cubicBezTo>
                  <a:cubicBezTo>
                    <a:pt x="206" y="69"/>
                    <a:pt x="206" y="69"/>
                    <a:pt x="206" y="69"/>
                  </a:cubicBezTo>
                  <a:cubicBezTo>
                    <a:pt x="206" y="70"/>
                    <a:pt x="206" y="70"/>
                    <a:pt x="206" y="70"/>
                  </a:cubicBezTo>
                  <a:cubicBezTo>
                    <a:pt x="206" y="91"/>
                    <a:pt x="206" y="91"/>
                    <a:pt x="206" y="91"/>
                  </a:cubicBezTo>
                  <a:cubicBezTo>
                    <a:pt x="206" y="92"/>
                    <a:pt x="206" y="93"/>
                    <a:pt x="205" y="94"/>
                  </a:cubicBezTo>
                  <a:cubicBezTo>
                    <a:pt x="204" y="95"/>
                    <a:pt x="203" y="95"/>
                    <a:pt x="202" y="95"/>
                  </a:cubicBezTo>
                  <a:cubicBezTo>
                    <a:pt x="193" y="95"/>
                    <a:pt x="193" y="95"/>
                    <a:pt x="193" y="95"/>
                  </a:cubicBezTo>
                  <a:cubicBezTo>
                    <a:pt x="193" y="96"/>
                    <a:pt x="193" y="96"/>
                    <a:pt x="193" y="96"/>
                  </a:cubicBezTo>
                  <a:cubicBezTo>
                    <a:pt x="202" y="96"/>
                    <a:pt x="202" y="96"/>
                    <a:pt x="202" y="96"/>
                  </a:cubicBezTo>
                  <a:cubicBezTo>
                    <a:pt x="205" y="96"/>
                    <a:pt x="207" y="94"/>
                    <a:pt x="207" y="91"/>
                  </a:cubicBezTo>
                  <a:cubicBezTo>
                    <a:pt x="207" y="70"/>
                    <a:pt x="207" y="70"/>
                    <a:pt x="207" y="70"/>
                  </a:cubicBezTo>
                  <a:cubicBezTo>
                    <a:pt x="207" y="69"/>
                    <a:pt x="207" y="69"/>
                    <a:pt x="207" y="69"/>
                  </a:cubicBezTo>
                  <a:cubicBezTo>
                    <a:pt x="207" y="36"/>
                    <a:pt x="207" y="36"/>
                    <a:pt x="207" y="36"/>
                  </a:cubicBezTo>
                  <a:cubicBezTo>
                    <a:pt x="207" y="35"/>
                    <a:pt x="207" y="35"/>
                    <a:pt x="207" y="35"/>
                  </a:cubicBezTo>
                  <a:cubicBezTo>
                    <a:pt x="207" y="33"/>
                    <a:pt x="207" y="33"/>
                    <a:pt x="207" y="33"/>
                  </a:cubicBezTo>
                  <a:cubicBezTo>
                    <a:pt x="207" y="32"/>
                    <a:pt x="207" y="31"/>
                    <a:pt x="208" y="30"/>
                  </a:cubicBezTo>
                  <a:cubicBezTo>
                    <a:pt x="209" y="29"/>
                    <a:pt x="210" y="29"/>
                    <a:pt x="211" y="29"/>
                  </a:cubicBezTo>
                  <a:cubicBezTo>
                    <a:pt x="231" y="29"/>
                    <a:pt x="231" y="29"/>
                    <a:pt x="231" y="29"/>
                  </a:cubicBezTo>
                  <a:cubicBezTo>
                    <a:pt x="233" y="29"/>
                    <a:pt x="234" y="29"/>
                    <a:pt x="234" y="30"/>
                  </a:cubicBezTo>
                  <a:cubicBezTo>
                    <a:pt x="235" y="31"/>
                    <a:pt x="235" y="32"/>
                    <a:pt x="235" y="33"/>
                  </a:cubicBezTo>
                  <a:cubicBezTo>
                    <a:pt x="235" y="35"/>
                    <a:pt x="235" y="35"/>
                    <a:pt x="235" y="35"/>
                  </a:cubicBezTo>
                  <a:cubicBezTo>
                    <a:pt x="235" y="36"/>
                    <a:pt x="235" y="36"/>
                    <a:pt x="235" y="36"/>
                  </a:cubicBezTo>
                  <a:cubicBezTo>
                    <a:pt x="235" y="92"/>
                    <a:pt x="235" y="92"/>
                    <a:pt x="235" y="92"/>
                  </a:cubicBezTo>
                  <a:cubicBezTo>
                    <a:pt x="235" y="95"/>
                    <a:pt x="237" y="97"/>
                    <a:pt x="240" y="97"/>
                  </a:cubicBezTo>
                  <a:cubicBezTo>
                    <a:pt x="263" y="97"/>
                    <a:pt x="263" y="97"/>
                    <a:pt x="263" y="97"/>
                  </a:cubicBezTo>
                  <a:cubicBezTo>
                    <a:pt x="265" y="97"/>
                    <a:pt x="266" y="96"/>
                    <a:pt x="267" y="95"/>
                  </a:cubicBezTo>
                  <a:cubicBezTo>
                    <a:pt x="267" y="95"/>
                    <a:pt x="268" y="94"/>
                    <a:pt x="268" y="94"/>
                  </a:cubicBezTo>
                  <a:cubicBezTo>
                    <a:pt x="268" y="93"/>
                    <a:pt x="268" y="93"/>
                    <a:pt x="268" y="92"/>
                  </a:cubicBezTo>
                  <a:cubicBezTo>
                    <a:pt x="268" y="82"/>
                    <a:pt x="268" y="82"/>
                    <a:pt x="268" y="82"/>
                  </a:cubicBezTo>
                  <a:cubicBezTo>
                    <a:pt x="268" y="81"/>
                    <a:pt x="268" y="81"/>
                    <a:pt x="268" y="81"/>
                  </a:cubicBezTo>
                  <a:cubicBezTo>
                    <a:pt x="268" y="52"/>
                    <a:pt x="268" y="52"/>
                    <a:pt x="268" y="52"/>
                  </a:cubicBezTo>
                  <a:cubicBezTo>
                    <a:pt x="268" y="50"/>
                    <a:pt x="268" y="50"/>
                    <a:pt x="268" y="50"/>
                  </a:cubicBezTo>
                  <a:cubicBezTo>
                    <a:pt x="268" y="5"/>
                    <a:pt x="268" y="5"/>
                    <a:pt x="268" y="5"/>
                  </a:cubicBezTo>
                  <a:cubicBezTo>
                    <a:pt x="268" y="3"/>
                    <a:pt x="269" y="2"/>
                    <a:pt x="269" y="2"/>
                  </a:cubicBezTo>
                  <a:cubicBezTo>
                    <a:pt x="270" y="1"/>
                    <a:pt x="271" y="1"/>
                    <a:pt x="272" y="1"/>
                  </a:cubicBezTo>
                  <a:cubicBezTo>
                    <a:pt x="307" y="1"/>
                    <a:pt x="307" y="1"/>
                    <a:pt x="307" y="1"/>
                  </a:cubicBezTo>
                  <a:cubicBezTo>
                    <a:pt x="308" y="1"/>
                    <a:pt x="309" y="1"/>
                    <a:pt x="309" y="2"/>
                  </a:cubicBezTo>
                  <a:cubicBezTo>
                    <a:pt x="310" y="2"/>
                    <a:pt x="310" y="3"/>
                    <a:pt x="310" y="5"/>
                  </a:cubicBezTo>
                  <a:cubicBezTo>
                    <a:pt x="310" y="14"/>
                    <a:pt x="310" y="14"/>
                    <a:pt x="310" y="14"/>
                  </a:cubicBezTo>
                  <a:cubicBezTo>
                    <a:pt x="310" y="15"/>
                    <a:pt x="310" y="15"/>
                    <a:pt x="310" y="15"/>
                  </a:cubicBezTo>
                  <a:cubicBezTo>
                    <a:pt x="310" y="26"/>
                    <a:pt x="310" y="26"/>
                    <a:pt x="310" y="26"/>
                  </a:cubicBezTo>
                  <a:cubicBezTo>
                    <a:pt x="310" y="29"/>
                    <a:pt x="313" y="31"/>
                    <a:pt x="315" y="31"/>
                  </a:cubicBezTo>
                  <a:cubicBezTo>
                    <a:pt x="347" y="31"/>
                    <a:pt x="347" y="31"/>
                    <a:pt x="347" y="31"/>
                  </a:cubicBezTo>
                  <a:cubicBezTo>
                    <a:pt x="347" y="30"/>
                    <a:pt x="347" y="30"/>
                    <a:pt x="347" y="30"/>
                  </a:cubicBezTo>
                  <a:cubicBezTo>
                    <a:pt x="315" y="30"/>
                    <a:pt x="315" y="30"/>
                    <a:pt x="315" y="30"/>
                  </a:cubicBezTo>
                  <a:cubicBezTo>
                    <a:pt x="314" y="30"/>
                    <a:pt x="313" y="29"/>
                    <a:pt x="312" y="29"/>
                  </a:cubicBezTo>
                  <a:cubicBezTo>
                    <a:pt x="312" y="28"/>
                    <a:pt x="311" y="27"/>
                    <a:pt x="311" y="26"/>
                  </a:cubicBezTo>
                  <a:cubicBezTo>
                    <a:pt x="311" y="15"/>
                    <a:pt x="311" y="15"/>
                    <a:pt x="311" y="15"/>
                  </a:cubicBezTo>
                  <a:cubicBezTo>
                    <a:pt x="311" y="14"/>
                    <a:pt x="311" y="14"/>
                    <a:pt x="311" y="14"/>
                  </a:cubicBezTo>
                  <a:cubicBezTo>
                    <a:pt x="311" y="5"/>
                    <a:pt x="311" y="5"/>
                    <a:pt x="311" y="5"/>
                  </a:cubicBezTo>
                  <a:cubicBezTo>
                    <a:pt x="311" y="2"/>
                    <a:pt x="309" y="0"/>
                    <a:pt x="307"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303"/>
            <p:cNvSpPr>
              <a:spLocks noEditPoints="1"/>
            </p:cNvSpPr>
            <p:nvPr/>
          </p:nvSpPr>
          <p:spPr bwMode="auto">
            <a:xfrm>
              <a:off x="136526" y="3552909"/>
              <a:ext cx="4259263" cy="1181100"/>
            </a:xfrm>
            <a:custGeom>
              <a:avLst/>
              <a:gdLst>
                <a:gd name="T0" fmla="*/ 100 w 347"/>
                <a:gd name="T1" fmla="*/ 88 h 95"/>
                <a:gd name="T2" fmla="*/ 73 w 347"/>
                <a:gd name="T3" fmla="*/ 91 h 95"/>
                <a:gd name="T4" fmla="*/ 70 w 347"/>
                <a:gd name="T5" fmla="*/ 65 h 95"/>
                <a:gd name="T6" fmla="*/ 73 w 347"/>
                <a:gd name="T7" fmla="*/ 92 h 95"/>
                <a:gd name="T8" fmla="*/ 101 w 347"/>
                <a:gd name="T9" fmla="*/ 65 h 95"/>
                <a:gd name="T10" fmla="*/ 192 w 347"/>
                <a:gd name="T11" fmla="*/ 90 h 95"/>
                <a:gd name="T12" fmla="*/ 308 w 347"/>
                <a:gd name="T13" fmla="*/ 90 h 95"/>
                <a:gd name="T14" fmla="*/ 307 w 347"/>
                <a:gd name="T15" fmla="*/ 90 h 95"/>
                <a:gd name="T16" fmla="*/ 197 w 347"/>
                <a:gd name="T17" fmla="*/ 94 h 95"/>
                <a:gd name="T18" fmla="*/ 193 w 347"/>
                <a:gd name="T19" fmla="*/ 60 h 95"/>
                <a:gd name="T20" fmla="*/ 149 w 347"/>
                <a:gd name="T21" fmla="*/ 53 h 95"/>
                <a:gd name="T22" fmla="*/ 148 w 347"/>
                <a:gd name="T23" fmla="*/ 93 h 95"/>
                <a:gd name="T24" fmla="*/ 129 w 347"/>
                <a:gd name="T25" fmla="*/ 93 h 95"/>
                <a:gd name="T26" fmla="*/ 128 w 347"/>
                <a:gd name="T27" fmla="*/ 53 h 95"/>
                <a:gd name="T28" fmla="*/ 127 w 347"/>
                <a:gd name="T29" fmla="*/ 50 h 95"/>
                <a:gd name="T30" fmla="*/ 127 w 347"/>
                <a:gd name="T31" fmla="*/ 90 h 95"/>
                <a:gd name="T32" fmla="*/ 150 w 347"/>
                <a:gd name="T33" fmla="*/ 90 h 95"/>
                <a:gd name="T34" fmla="*/ 150 w 347"/>
                <a:gd name="T35" fmla="*/ 48 h 95"/>
                <a:gd name="T36" fmla="*/ 343 w 347"/>
                <a:gd name="T37" fmla="*/ 41 h 95"/>
                <a:gd name="T38" fmla="*/ 308 w 347"/>
                <a:gd name="T39" fmla="*/ 42 h 95"/>
                <a:gd name="T40" fmla="*/ 307 w 347"/>
                <a:gd name="T41" fmla="*/ 62 h 95"/>
                <a:gd name="T42" fmla="*/ 310 w 347"/>
                <a:gd name="T43" fmla="*/ 42 h 95"/>
                <a:gd name="T44" fmla="*/ 347 w 347"/>
                <a:gd name="T45" fmla="*/ 42 h 95"/>
                <a:gd name="T46" fmla="*/ 180 w 347"/>
                <a:gd name="T47" fmla="*/ 34 h 95"/>
                <a:gd name="T48" fmla="*/ 164 w 347"/>
                <a:gd name="T49" fmla="*/ 34 h 95"/>
                <a:gd name="T50" fmla="*/ 149 w 347"/>
                <a:gd name="T51" fmla="*/ 47 h 95"/>
                <a:gd name="T52" fmla="*/ 151 w 347"/>
                <a:gd name="T53" fmla="*/ 36 h 95"/>
                <a:gd name="T54" fmla="*/ 165 w 347"/>
                <a:gd name="T55" fmla="*/ 35 h 95"/>
                <a:gd name="T56" fmla="*/ 189 w 347"/>
                <a:gd name="T57" fmla="*/ 35 h 95"/>
                <a:gd name="T58" fmla="*/ 192 w 347"/>
                <a:gd name="T59" fmla="*/ 45 h 95"/>
                <a:gd name="T60" fmla="*/ 193 w 347"/>
                <a:gd name="T61" fmla="*/ 58 h 95"/>
                <a:gd name="T62" fmla="*/ 193 w 347"/>
                <a:gd name="T63" fmla="*/ 39 h 95"/>
                <a:gd name="T64" fmla="*/ 0 w 347"/>
                <a:gd name="T65" fmla="*/ 19 h 95"/>
                <a:gd name="T66" fmla="*/ 0 w 347"/>
                <a:gd name="T67" fmla="*/ 77 h 95"/>
                <a:gd name="T68" fmla="*/ 26 w 347"/>
                <a:gd name="T69" fmla="*/ 88 h 95"/>
                <a:gd name="T70" fmla="*/ 30 w 347"/>
                <a:gd name="T71" fmla="*/ 76 h 95"/>
                <a:gd name="T72" fmla="*/ 34 w 347"/>
                <a:gd name="T73" fmla="*/ 52 h 95"/>
                <a:gd name="T74" fmla="*/ 65 w 347"/>
                <a:gd name="T75" fmla="*/ 52 h 95"/>
                <a:gd name="T76" fmla="*/ 69 w 347"/>
                <a:gd name="T77" fmla="*/ 64 h 95"/>
                <a:gd name="T78" fmla="*/ 65 w 347"/>
                <a:gd name="T79" fmla="*/ 51 h 95"/>
                <a:gd name="T80" fmla="*/ 34 w 347"/>
                <a:gd name="T81" fmla="*/ 51 h 95"/>
                <a:gd name="T82" fmla="*/ 30 w 347"/>
                <a:gd name="T83" fmla="*/ 77 h 95"/>
                <a:gd name="T84" fmla="*/ 26 w 347"/>
                <a:gd name="T85" fmla="*/ 87 h 95"/>
                <a:gd name="T86" fmla="*/ 1 w 347"/>
                <a:gd name="T87" fmla="*/ 83 h 95"/>
                <a:gd name="T88" fmla="*/ 1 w 347"/>
                <a:gd name="T89" fmla="*/ 44 h 95"/>
                <a:gd name="T90" fmla="*/ 105 w 347"/>
                <a:gd name="T91" fmla="*/ 0 h 95"/>
                <a:gd name="T92" fmla="*/ 100 w 347"/>
                <a:gd name="T93" fmla="*/ 19 h 95"/>
                <a:gd name="T94" fmla="*/ 100 w 347"/>
                <a:gd name="T95" fmla="*/ 64 h 95"/>
                <a:gd name="T96" fmla="*/ 101 w 347"/>
                <a:gd name="T97" fmla="*/ 53 h 95"/>
                <a:gd name="T98" fmla="*/ 101 w 347"/>
                <a:gd name="T99" fmla="*/ 5 h 95"/>
                <a:gd name="T100" fmla="*/ 123 w 347"/>
                <a:gd name="T101" fmla="*/ 1 h 95"/>
                <a:gd name="T102" fmla="*/ 127 w 347"/>
                <a:gd name="T103" fmla="*/ 5 h 95"/>
                <a:gd name="T104" fmla="*/ 127 w 347"/>
                <a:gd name="T105" fmla="*/ 45 h 95"/>
                <a:gd name="T106" fmla="*/ 127 w 347"/>
                <a:gd name="T107"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 h="95">
                  <a:moveTo>
                    <a:pt x="101" y="65"/>
                  </a:moveTo>
                  <a:cubicBezTo>
                    <a:pt x="100" y="65"/>
                    <a:pt x="100" y="65"/>
                    <a:pt x="100" y="65"/>
                  </a:cubicBezTo>
                  <a:cubicBezTo>
                    <a:pt x="100" y="88"/>
                    <a:pt x="100" y="88"/>
                    <a:pt x="100" y="88"/>
                  </a:cubicBezTo>
                  <a:cubicBezTo>
                    <a:pt x="100" y="89"/>
                    <a:pt x="100" y="90"/>
                    <a:pt x="99" y="90"/>
                  </a:cubicBezTo>
                  <a:cubicBezTo>
                    <a:pt x="98" y="91"/>
                    <a:pt x="98" y="91"/>
                    <a:pt x="96" y="91"/>
                  </a:cubicBezTo>
                  <a:cubicBezTo>
                    <a:pt x="73" y="91"/>
                    <a:pt x="73" y="91"/>
                    <a:pt x="73" y="91"/>
                  </a:cubicBezTo>
                  <a:cubicBezTo>
                    <a:pt x="72" y="91"/>
                    <a:pt x="71" y="91"/>
                    <a:pt x="71" y="90"/>
                  </a:cubicBezTo>
                  <a:cubicBezTo>
                    <a:pt x="70" y="90"/>
                    <a:pt x="70" y="89"/>
                    <a:pt x="70" y="88"/>
                  </a:cubicBezTo>
                  <a:cubicBezTo>
                    <a:pt x="70" y="65"/>
                    <a:pt x="70" y="65"/>
                    <a:pt x="70" y="65"/>
                  </a:cubicBezTo>
                  <a:cubicBezTo>
                    <a:pt x="69" y="65"/>
                    <a:pt x="69" y="65"/>
                    <a:pt x="69" y="65"/>
                  </a:cubicBezTo>
                  <a:cubicBezTo>
                    <a:pt x="69" y="88"/>
                    <a:pt x="69" y="88"/>
                    <a:pt x="69" y="88"/>
                  </a:cubicBezTo>
                  <a:cubicBezTo>
                    <a:pt x="69" y="90"/>
                    <a:pt x="71" y="92"/>
                    <a:pt x="73" y="92"/>
                  </a:cubicBezTo>
                  <a:cubicBezTo>
                    <a:pt x="96" y="92"/>
                    <a:pt x="96" y="92"/>
                    <a:pt x="96" y="92"/>
                  </a:cubicBezTo>
                  <a:cubicBezTo>
                    <a:pt x="99" y="92"/>
                    <a:pt x="101" y="90"/>
                    <a:pt x="101" y="88"/>
                  </a:cubicBezTo>
                  <a:cubicBezTo>
                    <a:pt x="101" y="65"/>
                    <a:pt x="101" y="65"/>
                    <a:pt x="101" y="65"/>
                  </a:cubicBezTo>
                  <a:moveTo>
                    <a:pt x="193" y="60"/>
                  </a:moveTo>
                  <a:cubicBezTo>
                    <a:pt x="193" y="60"/>
                    <a:pt x="193" y="60"/>
                    <a:pt x="192" y="61"/>
                  </a:cubicBezTo>
                  <a:cubicBezTo>
                    <a:pt x="192" y="90"/>
                    <a:pt x="192" y="90"/>
                    <a:pt x="192" y="90"/>
                  </a:cubicBezTo>
                  <a:cubicBezTo>
                    <a:pt x="192" y="93"/>
                    <a:pt x="194" y="95"/>
                    <a:pt x="197" y="95"/>
                  </a:cubicBezTo>
                  <a:cubicBezTo>
                    <a:pt x="303" y="95"/>
                    <a:pt x="303" y="95"/>
                    <a:pt x="303" y="95"/>
                  </a:cubicBezTo>
                  <a:cubicBezTo>
                    <a:pt x="305" y="95"/>
                    <a:pt x="307" y="93"/>
                    <a:pt x="308" y="90"/>
                  </a:cubicBezTo>
                  <a:cubicBezTo>
                    <a:pt x="307" y="63"/>
                    <a:pt x="307" y="63"/>
                    <a:pt x="307" y="63"/>
                  </a:cubicBezTo>
                  <a:cubicBezTo>
                    <a:pt x="307" y="63"/>
                    <a:pt x="307" y="63"/>
                    <a:pt x="307" y="63"/>
                  </a:cubicBezTo>
                  <a:cubicBezTo>
                    <a:pt x="307" y="90"/>
                    <a:pt x="307" y="90"/>
                    <a:pt x="307" y="90"/>
                  </a:cubicBezTo>
                  <a:cubicBezTo>
                    <a:pt x="307" y="91"/>
                    <a:pt x="306" y="92"/>
                    <a:pt x="306" y="93"/>
                  </a:cubicBezTo>
                  <a:cubicBezTo>
                    <a:pt x="305" y="94"/>
                    <a:pt x="304" y="94"/>
                    <a:pt x="303" y="94"/>
                  </a:cubicBezTo>
                  <a:cubicBezTo>
                    <a:pt x="197" y="94"/>
                    <a:pt x="197" y="94"/>
                    <a:pt x="197" y="94"/>
                  </a:cubicBezTo>
                  <a:cubicBezTo>
                    <a:pt x="196" y="94"/>
                    <a:pt x="195" y="94"/>
                    <a:pt x="194" y="93"/>
                  </a:cubicBezTo>
                  <a:cubicBezTo>
                    <a:pt x="194" y="92"/>
                    <a:pt x="193" y="91"/>
                    <a:pt x="193" y="90"/>
                  </a:cubicBezTo>
                  <a:cubicBezTo>
                    <a:pt x="193" y="60"/>
                    <a:pt x="193" y="60"/>
                    <a:pt x="193" y="60"/>
                  </a:cubicBezTo>
                  <a:moveTo>
                    <a:pt x="150" y="48"/>
                  </a:moveTo>
                  <a:cubicBezTo>
                    <a:pt x="149" y="48"/>
                    <a:pt x="149" y="48"/>
                    <a:pt x="149" y="48"/>
                  </a:cubicBezTo>
                  <a:cubicBezTo>
                    <a:pt x="149" y="53"/>
                    <a:pt x="149" y="53"/>
                    <a:pt x="149" y="53"/>
                  </a:cubicBezTo>
                  <a:cubicBezTo>
                    <a:pt x="149" y="54"/>
                    <a:pt x="149" y="54"/>
                    <a:pt x="149" y="54"/>
                  </a:cubicBezTo>
                  <a:cubicBezTo>
                    <a:pt x="149" y="90"/>
                    <a:pt x="149" y="90"/>
                    <a:pt x="149" y="90"/>
                  </a:cubicBezTo>
                  <a:cubicBezTo>
                    <a:pt x="149" y="91"/>
                    <a:pt x="148" y="92"/>
                    <a:pt x="148" y="93"/>
                  </a:cubicBezTo>
                  <a:cubicBezTo>
                    <a:pt x="147" y="94"/>
                    <a:pt x="146" y="94"/>
                    <a:pt x="145" y="94"/>
                  </a:cubicBezTo>
                  <a:cubicBezTo>
                    <a:pt x="131" y="94"/>
                    <a:pt x="131" y="94"/>
                    <a:pt x="131" y="94"/>
                  </a:cubicBezTo>
                  <a:cubicBezTo>
                    <a:pt x="130" y="94"/>
                    <a:pt x="129" y="94"/>
                    <a:pt x="129" y="93"/>
                  </a:cubicBezTo>
                  <a:cubicBezTo>
                    <a:pt x="128" y="92"/>
                    <a:pt x="128" y="91"/>
                    <a:pt x="128" y="90"/>
                  </a:cubicBezTo>
                  <a:cubicBezTo>
                    <a:pt x="128" y="54"/>
                    <a:pt x="128" y="54"/>
                    <a:pt x="128" y="54"/>
                  </a:cubicBezTo>
                  <a:cubicBezTo>
                    <a:pt x="128" y="53"/>
                    <a:pt x="128" y="53"/>
                    <a:pt x="128" y="53"/>
                  </a:cubicBezTo>
                  <a:cubicBezTo>
                    <a:pt x="128" y="50"/>
                    <a:pt x="128" y="50"/>
                    <a:pt x="128" y="50"/>
                  </a:cubicBezTo>
                  <a:cubicBezTo>
                    <a:pt x="127" y="50"/>
                    <a:pt x="127" y="50"/>
                    <a:pt x="127" y="50"/>
                  </a:cubicBezTo>
                  <a:cubicBezTo>
                    <a:pt x="127" y="50"/>
                    <a:pt x="127" y="50"/>
                    <a:pt x="127" y="50"/>
                  </a:cubicBezTo>
                  <a:cubicBezTo>
                    <a:pt x="127" y="53"/>
                    <a:pt x="127" y="53"/>
                    <a:pt x="127" y="53"/>
                  </a:cubicBezTo>
                  <a:cubicBezTo>
                    <a:pt x="127" y="54"/>
                    <a:pt x="127" y="54"/>
                    <a:pt x="127" y="54"/>
                  </a:cubicBezTo>
                  <a:cubicBezTo>
                    <a:pt x="127" y="90"/>
                    <a:pt x="127" y="90"/>
                    <a:pt x="127" y="90"/>
                  </a:cubicBezTo>
                  <a:cubicBezTo>
                    <a:pt x="127" y="93"/>
                    <a:pt x="129" y="95"/>
                    <a:pt x="131" y="95"/>
                  </a:cubicBezTo>
                  <a:cubicBezTo>
                    <a:pt x="145" y="95"/>
                    <a:pt x="145" y="95"/>
                    <a:pt x="145" y="95"/>
                  </a:cubicBezTo>
                  <a:cubicBezTo>
                    <a:pt x="148" y="95"/>
                    <a:pt x="150" y="93"/>
                    <a:pt x="150" y="90"/>
                  </a:cubicBezTo>
                  <a:cubicBezTo>
                    <a:pt x="150" y="54"/>
                    <a:pt x="150" y="54"/>
                    <a:pt x="150" y="54"/>
                  </a:cubicBezTo>
                  <a:cubicBezTo>
                    <a:pt x="150" y="53"/>
                    <a:pt x="150" y="53"/>
                    <a:pt x="150" y="53"/>
                  </a:cubicBezTo>
                  <a:cubicBezTo>
                    <a:pt x="150" y="48"/>
                    <a:pt x="150" y="48"/>
                    <a:pt x="150" y="48"/>
                  </a:cubicBezTo>
                  <a:moveTo>
                    <a:pt x="347" y="41"/>
                  </a:moveTo>
                  <a:cubicBezTo>
                    <a:pt x="345" y="41"/>
                    <a:pt x="345" y="41"/>
                    <a:pt x="345" y="41"/>
                  </a:cubicBezTo>
                  <a:cubicBezTo>
                    <a:pt x="343" y="41"/>
                    <a:pt x="343" y="41"/>
                    <a:pt x="343" y="41"/>
                  </a:cubicBezTo>
                  <a:cubicBezTo>
                    <a:pt x="311" y="41"/>
                    <a:pt x="311" y="41"/>
                    <a:pt x="311" y="41"/>
                  </a:cubicBezTo>
                  <a:cubicBezTo>
                    <a:pt x="311" y="41"/>
                    <a:pt x="310" y="41"/>
                    <a:pt x="310" y="41"/>
                  </a:cubicBezTo>
                  <a:cubicBezTo>
                    <a:pt x="309" y="42"/>
                    <a:pt x="309" y="42"/>
                    <a:pt x="308" y="42"/>
                  </a:cubicBezTo>
                  <a:cubicBezTo>
                    <a:pt x="307" y="43"/>
                    <a:pt x="307" y="45"/>
                    <a:pt x="307" y="46"/>
                  </a:cubicBezTo>
                  <a:cubicBezTo>
                    <a:pt x="307" y="62"/>
                    <a:pt x="307" y="62"/>
                    <a:pt x="307" y="62"/>
                  </a:cubicBezTo>
                  <a:cubicBezTo>
                    <a:pt x="307" y="62"/>
                    <a:pt x="307" y="62"/>
                    <a:pt x="307" y="62"/>
                  </a:cubicBezTo>
                  <a:cubicBezTo>
                    <a:pt x="307" y="46"/>
                    <a:pt x="307" y="46"/>
                    <a:pt x="307" y="46"/>
                  </a:cubicBezTo>
                  <a:cubicBezTo>
                    <a:pt x="307" y="45"/>
                    <a:pt x="308" y="44"/>
                    <a:pt x="309" y="43"/>
                  </a:cubicBezTo>
                  <a:cubicBezTo>
                    <a:pt x="309" y="43"/>
                    <a:pt x="309" y="43"/>
                    <a:pt x="310" y="42"/>
                  </a:cubicBezTo>
                  <a:cubicBezTo>
                    <a:pt x="310" y="42"/>
                    <a:pt x="311" y="42"/>
                    <a:pt x="311" y="42"/>
                  </a:cubicBezTo>
                  <a:cubicBezTo>
                    <a:pt x="344" y="42"/>
                    <a:pt x="344" y="42"/>
                    <a:pt x="344" y="42"/>
                  </a:cubicBezTo>
                  <a:cubicBezTo>
                    <a:pt x="347" y="42"/>
                    <a:pt x="347" y="42"/>
                    <a:pt x="347" y="42"/>
                  </a:cubicBezTo>
                  <a:cubicBezTo>
                    <a:pt x="347" y="41"/>
                    <a:pt x="347" y="41"/>
                    <a:pt x="347" y="41"/>
                  </a:cubicBezTo>
                  <a:moveTo>
                    <a:pt x="189" y="34"/>
                  </a:moveTo>
                  <a:cubicBezTo>
                    <a:pt x="180" y="34"/>
                    <a:pt x="180" y="34"/>
                    <a:pt x="180" y="34"/>
                  </a:cubicBezTo>
                  <a:cubicBezTo>
                    <a:pt x="179" y="34"/>
                    <a:pt x="179" y="34"/>
                    <a:pt x="179" y="34"/>
                  </a:cubicBezTo>
                  <a:cubicBezTo>
                    <a:pt x="165" y="34"/>
                    <a:pt x="165" y="34"/>
                    <a:pt x="165" y="34"/>
                  </a:cubicBezTo>
                  <a:cubicBezTo>
                    <a:pt x="164" y="34"/>
                    <a:pt x="164" y="34"/>
                    <a:pt x="164" y="34"/>
                  </a:cubicBezTo>
                  <a:cubicBezTo>
                    <a:pt x="154" y="34"/>
                    <a:pt x="154" y="34"/>
                    <a:pt x="154" y="34"/>
                  </a:cubicBezTo>
                  <a:cubicBezTo>
                    <a:pt x="151" y="34"/>
                    <a:pt x="149" y="36"/>
                    <a:pt x="149" y="39"/>
                  </a:cubicBezTo>
                  <a:cubicBezTo>
                    <a:pt x="149" y="47"/>
                    <a:pt x="149" y="47"/>
                    <a:pt x="149" y="47"/>
                  </a:cubicBezTo>
                  <a:cubicBezTo>
                    <a:pt x="150" y="47"/>
                    <a:pt x="150" y="47"/>
                    <a:pt x="150" y="47"/>
                  </a:cubicBezTo>
                  <a:cubicBezTo>
                    <a:pt x="150" y="39"/>
                    <a:pt x="150" y="39"/>
                    <a:pt x="150" y="39"/>
                  </a:cubicBezTo>
                  <a:cubicBezTo>
                    <a:pt x="150" y="38"/>
                    <a:pt x="150" y="37"/>
                    <a:pt x="151" y="36"/>
                  </a:cubicBezTo>
                  <a:cubicBezTo>
                    <a:pt x="152" y="36"/>
                    <a:pt x="153" y="35"/>
                    <a:pt x="154" y="35"/>
                  </a:cubicBezTo>
                  <a:cubicBezTo>
                    <a:pt x="164" y="35"/>
                    <a:pt x="164" y="35"/>
                    <a:pt x="164" y="35"/>
                  </a:cubicBezTo>
                  <a:cubicBezTo>
                    <a:pt x="165" y="35"/>
                    <a:pt x="165" y="35"/>
                    <a:pt x="165" y="35"/>
                  </a:cubicBezTo>
                  <a:cubicBezTo>
                    <a:pt x="179" y="35"/>
                    <a:pt x="179" y="35"/>
                    <a:pt x="179" y="35"/>
                  </a:cubicBezTo>
                  <a:cubicBezTo>
                    <a:pt x="180" y="35"/>
                    <a:pt x="180" y="35"/>
                    <a:pt x="180" y="35"/>
                  </a:cubicBezTo>
                  <a:cubicBezTo>
                    <a:pt x="189" y="35"/>
                    <a:pt x="189" y="35"/>
                    <a:pt x="189" y="35"/>
                  </a:cubicBezTo>
                  <a:cubicBezTo>
                    <a:pt x="190" y="35"/>
                    <a:pt x="191" y="36"/>
                    <a:pt x="191" y="36"/>
                  </a:cubicBezTo>
                  <a:cubicBezTo>
                    <a:pt x="192" y="37"/>
                    <a:pt x="192" y="38"/>
                    <a:pt x="192" y="39"/>
                  </a:cubicBezTo>
                  <a:cubicBezTo>
                    <a:pt x="192" y="45"/>
                    <a:pt x="192" y="45"/>
                    <a:pt x="192" y="45"/>
                  </a:cubicBezTo>
                  <a:cubicBezTo>
                    <a:pt x="192" y="46"/>
                    <a:pt x="192" y="46"/>
                    <a:pt x="192" y="46"/>
                  </a:cubicBezTo>
                  <a:cubicBezTo>
                    <a:pt x="192" y="57"/>
                    <a:pt x="192" y="57"/>
                    <a:pt x="192" y="57"/>
                  </a:cubicBezTo>
                  <a:cubicBezTo>
                    <a:pt x="193" y="57"/>
                    <a:pt x="193" y="57"/>
                    <a:pt x="193" y="58"/>
                  </a:cubicBezTo>
                  <a:cubicBezTo>
                    <a:pt x="193" y="46"/>
                    <a:pt x="193" y="46"/>
                    <a:pt x="193" y="46"/>
                  </a:cubicBezTo>
                  <a:cubicBezTo>
                    <a:pt x="193" y="45"/>
                    <a:pt x="193" y="45"/>
                    <a:pt x="193" y="45"/>
                  </a:cubicBezTo>
                  <a:cubicBezTo>
                    <a:pt x="193" y="39"/>
                    <a:pt x="193" y="39"/>
                    <a:pt x="193" y="39"/>
                  </a:cubicBezTo>
                  <a:cubicBezTo>
                    <a:pt x="193" y="36"/>
                    <a:pt x="191" y="34"/>
                    <a:pt x="189" y="34"/>
                  </a:cubicBezTo>
                  <a:moveTo>
                    <a:pt x="1" y="19"/>
                  </a:moveTo>
                  <a:cubicBezTo>
                    <a:pt x="0" y="19"/>
                    <a:pt x="0" y="19"/>
                    <a:pt x="0" y="19"/>
                  </a:cubicBezTo>
                  <a:cubicBezTo>
                    <a:pt x="0" y="44"/>
                    <a:pt x="0" y="44"/>
                    <a:pt x="0" y="44"/>
                  </a:cubicBezTo>
                  <a:cubicBezTo>
                    <a:pt x="0" y="76"/>
                    <a:pt x="0" y="76"/>
                    <a:pt x="0" y="76"/>
                  </a:cubicBezTo>
                  <a:cubicBezTo>
                    <a:pt x="0" y="77"/>
                    <a:pt x="0" y="77"/>
                    <a:pt x="0" y="77"/>
                  </a:cubicBezTo>
                  <a:cubicBezTo>
                    <a:pt x="0" y="83"/>
                    <a:pt x="0" y="83"/>
                    <a:pt x="0" y="83"/>
                  </a:cubicBezTo>
                  <a:cubicBezTo>
                    <a:pt x="0" y="86"/>
                    <a:pt x="2" y="88"/>
                    <a:pt x="4" y="88"/>
                  </a:cubicBezTo>
                  <a:cubicBezTo>
                    <a:pt x="26" y="88"/>
                    <a:pt x="26" y="88"/>
                    <a:pt x="26" y="88"/>
                  </a:cubicBezTo>
                  <a:cubicBezTo>
                    <a:pt x="28" y="88"/>
                    <a:pt x="30" y="86"/>
                    <a:pt x="30" y="83"/>
                  </a:cubicBezTo>
                  <a:cubicBezTo>
                    <a:pt x="30" y="77"/>
                    <a:pt x="30" y="77"/>
                    <a:pt x="30" y="77"/>
                  </a:cubicBezTo>
                  <a:cubicBezTo>
                    <a:pt x="30" y="76"/>
                    <a:pt x="30" y="76"/>
                    <a:pt x="30" y="76"/>
                  </a:cubicBezTo>
                  <a:cubicBezTo>
                    <a:pt x="30" y="56"/>
                    <a:pt x="30" y="56"/>
                    <a:pt x="30" y="56"/>
                  </a:cubicBezTo>
                  <a:cubicBezTo>
                    <a:pt x="30" y="55"/>
                    <a:pt x="31" y="54"/>
                    <a:pt x="31" y="53"/>
                  </a:cubicBezTo>
                  <a:cubicBezTo>
                    <a:pt x="32" y="53"/>
                    <a:pt x="33" y="52"/>
                    <a:pt x="34" y="52"/>
                  </a:cubicBezTo>
                  <a:cubicBezTo>
                    <a:pt x="38" y="52"/>
                    <a:pt x="38" y="52"/>
                    <a:pt x="38" y="52"/>
                  </a:cubicBezTo>
                  <a:cubicBezTo>
                    <a:pt x="39" y="52"/>
                    <a:pt x="39" y="52"/>
                    <a:pt x="39" y="52"/>
                  </a:cubicBezTo>
                  <a:cubicBezTo>
                    <a:pt x="65" y="52"/>
                    <a:pt x="65" y="52"/>
                    <a:pt x="65" y="52"/>
                  </a:cubicBezTo>
                  <a:cubicBezTo>
                    <a:pt x="66" y="52"/>
                    <a:pt x="67" y="53"/>
                    <a:pt x="68" y="53"/>
                  </a:cubicBezTo>
                  <a:cubicBezTo>
                    <a:pt x="68" y="54"/>
                    <a:pt x="69" y="55"/>
                    <a:pt x="69" y="56"/>
                  </a:cubicBezTo>
                  <a:cubicBezTo>
                    <a:pt x="69" y="64"/>
                    <a:pt x="69" y="64"/>
                    <a:pt x="69" y="64"/>
                  </a:cubicBezTo>
                  <a:cubicBezTo>
                    <a:pt x="70" y="64"/>
                    <a:pt x="70" y="64"/>
                    <a:pt x="70" y="64"/>
                  </a:cubicBezTo>
                  <a:cubicBezTo>
                    <a:pt x="70" y="56"/>
                    <a:pt x="70" y="56"/>
                    <a:pt x="70" y="56"/>
                  </a:cubicBezTo>
                  <a:cubicBezTo>
                    <a:pt x="70" y="54"/>
                    <a:pt x="67" y="51"/>
                    <a:pt x="65" y="51"/>
                  </a:cubicBezTo>
                  <a:cubicBezTo>
                    <a:pt x="39" y="51"/>
                    <a:pt x="39" y="51"/>
                    <a:pt x="39" y="51"/>
                  </a:cubicBezTo>
                  <a:cubicBezTo>
                    <a:pt x="38" y="51"/>
                    <a:pt x="38" y="51"/>
                    <a:pt x="38" y="51"/>
                  </a:cubicBezTo>
                  <a:cubicBezTo>
                    <a:pt x="34" y="51"/>
                    <a:pt x="34" y="51"/>
                    <a:pt x="34" y="51"/>
                  </a:cubicBezTo>
                  <a:cubicBezTo>
                    <a:pt x="32" y="51"/>
                    <a:pt x="30" y="54"/>
                    <a:pt x="30" y="56"/>
                  </a:cubicBezTo>
                  <a:cubicBezTo>
                    <a:pt x="30" y="76"/>
                    <a:pt x="30" y="76"/>
                    <a:pt x="30" y="76"/>
                  </a:cubicBezTo>
                  <a:cubicBezTo>
                    <a:pt x="30" y="77"/>
                    <a:pt x="30" y="77"/>
                    <a:pt x="30" y="77"/>
                  </a:cubicBezTo>
                  <a:cubicBezTo>
                    <a:pt x="30" y="83"/>
                    <a:pt x="30" y="83"/>
                    <a:pt x="30" y="83"/>
                  </a:cubicBezTo>
                  <a:cubicBezTo>
                    <a:pt x="30" y="84"/>
                    <a:pt x="29" y="85"/>
                    <a:pt x="28" y="86"/>
                  </a:cubicBezTo>
                  <a:cubicBezTo>
                    <a:pt x="28" y="87"/>
                    <a:pt x="27" y="87"/>
                    <a:pt x="26" y="87"/>
                  </a:cubicBezTo>
                  <a:cubicBezTo>
                    <a:pt x="4" y="87"/>
                    <a:pt x="4" y="87"/>
                    <a:pt x="4" y="87"/>
                  </a:cubicBezTo>
                  <a:cubicBezTo>
                    <a:pt x="3" y="87"/>
                    <a:pt x="2" y="87"/>
                    <a:pt x="2" y="86"/>
                  </a:cubicBezTo>
                  <a:cubicBezTo>
                    <a:pt x="1" y="85"/>
                    <a:pt x="1" y="84"/>
                    <a:pt x="1" y="83"/>
                  </a:cubicBezTo>
                  <a:cubicBezTo>
                    <a:pt x="1" y="77"/>
                    <a:pt x="1" y="77"/>
                    <a:pt x="1" y="77"/>
                  </a:cubicBezTo>
                  <a:cubicBezTo>
                    <a:pt x="1" y="76"/>
                    <a:pt x="1" y="76"/>
                    <a:pt x="1" y="76"/>
                  </a:cubicBezTo>
                  <a:cubicBezTo>
                    <a:pt x="1" y="44"/>
                    <a:pt x="1" y="44"/>
                    <a:pt x="1" y="44"/>
                  </a:cubicBezTo>
                  <a:cubicBezTo>
                    <a:pt x="1" y="19"/>
                    <a:pt x="1" y="19"/>
                    <a:pt x="1" y="19"/>
                  </a:cubicBezTo>
                  <a:moveTo>
                    <a:pt x="123" y="0"/>
                  </a:moveTo>
                  <a:cubicBezTo>
                    <a:pt x="105" y="0"/>
                    <a:pt x="105" y="0"/>
                    <a:pt x="105" y="0"/>
                  </a:cubicBezTo>
                  <a:cubicBezTo>
                    <a:pt x="102" y="0"/>
                    <a:pt x="100" y="2"/>
                    <a:pt x="100" y="5"/>
                  </a:cubicBezTo>
                  <a:cubicBezTo>
                    <a:pt x="100" y="18"/>
                    <a:pt x="100" y="18"/>
                    <a:pt x="100" y="18"/>
                  </a:cubicBezTo>
                  <a:cubicBezTo>
                    <a:pt x="100" y="19"/>
                    <a:pt x="100" y="19"/>
                    <a:pt x="100" y="19"/>
                  </a:cubicBezTo>
                  <a:cubicBezTo>
                    <a:pt x="100" y="53"/>
                    <a:pt x="100" y="53"/>
                    <a:pt x="100" y="53"/>
                  </a:cubicBezTo>
                  <a:cubicBezTo>
                    <a:pt x="100" y="54"/>
                    <a:pt x="100" y="54"/>
                    <a:pt x="100" y="54"/>
                  </a:cubicBezTo>
                  <a:cubicBezTo>
                    <a:pt x="100" y="64"/>
                    <a:pt x="100" y="64"/>
                    <a:pt x="100" y="64"/>
                  </a:cubicBezTo>
                  <a:cubicBezTo>
                    <a:pt x="101" y="64"/>
                    <a:pt x="101" y="64"/>
                    <a:pt x="101" y="64"/>
                  </a:cubicBezTo>
                  <a:cubicBezTo>
                    <a:pt x="101" y="54"/>
                    <a:pt x="101" y="54"/>
                    <a:pt x="101" y="54"/>
                  </a:cubicBezTo>
                  <a:cubicBezTo>
                    <a:pt x="101" y="53"/>
                    <a:pt x="101" y="53"/>
                    <a:pt x="101" y="53"/>
                  </a:cubicBezTo>
                  <a:cubicBezTo>
                    <a:pt x="101" y="19"/>
                    <a:pt x="101" y="19"/>
                    <a:pt x="101" y="19"/>
                  </a:cubicBezTo>
                  <a:cubicBezTo>
                    <a:pt x="101" y="18"/>
                    <a:pt x="101" y="18"/>
                    <a:pt x="101" y="18"/>
                  </a:cubicBezTo>
                  <a:cubicBezTo>
                    <a:pt x="101" y="5"/>
                    <a:pt x="101" y="5"/>
                    <a:pt x="101" y="5"/>
                  </a:cubicBezTo>
                  <a:cubicBezTo>
                    <a:pt x="101" y="4"/>
                    <a:pt x="102" y="3"/>
                    <a:pt x="102" y="2"/>
                  </a:cubicBezTo>
                  <a:cubicBezTo>
                    <a:pt x="103" y="2"/>
                    <a:pt x="104" y="1"/>
                    <a:pt x="105" y="1"/>
                  </a:cubicBezTo>
                  <a:cubicBezTo>
                    <a:pt x="123" y="1"/>
                    <a:pt x="123" y="1"/>
                    <a:pt x="123" y="1"/>
                  </a:cubicBezTo>
                  <a:cubicBezTo>
                    <a:pt x="124" y="1"/>
                    <a:pt x="125" y="2"/>
                    <a:pt x="126" y="2"/>
                  </a:cubicBezTo>
                  <a:cubicBezTo>
                    <a:pt x="126" y="3"/>
                    <a:pt x="126" y="3"/>
                    <a:pt x="127" y="4"/>
                  </a:cubicBezTo>
                  <a:cubicBezTo>
                    <a:pt x="127" y="4"/>
                    <a:pt x="127" y="5"/>
                    <a:pt x="127" y="5"/>
                  </a:cubicBezTo>
                  <a:cubicBezTo>
                    <a:pt x="127" y="16"/>
                    <a:pt x="127" y="16"/>
                    <a:pt x="127" y="16"/>
                  </a:cubicBezTo>
                  <a:cubicBezTo>
                    <a:pt x="127" y="45"/>
                    <a:pt x="127" y="45"/>
                    <a:pt x="127" y="45"/>
                  </a:cubicBezTo>
                  <a:cubicBezTo>
                    <a:pt x="127" y="45"/>
                    <a:pt x="127" y="45"/>
                    <a:pt x="127" y="45"/>
                  </a:cubicBezTo>
                  <a:cubicBezTo>
                    <a:pt x="127" y="45"/>
                    <a:pt x="127" y="45"/>
                    <a:pt x="128" y="45"/>
                  </a:cubicBezTo>
                  <a:cubicBezTo>
                    <a:pt x="128" y="5"/>
                    <a:pt x="128" y="5"/>
                    <a:pt x="128" y="5"/>
                  </a:cubicBezTo>
                  <a:cubicBezTo>
                    <a:pt x="128" y="5"/>
                    <a:pt x="128" y="4"/>
                    <a:pt x="127" y="4"/>
                  </a:cubicBezTo>
                  <a:cubicBezTo>
                    <a:pt x="127" y="3"/>
                    <a:pt x="127" y="3"/>
                    <a:pt x="127" y="2"/>
                  </a:cubicBezTo>
                  <a:cubicBezTo>
                    <a:pt x="126" y="1"/>
                    <a:pt x="124" y="0"/>
                    <a:pt x="123" y="0"/>
                  </a:cubicBezTo>
                </a:path>
              </a:pathLst>
            </a:custGeom>
            <a:solidFill>
              <a:srgbClr val="C5C5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304"/>
            <p:cNvSpPr>
              <a:spLocks noEditPoints="1"/>
            </p:cNvSpPr>
            <p:nvPr/>
          </p:nvSpPr>
          <p:spPr bwMode="auto">
            <a:xfrm>
              <a:off x="958851" y="4137109"/>
              <a:ext cx="3179763" cy="323850"/>
            </a:xfrm>
            <a:custGeom>
              <a:avLst/>
              <a:gdLst>
                <a:gd name="T0" fmla="*/ 167 w 259"/>
                <a:gd name="T1" fmla="*/ 24 h 26"/>
                <a:gd name="T2" fmla="*/ 169 w 259"/>
                <a:gd name="T3" fmla="*/ 26 h 26"/>
                <a:gd name="T4" fmla="*/ 171 w 259"/>
                <a:gd name="T5" fmla="*/ 25 h 26"/>
                <a:gd name="T6" fmla="*/ 171 w 259"/>
                <a:gd name="T7" fmla="*/ 25 h 26"/>
                <a:gd name="T8" fmla="*/ 206 w 259"/>
                <a:gd name="T9" fmla="*/ 26 h 26"/>
                <a:gd name="T10" fmla="*/ 171 w 259"/>
                <a:gd name="T11" fmla="*/ 25 h 26"/>
                <a:gd name="T12" fmla="*/ 171 w 259"/>
                <a:gd name="T13" fmla="*/ 25 h 26"/>
                <a:gd name="T14" fmla="*/ 171 w 259"/>
                <a:gd name="T15" fmla="*/ 25 h 26"/>
                <a:gd name="T16" fmla="*/ 167 w 259"/>
                <a:gd name="T17" fmla="*/ 23 h 26"/>
                <a:gd name="T18" fmla="*/ 210 w 259"/>
                <a:gd name="T19" fmla="*/ 24 h 26"/>
                <a:gd name="T20" fmla="*/ 217 w 259"/>
                <a:gd name="T21" fmla="*/ 18 h 26"/>
                <a:gd name="T22" fmla="*/ 41 w 259"/>
                <a:gd name="T23" fmla="*/ 17 h 26"/>
                <a:gd name="T24" fmla="*/ 33 w 259"/>
                <a:gd name="T25" fmla="*/ 17 h 26"/>
                <a:gd name="T26" fmla="*/ 2 w 259"/>
                <a:gd name="T27" fmla="*/ 17 h 26"/>
                <a:gd name="T28" fmla="*/ 0 w 259"/>
                <a:gd name="T29" fmla="*/ 17 h 26"/>
                <a:gd name="T30" fmla="*/ 2 w 259"/>
                <a:gd name="T31" fmla="*/ 18 h 26"/>
                <a:gd name="T32" fmla="*/ 33 w 259"/>
                <a:gd name="T33" fmla="*/ 18 h 26"/>
                <a:gd name="T34" fmla="*/ 41 w 259"/>
                <a:gd name="T35" fmla="*/ 18 h 26"/>
                <a:gd name="T36" fmla="*/ 259 w 259"/>
                <a:gd name="T37" fmla="*/ 15 h 26"/>
                <a:gd name="T38" fmla="*/ 240 w 259"/>
                <a:gd name="T39" fmla="*/ 15 h 26"/>
                <a:gd name="T40" fmla="*/ 222 w 259"/>
                <a:gd name="T41" fmla="*/ 15 h 26"/>
                <a:gd name="T42" fmla="*/ 221 w 259"/>
                <a:gd name="T43" fmla="*/ 15 h 26"/>
                <a:gd name="T44" fmla="*/ 218 w 259"/>
                <a:gd name="T45" fmla="*/ 15 h 26"/>
                <a:gd name="T46" fmla="*/ 217 w 259"/>
                <a:gd name="T47" fmla="*/ 17 h 26"/>
                <a:gd name="T48" fmla="*/ 218 w 259"/>
                <a:gd name="T49" fmla="*/ 16 h 26"/>
                <a:gd name="T50" fmla="*/ 221 w 259"/>
                <a:gd name="T51" fmla="*/ 15 h 26"/>
                <a:gd name="T52" fmla="*/ 222 w 259"/>
                <a:gd name="T53" fmla="*/ 15 h 26"/>
                <a:gd name="T54" fmla="*/ 240 w 259"/>
                <a:gd name="T55" fmla="*/ 16 h 26"/>
                <a:gd name="T56" fmla="*/ 259 w 259"/>
                <a:gd name="T57" fmla="*/ 16 h 26"/>
                <a:gd name="T58" fmla="*/ 259 w 259"/>
                <a:gd name="T59" fmla="*/ 15 h 26"/>
                <a:gd name="T60" fmla="*/ 43 w 259"/>
                <a:gd name="T61" fmla="*/ 17 h 26"/>
                <a:gd name="T62" fmla="*/ 41 w 259"/>
                <a:gd name="T63" fmla="*/ 18 h 26"/>
                <a:gd name="T64" fmla="*/ 46 w 259"/>
                <a:gd name="T65" fmla="*/ 16 h 26"/>
                <a:gd name="T66" fmla="*/ 157 w 259"/>
                <a:gd name="T67" fmla="*/ 14 h 26"/>
                <a:gd name="T68" fmla="*/ 157 w 259"/>
                <a:gd name="T69" fmla="*/ 14 h 26"/>
                <a:gd name="T70" fmla="*/ 167 w 259"/>
                <a:gd name="T71" fmla="*/ 23 h 26"/>
                <a:gd name="T72" fmla="*/ 157 w 259"/>
                <a:gd name="T73" fmla="*/ 14 h 26"/>
                <a:gd name="T74" fmla="*/ 147 w 259"/>
                <a:gd name="T75" fmla="*/ 11 h 26"/>
                <a:gd name="T76" fmla="*/ 126 w 259"/>
                <a:gd name="T77" fmla="*/ 11 h 26"/>
                <a:gd name="T78" fmla="*/ 126 w 259"/>
                <a:gd name="T79" fmla="*/ 12 h 26"/>
                <a:gd name="T80" fmla="*/ 148 w 259"/>
                <a:gd name="T81" fmla="*/ 12 h 26"/>
                <a:gd name="T82" fmla="*/ 152 w 259"/>
                <a:gd name="T83" fmla="*/ 11 h 26"/>
                <a:gd name="T84" fmla="*/ 153 w 259"/>
                <a:gd name="T85" fmla="*/ 11 h 26"/>
                <a:gd name="T86" fmla="*/ 155 w 259"/>
                <a:gd name="T87" fmla="*/ 12 h 26"/>
                <a:gd name="T88" fmla="*/ 157 w 259"/>
                <a:gd name="T89" fmla="*/ 14 h 26"/>
                <a:gd name="T90" fmla="*/ 155 w 259"/>
                <a:gd name="T91" fmla="*/ 11 h 26"/>
                <a:gd name="T92" fmla="*/ 115 w 259"/>
                <a:gd name="T93" fmla="*/ 3 h 26"/>
                <a:gd name="T94" fmla="*/ 122 w 259"/>
                <a:gd name="T95" fmla="*/ 10 h 26"/>
                <a:gd name="T96" fmla="*/ 58 w 259"/>
                <a:gd name="T97" fmla="*/ 2 h 26"/>
                <a:gd name="T98" fmla="*/ 53 w 259"/>
                <a:gd name="T99" fmla="*/ 7 h 26"/>
                <a:gd name="T100" fmla="*/ 46 w 259"/>
                <a:gd name="T101" fmla="*/ 15 h 26"/>
                <a:gd name="T102" fmla="*/ 55 w 259"/>
                <a:gd name="T103" fmla="*/ 6 h 26"/>
                <a:gd name="T104" fmla="*/ 58 w 259"/>
                <a:gd name="T105" fmla="*/ 2 h 26"/>
                <a:gd name="T106" fmla="*/ 83 w 259"/>
                <a:gd name="T107" fmla="*/ 0 h 26"/>
                <a:gd name="T108" fmla="*/ 63 w 259"/>
                <a:gd name="T109" fmla="*/ 0 h 26"/>
                <a:gd name="T110" fmla="*/ 63 w 259"/>
                <a:gd name="T111" fmla="*/ 1 h 26"/>
                <a:gd name="T112" fmla="*/ 83 w 259"/>
                <a:gd name="T113" fmla="*/ 1 h 26"/>
                <a:gd name="T114" fmla="*/ 110 w 259"/>
                <a:gd name="T115" fmla="*/ 0 h 26"/>
                <a:gd name="T116" fmla="*/ 113 w 259"/>
                <a:gd name="T117" fmla="*/ 0 h 26"/>
                <a:gd name="T118" fmla="*/ 110 w 259"/>
                <a:gd name="T119" fmla="*/ 0 h 26"/>
                <a:gd name="T120" fmla="*/ 112 w 259"/>
                <a:gd name="T121" fmla="*/ 1 h 26"/>
                <a:gd name="T122" fmla="*/ 113 w 259"/>
                <a:gd name="T123" fmla="*/ 1 h 26"/>
                <a:gd name="T124" fmla="*/ 115 w 259"/>
                <a:gd name="T125"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9" h="26">
                  <a:moveTo>
                    <a:pt x="167" y="23"/>
                  </a:moveTo>
                  <a:cubicBezTo>
                    <a:pt x="167" y="23"/>
                    <a:pt x="167" y="23"/>
                    <a:pt x="167" y="24"/>
                  </a:cubicBezTo>
                  <a:cubicBezTo>
                    <a:pt x="167" y="24"/>
                    <a:pt x="167" y="24"/>
                    <a:pt x="167" y="24"/>
                  </a:cubicBezTo>
                  <a:cubicBezTo>
                    <a:pt x="169" y="26"/>
                    <a:pt x="169" y="26"/>
                    <a:pt x="169" y="26"/>
                  </a:cubicBezTo>
                  <a:cubicBezTo>
                    <a:pt x="171" y="26"/>
                    <a:pt x="171" y="26"/>
                    <a:pt x="171" y="26"/>
                  </a:cubicBezTo>
                  <a:cubicBezTo>
                    <a:pt x="171" y="26"/>
                    <a:pt x="171" y="25"/>
                    <a:pt x="171" y="25"/>
                  </a:cubicBezTo>
                  <a:cubicBezTo>
                    <a:pt x="171" y="25"/>
                    <a:pt x="171" y="25"/>
                    <a:pt x="171" y="25"/>
                  </a:cubicBezTo>
                  <a:cubicBezTo>
                    <a:pt x="171" y="25"/>
                    <a:pt x="171" y="25"/>
                    <a:pt x="171" y="25"/>
                  </a:cubicBezTo>
                  <a:cubicBezTo>
                    <a:pt x="171" y="25"/>
                    <a:pt x="171" y="26"/>
                    <a:pt x="171" y="26"/>
                  </a:cubicBezTo>
                  <a:cubicBezTo>
                    <a:pt x="206" y="26"/>
                    <a:pt x="206" y="26"/>
                    <a:pt x="206" y="26"/>
                  </a:cubicBezTo>
                  <a:cubicBezTo>
                    <a:pt x="206" y="26"/>
                    <a:pt x="206" y="25"/>
                    <a:pt x="206" y="25"/>
                  </a:cubicBezTo>
                  <a:cubicBezTo>
                    <a:pt x="171" y="25"/>
                    <a:pt x="171" y="25"/>
                    <a:pt x="171" y="25"/>
                  </a:cubicBezTo>
                  <a:cubicBezTo>
                    <a:pt x="171" y="25"/>
                    <a:pt x="171" y="25"/>
                    <a:pt x="171" y="25"/>
                  </a:cubicBezTo>
                  <a:cubicBezTo>
                    <a:pt x="171" y="25"/>
                    <a:pt x="171" y="25"/>
                    <a:pt x="171" y="25"/>
                  </a:cubicBezTo>
                  <a:cubicBezTo>
                    <a:pt x="171" y="25"/>
                    <a:pt x="171" y="25"/>
                    <a:pt x="171" y="25"/>
                  </a:cubicBezTo>
                  <a:cubicBezTo>
                    <a:pt x="171" y="25"/>
                    <a:pt x="171" y="25"/>
                    <a:pt x="171" y="25"/>
                  </a:cubicBezTo>
                  <a:cubicBezTo>
                    <a:pt x="169" y="25"/>
                    <a:pt x="169" y="25"/>
                    <a:pt x="169" y="25"/>
                  </a:cubicBezTo>
                  <a:cubicBezTo>
                    <a:pt x="167" y="23"/>
                    <a:pt x="167" y="23"/>
                    <a:pt x="167" y="23"/>
                  </a:cubicBezTo>
                  <a:moveTo>
                    <a:pt x="216" y="17"/>
                  </a:moveTo>
                  <a:cubicBezTo>
                    <a:pt x="210" y="24"/>
                    <a:pt x="210" y="24"/>
                    <a:pt x="210" y="24"/>
                  </a:cubicBezTo>
                  <a:cubicBezTo>
                    <a:pt x="210" y="24"/>
                    <a:pt x="210" y="24"/>
                    <a:pt x="210" y="24"/>
                  </a:cubicBezTo>
                  <a:cubicBezTo>
                    <a:pt x="217" y="18"/>
                    <a:pt x="217" y="18"/>
                    <a:pt x="217" y="18"/>
                  </a:cubicBezTo>
                  <a:cubicBezTo>
                    <a:pt x="217" y="17"/>
                    <a:pt x="216" y="17"/>
                    <a:pt x="216" y="17"/>
                  </a:cubicBezTo>
                  <a:moveTo>
                    <a:pt x="41" y="17"/>
                  </a:moveTo>
                  <a:cubicBezTo>
                    <a:pt x="34" y="17"/>
                    <a:pt x="34" y="17"/>
                    <a:pt x="34" y="17"/>
                  </a:cubicBezTo>
                  <a:cubicBezTo>
                    <a:pt x="33" y="17"/>
                    <a:pt x="33" y="17"/>
                    <a:pt x="33" y="17"/>
                  </a:cubicBezTo>
                  <a:cubicBezTo>
                    <a:pt x="3" y="17"/>
                    <a:pt x="3" y="17"/>
                    <a:pt x="3" y="17"/>
                  </a:cubicBezTo>
                  <a:cubicBezTo>
                    <a:pt x="2" y="17"/>
                    <a:pt x="2" y="17"/>
                    <a:pt x="2" y="17"/>
                  </a:cubicBezTo>
                  <a:cubicBezTo>
                    <a:pt x="0" y="17"/>
                    <a:pt x="0" y="17"/>
                    <a:pt x="0" y="17"/>
                  </a:cubicBezTo>
                  <a:cubicBezTo>
                    <a:pt x="0" y="17"/>
                    <a:pt x="0" y="17"/>
                    <a:pt x="0" y="17"/>
                  </a:cubicBezTo>
                  <a:cubicBezTo>
                    <a:pt x="0" y="17"/>
                    <a:pt x="0" y="17"/>
                    <a:pt x="0" y="18"/>
                  </a:cubicBezTo>
                  <a:cubicBezTo>
                    <a:pt x="2" y="18"/>
                    <a:pt x="2" y="18"/>
                    <a:pt x="2" y="18"/>
                  </a:cubicBezTo>
                  <a:cubicBezTo>
                    <a:pt x="3" y="18"/>
                    <a:pt x="3" y="18"/>
                    <a:pt x="3" y="18"/>
                  </a:cubicBezTo>
                  <a:cubicBezTo>
                    <a:pt x="33" y="18"/>
                    <a:pt x="33" y="18"/>
                    <a:pt x="33" y="18"/>
                  </a:cubicBezTo>
                  <a:cubicBezTo>
                    <a:pt x="34" y="18"/>
                    <a:pt x="34" y="18"/>
                    <a:pt x="34" y="18"/>
                  </a:cubicBezTo>
                  <a:cubicBezTo>
                    <a:pt x="41" y="18"/>
                    <a:pt x="41" y="18"/>
                    <a:pt x="41" y="18"/>
                  </a:cubicBezTo>
                  <a:cubicBezTo>
                    <a:pt x="41" y="17"/>
                    <a:pt x="41" y="17"/>
                    <a:pt x="41" y="17"/>
                  </a:cubicBezTo>
                  <a:moveTo>
                    <a:pt x="259" y="15"/>
                  </a:moveTo>
                  <a:cubicBezTo>
                    <a:pt x="240" y="15"/>
                    <a:pt x="240" y="15"/>
                    <a:pt x="240" y="15"/>
                  </a:cubicBezTo>
                  <a:cubicBezTo>
                    <a:pt x="240" y="15"/>
                    <a:pt x="240" y="15"/>
                    <a:pt x="240" y="15"/>
                  </a:cubicBezTo>
                  <a:cubicBezTo>
                    <a:pt x="222" y="15"/>
                    <a:pt x="222" y="15"/>
                    <a:pt x="222" y="15"/>
                  </a:cubicBezTo>
                  <a:cubicBezTo>
                    <a:pt x="222" y="15"/>
                    <a:pt x="222" y="15"/>
                    <a:pt x="222" y="15"/>
                  </a:cubicBezTo>
                  <a:cubicBezTo>
                    <a:pt x="221" y="15"/>
                    <a:pt x="221" y="15"/>
                    <a:pt x="221" y="15"/>
                  </a:cubicBezTo>
                  <a:cubicBezTo>
                    <a:pt x="221" y="15"/>
                    <a:pt x="221" y="15"/>
                    <a:pt x="221" y="15"/>
                  </a:cubicBezTo>
                  <a:cubicBezTo>
                    <a:pt x="221" y="15"/>
                    <a:pt x="221" y="15"/>
                    <a:pt x="221" y="15"/>
                  </a:cubicBezTo>
                  <a:cubicBezTo>
                    <a:pt x="218" y="15"/>
                    <a:pt x="218" y="15"/>
                    <a:pt x="218" y="15"/>
                  </a:cubicBezTo>
                  <a:cubicBezTo>
                    <a:pt x="217" y="17"/>
                    <a:pt x="217" y="17"/>
                    <a:pt x="217" y="17"/>
                  </a:cubicBezTo>
                  <a:cubicBezTo>
                    <a:pt x="217" y="17"/>
                    <a:pt x="217" y="17"/>
                    <a:pt x="217" y="17"/>
                  </a:cubicBezTo>
                  <a:cubicBezTo>
                    <a:pt x="217" y="17"/>
                    <a:pt x="217" y="17"/>
                    <a:pt x="217" y="17"/>
                  </a:cubicBezTo>
                  <a:cubicBezTo>
                    <a:pt x="218" y="16"/>
                    <a:pt x="218" y="16"/>
                    <a:pt x="218" y="16"/>
                  </a:cubicBezTo>
                  <a:cubicBezTo>
                    <a:pt x="221" y="16"/>
                    <a:pt x="221" y="16"/>
                    <a:pt x="221" y="16"/>
                  </a:cubicBezTo>
                  <a:cubicBezTo>
                    <a:pt x="221" y="16"/>
                    <a:pt x="221" y="16"/>
                    <a:pt x="221" y="15"/>
                  </a:cubicBezTo>
                  <a:cubicBezTo>
                    <a:pt x="221" y="15"/>
                    <a:pt x="221" y="15"/>
                    <a:pt x="221" y="15"/>
                  </a:cubicBezTo>
                  <a:cubicBezTo>
                    <a:pt x="222" y="15"/>
                    <a:pt x="222" y="15"/>
                    <a:pt x="222" y="15"/>
                  </a:cubicBezTo>
                  <a:cubicBezTo>
                    <a:pt x="222" y="16"/>
                    <a:pt x="222" y="16"/>
                    <a:pt x="222" y="16"/>
                  </a:cubicBezTo>
                  <a:cubicBezTo>
                    <a:pt x="240" y="16"/>
                    <a:pt x="240" y="16"/>
                    <a:pt x="240" y="16"/>
                  </a:cubicBezTo>
                  <a:cubicBezTo>
                    <a:pt x="240" y="16"/>
                    <a:pt x="240" y="16"/>
                    <a:pt x="240" y="16"/>
                  </a:cubicBezTo>
                  <a:cubicBezTo>
                    <a:pt x="259" y="16"/>
                    <a:pt x="259" y="16"/>
                    <a:pt x="259" y="16"/>
                  </a:cubicBezTo>
                  <a:cubicBezTo>
                    <a:pt x="259" y="16"/>
                    <a:pt x="259" y="16"/>
                    <a:pt x="259" y="16"/>
                  </a:cubicBezTo>
                  <a:cubicBezTo>
                    <a:pt x="259" y="16"/>
                    <a:pt x="259" y="15"/>
                    <a:pt x="259" y="15"/>
                  </a:cubicBezTo>
                  <a:moveTo>
                    <a:pt x="45" y="15"/>
                  </a:moveTo>
                  <a:cubicBezTo>
                    <a:pt x="43" y="17"/>
                    <a:pt x="43" y="17"/>
                    <a:pt x="43" y="17"/>
                  </a:cubicBezTo>
                  <a:cubicBezTo>
                    <a:pt x="41" y="17"/>
                    <a:pt x="41" y="17"/>
                    <a:pt x="41" y="17"/>
                  </a:cubicBezTo>
                  <a:cubicBezTo>
                    <a:pt x="41" y="17"/>
                    <a:pt x="41" y="17"/>
                    <a:pt x="41" y="18"/>
                  </a:cubicBezTo>
                  <a:cubicBezTo>
                    <a:pt x="44" y="18"/>
                    <a:pt x="44" y="18"/>
                    <a:pt x="44" y="18"/>
                  </a:cubicBezTo>
                  <a:cubicBezTo>
                    <a:pt x="46" y="16"/>
                    <a:pt x="46" y="16"/>
                    <a:pt x="46" y="16"/>
                  </a:cubicBezTo>
                  <a:cubicBezTo>
                    <a:pt x="45" y="15"/>
                    <a:pt x="45" y="15"/>
                    <a:pt x="45" y="15"/>
                  </a:cubicBezTo>
                  <a:moveTo>
                    <a:pt x="157" y="14"/>
                  </a:moveTo>
                  <a:cubicBezTo>
                    <a:pt x="157" y="14"/>
                    <a:pt x="157" y="14"/>
                    <a:pt x="157" y="14"/>
                  </a:cubicBezTo>
                  <a:cubicBezTo>
                    <a:pt x="157" y="14"/>
                    <a:pt x="157" y="14"/>
                    <a:pt x="157" y="14"/>
                  </a:cubicBezTo>
                  <a:cubicBezTo>
                    <a:pt x="166" y="23"/>
                    <a:pt x="166" y="23"/>
                    <a:pt x="166" y="23"/>
                  </a:cubicBezTo>
                  <a:cubicBezTo>
                    <a:pt x="166" y="23"/>
                    <a:pt x="167" y="23"/>
                    <a:pt x="167" y="23"/>
                  </a:cubicBezTo>
                  <a:cubicBezTo>
                    <a:pt x="158" y="14"/>
                    <a:pt x="158" y="14"/>
                    <a:pt x="158" y="14"/>
                  </a:cubicBezTo>
                  <a:cubicBezTo>
                    <a:pt x="157" y="14"/>
                    <a:pt x="157" y="14"/>
                    <a:pt x="157" y="14"/>
                  </a:cubicBezTo>
                  <a:moveTo>
                    <a:pt x="152" y="11"/>
                  </a:moveTo>
                  <a:cubicBezTo>
                    <a:pt x="147" y="11"/>
                    <a:pt x="147" y="11"/>
                    <a:pt x="147" y="11"/>
                  </a:cubicBezTo>
                  <a:cubicBezTo>
                    <a:pt x="146" y="11"/>
                    <a:pt x="146" y="11"/>
                    <a:pt x="146" y="11"/>
                  </a:cubicBezTo>
                  <a:cubicBezTo>
                    <a:pt x="126" y="11"/>
                    <a:pt x="126" y="11"/>
                    <a:pt x="126" y="11"/>
                  </a:cubicBezTo>
                  <a:cubicBezTo>
                    <a:pt x="126" y="11"/>
                    <a:pt x="126" y="12"/>
                    <a:pt x="126" y="12"/>
                  </a:cubicBezTo>
                  <a:cubicBezTo>
                    <a:pt x="126" y="12"/>
                    <a:pt x="126" y="12"/>
                    <a:pt x="126" y="12"/>
                  </a:cubicBezTo>
                  <a:cubicBezTo>
                    <a:pt x="147" y="12"/>
                    <a:pt x="147" y="12"/>
                    <a:pt x="147" y="12"/>
                  </a:cubicBezTo>
                  <a:cubicBezTo>
                    <a:pt x="148" y="12"/>
                    <a:pt x="148" y="12"/>
                    <a:pt x="148" y="12"/>
                  </a:cubicBezTo>
                  <a:cubicBezTo>
                    <a:pt x="152" y="12"/>
                    <a:pt x="152" y="12"/>
                    <a:pt x="152" y="12"/>
                  </a:cubicBezTo>
                  <a:cubicBezTo>
                    <a:pt x="152" y="12"/>
                    <a:pt x="152" y="12"/>
                    <a:pt x="152" y="11"/>
                  </a:cubicBezTo>
                  <a:moveTo>
                    <a:pt x="155" y="11"/>
                  </a:moveTo>
                  <a:cubicBezTo>
                    <a:pt x="153" y="11"/>
                    <a:pt x="153" y="11"/>
                    <a:pt x="153" y="11"/>
                  </a:cubicBezTo>
                  <a:cubicBezTo>
                    <a:pt x="153" y="12"/>
                    <a:pt x="153" y="12"/>
                    <a:pt x="153" y="12"/>
                  </a:cubicBezTo>
                  <a:cubicBezTo>
                    <a:pt x="155" y="12"/>
                    <a:pt x="155" y="12"/>
                    <a:pt x="155" y="12"/>
                  </a:cubicBezTo>
                  <a:cubicBezTo>
                    <a:pt x="156" y="13"/>
                    <a:pt x="156" y="13"/>
                    <a:pt x="156" y="13"/>
                  </a:cubicBezTo>
                  <a:cubicBezTo>
                    <a:pt x="157" y="14"/>
                    <a:pt x="157" y="14"/>
                    <a:pt x="157" y="14"/>
                  </a:cubicBezTo>
                  <a:cubicBezTo>
                    <a:pt x="157" y="13"/>
                    <a:pt x="157" y="13"/>
                    <a:pt x="157" y="13"/>
                  </a:cubicBezTo>
                  <a:cubicBezTo>
                    <a:pt x="155" y="11"/>
                    <a:pt x="155" y="11"/>
                    <a:pt x="155" y="11"/>
                  </a:cubicBezTo>
                  <a:moveTo>
                    <a:pt x="115" y="2"/>
                  </a:moveTo>
                  <a:cubicBezTo>
                    <a:pt x="115" y="3"/>
                    <a:pt x="115" y="3"/>
                    <a:pt x="115" y="3"/>
                  </a:cubicBezTo>
                  <a:cubicBezTo>
                    <a:pt x="122" y="10"/>
                    <a:pt x="122" y="10"/>
                    <a:pt x="122" y="10"/>
                  </a:cubicBezTo>
                  <a:cubicBezTo>
                    <a:pt x="122" y="10"/>
                    <a:pt x="122" y="10"/>
                    <a:pt x="122" y="10"/>
                  </a:cubicBezTo>
                  <a:cubicBezTo>
                    <a:pt x="115" y="2"/>
                    <a:pt x="115" y="2"/>
                    <a:pt x="115" y="2"/>
                  </a:cubicBezTo>
                  <a:moveTo>
                    <a:pt x="58" y="2"/>
                  </a:moveTo>
                  <a:cubicBezTo>
                    <a:pt x="54" y="6"/>
                    <a:pt x="54" y="6"/>
                    <a:pt x="54" y="6"/>
                  </a:cubicBezTo>
                  <a:cubicBezTo>
                    <a:pt x="53" y="7"/>
                    <a:pt x="53" y="7"/>
                    <a:pt x="53" y="7"/>
                  </a:cubicBezTo>
                  <a:cubicBezTo>
                    <a:pt x="46" y="15"/>
                    <a:pt x="46" y="15"/>
                    <a:pt x="46" y="15"/>
                  </a:cubicBezTo>
                  <a:cubicBezTo>
                    <a:pt x="46" y="15"/>
                    <a:pt x="46" y="15"/>
                    <a:pt x="46" y="15"/>
                  </a:cubicBezTo>
                  <a:cubicBezTo>
                    <a:pt x="54" y="7"/>
                    <a:pt x="54" y="7"/>
                    <a:pt x="54" y="7"/>
                  </a:cubicBezTo>
                  <a:cubicBezTo>
                    <a:pt x="55" y="6"/>
                    <a:pt x="55" y="6"/>
                    <a:pt x="55" y="6"/>
                  </a:cubicBezTo>
                  <a:cubicBezTo>
                    <a:pt x="59" y="3"/>
                    <a:pt x="59" y="3"/>
                    <a:pt x="59" y="3"/>
                  </a:cubicBezTo>
                  <a:cubicBezTo>
                    <a:pt x="58" y="2"/>
                    <a:pt x="58" y="2"/>
                    <a:pt x="58" y="2"/>
                  </a:cubicBezTo>
                  <a:moveTo>
                    <a:pt x="110" y="0"/>
                  </a:moveTo>
                  <a:cubicBezTo>
                    <a:pt x="83" y="0"/>
                    <a:pt x="83" y="0"/>
                    <a:pt x="83" y="0"/>
                  </a:cubicBezTo>
                  <a:cubicBezTo>
                    <a:pt x="82" y="0"/>
                    <a:pt x="82" y="0"/>
                    <a:pt x="82" y="0"/>
                  </a:cubicBezTo>
                  <a:cubicBezTo>
                    <a:pt x="63" y="0"/>
                    <a:pt x="63" y="0"/>
                    <a:pt x="63" y="0"/>
                  </a:cubicBezTo>
                  <a:cubicBezTo>
                    <a:pt x="63" y="0"/>
                    <a:pt x="63" y="0"/>
                    <a:pt x="63" y="0"/>
                  </a:cubicBezTo>
                  <a:cubicBezTo>
                    <a:pt x="63" y="1"/>
                    <a:pt x="63" y="1"/>
                    <a:pt x="63" y="1"/>
                  </a:cubicBezTo>
                  <a:cubicBezTo>
                    <a:pt x="82" y="1"/>
                    <a:pt x="82" y="1"/>
                    <a:pt x="82" y="1"/>
                  </a:cubicBezTo>
                  <a:cubicBezTo>
                    <a:pt x="83" y="1"/>
                    <a:pt x="83" y="1"/>
                    <a:pt x="83" y="1"/>
                  </a:cubicBezTo>
                  <a:cubicBezTo>
                    <a:pt x="109" y="1"/>
                    <a:pt x="109" y="1"/>
                    <a:pt x="109" y="1"/>
                  </a:cubicBezTo>
                  <a:cubicBezTo>
                    <a:pt x="110" y="1"/>
                    <a:pt x="110" y="1"/>
                    <a:pt x="110" y="0"/>
                  </a:cubicBezTo>
                  <a:moveTo>
                    <a:pt x="113" y="0"/>
                  </a:moveTo>
                  <a:cubicBezTo>
                    <a:pt x="113" y="0"/>
                    <a:pt x="113" y="0"/>
                    <a:pt x="113" y="0"/>
                  </a:cubicBezTo>
                  <a:cubicBezTo>
                    <a:pt x="112" y="0"/>
                    <a:pt x="112" y="0"/>
                    <a:pt x="112" y="0"/>
                  </a:cubicBezTo>
                  <a:cubicBezTo>
                    <a:pt x="110" y="0"/>
                    <a:pt x="110" y="0"/>
                    <a:pt x="110" y="0"/>
                  </a:cubicBezTo>
                  <a:cubicBezTo>
                    <a:pt x="110" y="1"/>
                    <a:pt x="110" y="1"/>
                    <a:pt x="110" y="1"/>
                  </a:cubicBezTo>
                  <a:cubicBezTo>
                    <a:pt x="112" y="1"/>
                    <a:pt x="112" y="1"/>
                    <a:pt x="112" y="1"/>
                  </a:cubicBezTo>
                  <a:cubicBezTo>
                    <a:pt x="113" y="1"/>
                    <a:pt x="113" y="1"/>
                    <a:pt x="113" y="1"/>
                  </a:cubicBezTo>
                  <a:cubicBezTo>
                    <a:pt x="113" y="1"/>
                    <a:pt x="113" y="1"/>
                    <a:pt x="113" y="1"/>
                  </a:cubicBezTo>
                  <a:cubicBezTo>
                    <a:pt x="114" y="2"/>
                    <a:pt x="114" y="2"/>
                    <a:pt x="114" y="2"/>
                  </a:cubicBezTo>
                  <a:cubicBezTo>
                    <a:pt x="114" y="2"/>
                    <a:pt x="114" y="2"/>
                    <a:pt x="115" y="2"/>
                  </a:cubicBezTo>
                  <a:cubicBezTo>
                    <a:pt x="113" y="0"/>
                    <a:pt x="113" y="0"/>
                    <a:pt x="11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305"/>
            <p:cNvSpPr/>
            <p:nvPr/>
          </p:nvSpPr>
          <p:spPr bwMode="auto">
            <a:xfrm>
              <a:off x="898526" y="4322847"/>
              <a:ext cx="60325" cy="63500"/>
            </a:xfrm>
            <a:custGeom>
              <a:avLst/>
              <a:gdLst>
                <a:gd name="T0" fmla="*/ 3 w 5"/>
                <a:gd name="T1" fmla="*/ 0 h 5"/>
                <a:gd name="T2" fmla="*/ 0 w 5"/>
                <a:gd name="T3" fmla="*/ 2 h 5"/>
                <a:gd name="T4" fmla="*/ 3 w 5"/>
                <a:gd name="T5" fmla="*/ 5 h 5"/>
                <a:gd name="T6" fmla="*/ 5 w 5"/>
                <a:gd name="T7" fmla="*/ 3 h 5"/>
                <a:gd name="T8" fmla="*/ 5 w 5"/>
                <a:gd name="T9" fmla="*/ 2 h 5"/>
                <a:gd name="T10" fmla="*/ 5 w 5"/>
                <a:gd name="T11" fmla="*/ 2 h 5"/>
                <a:gd name="T12" fmla="*/ 3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3" y="0"/>
                  </a:moveTo>
                  <a:cubicBezTo>
                    <a:pt x="1" y="0"/>
                    <a:pt x="0" y="1"/>
                    <a:pt x="0" y="2"/>
                  </a:cubicBezTo>
                  <a:cubicBezTo>
                    <a:pt x="0" y="4"/>
                    <a:pt x="1" y="5"/>
                    <a:pt x="3" y="5"/>
                  </a:cubicBezTo>
                  <a:cubicBezTo>
                    <a:pt x="4" y="5"/>
                    <a:pt x="5" y="4"/>
                    <a:pt x="5" y="3"/>
                  </a:cubicBezTo>
                  <a:cubicBezTo>
                    <a:pt x="5" y="2"/>
                    <a:pt x="5" y="2"/>
                    <a:pt x="5" y="2"/>
                  </a:cubicBezTo>
                  <a:cubicBezTo>
                    <a:pt x="5" y="2"/>
                    <a:pt x="5" y="2"/>
                    <a:pt x="5" y="2"/>
                  </a:cubicBezTo>
                  <a:cubicBezTo>
                    <a:pt x="5" y="1"/>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306"/>
            <p:cNvSpPr/>
            <p:nvPr/>
          </p:nvSpPr>
          <p:spPr bwMode="auto">
            <a:xfrm>
              <a:off x="1658938" y="4111709"/>
              <a:ext cx="73025" cy="61913"/>
            </a:xfrm>
            <a:custGeom>
              <a:avLst/>
              <a:gdLst>
                <a:gd name="T0" fmla="*/ 3 w 6"/>
                <a:gd name="T1" fmla="*/ 0 h 5"/>
                <a:gd name="T2" fmla="*/ 3 w 6"/>
                <a:gd name="T3" fmla="*/ 0 h 5"/>
                <a:gd name="T4" fmla="*/ 0 w 6"/>
                <a:gd name="T5" fmla="*/ 2 h 5"/>
                <a:gd name="T6" fmla="*/ 1 w 6"/>
                <a:gd name="T7" fmla="*/ 4 h 5"/>
                <a:gd name="T8" fmla="*/ 2 w 6"/>
                <a:gd name="T9" fmla="*/ 5 h 5"/>
                <a:gd name="T10" fmla="*/ 3 w 6"/>
                <a:gd name="T11" fmla="*/ 5 h 5"/>
                <a:gd name="T12" fmla="*/ 3 w 6"/>
                <a:gd name="T13" fmla="*/ 5 h 5"/>
                <a:gd name="T14" fmla="*/ 4 w 6"/>
                <a:gd name="T15" fmla="*/ 5 h 5"/>
                <a:gd name="T16" fmla="*/ 6 w 6"/>
                <a:gd name="T17" fmla="*/ 3 h 5"/>
                <a:gd name="T18" fmla="*/ 6 w 6"/>
                <a:gd name="T19" fmla="*/ 2 h 5"/>
                <a:gd name="T20" fmla="*/ 6 w 6"/>
                <a:gd name="T21" fmla="*/ 2 h 5"/>
                <a:gd name="T22" fmla="*/ 4 w 6"/>
                <a:gd name="T23" fmla="*/ 0 h 5"/>
                <a:gd name="T24" fmla="*/ 3 w 6"/>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3" y="0"/>
                  </a:moveTo>
                  <a:cubicBezTo>
                    <a:pt x="3" y="0"/>
                    <a:pt x="3" y="0"/>
                    <a:pt x="3" y="0"/>
                  </a:cubicBezTo>
                  <a:cubicBezTo>
                    <a:pt x="1" y="0"/>
                    <a:pt x="0" y="1"/>
                    <a:pt x="0" y="2"/>
                  </a:cubicBezTo>
                  <a:cubicBezTo>
                    <a:pt x="0" y="3"/>
                    <a:pt x="1" y="4"/>
                    <a:pt x="1" y="4"/>
                  </a:cubicBezTo>
                  <a:cubicBezTo>
                    <a:pt x="1" y="4"/>
                    <a:pt x="1" y="4"/>
                    <a:pt x="2" y="5"/>
                  </a:cubicBezTo>
                  <a:cubicBezTo>
                    <a:pt x="2" y="5"/>
                    <a:pt x="2" y="5"/>
                    <a:pt x="3" y="5"/>
                  </a:cubicBezTo>
                  <a:cubicBezTo>
                    <a:pt x="3" y="5"/>
                    <a:pt x="3" y="5"/>
                    <a:pt x="3" y="5"/>
                  </a:cubicBezTo>
                  <a:cubicBezTo>
                    <a:pt x="3" y="5"/>
                    <a:pt x="3" y="5"/>
                    <a:pt x="4" y="5"/>
                  </a:cubicBezTo>
                  <a:cubicBezTo>
                    <a:pt x="5" y="5"/>
                    <a:pt x="5" y="4"/>
                    <a:pt x="6" y="3"/>
                  </a:cubicBezTo>
                  <a:cubicBezTo>
                    <a:pt x="6" y="3"/>
                    <a:pt x="6" y="3"/>
                    <a:pt x="6" y="2"/>
                  </a:cubicBezTo>
                  <a:cubicBezTo>
                    <a:pt x="6" y="2"/>
                    <a:pt x="6" y="2"/>
                    <a:pt x="6" y="2"/>
                  </a:cubicBezTo>
                  <a:cubicBezTo>
                    <a:pt x="6" y="1"/>
                    <a:pt x="5" y="0"/>
                    <a:pt x="4" y="0"/>
                  </a:cubicBezTo>
                  <a:cubicBezTo>
                    <a:pt x="3" y="0"/>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307"/>
            <p:cNvSpPr/>
            <p:nvPr/>
          </p:nvSpPr>
          <p:spPr bwMode="auto">
            <a:xfrm>
              <a:off x="2444751" y="4248234"/>
              <a:ext cx="61913" cy="63500"/>
            </a:xfrm>
            <a:custGeom>
              <a:avLst/>
              <a:gdLst>
                <a:gd name="T0" fmla="*/ 3 w 5"/>
                <a:gd name="T1" fmla="*/ 0 h 5"/>
                <a:gd name="T2" fmla="*/ 1 w 5"/>
                <a:gd name="T3" fmla="*/ 1 h 5"/>
                <a:gd name="T4" fmla="*/ 1 w 5"/>
                <a:gd name="T5" fmla="*/ 1 h 5"/>
                <a:gd name="T6" fmla="*/ 0 w 5"/>
                <a:gd name="T7" fmla="*/ 3 h 5"/>
                <a:gd name="T8" fmla="*/ 3 w 5"/>
                <a:gd name="T9" fmla="*/ 5 h 5"/>
                <a:gd name="T10" fmla="*/ 4 w 5"/>
                <a:gd name="T11" fmla="*/ 5 h 5"/>
                <a:gd name="T12" fmla="*/ 5 w 5"/>
                <a:gd name="T13" fmla="*/ 4 h 5"/>
                <a:gd name="T14" fmla="*/ 5 w 5"/>
                <a:gd name="T15" fmla="*/ 3 h 5"/>
                <a:gd name="T16" fmla="*/ 5 w 5"/>
                <a:gd name="T17" fmla="*/ 3 h 5"/>
                <a:gd name="T18" fmla="*/ 5 w 5"/>
                <a:gd name="T19" fmla="*/ 2 h 5"/>
                <a:gd name="T20" fmla="*/ 5 w 5"/>
                <a:gd name="T21" fmla="*/ 2 h 5"/>
                <a:gd name="T22" fmla="*/ 4 w 5"/>
                <a:gd name="T23" fmla="*/ 1 h 5"/>
                <a:gd name="T24" fmla="*/ 3 w 5"/>
                <a:gd name="T25"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 h="5">
                  <a:moveTo>
                    <a:pt x="3" y="0"/>
                  </a:moveTo>
                  <a:cubicBezTo>
                    <a:pt x="2" y="0"/>
                    <a:pt x="2" y="0"/>
                    <a:pt x="1" y="1"/>
                  </a:cubicBezTo>
                  <a:cubicBezTo>
                    <a:pt x="1" y="1"/>
                    <a:pt x="1" y="1"/>
                    <a:pt x="1" y="1"/>
                  </a:cubicBezTo>
                  <a:cubicBezTo>
                    <a:pt x="0" y="2"/>
                    <a:pt x="0" y="2"/>
                    <a:pt x="0" y="3"/>
                  </a:cubicBezTo>
                  <a:cubicBezTo>
                    <a:pt x="0" y="4"/>
                    <a:pt x="1" y="5"/>
                    <a:pt x="3" y="5"/>
                  </a:cubicBezTo>
                  <a:cubicBezTo>
                    <a:pt x="3" y="5"/>
                    <a:pt x="4" y="5"/>
                    <a:pt x="4" y="5"/>
                  </a:cubicBezTo>
                  <a:cubicBezTo>
                    <a:pt x="5" y="4"/>
                    <a:pt x="5" y="4"/>
                    <a:pt x="5" y="4"/>
                  </a:cubicBezTo>
                  <a:cubicBezTo>
                    <a:pt x="5" y="3"/>
                    <a:pt x="5" y="3"/>
                    <a:pt x="5" y="3"/>
                  </a:cubicBezTo>
                  <a:cubicBezTo>
                    <a:pt x="5" y="3"/>
                    <a:pt x="5" y="3"/>
                    <a:pt x="5" y="3"/>
                  </a:cubicBezTo>
                  <a:cubicBezTo>
                    <a:pt x="5" y="3"/>
                    <a:pt x="5" y="2"/>
                    <a:pt x="5" y="2"/>
                  </a:cubicBezTo>
                  <a:cubicBezTo>
                    <a:pt x="5" y="2"/>
                    <a:pt x="5" y="2"/>
                    <a:pt x="5" y="2"/>
                  </a:cubicBezTo>
                  <a:cubicBezTo>
                    <a:pt x="5" y="1"/>
                    <a:pt x="5" y="1"/>
                    <a:pt x="4" y="1"/>
                  </a:cubicBezTo>
                  <a:cubicBezTo>
                    <a:pt x="4" y="0"/>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308"/>
            <p:cNvSpPr/>
            <p:nvPr/>
          </p:nvSpPr>
          <p:spPr bwMode="auto">
            <a:xfrm>
              <a:off x="3487738" y="4422859"/>
              <a:ext cx="61913" cy="74613"/>
            </a:xfrm>
            <a:custGeom>
              <a:avLst/>
              <a:gdLst>
                <a:gd name="T0" fmla="*/ 3 w 5"/>
                <a:gd name="T1" fmla="*/ 0 h 6"/>
                <a:gd name="T2" fmla="*/ 0 w 5"/>
                <a:gd name="T3" fmla="*/ 2 h 6"/>
                <a:gd name="T4" fmla="*/ 0 w 5"/>
                <a:gd name="T5" fmla="*/ 3 h 6"/>
                <a:gd name="T6" fmla="*/ 0 w 5"/>
                <a:gd name="T7" fmla="*/ 3 h 6"/>
                <a:gd name="T8" fmla="*/ 3 w 5"/>
                <a:gd name="T9" fmla="*/ 6 h 6"/>
                <a:gd name="T10" fmla="*/ 5 w 5"/>
                <a:gd name="T11" fmla="*/ 3 h 6"/>
                <a:gd name="T12" fmla="*/ 4 w 5"/>
                <a:gd name="T13" fmla="*/ 1 h 6"/>
                <a:gd name="T14" fmla="*/ 4 w 5"/>
                <a:gd name="T15" fmla="*/ 1 h 6"/>
                <a:gd name="T16" fmla="*/ 3 w 5"/>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6">
                  <a:moveTo>
                    <a:pt x="3" y="0"/>
                  </a:moveTo>
                  <a:cubicBezTo>
                    <a:pt x="2" y="0"/>
                    <a:pt x="1" y="1"/>
                    <a:pt x="0" y="2"/>
                  </a:cubicBezTo>
                  <a:cubicBezTo>
                    <a:pt x="0" y="2"/>
                    <a:pt x="0" y="3"/>
                    <a:pt x="0" y="3"/>
                  </a:cubicBezTo>
                  <a:cubicBezTo>
                    <a:pt x="0" y="3"/>
                    <a:pt x="0" y="3"/>
                    <a:pt x="0" y="3"/>
                  </a:cubicBezTo>
                  <a:cubicBezTo>
                    <a:pt x="0" y="4"/>
                    <a:pt x="1" y="6"/>
                    <a:pt x="3" y="6"/>
                  </a:cubicBezTo>
                  <a:cubicBezTo>
                    <a:pt x="4" y="6"/>
                    <a:pt x="5" y="4"/>
                    <a:pt x="5" y="3"/>
                  </a:cubicBezTo>
                  <a:cubicBezTo>
                    <a:pt x="5" y="2"/>
                    <a:pt x="5" y="1"/>
                    <a:pt x="4" y="1"/>
                  </a:cubicBezTo>
                  <a:cubicBezTo>
                    <a:pt x="4" y="1"/>
                    <a:pt x="4" y="1"/>
                    <a:pt x="4" y="1"/>
                  </a:cubicBezTo>
                  <a:cubicBezTo>
                    <a:pt x="4" y="0"/>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309"/>
            <p:cNvSpPr/>
            <p:nvPr/>
          </p:nvSpPr>
          <p:spPr bwMode="auto">
            <a:xfrm>
              <a:off x="4138613" y="4299034"/>
              <a:ext cx="61913" cy="61913"/>
            </a:xfrm>
            <a:custGeom>
              <a:avLst/>
              <a:gdLst>
                <a:gd name="T0" fmla="*/ 2 w 5"/>
                <a:gd name="T1" fmla="*/ 0 h 5"/>
                <a:gd name="T2" fmla="*/ 0 w 5"/>
                <a:gd name="T3" fmla="*/ 2 h 5"/>
                <a:gd name="T4" fmla="*/ 0 w 5"/>
                <a:gd name="T5" fmla="*/ 3 h 5"/>
                <a:gd name="T6" fmla="*/ 0 w 5"/>
                <a:gd name="T7" fmla="*/ 3 h 5"/>
                <a:gd name="T8" fmla="*/ 2 w 5"/>
                <a:gd name="T9" fmla="*/ 5 h 5"/>
                <a:gd name="T10" fmla="*/ 5 w 5"/>
                <a:gd name="T11" fmla="*/ 3 h 5"/>
                <a:gd name="T12" fmla="*/ 2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2" y="0"/>
                  </a:moveTo>
                  <a:cubicBezTo>
                    <a:pt x="1" y="0"/>
                    <a:pt x="0" y="1"/>
                    <a:pt x="0" y="2"/>
                  </a:cubicBezTo>
                  <a:cubicBezTo>
                    <a:pt x="0" y="2"/>
                    <a:pt x="0" y="3"/>
                    <a:pt x="0" y="3"/>
                  </a:cubicBezTo>
                  <a:cubicBezTo>
                    <a:pt x="0" y="3"/>
                    <a:pt x="0" y="3"/>
                    <a:pt x="0" y="3"/>
                  </a:cubicBezTo>
                  <a:cubicBezTo>
                    <a:pt x="0" y="4"/>
                    <a:pt x="1" y="5"/>
                    <a:pt x="2" y="5"/>
                  </a:cubicBezTo>
                  <a:cubicBezTo>
                    <a:pt x="4" y="5"/>
                    <a:pt x="5" y="4"/>
                    <a:pt x="5" y="3"/>
                  </a:cubicBezTo>
                  <a:cubicBezTo>
                    <a:pt x="5" y="1"/>
                    <a:pt x="4" y="0"/>
                    <a:pt x="2"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310"/>
            <p:cNvSpPr/>
            <p:nvPr/>
          </p:nvSpPr>
          <p:spPr bwMode="auto">
            <a:xfrm>
              <a:off x="1462088" y="4311734"/>
              <a:ext cx="61913" cy="74613"/>
            </a:xfrm>
            <a:custGeom>
              <a:avLst/>
              <a:gdLst>
                <a:gd name="T0" fmla="*/ 3 w 5"/>
                <a:gd name="T1" fmla="*/ 0 h 6"/>
                <a:gd name="T2" fmla="*/ 0 w 5"/>
                <a:gd name="T3" fmla="*/ 3 h 6"/>
                <a:gd name="T4" fmla="*/ 0 w 5"/>
                <a:gd name="T5" fmla="*/ 3 h 6"/>
                <a:gd name="T6" fmla="*/ 0 w 5"/>
                <a:gd name="T7" fmla="*/ 4 h 6"/>
                <a:gd name="T8" fmla="*/ 3 w 5"/>
                <a:gd name="T9" fmla="*/ 6 h 6"/>
                <a:gd name="T10" fmla="*/ 5 w 5"/>
                <a:gd name="T11" fmla="*/ 3 h 6"/>
                <a:gd name="T12" fmla="*/ 5 w 5"/>
                <a:gd name="T13" fmla="*/ 3 h 6"/>
                <a:gd name="T14" fmla="*/ 5 w 5"/>
                <a:gd name="T15" fmla="*/ 3 h 6"/>
                <a:gd name="T16" fmla="*/ 4 w 5"/>
                <a:gd name="T17" fmla="*/ 4 h 6"/>
                <a:gd name="T18" fmla="*/ 3 w 5"/>
                <a:gd name="T19" fmla="*/ 5 h 6"/>
                <a:gd name="T20" fmla="*/ 1 w 5"/>
                <a:gd name="T21" fmla="*/ 4 h 6"/>
                <a:gd name="T22" fmla="*/ 0 w 5"/>
                <a:gd name="T23" fmla="*/ 4 h 6"/>
                <a:gd name="T24" fmla="*/ 0 w 5"/>
                <a:gd name="T25" fmla="*/ 3 h 6"/>
                <a:gd name="T26" fmla="*/ 0 w 5"/>
                <a:gd name="T27" fmla="*/ 3 h 6"/>
                <a:gd name="T28" fmla="*/ 1 w 5"/>
                <a:gd name="T29" fmla="*/ 1 h 6"/>
                <a:gd name="T30" fmla="*/ 3 w 5"/>
                <a:gd name="T31" fmla="*/ 0 h 6"/>
                <a:gd name="T32" fmla="*/ 4 w 5"/>
                <a:gd name="T33" fmla="*/ 1 h 6"/>
                <a:gd name="T34" fmla="*/ 4 w 5"/>
                <a:gd name="T35" fmla="*/ 1 h 6"/>
                <a:gd name="T36" fmla="*/ 5 w 5"/>
                <a:gd name="T37" fmla="*/ 2 h 6"/>
                <a:gd name="T38" fmla="*/ 5 w 5"/>
                <a:gd name="T39" fmla="*/ 3 h 6"/>
                <a:gd name="T40" fmla="*/ 5 w 5"/>
                <a:gd name="T41" fmla="*/ 3 h 6"/>
                <a:gd name="T42" fmla="*/ 5 w 5"/>
                <a:gd name="T43" fmla="*/ 3 h 6"/>
                <a:gd name="T44" fmla="*/ 5 w 5"/>
                <a:gd name="T45" fmla="*/ 1 h 6"/>
                <a:gd name="T46" fmla="*/ 5 w 5"/>
                <a:gd name="T47" fmla="*/ 1 h 6"/>
                <a:gd name="T48" fmla="*/ 3 w 5"/>
                <a:gd name="T4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 h="6">
                  <a:moveTo>
                    <a:pt x="3" y="0"/>
                  </a:moveTo>
                  <a:cubicBezTo>
                    <a:pt x="1" y="0"/>
                    <a:pt x="0" y="1"/>
                    <a:pt x="0" y="3"/>
                  </a:cubicBezTo>
                  <a:cubicBezTo>
                    <a:pt x="0" y="3"/>
                    <a:pt x="0" y="3"/>
                    <a:pt x="0" y="3"/>
                  </a:cubicBezTo>
                  <a:cubicBezTo>
                    <a:pt x="0" y="3"/>
                    <a:pt x="0" y="3"/>
                    <a:pt x="0" y="4"/>
                  </a:cubicBezTo>
                  <a:cubicBezTo>
                    <a:pt x="0" y="5"/>
                    <a:pt x="1" y="6"/>
                    <a:pt x="3" y="6"/>
                  </a:cubicBezTo>
                  <a:cubicBezTo>
                    <a:pt x="4" y="6"/>
                    <a:pt x="5" y="4"/>
                    <a:pt x="5" y="3"/>
                  </a:cubicBezTo>
                  <a:cubicBezTo>
                    <a:pt x="5" y="3"/>
                    <a:pt x="5" y="3"/>
                    <a:pt x="5" y="3"/>
                  </a:cubicBezTo>
                  <a:cubicBezTo>
                    <a:pt x="5" y="3"/>
                    <a:pt x="5" y="3"/>
                    <a:pt x="5" y="3"/>
                  </a:cubicBezTo>
                  <a:cubicBezTo>
                    <a:pt x="5" y="3"/>
                    <a:pt x="5" y="4"/>
                    <a:pt x="4" y="4"/>
                  </a:cubicBezTo>
                  <a:cubicBezTo>
                    <a:pt x="4" y="5"/>
                    <a:pt x="3" y="5"/>
                    <a:pt x="3" y="5"/>
                  </a:cubicBezTo>
                  <a:cubicBezTo>
                    <a:pt x="2" y="5"/>
                    <a:pt x="1" y="5"/>
                    <a:pt x="1" y="4"/>
                  </a:cubicBezTo>
                  <a:cubicBezTo>
                    <a:pt x="1" y="4"/>
                    <a:pt x="0" y="4"/>
                    <a:pt x="0" y="4"/>
                  </a:cubicBezTo>
                  <a:cubicBezTo>
                    <a:pt x="0" y="3"/>
                    <a:pt x="0" y="3"/>
                    <a:pt x="0" y="3"/>
                  </a:cubicBezTo>
                  <a:cubicBezTo>
                    <a:pt x="0" y="3"/>
                    <a:pt x="0" y="3"/>
                    <a:pt x="0" y="3"/>
                  </a:cubicBezTo>
                  <a:cubicBezTo>
                    <a:pt x="0" y="2"/>
                    <a:pt x="0" y="2"/>
                    <a:pt x="1" y="1"/>
                  </a:cubicBezTo>
                  <a:cubicBezTo>
                    <a:pt x="1" y="1"/>
                    <a:pt x="2" y="0"/>
                    <a:pt x="3" y="0"/>
                  </a:cubicBezTo>
                  <a:cubicBezTo>
                    <a:pt x="3" y="0"/>
                    <a:pt x="4" y="1"/>
                    <a:pt x="4" y="1"/>
                  </a:cubicBezTo>
                  <a:cubicBezTo>
                    <a:pt x="4" y="1"/>
                    <a:pt x="4" y="1"/>
                    <a:pt x="4" y="1"/>
                  </a:cubicBezTo>
                  <a:cubicBezTo>
                    <a:pt x="4" y="1"/>
                    <a:pt x="4" y="1"/>
                    <a:pt x="5" y="2"/>
                  </a:cubicBezTo>
                  <a:cubicBezTo>
                    <a:pt x="5" y="2"/>
                    <a:pt x="5" y="2"/>
                    <a:pt x="5" y="3"/>
                  </a:cubicBezTo>
                  <a:cubicBezTo>
                    <a:pt x="5" y="3"/>
                    <a:pt x="5" y="3"/>
                    <a:pt x="5" y="3"/>
                  </a:cubicBezTo>
                  <a:cubicBezTo>
                    <a:pt x="5" y="3"/>
                    <a:pt x="5" y="3"/>
                    <a:pt x="5" y="3"/>
                  </a:cubicBezTo>
                  <a:cubicBezTo>
                    <a:pt x="5" y="2"/>
                    <a:pt x="5" y="2"/>
                    <a:pt x="5" y="1"/>
                  </a:cubicBezTo>
                  <a:cubicBezTo>
                    <a:pt x="5" y="1"/>
                    <a:pt x="5" y="1"/>
                    <a:pt x="5" y="1"/>
                  </a:cubicBezTo>
                  <a:cubicBezTo>
                    <a:pt x="4" y="0"/>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311"/>
            <p:cNvSpPr/>
            <p:nvPr/>
          </p:nvSpPr>
          <p:spPr bwMode="auto">
            <a:xfrm>
              <a:off x="2297113" y="4111709"/>
              <a:ext cx="73025" cy="74613"/>
            </a:xfrm>
            <a:custGeom>
              <a:avLst/>
              <a:gdLst>
                <a:gd name="T0" fmla="*/ 3 w 6"/>
                <a:gd name="T1" fmla="*/ 0 h 6"/>
                <a:gd name="T2" fmla="*/ 3 w 6"/>
                <a:gd name="T3" fmla="*/ 0 h 6"/>
                <a:gd name="T4" fmla="*/ 3 w 6"/>
                <a:gd name="T5" fmla="*/ 0 h 6"/>
                <a:gd name="T6" fmla="*/ 1 w 6"/>
                <a:gd name="T7" fmla="*/ 1 h 6"/>
                <a:gd name="T8" fmla="*/ 1 w 6"/>
                <a:gd name="T9" fmla="*/ 2 h 6"/>
                <a:gd name="T10" fmla="*/ 0 w 6"/>
                <a:gd name="T11" fmla="*/ 3 h 6"/>
                <a:gd name="T12" fmla="*/ 0 w 6"/>
                <a:gd name="T13" fmla="*/ 3 h 6"/>
                <a:gd name="T14" fmla="*/ 2 w 6"/>
                <a:gd name="T15" fmla="*/ 6 h 6"/>
                <a:gd name="T16" fmla="*/ 3 w 6"/>
                <a:gd name="T17" fmla="*/ 6 h 6"/>
                <a:gd name="T18" fmla="*/ 3 w 6"/>
                <a:gd name="T19" fmla="*/ 6 h 6"/>
                <a:gd name="T20" fmla="*/ 6 w 6"/>
                <a:gd name="T21" fmla="*/ 5 h 6"/>
                <a:gd name="T22" fmla="*/ 6 w 6"/>
                <a:gd name="T23" fmla="*/ 4 h 6"/>
                <a:gd name="T24" fmla="*/ 6 w 6"/>
                <a:gd name="T25" fmla="*/ 3 h 6"/>
                <a:gd name="T26" fmla="*/ 6 w 6"/>
                <a:gd name="T27" fmla="*/ 3 h 6"/>
                <a:gd name="T28" fmla="*/ 6 w 6"/>
                <a:gd name="T29" fmla="*/ 3 h 6"/>
                <a:gd name="T30" fmla="*/ 6 w 6"/>
                <a:gd name="T31" fmla="*/ 4 h 6"/>
                <a:gd name="T32" fmla="*/ 5 w 6"/>
                <a:gd name="T33" fmla="*/ 4 h 6"/>
                <a:gd name="T34" fmla="*/ 5 w 6"/>
                <a:gd name="T35" fmla="*/ 5 h 6"/>
                <a:gd name="T36" fmla="*/ 3 w 6"/>
                <a:gd name="T37" fmla="*/ 5 h 6"/>
                <a:gd name="T38" fmla="*/ 3 w 6"/>
                <a:gd name="T39" fmla="*/ 5 h 6"/>
                <a:gd name="T40" fmla="*/ 3 w 6"/>
                <a:gd name="T41" fmla="*/ 5 h 6"/>
                <a:gd name="T42" fmla="*/ 2 w 6"/>
                <a:gd name="T43" fmla="*/ 5 h 6"/>
                <a:gd name="T44" fmla="*/ 1 w 6"/>
                <a:gd name="T45" fmla="*/ 3 h 6"/>
                <a:gd name="T46" fmla="*/ 1 w 6"/>
                <a:gd name="T47" fmla="*/ 3 h 6"/>
                <a:gd name="T48" fmla="*/ 1 w 6"/>
                <a:gd name="T49" fmla="*/ 2 h 6"/>
                <a:gd name="T50" fmla="*/ 2 w 6"/>
                <a:gd name="T51" fmla="*/ 1 h 6"/>
                <a:gd name="T52" fmla="*/ 2 w 6"/>
                <a:gd name="T53" fmla="*/ 1 h 6"/>
                <a:gd name="T54" fmla="*/ 3 w 6"/>
                <a:gd name="T55" fmla="*/ 1 h 6"/>
                <a:gd name="T56" fmla="*/ 5 w 6"/>
                <a:gd name="T57" fmla="*/ 1 h 6"/>
                <a:gd name="T58" fmla="*/ 5 w 6"/>
                <a:gd name="T59" fmla="*/ 1 h 6"/>
                <a:gd name="T60" fmla="*/ 6 w 6"/>
                <a:gd name="T61" fmla="*/ 3 h 6"/>
                <a:gd name="T62" fmla="*/ 6 w 6"/>
                <a:gd name="T63" fmla="*/ 3 h 6"/>
                <a:gd name="T64" fmla="*/ 6 w 6"/>
                <a:gd name="T65" fmla="*/ 3 h 6"/>
                <a:gd name="T66" fmla="*/ 6 w 6"/>
                <a:gd name="T67" fmla="*/ 1 h 6"/>
                <a:gd name="T68" fmla="*/ 4 w 6"/>
                <a:gd name="T69" fmla="*/ 0 h 6"/>
                <a:gd name="T70" fmla="*/ 4 w 6"/>
                <a:gd name="T71" fmla="*/ 0 h 6"/>
                <a:gd name="T72" fmla="*/ 3 w 6"/>
                <a:gd name="T7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6">
                  <a:moveTo>
                    <a:pt x="3" y="0"/>
                  </a:moveTo>
                  <a:cubicBezTo>
                    <a:pt x="3" y="0"/>
                    <a:pt x="3" y="0"/>
                    <a:pt x="3" y="0"/>
                  </a:cubicBezTo>
                  <a:cubicBezTo>
                    <a:pt x="3" y="0"/>
                    <a:pt x="3" y="0"/>
                    <a:pt x="3" y="0"/>
                  </a:cubicBezTo>
                  <a:cubicBezTo>
                    <a:pt x="2" y="0"/>
                    <a:pt x="2" y="1"/>
                    <a:pt x="1" y="1"/>
                  </a:cubicBezTo>
                  <a:cubicBezTo>
                    <a:pt x="1" y="1"/>
                    <a:pt x="1" y="2"/>
                    <a:pt x="1" y="2"/>
                  </a:cubicBezTo>
                  <a:cubicBezTo>
                    <a:pt x="1" y="3"/>
                    <a:pt x="1" y="3"/>
                    <a:pt x="0" y="3"/>
                  </a:cubicBezTo>
                  <a:cubicBezTo>
                    <a:pt x="0" y="3"/>
                    <a:pt x="0" y="3"/>
                    <a:pt x="0" y="3"/>
                  </a:cubicBezTo>
                  <a:cubicBezTo>
                    <a:pt x="0" y="4"/>
                    <a:pt x="1" y="5"/>
                    <a:pt x="2" y="6"/>
                  </a:cubicBezTo>
                  <a:cubicBezTo>
                    <a:pt x="3" y="6"/>
                    <a:pt x="3" y="6"/>
                    <a:pt x="3" y="6"/>
                  </a:cubicBezTo>
                  <a:cubicBezTo>
                    <a:pt x="3" y="6"/>
                    <a:pt x="3" y="6"/>
                    <a:pt x="3" y="6"/>
                  </a:cubicBezTo>
                  <a:cubicBezTo>
                    <a:pt x="4" y="6"/>
                    <a:pt x="5" y="6"/>
                    <a:pt x="6" y="5"/>
                  </a:cubicBezTo>
                  <a:cubicBezTo>
                    <a:pt x="6" y="5"/>
                    <a:pt x="6" y="5"/>
                    <a:pt x="6" y="4"/>
                  </a:cubicBezTo>
                  <a:cubicBezTo>
                    <a:pt x="6" y="4"/>
                    <a:pt x="6" y="4"/>
                    <a:pt x="6" y="3"/>
                  </a:cubicBezTo>
                  <a:cubicBezTo>
                    <a:pt x="6" y="3"/>
                    <a:pt x="6" y="3"/>
                    <a:pt x="6" y="3"/>
                  </a:cubicBezTo>
                  <a:cubicBezTo>
                    <a:pt x="6" y="3"/>
                    <a:pt x="6" y="3"/>
                    <a:pt x="6" y="3"/>
                  </a:cubicBezTo>
                  <a:cubicBezTo>
                    <a:pt x="6" y="3"/>
                    <a:pt x="6" y="4"/>
                    <a:pt x="6" y="4"/>
                  </a:cubicBezTo>
                  <a:cubicBezTo>
                    <a:pt x="5" y="4"/>
                    <a:pt x="5" y="4"/>
                    <a:pt x="5" y="4"/>
                  </a:cubicBezTo>
                  <a:cubicBezTo>
                    <a:pt x="5" y="5"/>
                    <a:pt x="5" y="5"/>
                    <a:pt x="5" y="5"/>
                  </a:cubicBezTo>
                  <a:cubicBezTo>
                    <a:pt x="5" y="5"/>
                    <a:pt x="4" y="5"/>
                    <a:pt x="3" y="5"/>
                  </a:cubicBezTo>
                  <a:cubicBezTo>
                    <a:pt x="3" y="5"/>
                    <a:pt x="3" y="5"/>
                    <a:pt x="3" y="5"/>
                  </a:cubicBezTo>
                  <a:cubicBezTo>
                    <a:pt x="3" y="5"/>
                    <a:pt x="3" y="5"/>
                    <a:pt x="3" y="5"/>
                  </a:cubicBezTo>
                  <a:cubicBezTo>
                    <a:pt x="2" y="5"/>
                    <a:pt x="2" y="5"/>
                    <a:pt x="2" y="5"/>
                  </a:cubicBezTo>
                  <a:cubicBezTo>
                    <a:pt x="1" y="4"/>
                    <a:pt x="1" y="4"/>
                    <a:pt x="1" y="3"/>
                  </a:cubicBezTo>
                  <a:cubicBezTo>
                    <a:pt x="1" y="3"/>
                    <a:pt x="1" y="3"/>
                    <a:pt x="1" y="3"/>
                  </a:cubicBezTo>
                  <a:cubicBezTo>
                    <a:pt x="1" y="3"/>
                    <a:pt x="1" y="3"/>
                    <a:pt x="1" y="2"/>
                  </a:cubicBezTo>
                  <a:cubicBezTo>
                    <a:pt x="1" y="2"/>
                    <a:pt x="2" y="2"/>
                    <a:pt x="2" y="1"/>
                  </a:cubicBezTo>
                  <a:cubicBezTo>
                    <a:pt x="2" y="1"/>
                    <a:pt x="2" y="1"/>
                    <a:pt x="2" y="1"/>
                  </a:cubicBezTo>
                  <a:cubicBezTo>
                    <a:pt x="3" y="1"/>
                    <a:pt x="3" y="1"/>
                    <a:pt x="3" y="1"/>
                  </a:cubicBezTo>
                  <a:cubicBezTo>
                    <a:pt x="4" y="1"/>
                    <a:pt x="4" y="1"/>
                    <a:pt x="5" y="1"/>
                  </a:cubicBezTo>
                  <a:cubicBezTo>
                    <a:pt x="5" y="1"/>
                    <a:pt x="5" y="1"/>
                    <a:pt x="5" y="1"/>
                  </a:cubicBezTo>
                  <a:cubicBezTo>
                    <a:pt x="5" y="2"/>
                    <a:pt x="6" y="2"/>
                    <a:pt x="6" y="3"/>
                  </a:cubicBezTo>
                  <a:cubicBezTo>
                    <a:pt x="6" y="3"/>
                    <a:pt x="6" y="3"/>
                    <a:pt x="6" y="3"/>
                  </a:cubicBezTo>
                  <a:cubicBezTo>
                    <a:pt x="6" y="3"/>
                    <a:pt x="6" y="3"/>
                    <a:pt x="6" y="3"/>
                  </a:cubicBezTo>
                  <a:cubicBezTo>
                    <a:pt x="6" y="2"/>
                    <a:pt x="6" y="2"/>
                    <a:pt x="6" y="1"/>
                  </a:cubicBezTo>
                  <a:cubicBezTo>
                    <a:pt x="5" y="1"/>
                    <a:pt x="5" y="0"/>
                    <a:pt x="4" y="0"/>
                  </a:cubicBezTo>
                  <a:cubicBezTo>
                    <a:pt x="4" y="0"/>
                    <a:pt x="4" y="0"/>
                    <a:pt x="4" y="0"/>
                  </a:cubicBezTo>
                  <a:cubicBezTo>
                    <a:pt x="4" y="0"/>
                    <a:pt x="3"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312"/>
            <p:cNvSpPr/>
            <p:nvPr/>
          </p:nvSpPr>
          <p:spPr bwMode="auto">
            <a:xfrm>
              <a:off x="2825751" y="4248234"/>
              <a:ext cx="73025" cy="74613"/>
            </a:xfrm>
            <a:custGeom>
              <a:avLst/>
              <a:gdLst>
                <a:gd name="T0" fmla="*/ 3 w 6"/>
                <a:gd name="T1" fmla="*/ 0 h 6"/>
                <a:gd name="T2" fmla="*/ 0 w 6"/>
                <a:gd name="T3" fmla="*/ 2 h 6"/>
                <a:gd name="T4" fmla="*/ 0 w 6"/>
                <a:gd name="T5" fmla="*/ 3 h 6"/>
                <a:gd name="T6" fmla="*/ 0 w 6"/>
                <a:gd name="T7" fmla="*/ 3 h 6"/>
                <a:gd name="T8" fmla="*/ 0 w 6"/>
                <a:gd name="T9" fmla="*/ 4 h 6"/>
                <a:gd name="T10" fmla="*/ 1 w 6"/>
                <a:gd name="T11" fmla="*/ 5 h 6"/>
                <a:gd name="T12" fmla="*/ 3 w 6"/>
                <a:gd name="T13" fmla="*/ 6 h 6"/>
                <a:gd name="T14" fmla="*/ 4 w 6"/>
                <a:gd name="T15" fmla="*/ 5 h 6"/>
                <a:gd name="T16" fmla="*/ 5 w 6"/>
                <a:gd name="T17" fmla="*/ 5 h 6"/>
                <a:gd name="T18" fmla="*/ 5 w 6"/>
                <a:gd name="T19" fmla="*/ 5 h 6"/>
                <a:gd name="T20" fmla="*/ 5 w 6"/>
                <a:gd name="T21" fmla="*/ 4 h 6"/>
                <a:gd name="T22" fmla="*/ 6 w 6"/>
                <a:gd name="T23" fmla="*/ 3 h 6"/>
                <a:gd name="T24" fmla="*/ 5 w 6"/>
                <a:gd name="T25" fmla="*/ 3 h 6"/>
                <a:gd name="T26" fmla="*/ 5 w 6"/>
                <a:gd name="T27" fmla="*/ 3 h 6"/>
                <a:gd name="T28" fmla="*/ 5 w 6"/>
                <a:gd name="T29" fmla="*/ 4 h 6"/>
                <a:gd name="T30" fmla="*/ 5 w 6"/>
                <a:gd name="T31" fmla="*/ 5 h 6"/>
                <a:gd name="T32" fmla="*/ 4 w 6"/>
                <a:gd name="T33" fmla="*/ 5 h 6"/>
                <a:gd name="T34" fmla="*/ 3 w 6"/>
                <a:gd name="T35" fmla="*/ 5 h 6"/>
                <a:gd name="T36" fmla="*/ 1 w 6"/>
                <a:gd name="T37" fmla="*/ 5 h 6"/>
                <a:gd name="T38" fmla="*/ 1 w 6"/>
                <a:gd name="T39" fmla="*/ 4 h 6"/>
                <a:gd name="T40" fmla="*/ 1 w 6"/>
                <a:gd name="T41" fmla="*/ 3 h 6"/>
                <a:gd name="T42" fmla="*/ 1 w 6"/>
                <a:gd name="T43" fmla="*/ 3 h 6"/>
                <a:gd name="T44" fmla="*/ 1 w 6"/>
                <a:gd name="T45" fmla="*/ 2 h 6"/>
                <a:gd name="T46" fmla="*/ 1 w 6"/>
                <a:gd name="T47" fmla="*/ 1 h 6"/>
                <a:gd name="T48" fmla="*/ 3 w 6"/>
                <a:gd name="T49" fmla="*/ 1 h 6"/>
                <a:gd name="T50" fmla="*/ 4 w 6"/>
                <a:gd name="T51" fmla="*/ 1 h 6"/>
                <a:gd name="T52" fmla="*/ 5 w 6"/>
                <a:gd name="T53" fmla="*/ 3 h 6"/>
                <a:gd name="T54" fmla="*/ 5 w 6"/>
                <a:gd name="T55" fmla="*/ 3 h 6"/>
                <a:gd name="T56" fmla="*/ 6 w 6"/>
                <a:gd name="T57" fmla="*/ 3 h 6"/>
                <a:gd name="T58" fmla="*/ 3 w 6"/>
                <a:gd name="T5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 h="6">
                  <a:moveTo>
                    <a:pt x="3" y="0"/>
                  </a:moveTo>
                  <a:cubicBezTo>
                    <a:pt x="2" y="0"/>
                    <a:pt x="0" y="1"/>
                    <a:pt x="0" y="2"/>
                  </a:cubicBezTo>
                  <a:cubicBezTo>
                    <a:pt x="0" y="3"/>
                    <a:pt x="0" y="3"/>
                    <a:pt x="0" y="3"/>
                  </a:cubicBezTo>
                  <a:cubicBezTo>
                    <a:pt x="0" y="3"/>
                    <a:pt x="0" y="3"/>
                    <a:pt x="0" y="3"/>
                  </a:cubicBezTo>
                  <a:cubicBezTo>
                    <a:pt x="0" y="4"/>
                    <a:pt x="0" y="4"/>
                    <a:pt x="0" y="4"/>
                  </a:cubicBezTo>
                  <a:cubicBezTo>
                    <a:pt x="1" y="5"/>
                    <a:pt x="1" y="5"/>
                    <a:pt x="1" y="5"/>
                  </a:cubicBezTo>
                  <a:cubicBezTo>
                    <a:pt x="2" y="6"/>
                    <a:pt x="2" y="6"/>
                    <a:pt x="3" y="6"/>
                  </a:cubicBezTo>
                  <a:cubicBezTo>
                    <a:pt x="3" y="6"/>
                    <a:pt x="4" y="6"/>
                    <a:pt x="4" y="5"/>
                  </a:cubicBezTo>
                  <a:cubicBezTo>
                    <a:pt x="5" y="5"/>
                    <a:pt x="5" y="5"/>
                    <a:pt x="5" y="5"/>
                  </a:cubicBezTo>
                  <a:cubicBezTo>
                    <a:pt x="5" y="5"/>
                    <a:pt x="5" y="5"/>
                    <a:pt x="5" y="5"/>
                  </a:cubicBezTo>
                  <a:cubicBezTo>
                    <a:pt x="5" y="5"/>
                    <a:pt x="5" y="5"/>
                    <a:pt x="5" y="4"/>
                  </a:cubicBezTo>
                  <a:cubicBezTo>
                    <a:pt x="6" y="4"/>
                    <a:pt x="6" y="4"/>
                    <a:pt x="6" y="3"/>
                  </a:cubicBezTo>
                  <a:cubicBezTo>
                    <a:pt x="5" y="3"/>
                    <a:pt x="5" y="3"/>
                    <a:pt x="5" y="3"/>
                  </a:cubicBezTo>
                  <a:cubicBezTo>
                    <a:pt x="5" y="3"/>
                    <a:pt x="5" y="3"/>
                    <a:pt x="5" y="3"/>
                  </a:cubicBezTo>
                  <a:cubicBezTo>
                    <a:pt x="5" y="3"/>
                    <a:pt x="5" y="4"/>
                    <a:pt x="5" y="4"/>
                  </a:cubicBezTo>
                  <a:cubicBezTo>
                    <a:pt x="5" y="4"/>
                    <a:pt x="5" y="4"/>
                    <a:pt x="5" y="5"/>
                  </a:cubicBezTo>
                  <a:cubicBezTo>
                    <a:pt x="5" y="5"/>
                    <a:pt x="5" y="5"/>
                    <a:pt x="4" y="5"/>
                  </a:cubicBezTo>
                  <a:cubicBezTo>
                    <a:pt x="4" y="5"/>
                    <a:pt x="4" y="5"/>
                    <a:pt x="3" y="5"/>
                  </a:cubicBezTo>
                  <a:cubicBezTo>
                    <a:pt x="2" y="5"/>
                    <a:pt x="2" y="5"/>
                    <a:pt x="1" y="5"/>
                  </a:cubicBezTo>
                  <a:cubicBezTo>
                    <a:pt x="1" y="5"/>
                    <a:pt x="1" y="5"/>
                    <a:pt x="1" y="4"/>
                  </a:cubicBezTo>
                  <a:cubicBezTo>
                    <a:pt x="1" y="4"/>
                    <a:pt x="1" y="4"/>
                    <a:pt x="1" y="3"/>
                  </a:cubicBezTo>
                  <a:cubicBezTo>
                    <a:pt x="1" y="3"/>
                    <a:pt x="1" y="3"/>
                    <a:pt x="1" y="3"/>
                  </a:cubicBezTo>
                  <a:cubicBezTo>
                    <a:pt x="1" y="3"/>
                    <a:pt x="1" y="3"/>
                    <a:pt x="1" y="2"/>
                  </a:cubicBezTo>
                  <a:cubicBezTo>
                    <a:pt x="1" y="2"/>
                    <a:pt x="1" y="2"/>
                    <a:pt x="1" y="1"/>
                  </a:cubicBezTo>
                  <a:cubicBezTo>
                    <a:pt x="2" y="1"/>
                    <a:pt x="2" y="1"/>
                    <a:pt x="3" y="1"/>
                  </a:cubicBezTo>
                  <a:cubicBezTo>
                    <a:pt x="4" y="1"/>
                    <a:pt x="4" y="1"/>
                    <a:pt x="4" y="1"/>
                  </a:cubicBezTo>
                  <a:cubicBezTo>
                    <a:pt x="5" y="2"/>
                    <a:pt x="5" y="2"/>
                    <a:pt x="5" y="3"/>
                  </a:cubicBezTo>
                  <a:cubicBezTo>
                    <a:pt x="5" y="3"/>
                    <a:pt x="5" y="3"/>
                    <a:pt x="5" y="3"/>
                  </a:cubicBezTo>
                  <a:cubicBezTo>
                    <a:pt x="6" y="3"/>
                    <a:pt x="6" y="3"/>
                    <a:pt x="6" y="3"/>
                  </a:cubicBezTo>
                  <a:cubicBezTo>
                    <a:pt x="6" y="1"/>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313"/>
            <p:cNvSpPr/>
            <p:nvPr/>
          </p:nvSpPr>
          <p:spPr bwMode="auto">
            <a:xfrm>
              <a:off x="2984501" y="4410159"/>
              <a:ext cx="73025" cy="74613"/>
            </a:xfrm>
            <a:custGeom>
              <a:avLst/>
              <a:gdLst>
                <a:gd name="T0" fmla="*/ 3 w 6"/>
                <a:gd name="T1" fmla="*/ 0 h 6"/>
                <a:gd name="T2" fmla="*/ 2 w 6"/>
                <a:gd name="T3" fmla="*/ 1 h 6"/>
                <a:gd name="T4" fmla="*/ 1 w 6"/>
                <a:gd name="T5" fmla="*/ 1 h 6"/>
                <a:gd name="T6" fmla="*/ 0 w 6"/>
                <a:gd name="T7" fmla="*/ 3 h 6"/>
                <a:gd name="T8" fmla="*/ 3 w 6"/>
                <a:gd name="T9" fmla="*/ 6 h 6"/>
                <a:gd name="T10" fmla="*/ 6 w 6"/>
                <a:gd name="T11" fmla="*/ 4 h 6"/>
                <a:gd name="T12" fmla="*/ 6 w 6"/>
                <a:gd name="T13" fmla="*/ 3 h 6"/>
                <a:gd name="T14" fmla="*/ 6 w 6"/>
                <a:gd name="T15" fmla="*/ 3 h 6"/>
                <a:gd name="T16" fmla="*/ 6 w 6"/>
                <a:gd name="T17" fmla="*/ 3 h 6"/>
                <a:gd name="T18" fmla="*/ 6 w 6"/>
                <a:gd name="T19" fmla="*/ 4 h 6"/>
                <a:gd name="T20" fmla="*/ 5 w 6"/>
                <a:gd name="T21" fmla="*/ 5 h 6"/>
                <a:gd name="T22" fmla="*/ 3 w 6"/>
                <a:gd name="T23" fmla="*/ 5 h 6"/>
                <a:gd name="T24" fmla="*/ 2 w 6"/>
                <a:gd name="T25" fmla="*/ 5 h 6"/>
                <a:gd name="T26" fmla="*/ 1 w 6"/>
                <a:gd name="T27" fmla="*/ 3 h 6"/>
                <a:gd name="T28" fmla="*/ 2 w 6"/>
                <a:gd name="T29" fmla="*/ 2 h 6"/>
                <a:gd name="T30" fmla="*/ 2 w 6"/>
                <a:gd name="T31" fmla="*/ 2 h 6"/>
                <a:gd name="T32" fmla="*/ 2 w 6"/>
                <a:gd name="T33" fmla="*/ 1 h 6"/>
                <a:gd name="T34" fmla="*/ 3 w 6"/>
                <a:gd name="T35" fmla="*/ 1 h 6"/>
                <a:gd name="T36" fmla="*/ 5 w 6"/>
                <a:gd name="T37" fmla="*/ 2 h 6"/>
                <a:gd name="T38" fmla="*/ 6 w 6"/>
                <a:gd name="T39" fmla="*/ 3 h 6"/>
                <a:gd name="T40" fmla="*/ 6 w 6"/>
                <a:gd name="T41" fmla="*/ 3 h 6"/>
                <a:gd name="T42" fmla="*/ 6 w 6"/>
                <a:gd name="T43" fmla="*/ 3 h 6"/>
                <a:gd name="T44" fmla="*/ 6 w 6"/>
                <a:gd name="T45" fmla="*/ 3 h 6"/>
                <a:gd name="T46" fmla="*/ 6 w 6"/>
                <a:gd name="T47" fmla="*/ 3 h 6"/>
                <a:gd name="T48" fmla="*/ 3 w 6"/>
                <a:gd name="T4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3" y="0"/>
                  </a:moveTo>
                  <a:cubicBezTo>
                    <a:pt x="3" y="0"/>
                    <a:pt x="2" y="0"/>
                    <a:pt x="2" y="1"/>
                  </a:cubicBezTo>
                  <a:cubicBezTo>
                    <a:pt x="2" y="1"/>
                    <a:pt x="1" y="1"/>
                    <a:pt x="1" y="1"/>
                  </a:cubicBezTo>
                  <a:cubicBezTo>
                    <a:pt x="1" y="2"/>
                    <a:pt x="0" y="2"/>
                    <a:pt x="0" y="3"/>
                  </a:cubicBezTo>
                  <a:cubicBezTo>
                    <a:pt x="0" y="5"/>
                    <a:pt x="2" y="6"/>
                    <a:pt x="3" y="6"/>
                  </a:cubicBezTo>
                  <a:cubicBezTo>
                    <a:pt x="5" y="6"/>
                    <a:pt x="6" y="5"/>
                    <a:pt x="6" y="4"/>
                  </a:cubicBezTo>
                  <a:cubicBezTo>
                    <a:pt x="6" y="4"/>
                    <a:pt x="6" y="3"/>
                    <a:pt x="6" y="3"/>
                  </a:cubicBezTo>
                  <a:cubicBezTo>
                    <a:pt x="6" y="3"/>
                    <a:pt x="6" y="3"/>
                    <a:pt x="6" y="3"/>
                  </a:cubicBezTo>
                  <a:cubicBezTo>
                    <a:pt x="6" y="3"/>
                    <a:pt x="6" y="3"/>
                    <a:pt x="6" y="3"/>
                  </a:cubicBezTo>
                  <a:cubicBezTo>
                    <a:pt x="6" y="3"/>
                    <a:pt x="6" y="4"/>
                    <a:pt x="6" y="4"/>
                  </a:cubicBezTo>
                  <a:cubicBezTo>
                    <a:pt x="5" y="4"/>
                    <a:pt x="5" y="5"/>
                    <a:pt x="5" y="5"/>
                  </a:cubicBezTo>
                  <a:cubicBezTo>
                    <a:pt x="5" y="5"/>
                    <a:pt x="4" y="5"/>
                    <a:pt x="3" y="5"/>
                  </a:cubicBezTo>
                  <a:cubicBezTo>
                    <a:pt x="3" y="5"/>
                    <a:pt x="2" y="5"/>
                    <a:pt x="2" y="5"/>
                  </a:cubicBezTo>
                  <a:cubicBezTo>
                    <a:pt x="1" y="4"/>
                    <a:pt x="1" y="4"/>
                    <a:pt x="1" y="3"/>
                  </a:cubicBezTo>
                  <a:cubicBezTo>
                    <a:pt x="1" y="3"/>
                    <a:pt x="1" y="2"/>
                    <a:pt x="2" y="2"/>
                  </a:cubicBezTo>
                  <a:cubicBezTo>
                    <a:pt x="2" y="2"/>
                    <a:pt x="2" y="2"/>
                    <a:pt x="2" y="2"/>
                  </a:cubicBezTo>
                  <a:cubicBezTo>
                    <a:pt x="2" y="1"/>
                    <a:pt x="2" y="1"/>
                    <a:pt x="2" y="1"/>
                  </a:cubicBezTo>
                  <a:cubicBezTo>
                    <a:pt x="2" y="1"/>
                    <a:pt x="3" y="1"/>
                    <a:pt x="3" y="1"/>
                  </a:cubicBezTo>
                  <a:cubicBezTo>
                    <a:pt x="4" y="1"/>
                    <a:pt x="5" y="1"/>
                    <a:pt x="5" y="2"/>
                  </a:cubicBezTo>
                  <a:cubicBezTo>
                    <a:pt x="5" y="2"/>
                    <a:pt x="6" y="3"/>
                    <a:pt x="6" y="3"/>
                  </a:cubicBezTo>
                  <a:cubicBezTo>
                    <a:pt x="6" y="3"/>
                    <a:pt x="6" y="3"/>
                    <a:pt x="6" y="3"/>
                  </a:cubicBezTo>
                  <a:cubicBezTo>
                    <a:pt x="6" y="3"/>
                    <a:pt x="6" y="3"/>
                    <a:pt x="6" y="3"/>
                  </a:cubicBezTo>
                  <a:cubicBezTo>
                    <a:pt x="6" y="3"/>
                    <a:pt x="6" y="3"/>
                    <a:pt x="6" y="3"/>
                  </a:cubicBezTo>
                  <a:cubicBezTo>
                    <a:pt x="6" y="3"/>
                    <a:pt x="6" y="3"/>
                    <a:pt x="6" y="3"/>
                  </a:cubicBezTo>
                  <a:cubicBezTo>
                    <a:pt x="6" y="2"/>
                    <a:pt x="5"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314"/>
            <p:cNvSpPr/>
            <p:nvPr/>
          </p:nvSpPr>
          <p:spPr bwMode="auto">
            <a:xfrm>
              <a:off x="3609976" y="4286334"/>
              <a:ext cx="74613" cy="74613"/>
            </a:xfrm>
            <a:custGeom>
              <a:avLst/>
              <a:gdLst>
                <a:gd name="T0" fmla="*/ 3 w 6"/>
                <a:gd name="T1" fmla="*/ 0 h 6"/>
                <a:gd name="T2" fmla="*/ 0 w 6"/>
                <a:gd name="T3" fmla="*/ 3 h 6"/>
                <a:gd name="T4" fmla="*/ 0 w 6"/>
                <a:gd name="T5" fmla="*/ 5 h 6"/>
                <a:gd name="T6" fmla="*/ 1 w 6"/>
                <a:gd name="T7" fmla="*/ 6 h 6"/>
                <a:gd name="T8" fmla="*/ 3 w 6"/>
                <a:gd name="T9" fmla="*/ 6 h 6"/>
                <a:gd name="T10" fmla="*/ 6 w 6"/>
                <a:gd name="T11" fmla="*/ 4 h 6"/>
                <a:gd name="T12" fmla="*/ 6 w 6"/>
                <a:gd name="T13" fmla="*/ 3 h 6"/>
                <a:gd name="T14" fmla="*/ 5 w 6"/>
                <a:gd name="T15" fmla="*/ 3 h 6"/>
                <a:gd name="T16" fmla="*/ 5 w 6"/>
                <a:gd name="T17" fmla="*/ 3 h 6"/>
                <a:gd name="T18" fmla="*/ 5 w 6"/>
                <a:gd name="T19" fmla="*/ 4 h 6"/>
                <a:gd name="T20" fmla="*/ 4 w 6"/>
                <a:gd name="T21" fmla="*/ 5 h 6"/>
                <a:gd name="T22" fmla="*/ 3 w 6"/>
                <a:gd name="T23" fmla="*/ 6 h 6"/>
                <a:gd name="T24" fmla="*/ 1 w 6"/>
                <a:gd name="T25" fmla="*/ 5 h 6"/>
                <a:gd name="T26" fmla="*/ 1 w 6"/>
                <a:gd name="T27" fmla="*/ 5 h 6"/>
                <a:gd name="T28" fmla="*/ 1 w 6"/>
                <a:gd name="T29" fmla="*/ 5 h 6"/>
                <a:gd name="T30" fmla="*/ 0 w 6"/>
                <a:gd name="T31" fmla="*/ 3 h 6"/>
                <a:gd name="T32" fmla="*/ 1 w 6"/>
                <a:gd name="T33" fmla="*/ 2 h 6"/>
                <a:gd name="T34" fmla="*/ 3 w 6"/>
                <a:gd name="T35" fmla="*/ 1 h 6"/>
                <a:gd name="T36" fmla="*/ 4 w 6"/>
                <a:gd name="T37" fmla="*/ 2 h 6"/>
                <a:gd name="T38" fmla="*/ 5 w 6"/>
                <a:gd name="T39" fmla="*/ 3 h 6"/>
                <a:gd name="T40" fmla="*/ 5 w 6"/>
                <a:gd name="T41" fmla="*/ 3 h 6"/>
                <a:gd name="T42" fmla="*/ 5 w 6"/>
                <a:gd name="T43" fmla="*/ 3 h 6"/>
                <a:gd name="T44" fmla="*/ 6 w 6"/>
                <a:gd name="T45" fmla="*/ 3 h 6"/>
                <a:gd name="T46" fmla="*/ 6 w 6"/>
                <a:gd name="T47" fmla="*/ 3 h 6"/>
                <a:gd name="T48" fmla="*/ 3 w 6"/>
                <a:gd name="T4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6">
                  <a:moveTo>
                    <a:pt x="3" y="0"/>
                  </a:moveTo>
                  <a:cubicBezTo>
                    <a:pt x="1" y="0"/>
                    <a:pt x="0" y="2"/>
                    <a:pt x="0" y="3"/>
                  </a:cubicBezTo>
                  <a:cubicBezTo>
                    <a:pt x="0" y="4"/>
                    <a:pt x="0" y="5"/>
                    <a:pt x="0" y="5"/>
                  </a:cubicBezTo>
                  <a:cubicBezTo>
                    <a:pt x="0" y="5"/>
                    <a:pt x="1" y="5"/>
                    <a:pt x="1" y="6"/>
                  </a:cubicBezTo>
                  <a:cubicBezTo>
                    <a:pt x="1" y="6"/>
                    <a:pt x="2" y="6"/>
                    <a:pt x="3" y="6"/>
                  </a:cubicBezTo>
                  <a:cubicBezTo>
                    <a:pt x="4" y="6"/>
                    <a:pt x="5" y="5"/>
                    <a:pt x="6" y="4"/>
                  </a:cubicBezTo>
                  <a:cubicBezTo>
                    <a:pt x="6" y="4"/>
                    <a:pt x="6" y="4"/>
                    <a:pt x="6" y="3"/>
                  </a:cubicBezTo>
                  <a:cubicBezTo>
                    <a:pt x="5" y="3"/>
                    <a:pt x="5" y="3"/>
                    <a:pt x="5" y="3"/>
                  </a:cubicBezTo>
                  <a:cubicBezTo>
                    <a:pt x="5" y="3"/>
                    <a:pt x="5" y="3"/>
                    <a:pt x="5" y="3"/>
                  </a:cubicBezTo>
                  <a:cubicBezTo>
                    <a:pt x="5" y="4"/>
                    <a:pt x="5" y="4"/>
                    <a:pt x="5" y="4"/>
                  </a:cubicBezTo>
                  <a:cubicBezTo>
                    <a:pt x="5" y="4"/>
                    <a:pt x="5" y="5"/>
                    <a:pt x="4" y="5"/>
                  </a:cubicBezTo>
                  <a:cubicBezTo>
                    <a:pt x="4" y="5"/>
                    <a:pt x="3" y="6"/>
                    <a:pt x="3" y="6"/>
                  </a:cubicBezTo>
                  <a:cubicBezTo>
                    <a:pt x="2" y="6"/>
                    <a:pt x="2" y="5"/>
                    <a:pt x="1" y="5"/>
                  </a:cubicBezTo>
                  <a:cubicBezTo>
                    <a:pt x="1" y="5"/>
                    <a:pt x="1" y="5"/>
                    <a:pt x="1" y="5"/>
                  </a:cubicBezTo>
                  <a:cubicBezTo>
                    <a:pt x="1" y="5"/>
                    <a:pt x="1" y="5"/>
                    <a:pt x="1" y="5"/>
                  </a:cubicBezTo>
                  <a:cubicBezTo>
                    <a:pt x="1" y="4"/>
                    <a:pt x="0" y="4"/>
                    <a:pt x="0" y="3"/>
                  </a:cubicBezTo>
                  <a:cubicBezTo>
                    <a:pt x="0" y="3"/>
                    <a:pt x="1" y="2"/>
                    <a:pt x="1" y="2"/>
                  </a:cubicBezTo>
                  <a:cubicBezTo>
                    <a:pt x="1" y="1"/>
                    <a:pt x="2" y="1"/>
                    <a:pt x="3" y="1"/>
                  </a:cubicBezTo>
                  <a:cubicBezTo>
                    <a:pt x="3" y="1"/>
                    <a:pt x="4" y="1"/>
                    <a:pt x="4" y="2"/>
                  </a:cubicBezTo>
                  <a:cubicBezTo>
                    <a:pt x="5" y="2"/>
                    <a:pt x="5" y="3"/>
                    <a:pt x="5" y="3"/>
                  </a:cubicBezTo>
                  <a:cubicBezTo>
                    <a:pt x="5" y="3"/>
                    <a:pt x="5" y="3"/>
                    <a:pt x="5" y="3"/>
                  </a:cubicBezTo>
                  <a:cubicBezTo>
                    <a:pt x="5" y="3"/>
                    <a:pt x="5" y="3"/>
                    <a:pt x="5" y="3"/>
                  </a:cubicBezTo>
                  <a:cubicBezTo>
                    <a:pt x="6" y="3"/>
                    <a:pt x="6" y="3"/>
                    <a:pt x="6" y="3"/>
                  </a:cubicBezTo>
                  <a:cubicBezTo>
                    <a:pt x="6" y="3"/>
                    <a:pt x="6" y="3"/>
                    <a:pt x="6" y="3"/>
                  </a:cubicBezTo>
                  <a:cubicBezTo>
                    <a:pt x="5" y="2"/>
                    <a:pt x="4" y="0"/>
                    <a:pt x="3" y="0"/>
                  </a:cubicBezTo>
                </a:path>
              </a:pathLst>
            </a:custGeom>
            <a:solidFill>
              <a:srgbClr val="D8D8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Oval 315"/>
            <p:cNvSpPr>
              <a:spLocks noChangeArrowheads="1"/>
            </p:cNvSpPr>
            <p:nvPr/>
          </p:nvSpPr>
          <p:spPr bwMode="auto">
            <a:xfrm>
              <a:off x="738188" y="3727534"/>
              <a:ext cx="85725" cy="85725"/>
            </a:xfrm>
            <a:prstGeom prst="ellipse">
              <a:avLst/>
            </a:pr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Oval 316"/>
            <p:cNvSpPr>
              <a:spLocks noChangeArrowheads="1"/>
            </p:cNvSpPr>
            <p:nvPr/>
          </p:nvSpPr>
          <p:spPr bwMode="auto">
            <a:xfrm>
              <a:off x="885826" y="3727534"/>
              <a:ext cx="98425" cy="85725"/>
            </a:xfrm>
            <a:prstGeom prst="ellipse">
              <a:avLst/>
            </a:pr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Oval 317"/>
            <p:cNvSpPr>
              <a:spLocks noChangeArrowheads="1"/>
            </p:cNvSpPr>
            <p:nvPr/>
          </p:nvSpPr>
          <p:spPr bwMode="auto">
            <a:xfrm>
              <a:off x="1352551" y="3727534"/>
              <a:ext cx="85725" cy="85725"/>
            </a:xfrm>
            <a:prstGeom prst="ellipse">
              <a:avLst/>
            </a:pr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318"/>
            <p:cNvSpPr/>
            <p:nvPr/>
          </p:nvSpPr>
          <p:spPr bwMode="auto">
            <a:xfrm>
              <a:off x="1033463" y="3727534"/>
              <a:ext cx="109538" cy="98425"/>
            </a:xfrm>
            <a:custGeom>
              <a:avLst/>
              <a:gdLst>
                <a:gd name="T0" fmla="*/ 5 w 9"/>
                <a:gd name="T1" fmla="*/ 0 h 8"/>
                <a:gd name="T2" fmla="*/ 5 w 9"/>
                <a:gd name="T3" fmla="*/ 0 h 8"/>
                <a:gd name="T4" fmla="*/ 0 w 9"/>
                <a:gd name="T5" fmla="*/ 4 h 8"/>
                <a:gd name="T6" fmla="*/ 5 w 9"/>
                <a:gd name="T7" fmla="*/ 8 h 8"/>
                <a:gd name="T8" fmla="*/ 9 w 9"/>
                <a:gd name="T9" fmla="*/ 4 h 8"/>
                <a:gd name="T10" fmla="*/ 5 w 9"/>
                <a:gd name="T11" fmla="*/ 0 h 8"/>
                <a:gd name="T12" fmla="*/ 5 w 9"/>
                <a:gd name="T13" fmla="*/ 0 h 8"/>
                <a:gd name="T14" fmla="*/ 5 w 9"/>
                <a:gd name="T15" fmla="*/ 1 h 8"/>
                <a:gd name="T16" fmla="*/ 7 w 9"/>
                <a:gd name="T17" fmla="*/ 1 h 8"/>
                <a:gd name="T18" fmla="*/ 8 w 9"/>
                <a:gd name="T19" fmla="*/ 4 h 8"/>
                <a:gd name="T20" fmla="*/ 7 w 9"/>
                <a:gd name="T21" fmla="*/ 6 h 8"/>
                <a:gd name="T22" fmla="*/ 5 w 9"/>
                <a:gd name="T23" fmla="*/ 7 h 8"/>
                <a:gd name="T24" fmla="*/ 2 w 9"/>
                <a:gd name="T25" fmla="*/ 6 h 8"/>
                <a:gd name="T26" fmla="*/ 1 w 9"/>
                <a:gd name="T27" fmla="*/ 4 h 8"/>
                <a:gd name="T28" fmla="*/ 2 w 9"/>
                <a:gd name="T29" fmla="*/ 1 h 8"/>
                <a:gd name="T30" fmla="*/ 5 w 9"/>
                <a:gd name="T31" fmla="*/ 1 h 8"/>
                <a:gd name="T32" fmla="*/ 5 w 9"/>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8">
                  <a:moveTo>
                    <a:pt x="5" y="0"/>
                  </a:moveTo>
                  <a:cubicBezTo>
                    <a:pt x="5" y="0"/>
                    <a:pt x="5" y="0"/>
                    <a:pt x="5" y="0"/>
                  </a:cubicBezTo>
                  <a:cubicBezTo>
                    <a:pt x="2" y="0"/>
                    <a:pt x="0" y="1"/>
                    <a:pt x="0" y="4"/>
                  </a:cubicBezTo>
                  <a:cubicBezTo>
                    <a:pt x="0" y="6"/>
                    <a:pt x="2" y="8"/>
                    <a:pt x="5" y="8"/>
                  </a:cubicBezTo>
                  <a:cubicBezTo>
                    <a:pt x="7" y="8"/>
                    <a:pt x="9" y="6"/>
                    <a:pt x="9" y="4"/>
                  </a:cubicBezTo>
                  <a:cubicBezTo>
                    <a:pt x="9" y="1"/>
                    <a:pt x="7" y="0"/>
                    <a:pt x="5" y="0"/>
                  </a:cubicBezTo>
                  <a:cubicBezTo>
                    <a:pt x="5" y="0"/>
                    <a:pt x="5" y="0"/>
                    <a:pt x="5" y="0"/>
                  </a:cubicBezTo>
                  <a:cubicBezTo>
                    <a:pt x="5" y="1"/>
                    <a:pt x="5" y="1"/>
                    <a:pt x="5" y="1"/>
                  </a:cubicBezTo>
                  <a:cubicBezTo>
                    <a:pt x="5" y="1"/>
                    <a:pt x="6" y="1"/>
                    <a:pt x="7" y="1"/>
                  </a:cubicBezTo>
                  <a:cubicBezTo>
                    <a:pt x="7" y="2"/>
                    <a:pt x="8" y="3"/>
                    <a:pt x="8" y="4"/>
                  </a:cubicBezTo>
                  <a:cubicBezTo>
                    <a:pt x="8" y="5"/>
                    <a:pt x="7" y="5"/>
                    <a:pt x="7" y="6"/>
                  </a:cubicBezTo>
                  <a:cubicBezTo>
                    <a:pt x="6" y="7"/>
                    <a:pt x="5" y="7"/>
                    <a:pt x="5" y="7"/>
                  </a:cubicBezTo>
                  <a:cubicBezTo>
                    <a:pt x="4" y="7"/>
                    <a:pt x="3" y="7"/>
                    <a:pt x="2" y="6"/>
                  </a:cubicBezTo>
                  <a:cubicBezTo>
                    <a:pt x="2" y="5"/>
                    <a:pt x="1" y="5"/>
                    <a:pt x="1" y="4"/>
                  </a:cubicBezTo>
                  <a:cubicBezTo>
                    <a:pt x="1" y="3"/>
                    <a:pt x="2" y="2"/>
                    <a:pt x="2" y="1"/>
                  </a:cubicBezTo>
                  <a:cubicBezTo>
                    <a:pt x="3" y="1"/>
                    <a:pt x="4" y="1"/>
                    <a:pt x="5" y="1"/>
                  </a:cubicBezTo>
                  <a:lnTo>
                    <a:pt x="5"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319"/>
            <p:cNvSpPr/>
            <p:nvPr/>
          </p:nvSpPr>
          <p:spPr bwMode="auto">
            <a:xfrm>
              <a:off x="1192213" y="3727534"/>
              <a:ext cx="98425" cy="98425"/>
            </a:xfrm>
            <a:custGeom>
              <a:avLst/>
              <a:gdLst>
                <a:gd name="T0" fmla="*/ 4 w 8"/>
                <a:gd name="T1" fmla="*/ 0 h 8"/>
                <a:gd name="T2" fmla="*/ 4 w 8"/>
                <a:gd name="T3" fmla="*/ 0 h 8"/>
                <a:gd name="T4" fmla="*/ 0 w 8"/>
                <a:gd name="T5" fmla="*/ 4 h 8"/>
                <a:gd name="T6" fmla="*/ 4 w 8"/>
                <a:gd name="T7" fmla="*/ 8 h 8"/>
                <a:gd name="T8" fmla="*/ 8 w 8"/>
                <a:gd name="T9" fmla="*/ 4 h 8"/>
                <a:gd name="T10" fmla="*/ 4 w 8"/>
                <a:gd name="T11" fmla="*/ 0 h 8"/>
                <a:gd name="T12" fmla="*/ 4 w 8"/>
                <a:gd name="T13" fmla="*/ 0 h 8"/>
                <a:gd name="T14" fmla="*/ 4 w 8"/>
                <a:gd name="T15" fmla="*/ 1 h 8"/>
                <a:gd name="T16" fmla="*/ 6 w 8"/>
                <a:gd name="T17" fmla="*/ 1 h 8"/>
                <a:gd name="T18" fmla="*/ 7 w 8"/>
                <a:gd name="T19" fmla="*/ 4 h 8"/>
                <a:gd name="T20" fmla="*/ 6 w 8"/>
                <a:gd name="T21" fmla="*/ 6 h 8"/>
                <a:gd name="T22" fmla="*/ 4 w 8"/>
                <a:gd name="T23" fmla="*/ 7 h 8"/>
                <a:gd name="T24" fmla="*/ 2 w 8"/>
                <a:gd name="T25" fmla="*/ 6 h 8"/>
                <a:gd name="T26" fmla="*/ 1 w 8"/>
                <a:gd name="T27" fmla="*/ 4 h 8"/>
                <a:gd name="T28" fmla="*/ 2 w 8"/>
                <a:gd name="T29" fmla="*/ 1 h 8"/>
                <a:gd name="T30" fmla="*/ 4 w 8"/>
                <a:gd name="T31" fmla="*/ 1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4" y="0"/>
                    <a:pt x="4" y="0"/>
                    <a:pt x="4" y="0"/>
                  </a:cubicBezTo>
                  <a:cubicBezTo>
                    <a:pt x="2" y="0"/>
                    <a:pt x="0" y="1"/>
                    <a:pt x="0" y="4"/>
                  </a:cubicBezTo>
                  <a:cubicBezTo>
                    <a:pt x="0" y="6"/>
                    <a:pt x="2" y="8"/>
                    <a:pt x="4" y="8"/>
                  </a:cubicBezTo>
                  <a:cubicBezTo>
                    <a:pt x="6" y="8"/>
                    <a:pt x="8" y="6"/>
                    <a:pt x="8" y="4"/>
                  </a:cubicBezTo>
                  <a:cubicBezTo>
                    <a:pt x="8" y="1"/>
                    <a:pt x="6" y="0"/>
                    <a:pt x="4" y="0"/>
                  </a:cubicBezTo>
                  <a:cubicBezTo>
                    <a:pt x="4" y="0"/>
                    <a:pt x="4" y="0"/>
                    <a:pt x="4" y="0"/>
                  </a:cubicBezTo>
                  <a:cubicBezTo>
                    <a:pt x="4" y="1"/>
                    <a:pt x="4" y="1"/>
                    <a:pt x="4" y="1"/>
                  </a:cubicBezTo>
                  <a:cubicBezTo>
                    <a:pt x="5" y="1"/>
                    <a:pt x="6" y="1"/>
                    <a:pt x="6" y="1"/>
                  </a:cubicBezTo>
                  <a:cubicBezTo>
                    <a:pt x="7" y="2"/>
                    <a:pt x="7" y="3"/>
                    <a:pt x="7" y="4"/>
                  </a:cubicBezTo>
                  <a:cubicBezTo>
                    <a:pt x="7" y="5"/>
                    <a:pt x="7" y="5"/>
                    <a:pt x="6" y="6"/>
                  </a:cubicBezTo>
                  <a:cubicBezTo>
                    <a:pt x="6" y="7"/>
                    <a:pt x="5" y="7"/>
                    <a:pt x="4" y="7"/>
                  </a:cubicBezTo>
                  <a:cubicBezTo>
                    <a:pt x="3" y="7"/>
                    <a:pt x="2" y="7"/>
                    <a:pt x="2" y="6"/>
                  </a:cubicBezTo>
                  <a:cubicBezTo>
                    <a:pt x="1" y="5"/>
                    <a:pt x="1" y="5"/>
                    <a:pt x="1" y="4"/>
                  </a:cubicBezTo>
                  <a:cubicBezTo>
                    <a:pt x="1" y="3"/>
                    <a:pt x="1" y="2"/>
                    <a:pt x="2" y="1"/>
                  </a:cubicBezTo>
                  <a:cubicBezTo>
                    <a:pt x="2" y="1"/>
                    <a:pt x="3" y="1"/>
                    <a:pt x="4" y="1"/>
                  </a:cubicBezTo>
                  <a:lnTo>
                    <a:pt x="4"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320"/>
            <p:cNvSpPr/>
            <p:nvPr/>
          </p:nvSpPr>
          <p:spPr bwMode="auto">
            <a:xfrm>
              <a:off x="1500188" y="3727534"/>
              <a:ext cx="96838" cy="98425"/>
            </a:xfrm>
            <a:custGeom>
              <a:avLst/>
              <a:gdLst>
                <a:gd name="T0" fmla="*/ 4 w 8"/>
                <a:gd name="T1" fmla="*/ 0 h 8"/>
                <a:gd name="T2" fmla="*/ 4 w 8"/>
                <a:gd name="T3" fmla="*/ 0 h 8"/>
                <a:gd name="T4" fmla="*/ 0 w 8"/>
                <a:gd name="T5" fmla="*/ 4 h 8"/>
                <a:gd name="T6" fmla="*/ 4 w 8"/>
                <a:gd name="T7" fmla="*/ 8 h 8"/>
                <a:gd name="T8" fmla="*/ 8 w 8"/>
                <a:gd name="T9" fmla="*/ 4 h 8"/>
                <a:gd name="T10" fmla="*/ 4 w 8"/>
                <a:gd name="T11" fmla="*/ 0 h 8"/>
                <a:gd name="T12" fmla="*/ 4 w 8"/>
                <a:gd name="T13" fmla="*/ 0 h 8"/>
                <a:gd name="T14" fmla="*/ 4 w 8"/>
                <a:gd name="T15" fmla="*/ 1 h 8"/>
                <a:gd name="T16" fmla="*/ 6 w 8"/>
                <a:gd name="T17" fmla="*/ 1 h 8"/>
                <a:gd name="T18" fmla="*/ 7 w 8"/>
                <a:gd name="T19" fmla="*/ 4 h 8"/>
                <a:gd name="T20" fmla="*/ 6 w 8"/>
                <a:gd name="T21" fmla="*/ 6 h 8"/>
                <a:gd name="T22" fmla="*/ 4 w 8"/>
                <a:gd name="T23" fmla="*/ 7 h 8"/>
                <a:gd name="T24" fmla="*/ 2 w 8"/>
                <a:gd name="T25" fmla="*/ 6 h 8"/>
                <a:gd name="T26" fmla="*/ 1 w 8"/>
                <a:gd name="T27" fmla="*/ 4 h 8"/>
                <a:gd name="T28" fmla="*/ 2 w 8"/>
                <a:gd name="T29" fmla="*/ 1 h 8"/>
                <a:gd name="T30" fmla="*/ 4 w 8"/>
                <a:gd name="T31" fmla="*/ 1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4" y="0"/>
                    <a:pt x="4" y="0"/>
                    <a:pt x="4" y="0"/>
                  </a:cubicBezTo>
                  <a:cubicBezTo>
                    <a:pt x="2" y="0"/>
                    <a:pt x="0" y="1"/>
                    <a:pt x="0" y="4"/>
                  </a:cubicBezTo>
                  <a:cubicBezTo>
                    <a:pt x="0" y="6"/>
                    <a:pt x="2" y="8"/>
                    <a:pt x="4" y="8"/>
                  </a:cubicBezTo>
                  <a:cubicBezTo>
                    <a:pt x="6" y="8"/>
                    <a:pt x="8" y="6"/>
                    <a:pt x="8" y="4"/>
                  </a:cubicBezTo>
                  <a:cubicBezTo>
                    <a:pt x="8" y="1"/>
                    <a:pt x="6" y="0"/>
                    <a:pt x="4" y="0"/>
                  </a:cubicBezTo>
                  <a:cubicBezTo>
                    <a:pt x="4" y="0"/>
                    <a:pt x="4" y="0"/>
                    <a:pt x="4" y="0"/>
                  </a:cubicBezTo>
                  <a:cubicBezTo>
                    <a:pt x="4" y="1"/>
                    <a:pt x="4" y="1"/>
                    <a:pt x="4" y="1"/>
                  </a:cubicBezTo>
                  <a:cubicBezTo>
                    <a:pt x="5" y="1"/>
                    <a:pt x="6" y="1"/>
                    <a:pt x="6" y="1"/>
                  </a:cubicBezTo>
                  <a:cubicBezTo>
                    <a:pt x="7" y="2"/>
                    <a:pt x="7" y="3"/>
                    <a:pt x="7" y="4"/>
                  </a:cubicBezTo>
                  <a:cubicBezTo>
                    <a:pt x="7" y="5"/>
                    <a:pt x="7" y="5"/>
                    <a:pt x="6" y="6"/>
                  </a:cubicBezTo>
                  <a:cubicBezTo>
                    <a:pt x="6" y="7"/>
                    <a:pt x="5" y="7"/>
                    <a:pt x="4" y="7"/>
                  </a:cubicBezTo>
                  <a:cubicBezTo>
                    <a:pt x="3" y="7"/>
                    <a:pt x="2" y="7"/>
                    <a:pt x="2" y="6"/>
                  </a:cubicBezTo>
                  <a:cubicBezTo>
                    <a:pt x="1" y="5"/>
                    <a:pt x="1" y="5"/>
                    <a:pt x="1" y="4"/>
                  </a:cubicBezTo>
                  <a:cubicBezTo>
                    <a:pt x="1" y="3"/>
                    <a:pt x="1" y="2"/>
                    <a:pt x="2" y="1"/>
                  </a:cubicBezTo>
                  <a:cubicBezTo>
                    <a:pt x="2" y="1"/>
                    <a:pt x="3" y="1"/>
                    <a:pt x="4" y="1"/>
                  </a:cubicBezTo>
                  <a:lnTo>
                    <a:pt x="4"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Oval 321"/>
            <p:cNvSpPr>
              <a:spLocks noChangeArrowheads="1"/>
            </p:cNvSpPr>
            <p:nvPr/>
          </p:nvSpPr>
          <p:spPr bwMode="auto">
            <a:xfrm>
              <a:off x="2898776" y="3441784"/>
              <a:ext cx="98425" cy="85725"/>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Oval 322"/>
            <p:cNvSpPr>
              <a:spLocks noChangeArrowheads="1"/>
            </p:cNvSpPr>
            <p:nvPr/>
          </p:nvSpPr>
          <p:spPr bwMode="auto">
            <a:xfrm>
              <a:off x="2714626" y="3441784"/>
              <a:ext cx="85725" cy="85725"/>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323"/>
            <p:cNvSpPr/>
            <p:nvPr/>
          </p:nvSpPr>
          <p:spPr bwMode="auto">
            <a:xfrm>
              <a:off x="2776538" y="3490997"/>
              <a:ext cx="171450" cy="0"/>
            </a:xfrm>
            <a:custGeom>
              <a:avLst/>
              <a:gdLst>
                <a:gd name="T0" fmla="*/ 108 w 108"/>
                <a:gd name="T1" fmla="*/ 0 w 108"/>
                <a:gd name="T2" fmla="*/ 108 w 108"/>
              </a:gdLst>
              <a:ahLst/>
              <a:cxnLst>
                <a:cxn ang="0">
                  <a:pos x="T0" y="0"/>
                </a:cxn>
                <a:cxn ang="0">
                  <a:pos x="T1" y="0"/>
                </a:cxn>
                <a:cxn ang="0">
                  <a:pos x="T2" y="0"/>
                </a:cxn>
              </a:cxnLst>
              <a:rect l="0" t="0" r="r" b="b"/>
              <a:pathLst>
                <a:path w="108">
                  <a:moveTo>
                    <a:pt x="108" y="0"/>
                  </a:moveTo>
                  <a:lnTo>
                    <a:pt x="0" y="0"/>
                  </a:lnTo>
                  <a:lnTo>
                    <a:pt x="108" y="0"/>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Line 324"/>
            <p:cNvSpPr>
              <a:spLocks noChangeShapeType="1"/>
            </p:cNvSpPr>
            <p:nvPr/>
          </p:nvSpPr>
          <p:spPr bwMode="auto">
            <a:xfrm flipH="1">
              <a:off x="2776538" y="3490997"/>
              <a:ext cx="17145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Rectangle 325"/>
            <p:cNvSpPr>
              <a:spLocks noChangeArrowheads="1"/>
            </p:cNvSpPr>
            <p:nvPr/>
          </p:nvSpPr>
          <p:spPr bwMode="auto">
            <a:xfrm>
              <a:off x="2776538" y="3478297"/>
              <a:ext cx="171450" cy="12700"/>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97" name="Freeform 326"/>
            <p:cNvSpPr/>
            <p:nvPr/>
          </p:nvSpPr>
          <p:spPr bwMode="auto">
            <a:xfrm>
              <a:off x="2776538" y="3478297"/>
              <a:ext cx="171450" cy="12700"/>
            </a:xfrm>
            <a:custGeom>
              <a:avLst/>
              <a:gdLst>
                <a:gd name="T0" fmla="*/ 108 w 108"/>
                <a:gd name="T1" fmla="*/ 0 h 8"/>
                <a:gd name="T2" fmla="*/ 0 w 108"/>
                <a:gd name="T3" fmla="*/ 0 h 8"/>
                <a:gd name="T4" fmla="*/ 0 w 108"/>
                <a:gd name="T5" fmla="*/ 8 h 8"/>
                <a:gd name="T6" fmla="*/ 108 w 108"/>
                <a:gd name="T7" fmla="*/ 8 h 8"/>
              </a:gdLst>
              <a:ahLst/>
              <a:cxnLst>
                <a:cxn ang="0">
                  <a:pos x="T0" y="T1"/>
                </a:cxn>
                <a:cxn ang="0">
                  <a:pos x="T2" y="T3"/>
                </a:cxn>
                <a:cxn ang="0">
                  <a:pos x="T4" y="T5"/>
                </a:cxn>
                <a:cxn ang="0">
                  <a:pos x="T6" y="T7"/>
                </a:cxn>
              </a:cxnLst>
              <a:rect l="0" t="0" r="r" b="b"/>
              <a:pathLst>
                <a:path w="108" h="8">
                  <a:moveTo>
                    <a:pt x="108" y="0"/>
                  </a:moveTo>
                  <a:lnTo>
                    <a:pt x="0" y="0"/>
                  </a:lnTo>
                  <a:lnTo>
                    <a:pt x="0" y="8"/>
                  </a:lnTo>
                  <a:lnTo>
                    <a:pt x="108"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331"/>
            <p:cNvSpPr/>
            <p:nvPr/>
          </p:nvSpPr>
          <p:spPr bwMode="auto">
            <a:xfrm>
              <a:off x="3697288" y="2708359"/>
              <a:ext cx="158750" cy="160338"/>
            </a:xfrm>
            <a:custGeom>
              <a:avLst/>
              <a:gdLst>
                <a:gd name="T0" fmla="*/ 23 w 100"/>
                <a:gd name="T1" fmla="*/ 86 h 101"/>
                <a:gd name="T2" fmla="*/ 92 w 100"/>
                <a:gd name="T3" fmla="*/ 15 h 101"/>
                <a:gd name="T4" fmla="*/ 77 w 100"/>
                <a:gd name="T5" fmla="*/ 7 h 101"/>
                <a:gd name="T6" fmla="*/ 15 w 100"/>
                <a:gd name="T7" fmla="*/ 70 h 101"/>
                <a:gd name="T8" fmla="*/ 15 w 100"/>
                <a:gd name="T9" fmla="*/ 0 h 101"/>
                <a:gd name="T10" fmla="*/ 0 w 100"/>
                <a:gd name="T11" fmla="*/ 0 h 101"/>
                <a:gd name="T12" fmla="*/ 0 w 100"/>
                <a:gd name="T13" fmla="*/ 101 h 101"/>
                <a:gd name="T14" fmla="*/ 100 w 100"/>
                <a:gd name="T15" fmla="*/ 101 h 101"/>
                <a:gd name="T16" fmla="*/ 100 w 100"/>
                <a:gd name="T17" fmla="*/ 86 h 101"/>
                <a:gd name="T18" fmla="*/ 23 w 100"/>
                <a:gd name="T19"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1">
                  <a:moveTo>
                    <a:pt x="23" y="86"/>
                  </a:moveTo>
                  <a:lnTo>
                    <a:pt x="92" y="15"/>
                  </a:lnTo>
                  <a:lnTo>
                    <a:pt x="77" y="7"/>
                  </a:lnTo>
                  <a:lnTo>
                    <a:pt x="15" y="70"/>
                  </a:lnTo>
                  <a:lnTo>
                    <a:pt x="15" y="0"/>
                  </a:lnTo>
                  <a:lnTo>
                    <a:pt x="0" y="0"/>
                  </a:lnTo>
                  <a:lnTo>
                    <a:pt x="0" y="101"/>
                  </a:lnTo>
                  <a:lnTo>
                    <a:pt x="100" y="101"/>
                  </a:lnTo>
                  <a:lnTo>
                    <a:pt x="100" y="86"/>
                  </a:lnTo>
                  <a:lnTo>
                    <a:pt x="23" y="86"/>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332"/>
            <p:cNvSpPr/>
            <p:nvPr/>
          </p:nvSpPr>
          <p:spPr bwMode="auto">
            <a:xfrm>
              <a:off x="3524251" y="2708359"/>
              <a:ext cx="160338" cy="160338"/>
            </a:xfrm>
            <a:custGeom>
              <a:avLst/>
              <a:gdLst>
                <a:gd name="T0" fmla="*/ 78 w 101"/>
                <a:gd name="T1" fmla="*/ 86 h 101"/>
                <a:gd name="T2" fmla="*/ 8 w 101"/>
                <a:gd name="T3" fmla="*/ 15 h 101"/>
                <a:gd name="T4" fmla="*/ 23 w 101"/>
                <a:gd name="T5" fmla="*/ 7 h 101"/>
                <a:gd name="T6" fmla="*/ 85 w 101"/>
                <a:gd name="T7" fmla="*/ 70 h 101"/>
                <a:gd name="T8" fmla="*/ 85 w 101"/>
                <a:gd name="T9" fmla="*/ 0 h 101"/>
                <a:gd name="T10" fmla="*/ 101 w 101"/>
                <a:gd name="T11" fmla="*/ 0 h 101"/>
                <a:gd name="T12" fmla="*/ 101 w 101"/>
                <a:gd name="T13" fmla="*/ 101 h 101"/>
                <a:gd name="T14" fmla="*/ 0 w 101"/>
                <a:gd name="T15" fmla="*/ 101 h 101"/>
                <a:gd name="T16" fmla="*/ 0 w 101"/>
                <a:gd name="T17" fmla="*/ 86 h 101"/>
                <a:gd name="T18" fmla="*/ 78 w 101"/>
                <a:gd name="T19"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101">
                  <a:moveTo>
                    <a:pt x="78" y="86"/>
                  </a:moveTo>
                  <a:lnTo>
                    <a:pt x="8" y="15"/>
                  </a:lnTo>
                  <a:lnTo>
                    <a:pt x="23" y="7"/>
                  </a:lnTo>
                  <a:lnTo>
                    <a:pt x="85" y="70"/>
                  </a:lnTo>
                  <a:lnTo>
                    <a:pt x="85" y="0"/>
                  </a:lnTo>
                  <a:lnTo>
                    <a:pt x="101" y="0"/>
                  </a:lnTo>
                  <a:lnTo>
                    <a:pt x="101" y="101"/>
                  </a:lnTo>
                  <a:lnTo>
                    <a:pt x="0" y="101"/>
                  </a:lnTo>
                  <a:lnTo>
                    <a:pt x="0" y="86"/>
                  </a:lnTo>
                  <a:lnTo>
                    <a:pt x="78" y="86"/>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334"/>
            <p:cNvSpPr/>
            <p:nvPr/>
          </p:nvSpPr>
          <p:spPr bwMode="auto">
            <a:xfrm>
              <a:off x="2873376" y="3925972"/>
              <a:ext cx="258763" cy="211138"/>
            </a:xfrm>
            <a:custGeom>
              <a:avLst/>
              <a:gdLst>
                <a:gd name="T0" fmla="*/ 101 w 163"/>
                <a:gd name="T1" fmla="*/ 8 h 133"/>
                <a:gd name="T2" fmla="*/ 101 w 163"/>
                <a:gd name="T3" fmla="*/ 0 h 133"/>
                <a:gd name="T4" fmla="*/ 55 w 163"/>
                <a:gd name="T5" fmla="*/ 0 h 133"/>
                <a:gd name="T6" fmla="*/ 101 w 163"/>
                <a:gd name="T7" fmla="*/ 47 h 133"/>
                <a:gd name="T8" fmla="*/ 0 w 163"/>
                <a:gd name="T9" fmla="*/ 47 h 133"/>
                <a:gd name="T10" fmla="*/ 0 w 163"/>
                <a:gd name="T11" fmla="*/ 86 h 133"/>
                <a:gd name="T12" fmla="*/ 101 w 163"/>
                <a:gd name="T13" fmla="*/ 86 h 133"/>
                <a:gd name="T14" fmla="*/ 55 w 163"/>
                <a:gd name="T15" fmla="*/ 133 h 133"/>
                <a:gd name="T16" fmla="*/ 101 w 163"/>
                <a:gd name="T17" fmla="*/ 133 h 133"/>
                <a:gd name="T18" fmla="*/ 163 w 163"/>
                <a:gd name="T19" fmla="*/ 70 h 133"/>
                <a:gd name="T20" fmla="*/ 101 w 163"/>
                <a:gd name="T21" fmla="*/ 0 h 133"/>
                <a:gd name="T22" fmla="*/ 101 w 163"/>
                <a:gd name="T23" fmla="*/ 0 h 133"/>
                <a:gd name="T24" fmla="*/ 101 w 163"/>
                <a:gd name="T25" fmla="*/ 8 h 133"/>
                <a:gd name="T26" fmla="*/ 93 w 163"/>
                <a:gd name="T27" fmla="*/ 8 h 133"/>
                <a:gd name="T28" fmla="*/ 155 w 163"/>
                <a:gd name="T29" fmla="*/ 70 h 133"/>
                <a:gd name="T30" fmla="*/ 101 w 163"/>
                <a:gd name="T31" fmla="*/ 125 h 133"/>
                <a:gd name="T32" fmla="*/ 70 w 163"/>
                <a:gd name="T33" fmla="*/ 125 h 133"/>
                <a:gd name="T34" fmla="*/ 116 w 163"/>
                <a:gd name="T35" fmla="*/ 78 h 133"/>
                <a:gd name="T36" fmla="*/ 8 w 163"/>
                <a:gd name="T37" fmla="*/ 78 h 133"/>
                <a:gd name="T38" fmla="*/ 8 w 163"/>
                <a:gd name="T39" fmla="*/ 55 h 133"/>
                <a:gd name="T40" fmla="*/ 116 w 163"/>
                <a:gd name="T41" fmla="*/ 55 h 133"/>
                <a:gd name="T42" fmla="*/ 70 w 163"/>
                <a:gd name="T43" fmla="*/ 8 h 133"/>
                <a:gd name="T44" fmla="*/ 101 w 163"/>
                <a:gd name="T45" fmla="*/ 8 h 133"/>
                <a:gd name="T46" fmla="*/ 101 w 163"/>
                <a:gd name="T47" fmla="*/ 8 h 133"/>
                <a:gd name="T48" fmla="*/ 93 w 163"/>
                <a:gd name="T49" fmla="*/ 8 h 133"/>
                <a:gd name="T50" fmla="*/ 101 w 163"/>
                <a:gd name="T51" fmla="*/ 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133">
                  <a:moveTo>
                    <a:pt x="101" y="8"/>
                  </a:moveTo>
                  <a:lnTo>
                    <a:pt x="101" y="0"/>
                  </a:lnTo>
                  <a:lnTo>
                    <a:pt x="55" y="0"/>
                  </a:lnTo>
                  <a:lnTo>
                    <a:pt x="101" y="47"/>
                  </a:lnTo>
                  <a:lnTo>
                    <a:pt x="0" y="47"/>
                  </a:lnTo>
                  <a:lnTo>
                    <a:pt x="0" y="86"/>
                  </a:lnTo>
                  <a:lnTo>
                    <a:pt x="101" y="86"/>
                  </a:lnTo>
                  <a:lnTo>
                    <a:pt x="55" y="133"/>
                  </a:lnTo>
                  <a:lnTo>
                    <a:pt x="101" y="133"/>
                  </a:lnTo>
                  <a:lnTo>
                    <a:pt x="163" y="70"/>
                  </a:lnTo>
                  <a:lnTo>
                    <a:pt x="101" y="0"/>
                  </a:lnTo>
                  <a:lnTo>
                    <a:pt x="101" y="0"/>
                  </a:lnTo>
                  <a:lnTo>
                    <a:pt x="101" y="8"/>
                  </a:lnTo>
                  <a:lnTo>
                    <a:pt x="93" y="8"/>
                  </a:lnTo>
                  <a:lnTo>
                    <a:pt x="155" y="70"/>
                  </a:lnTo>
                  <a:lnTo>
                    <a:pt x="101" y="125"/>
                  </a:lnTo>
                  <a:lnTo>
                    <a:pt x="70" y="125"/>
                  </a:lnTo>
                  <a:lnTo>
                    <a:pt x="116" y="78"/>
                  </a:lnTo>
                  <a:lnTo>
                    <a:pt x="8" y="78"/>
                  </a:lnTo>
                  <a:lnTo>
                    <a:pt x="8" y="55"/>
                  </a:lnTo>
                  <a:lnTo>
                    <a:pt x="116" y="55"/>
                  </a:lnTo>
                  <a:lnTo>
                    <a:pt x="70" y="8"/>
                  </a:lnTo>
                  <a:lnTo>
                    <a:pt x="101" y="8"/>
                  </a:lnTo>
                  <a:lnTo>
                    <a:pt x="101" y="8"/>
                  </a:lnTo>
                  <a:lnTo>
                    <a:pt x="93" y="8"/>
                  </a:lnTo>
                  <a:lnTo>
                    <a:pt x="101" y="8"/>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335"/>
            <p:cNvSpPr/>
            <p:nvPr/>
          </p:nvSpPr>
          <p:spPr bwMode="auto">
            <a:xfrm>
              <a:off x="2297113" y="3490997"/>
              <a:ext cx="269875" cy="211138"/>
            </a:xfrm>
            <a:custGeom>
              <a:avLst/>
              <a:gdLst>
                <a:gd name="T0" fmla="*/ 108 w 170"/>
                <a:gd name="T1" fmla="*/ 0 h 133"/>
                <a:gd name="T2" fmla="*/ 62 w 170"/>
                <a:gd name="T3" fmla="*/ 0 h 133"/>
                <a:gd name="T4" fmla="*/ 116 w 170"/>
                <a:gd name="T5" fmla="*/ 55 h 133"/>
                <a:gd name="T6" fmla="*/ 0 w 170"/>
                <a:gd name="T7" fmla="*/ 55 h 133"/>
                <a:gd name="T8" fmla="*/ 0 w 170"/>
                <a:gd name="T9" fmla="*/ 78 h 133"/>
                <a:gd name="T10" fmla="*/ 116 w 170"/>
                <a:gd name="T11" fmla="*/ 78 h 133"/>
                <a:gd name="T12" fmla="*/ 62 w 170"/>
                <a:gd name="T13" fmla="*/ 133 h 133"/>
                <a:gd name="T14" fmla="*/ 108 w 170"/>
                <a:gd name="T15" fmla="*/ 133 h 133"/>
                <a:gd name="T16" fmla="*/ 170 w 170"/>
                <a:gd name="T17" fmla="*/ 62 h 133"/>
                <a:gd name="T18" fmla="*/ 108 w 170"/>
                <a:gd name="T1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33">
                  <a:moveTo>
                    <a:pt x="108" y="0"/>
                  </a:moveTo>
                  <a:lnTo>
                    <a:pt x="62" y="0"/>
                  </a:lnTo>
                  <a:lnTo>
                    <a:pt x="116" y="55"/>
                  </a:lnTo>
                  <a:lnTo>
                    <a:pt x="0" y="55"/>
                  </a:lnTo>
                  <a:lnTo>
                    <a:pt x="0" y="78"/>
                  </a:lnTo>
                  <a:lnTo>
                    <a:pt x="116" y="78"/>
                  </a:lnTo>
                  <a:lnTo>
                    <a:pt x="62" y="133"/>
                  </a:lnTo>
                  <a:lnTo>
                    <a:pt x="108" y="133"/>
                  </a:lnTo>
                  <a:lnTo>
                    <a:pt x="170" y="62"/>
                  </a:lnTo>
                  <a:lnTo>
                    <a:pt x="108" y="0"/>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Oval 336"/>
            <p:cNvSpPr>
              <a:spLocks noChangeArrowheads="1"/>
            </p:cNvSpPr>
            <p:nvPr/>
          </p:nvSpPr>
          <p:spPr bwMode="auto">
            <a:xfrm>
              <a:off x="1560513" y="4659397"/>
              <a:ext cx="98425" cy="98425"/>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Oval 337"/>
            <p:cNvSpPr>
              <a:spLocks noChangeArrowheads="1"/>
            </p:cNvSpPr>
            <p:nvPr/>
          </p:nvSpPr>
          <p:spPr bwMode="auto">
            <a:xfrm>
              <a:off x="2690813" y="4360947"/>
              <a:ext cx="85725" cy="873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Oval 338"/>
            <p:cNvSpPr>
              <a:spLocks noChangeArrowheads="1"/>
            </p:cNvSpPr>
            <p:nvPr/>
          </p:nvSpPr>
          <p:spPr bwMode="auto">
            <a:xfrm>
              <a:off x="3832226" y="4559384"/>
              <a:ext cx="96838"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Oval 339"/>
            <p:cNvSpPr>
              <a:spLocks noChangeArrowheads="1"/>
            </p:cNvSpPr>
            <p:nvPr/>
          </p:nvSpPr>
          <p:spPr bwMode="auto">
            <a:xfrm>
              <a:off x="4113213" y="4559384"/>
              <a:ext cx="87313"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40"/>
            <p:cNvSpPr/>
            <p:nvPr/>
          </p:nvSpPr>
          <p:spPr bwMode="auto">
            <a:xfrm>
              <a:off x="2382838" y="4646697"/>
              <a:ext cx="98425" cy="111125"/>
            </a:xfrm>
            <a:custGeom>
              <a:avLst/>
              <a:gdLst>
                <a:gd name="T0" fmla="*/ 4 w 8"/>
                <a:gd name="T1" fmla="*/ 0 h 9"/>
                <a:gd name="T2" fmla="*/ 0 w 8"/>
                <a:gd name="T3" fmla="*/ 5 h 9"/>
                <a:gd name="T4" fmla="*/ 4 w 8"/>
                <a:gd name="T5" fmla="*/ 9 h 9"/>
                <a:gd name="T6" fmla="*/ 8 w 8"/>
                <a:gd name="T7" fmla="*/ 5 h 9"/>
                <a:gd name="T8" fmla="*/ 8 w 8"/>
                <a:gd name="T9" fmla="*/ 5 h 9"/>
                <a:gd name="T10" fmla="*/ 8 w 8"/>
                <a:gd name="T11" fmla="*/ 5 h 9"/>
                <a:gd name="T12" fmla="*/ 7 w 8"/>
                <a:gd name="T13" fmla="*/ 7 h 9"/>
                <a:gd name="T14" fmla="*/ 4 w 8"/>
                <a:gd name="T15" fmla="*/ 8 h 9"/>
                <a:gd name="T16" fmla="*/ 2 w 8"/>
                <a:gd name="T17" fmla="*/ 7 h 9"/>
                <a:gd name="T18" fmla="*/ 1 w 8"/>
                <a:gd name="T19" fmla="*/ 5 h 9"/>
                <a:gd name="T20" fmla="*/ 2 w 8"/>
                <a:gd name="T21" fmla="*/ 2 h 9"/>
                <a:gd name="T22" fmla="*/ 4 w 8"/>
                <a:gd name="T23" fmla="*/ 1 h 9"/>
                <a:gd name="T24" fmla="*/ 7 w 8"/>
                <a:gd name="T25" fmla="*/ 2 h 9"/>
                <a:gd name="T26" fmla="*/ 8 w 8"/>
                <a:gd name="T27" fmla="*/ 5 h 9"/>
                <a:gd name="T28" fmla="*/ 8 w 8"/>
                <a:gd name="T29" fmla="*/ 5 h 9"/>
                <a:gd name="T30" fmla="*/ 8 w 8"/>
                <a:gd name="T31" fmla="*/ 5 h 9"/>
                <a:gd name="T32" fmla="*/ 4 w 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0"/>
                  </a:moveTo>
                  <a:cubicBezTo>
                    <a:pt x="2" y="0"/>
                    <a:pt x="0" y="2"/>
                    <a:pt x="0" y="5"/>
                  </a:cubicBezTo>
                  <a:cubicBezTo>
                    <a:pt x="0" y="7"/>
                    <a:pt x="2" y="9"/>
                    <a:pt x="4" y="9"/>
                  </a:cubicBezTo>
                  <a:cubicBezTo>
                    <a:pt x="7" y="9"/>
                    <a:pt x="8" y="7"/>
                    <a:pt x="8" y="5"/>
                  </a:cubicBezTo>
                  <a:cubicBezTo>
                    <a:pt x="8" y="5"/>
                    <a:pt x="8" y="5"/>
                    <a:pt x="8" y="5"/>
                  </a:cubicBezTo>
                  <a:cubicBezTo>
                    <a:pt x="8" y="5"/>
                    <a:pt x="8" y="5"/>
                    <a:pt x="8" y="5"/>
                  </a:cubicBezTo>
                  <a:cubicBezTo>
                    <a:pt x="8" y="5"/>
                    <a:pt x="7" y="6"/>
                    <a:pt x="7" y="7"/>
                  </a:cubicBezTo>
                  <a:cubicBezTo>
                    <a:pt x="6" y="7"/>
                    <a:pt x="5" y="8"/>
                    <a:pt x="4" y="8"/>
                  </a:cubicBezTo>
                  <a:cubicBezTo>
                    <a:pt x="3" y="8"/>
                    <a:pt x="2" y="7"/>
                    <a:pt x="2" y="7"/>
                  </a:cubicBezTo>
                  <a:cubicBezTo>
                    <a:pt x="1" y="6"/>
                    <a:pt x="1" y="5"/>
                    <a:pt x="1" y="5"/>
                  </a:cubicBezTo>
                  <a:cubicBezTo>
                    <a:pt x="1" y="4"/>
                    <a:pt x="1" y="3"/>
                    <a:pt x="2" y="2"/>
                  </a:cubicBezTo>
                  <a:cubicBezTo>
                    <a:pt x="2" y="2"/>
                    <a:pt x="3" y="1"/>
                    <a:pt x="4" y="1"/>
                  </a:cubicBezTo>
                  <a:cubicBezTo>
                    <a:pt x="5" y="1"/>
                    <a:pt x="6" y="2"/>
                    <a:pt x="7" y="2"/>
                  </a:cubicBezTo>
                  <a:cubicBezTo>
                    <a:pt x="7" y="3"/>
                    <a:pt x="8" y="4"/>
                    <a:pt x="8" y="5"/>
                  </a:cubicBezTo>
                  <a:cubicBezTo>
                    <a:pt x="8" y="5"/>
                    <a:pt x="8" y="5"/>
                    <a:pt x="8" y="5"/>
                  </a:cubicBezTo>
                  <a:cubicBezTo>
                    <a:pt x="8" y="5"/>
                    <a:pt x="8" y="5"/>
                    <a:pt x="8" y="5"/>
                  </a:cubicBezTo>
                  <a:cubicBezTo>
                    <a:pt x="8" y="2"/>
                    <a:pt x="7"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41"/>
            <p:cNvSpPr/>
            <p:nvPr/>
          </p:nvSpPr>
          <p:spPr bwMode="auto">
            <a:xfrm>
              <a:off x="3622676" y="4360947"/>
              <a:ext cx="98425" cy="111125"/>
            </a:xfrm>
            <a:custGeom>
              <a:avLst/>
              <a:gdLst>
                <a:gd name="T0" fmla="*/ 4 w 8"/>
                <a:gd name="T1" fmla="*/ 0 h 9"/>
                <a:gd name="T2" fmla="*/ 0 w 8"/>
                <a:gd name="T3" fmla="*/ 5 h 9"/>
                <a:gd name="T4" fmla="*/ 4 w 8"/>
                <a:gd name="T5" fmla="*/ 9 h 9"/>
                <a:gd name="T6" fmla="*/ 8 w 8"/>
                <a:gd name="T7" fmla="*/ 5 h 9"/>
                <a:gd name="T8" fmla="*/ 8 w 8"/>
                <a:gd name="T9" fmla="*/ 5 h 9"/>
                <a:gd name="T10" fmla="*/ 7 w 8"/>
                <a:gd name="T11" fmla="*/ 5 h 9"/>
                <a:gd name="T12" fmla="*/ 7 w 8"/>
                <a:gd name="T13" fmla="*/ 7 h 9"/>
                <a:gd name="T14" fmla="*/ 4 w 8"/>
                <a:gd name="T15" fmla="*/ 8 h 9"/>
                <a:gd name="T16" fmla="*/ 2 w 8"/>
                <a:gd name="T17" fmla="*/ 7 h 9"/>
                <a:gd name="T18" fmla="*/ 1 w 8"/>
                <a:gd name="T19" fmla="*/ 5 h 9"/>
                <a:gd name="T20" fmla="*/ 2 w 8"/>
                <a:gd name="T21" fmla="*/ 2 h 9"/>
                <a:gd name="T22" fmla="*/ 4 w 8"/>
                <a:gd name="T23" fmla="*/ 1 h 9"/>
                <a:gd name="T24" fmla="*/ 7 w 8"/>
                <a:gd name="T25" fmla="*/ 2 h 9"/>
                <a:gd name="T26" fmla="*/ 7 w 8"/>
                <a:gd name="T27" fmla="*/ 5 h 9"/>
                <a:gd name="T28" fmla="*/ 8 w 8"/>
                <a:gd name="T29" fmla="*/ 5 h 9"/>
                <a:gd name="T30" fmla="*/ 8 w 8"/>
                <a:gd name="T31" fmla="*/ 5 h 9"/>
                <a:gd name="T32" fmla="*/ 4 w 8"/>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9">
                  <a:moveTo>
                    <a:pt x="4" y="0"/>
                  </a:moveTo>
                  <a:cubicBezTo>
                    <a:pt x="2" y="0"/>
                    <a:pt x="0" y="2"/>
                    <a:pt x="0" y="5"/>
                  </a:cubicBezTo>
                  <a:cubicBezTo>
                    <a:pt x="0" y="7"/>
                    <a:pt x="2" y="9"/>
                    <a:pt x="4" y="9"/>
                  </a:cubicBezTo>
                  <a:cubicBezTo>
                    <a:pt x="6" y="9"/>
                    <a:pt x="8" y="7"/>
                    <a:pt x="8" y="5"/>
                  </a:cubicBezTo>
                  <a:cubicBezTo>
                    <a:pt x="8" y="5"/>
                    <a:pt x="8" y="5"/>
                    <a:pt x="8" y="5"/>
                  </a:cubicBezTo>
                  <a:cubicBezTo>
                    <a:pt x="7" y="5"/>
                    <a:pt x="7" y="5"/>
                    <a:pt x="7" y="5"/>
                  </a:cubicBezTo>
                  <a:cubicBezTo>
                    <a:pt x="7" y="5"/>
                    <a:pt x="7" y="6"/>
                    <a:pt x="7" y="7"/>
                  </a:cubicBezTo>
                  <a:cubicBezTo>
                    <a:pt x="6" y="8"/>
                    <a:pt x="5" y="8"/>
                    <a:pt x="4" y="8"/>
                  </a:cubicBezTo>
                  <a:cubicBezTo>
                    <a:pt x="3" y="8"/>
                    <a:pt x="2" y="8"/>
                    <a:pt x="2" y="7"/>
                  </a:cubicBezTo>
                  <a:cubicBezTo>
                    <a:pt x="1" y="6"/>
                    <a:pt x="1" y="5"/>
                    <a:pt x="1" y="5"/>
                  </a:cubicBezTo>
                  <a:cubicBezTo>
                    <a:pt x="1" y="4"/>
                    <a:pt x="1" y="3"/>
                    <a:pt x="2" y="2"/>
                  </a:cubicBezTo>
                  <a:cubicBezTo>
                    <a:pt x="2" y="2"/>
                    <a:pt x="3" y="1"/>
                    <a:pt x="4" y="1"/>
                  </a:cubicBezTo>
                  <a:cubicBezTo>
                    <a:pt x="5" y="1"/>
                    <a:pt x="6" y="2"/>
                    <a:pt x="7" y="2"/>
                  </a:cubicBezTo>
                  <a:cubicBezTo>
                    <a:pt x="7" y="3"/>
                    <a:pt x="7" y="4"/>
                    <a:pt x="7" y="5"/>
                  </a:cubicBezTo>
                  <a:cubicBezTo>
                    <a:pt x="8" y="5"/>
                    <a:pt x="8" y="5"/>
                    <a:pt x="8" y="5"/>
                  </a:cubicBezTo>
                  <a:cubicBezTo>
                    <a:pt x="8" y="5"/>
                    <a:pt x="8" y="5"/>
                    <a:pt x="8" y="5"/>
                  </a:cubicBezTo>
                  <a:cubicBezTo>
                    <a:pt x="8" y="2"/>
                    <a:pt x="6"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42"/>
            <p:cNvSpPr/>
            <p:nvPr/>
          </p:nvSpPr>
          <p:spPr bwMode="auto">
            <a:xfrm>
              <a:off x="1609726" y="4397459"/>
              <a:ext cx="2516188" cy="323850"/>
            </a:xfrm>
            <a:custGeom>
              <a:avLst/>
              <a:gdLst>
                <a:gd name="T0" fmla="*/ 1307 w 1585"/>
                <a:gd name="T1" fmla="*/ 0 h 204"/>
                <a:gd name="T2" fmla="*/ 704 w 1585"/>
                <a:gd name="T3" fmla="*/ 0 h 204"/>
                <a:gd name="T4" fmla="*/ 518 w 1585"/>
                <a:gd name="T5" fmla="*/ 196 h 204"/>
                <a:gd name="T6" fmla="*/ 0 w 1585"/>
                <a:gd name="T7" fmla="*/ 196 h 204"/>
                <a:gd name="T8" fmla="*/ 0 w 1585"/>
                <a:gd name="T9" fmla="*/ 204 h 204"/>
                <a:gd name="T10" fmla="*/ 518 w 1585"/>
                <a:gd name="T11" fmla="*/ 204 h 204"/>
                <a:gd name="T12" fmla="*/ 711 w 1585"/>
                <a:gd name="T13" fmla="*/ 8 h 204"/>
                <a:gd name="T14" fmla="*/ 1307 w 1585"/>
                <a:gd name="T15" fmla="*/ 8 h 204"/>
                <a:gd name="T16" fmla="*/ 1431 w 1585"/>
                <a:gd name="T17" fmla="*/ 141 h 204"/>
                <a:gd name="T18" fmla="*/ 1585 w 1585"/>
                <a:gd name="T19" fmla="*/ 141 h 204"/>
                <a:gd name="T20" fmla="*/ 1585 w 1585"/>
                <a:gd name="T21" fmla="*/ 134 h 204"/>
                <a:gd name="T22" fmla="*/ 1431 w 1585"/>
                <a:gd name="T23" fmla="*/ 134 h 204"/>
                <a:gd name="T24" fmla="*/ 1307 w 1585"/>
                <a:gd name="T2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5" h="204">
                  <a:moveTo>
                    <a:pt x="1307" y="0"/>
                  </a:moveTo>
                  <a:lnTo>
                    <a:pt x="704" y="0"/>
                  </a:lnTo>
                  <a:lnTo>
                    <a:pt x="518" y="196"/>
                  </a:lnTo>
                  <a:lnTo>
                    <a:pt x="0" y="196"/>
                  </a:lnTo>
                  <a:lnTo>
                    <a:pt x="0" y="204"/>
                  </a:lnTo>
                  <a:lnTo>
                    <a:pt x="518" y="204"/>
                  </a:lnTo>
                  <a:lnTo>
                    <a:pt x="711" y="8"/>
                  </a:lnTo>
                  <a:lnTo>
                    <a:pt x="1307" y="8"/>
                  </a:lnTo>
                  <a:lnTo>
                    <a:pt x="1431" y="141"/>
                  </a:lnTo>
                  <a:lnTo>
                    <a:pt x="1585" y="141"/>
                  </a:lnTo>
                  <a:lnTo>
                    <a:pt x="1585" y="134"/>
                  </a:lnTo>
                  <a:lnTo>
                    <a:pt x="1431" y="134"/>
                  </a:lnTo>
                  <a:lnTo>
                    <a:pt x="1307" y="0"/>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Oval 343"/>
            <p:cNvSpPr>
              <a:spLocks noChangeArrowheads="1"/>
            </p:cNvSpPr>
            <p:nvPr/>
          </p:nvSpPr>
          <p:spPr bwMode="auto">
            <a:xfrm>
              <a:off x="1339851" y="4173622"/>
              <a:ext cx="98425"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Oval 344"/>
            <p:cNvSpPr>
              <a:spLocks noChangeArrowheads="1"/>
            </p:cNvSpPr>
            <p:nvPr/>
          </p:nvSpPr>
          <p:spPr bwMode="auto">
            <a:xfrm>
              <a:off x="2284413" y="3987884"/>
              <a:ext cx="98425" cy="1000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Oval 345"/>
            <p:cNvSpPr>
              <a:spLocks noChangeArrowheads="1"/>
            </p:cNvSpPr>
            <p:nvPr/>
          </p:nvSpPr>
          <p:spPr bwMode="auto">
            <a:xfrm>
              <a:off x="38101" y="3913272"/>
              <a:ext cx="87313" cy="873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46"/>
            <p:cNvSpPr/>
            <p:nvPr/>
          </p:nvSpPr>
          <p:spPr bwMode="auto">
            <a:xfrm>
              <a:off x="357188" y="3913272"/>
              <a:ext cx="111125" cy="112713"/>
            </a:xfrm>
            <a:custGeom>
              <a:avLst/>
              <a:gdLst>
                <a:gd name="T0" fmla="*/ 4 w 9"/>
                <a:gd name="T1" fmla="*/ 0 h 9"/>
                <a:gd name="T2" fmla="*/ 0 w 9"/>
                <a:gd name="T3" fmla="*/ 5 h 9"/>
                <a:gd name="T4" fmla="*/ 4 w 9"/>
                <a:gd name="T5" fmla="*/ 9 h 9"/>
                <a:gd name="T6" fmla="*/ 9 w 9"/>
                <a:gd name="T7" fmla="*/ 5 h 9"/>
                <a:gd name="T8" fmla="*/ 8 w 9"/>
                <a:gd name="T9" fmla="*/ 5 h 9"/>
                <a:gd name="T10" fmla="*/ 8 w 9"/>
                <a:gd name="T11" fmla="*/ 5 h 9"/>
                <a:gd name="T12" fmla="*/ 7 w 9"/>
                <a:gd name="T13" fmla="*/ 7 h 9"/>
                <a:gd name="T14" fmla="*/ 4 w 9"/>
                <a:gd name="T15" fmla="*/ 8 h 9"/>
                <a:gd name="T16" fmla="*/ 2 w 9"/>
                <a:gd name="T17" fmla="*/ 7 h 9"/>
                <a:gd name="T18" fmla="*/ 1 w 9"/>
                <a:gd name="T19" fmla="*/ 5 h 9"/>
                <a:gd name="T20" fmla="*/ 2 w 9"/>
                <a:gd name="T21" fmla="*/ 2 h 9"/>
                <a:gd name="T22" fmla="*/ 4 w 9"/>
                <a:gd name="T23" fmla="*/ 1 h 9"/>
                <a:gd name="T24" fmla="*/ 7 w 9"/>
                <a:gd name="T25" fmla="*/ 2 h 9"/>
                <a:gd name="T26" fmla="*/ 8 w 9"/>
                <a:gd name="T27" fmla="*/ 5 h 9"/>
                <a:gd name="T28" fmla="*/ 8 w 9"/>
                <a:gd name="T29" fmla="*/ 5 h 9"/>
                <a:gd name="T30" fmla="*/ 9 w 9"/>
                <a:gd name="T31" fmla="*/ 5 h 9"/>
                <a:gd name="T32" fmla="*/ 4 w 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0"/>
                  </a:moveTo>
                  <a:cubicBezTo>
                    <a:pt x="2" y="0"/>
                    <a:pt x="0" y="2"/>
                    <a:pt x="0" y="5"/>
                  </a:cubicBezTo>
                  <a:cubicBezTo>
                    <a:pt x="0" y="7"/>
                    <a:pt x="2" y="9"/>
                    <a:pt x="4" y="9"/>
                  </a:cubicBezTo>
                  <a:cubicBezTo>
                    <a:pt x="7" y="9"/>
                    <a:pt x="9" y="7"/>
                    <a:pt x="9" y="5"/>
                  </a:cubicBezTo>
                  <a:cubicBezTo>
                    <a:pt x="8" y="5"/>
                    <a:pt x="8" y="5"/>
                    <a:pt x="8" y="5"/>
                  </a:cubicBezTo>
                  <a:cubicBezTo>
                    <a:pt x="8" y="5"/>
                    <a:pt x="8" y="5"/>
                    <a:pt x="8" y="5"/>
                  </a:cubicBezTo>
                  <a:cubicBezTo>
                    <a:pt x="8" y="6"/>
                    <a:pt x="7" y="6"/>
                    <a:pt x="7" y="7"/>
                  </a:cubicBezTo>
                  <a:cubicBezTo>
                    <a:pt x="6" y="8"/>
                    <a:pt x="5" y="8"/>
                    <a:pt x="4" y="8"/>
                  </a:cubicBezTo>
                  <a:cubicBezTo>
                    <a:pt x="3" y="8"/>
                    <a:pt x="3" y="8"/>
                    <a:pt x="2" y="7"/>
                  </a:cubicBezTo>
                  <a:cubicBezTo>
                    <a:pt x="1" y="6"/>
                    <a:pt x="1" y="6"/>
                    <a:pt x="1" y="5"/>
                  </a:cubicBezTo>
                  <a:cubicBezTo>
                    <a:pt x="1" y="4"/>
                    <a:pt x="1" y="3"/>
                    <a:pt x="2" y="2"/>
                  </a:cubicBezTo>
                  <a:cubicBezTo>
                    <a:pt x="3" y="2"/>
                    <a:pt x="3" y="1"/>
                    <a:pt x="4" y="1"/>
                  </a:cubicBezTo>
                  <a:cubicBezTo>
                    <a:pt x="5" y="1"/>
                    <a:pt x="6" y="2"/>
                    <a:pt x="7" y="2"/>
                  </a:cubicBezTo>
                  <a:cubicBezTo>
                    <a:pt x="7" y="3"/>
                    <a:pt x="8" y="4"/>
                    <a:pt x="8" y="5"/>
                  </a:cubicBezTo>
                  <a:cubicBezTo>
                    <a:pt x="8" y="5"/>
                    <a:pt x="8" y="5"/>
                    <a:pt x="8" y="5"/>
                  </a:cubicBezTo>
                  <a:cubicBezTo>
                    <a:pt x="9" y="5"/>
                    <a:pt x="9" y="5"/>
                    <a:pt x="9" y="5"/>
                  </a:cubicBezTo>
                  <a:cubicBezTo>
                    <a:pt x="9" y="2"/>
                    <a:pt x="7"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47"/>
            <p:cNvSpPr/>
            <p:nvPr/>
          </p:nvSpPr>
          <p:spPr bwMode="auto">
            <a:xfrm>
              <a:off x="603251" y="4162509"/>
              <a:ext cx="98425" cy="98425"/>
            </a:xfrm>
            <a:custGeom>
              <a:avLst/>
              <a:gdLst>
                <a:gd name="T0" fmla="*/ 4 w 8"/>
                <a:gd name="T1" fmla="*/ 0 h 8"/>
                <a:gd name="T2" fmla="*/ 0 w 8"/>
                <a:gd name="T3" fmla="*/ 4 h 8"/>
                <a:gd name="T4" fmla="*/ 4 w 8"/>
                <a:gd name="T5" fmla="*/ 8 h 8"/>
                <a:gd name="T6" fmla="*/ 8 w 8"/>
                <a:gd name="T7" fmla="*/ 4 h 8"/>
                <a:gd name="T8" fmla="*/ 8 w 8"/>
                <a:gd name="T9" fmla="*/ 4 h 8"/>
                <a:gd name="T10" fmla="*/ 8 w 8"/>
                <a:gd name="T11" fmla="*/ 4 h 8"/>
                <a:gd name="T12" fmla="*/ 7 w 8"/>
                <a:gd name="T13" fmla="*/ 6 h 8"/>
                <a:gd name="T14" fmla="*/ 4 w 8"/>
                <a:gd name="T15" fmla="*/ 7 h 8"/>
                <a:gd name="T16" fmla="*/ 2 w 8"/>
                <a:gd name="T17" fmla="*/ 6 h 8"/>
                <a:gd name="T18" fmla="*/ 1 w 8"/>
                <a:gd name="T19" fmla="*/ 4 h 8"/>
                <a:gd name="T20" fmla="*/ 2 w 8"/>
                <a:gd name="T21" fmla="*/ 2 h 8"/>
                <a:gd name="T22" fmla="*/ 4 w 8"/>
                <a:gd name="T23" fmla="*/ 1 h 8"/>
                <a:gd name="T24" fmla="*/ 7 w 8"/>
                <a:gd name="T25" fmla="*/ 2 h 8"/>
                <a:gd name="T26" fmla="*/ 8 w 8"/>
                <a:gd name="T27" fmla="*/ 4 h 8"/>
                <a:gd name="T28" fmla="*/ 8 w 8"/>
                <a:gd name="T29" fmla="*/ 4 h 8"/>
                <a:gd name="T30" fmla="*/ 8 w 8"/>
                <a:gd name="T31" fmla="*/ 4 h 8"/>
                <a:gd name="T32" fmla="*/ 4 w 8"/>
                <a:gd name="T3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8">
                  <a:moveTo>
                    <a:pt x="4" y="0"/>
                  </a:moveTo>
                  <a:cubicBezTo>
                    <a:pt x="2" y="0"/>
                    <a:pt x="0" y="2"/>
                    <a:pt x="0" y="4"/>
                  </a:cubicBezTo>
                  <a:cubicBezTo>
                    <a:pt x="0" y="6"/>
                    <a:pt x="2" y="8"/>
                    <a:pt x="4" y="8"/>
                  </a:cubicBezTo>
                  <a:cubicBezTo>
                    <a:pt x="7" y="8"/>
                    <a:pt x="8" y="6"/>
                    <a:pt x="8" y="4"/>
                  </a:cubicBezTo>
                  <a:cubicBezTo>
                    <a:pt x="8" y="4"/>
                    <a:pt x="8" y="4"/>
                    <a:pt x="8" y="4"/>
                  </a:cubicBezTo>
                  <a:cubicBezTo>
                    <a:pt x="8" y="4"/>
                    <a:pt x="8" y="4"/>
                    <a:pt x="8" y="4"/>
                  </a:cubicBezTo>
                  <a:cubicBezTo>
                    <a:pt x="8" y="5"/>
                    <a:pt x="7" y="6"/>
                    <a:pt x="7" y="6"/>
                  </a:cubicBezTo>
                  <a:cubicBezTo>
                    <a:pt x="6" y="7"/>
                    <a:pt x="5" y="7"/>
                    <a:pt x="4" y="7"/>
                  </a:cubicBezTo>
                  <a:cubicBezTo>
                    <a:pt x="3" y="7"/>
                    <a:pt x="2" y="7"/>
                    <a:pt x="2" y="6"/>
                  </a:cubicBezTo>
                  <a:cubicBezTo>
                    <a:pt x="1" y="6"/>
                    <a:pt x="1" y="5"/>
                    <a:pt x="1" y="4"/>
                  </a:cubicBezTo>
                  <a:cubicBezTo>
                    <a:pt x="1" y="3"/>
                    <a:pt x="1" y="2"/>
                    <a:pt x="2" y="2"/>
                  </a:cubicBezTo>
                  <a:cubicBezTo>
                    <a:pt x="2" y="1"/>
                    <a:pt x="3" y="1"/>
                    <a:pt x="4" y="1"/>
                  </a:cubicBezTo>
                  <a:cubicBezTo>
                    <a:pt x="5" y="1"/>
                    <a:pt x="6" y="1"/>
                    <a:pt x="7" y="2"/>
                  </a:cubicBezTo>
                  <a:cubicBezTo>
                    <a:pt x="7" y="2"/>
                    <a:pt x="8" y="3"/>
                    <a:pt x="8" y="4"/>
                  </a:cubicBezTo>
                  <a:cubicBezTo>
                    <a:pt x="8" y="4"/>
                    <a:pt x="8" y="4"/>
                    <a:pt x="8" y="4"/>
                  </a:cubicBezTo>
                  <a:cubicBezTo>
                    <a:pt x="8" y="4"/>
                    <a:pt x="8" y="4"/>
                    <a:pt x="8" y="4"/>
                  </a:cubicBezTo>
                  <a:cubicBezTo>
                    <a:pt x="8" y="2"/>
                    <a:pt x="7"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48"/>
            <p:cNvSpPr/>
            <p:nvPr/>
          </p:nvSpPr>
          <p:spPr bwMode="auto">
            <a:xfrm>
              <a:off x="1511301" y="3975184"/>
              <a:ext cx="111125" cy="112713"/>
            </a:xfrm>
            <a:custGeom>
              <a:avLst/>
              <a:gdLst>
                <a:gd name="T0" fmla="*/ 4 w 9"/>
                <a:gd name="T1" fmla="*/ 0 h 9"/>
                <a:gd name="T2" fmla="*/ 0 w 9"/>
                <a:gd name="T3" fmla="*/ 5 h 9"/>
                <a:gd name="T4" fmla="*/ 4 w 9"/>
                <a:gd name="T5" fmla="*/ 9 h 9"/>
                <a:gd name="T6" fmla="*/ 9 w 9"/>
                <a:gd name="T7" fmla="*/ 5 h 9"/>
                <a:gd name="T8" fmla="*/ 8 w 9"/>
                <a:gd name="T9" fmla="*/ 5 h 9"/>
                <a:gd name="T10" fmla="*/ 8 w 9"/>
                <a:gd name="T11" fmla="*/ 5 h 9"/>
                <a:gd name="T12" fmla="*/ 7 w 9"/>
                <a:gd name="T13" fmla="*/ 7 h 9"/>
                <a:gd name="T14" fmla="*/ 4 w 9"/>
                <a:gd name="T15" fmla="*/ 8 h 9"/>
                <a:gd name="T16" fmla="*/ 2 w 9"/>
                <a:gd name="T17" fmla="*/ 7 h 9"/>
                <a:gd name="T18" fmla="*/ 1 w 9"/>
                <a:gd name="T19" fmla="*/ 5 h 9"/>
                <a:gd name="T20" fmla="*/ 2 w 9"/>
                <a:gd name="T21" fmla="*/ 2 h 9"/>
                <a:gd name="T22" fmla="*/ 4 w 9"/>
                <a:gd name="T23" fmla="*/ 1 h 9"/>
                <a:gd name="T24" fmla="*/ 7 w 9"/>
                <a:gd name="T25" fmla="*/ 2 h 9"/>
                <a:gd name="T26" fmla="*/ 8 w 9"/>
                <a:gd name="T27" fmla="*/ 5 h 9"/>
                <a:gd name="T28" fmla="*/ 8 w 9"/>
                <a:gd name="T29" fmla="*/ 5 h 9"/>
                <a:gd name="T30" fmla="*/ 9 w 9"/>
                <a:gd name="T31" fmla="*/ 5 h 9"/>
                <a:gd name="T32" fmla="*/ 4 w 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0"/>
                  </a:moveTo>
                  <a:cubicBezTo>
                    <a:pt x="2" y="0"/>
                    <a:pt x="0" y="2"/>
                    <a:pt x="0" y="5"/>
                  </a:cubicBezTo>
                  <a:cubicBezTo>
                    <a:pt x="0" y="7"/>
                    <a:pt x="2" y="9"/>
                    <a:pt x="4" y="9"/>
                  </a:cubicBezTo>
                  <a:cubicBezTo>
                    <a:pt x="7" y="9"/>
                    <a:pt x="9" y="7"/>
                    <a:pt x="9" y="5"/>
                  </a:cubicBezTo>
                  <a:cubicBezTo>
                    <a:pt x="8" y="5"/>
                    <a:pt x="8" y="5"/>
                    <a:pt x="8" y="5"/>
                  </a:cubicBezTo>
                  <a:cubicBezTo>
                    <a:pt x="8" y="5"/>
                    <a:pt x="8" y="5"/>
                    <a:pt x="8" y="5"/>
                  </a:cubicBezTo>
                  <a:cubicBezTo>
                    <a:pt x="8" y="6"/>
                    <a:pt x="7" y="6"/>
                    <a:pt x="7" y="7"/>
                  </a:cubicBezTo>
                  <a:cubicBezTo>
                    <a:pt x="6" y="8"/>
                    <a:pt x="5" y="8"/>
                    <a:pt x="4" y="8"/>
                  </a:cubicBezTo>
                  <a:cubicBezTo>
                    <a:pt x="3" y="8"/>
                    <a:pt x="3" y="8"/>
                    <a:pt x="2" y="7"/>
                  </a:cubicBezTo>
                  <a:cubicBezTo>
                    <a:pt x="1" y="6"/>
                    <a:pt x="1" y="6"/>
                    <a:pt x="1" y="5"/>
                  </a:cubicBezTo>
                  <a:cubicBezTo>
                    <a:pt x="1" y="4"/>
                    <a:pt x="1" y="3"/>
                    <a:pt x="2" y="2"/>
                  </a:cubicBezTo>
                  <a:cubicBezTo>
                    <a:pt x="3" y="2"/>
                    <a:pt x="3" y="1"/>
                    <a:pt x="4" y="1"/>
                  </a:cubicBezTo>
                  <a:cubicBezTo>
                    <a:pt x="5" y="1"/>
                    <a:pt x="6" y="2"/>
                    <a:pt x="7" y="2"/>
                  </a:cubicBezTo>
                  <a:cubicBezTo>
                    <a:pt x="7" y="3"/>
                    <a:pt x="8" y="4"/>
                    <a:pt x="8" y="5"/>
                  </a:cubicBezTo>
                  <a:cubicBezTo>
                    <a:pt x="8" y="5"/>
                    <a:pt x="8" y="5"/>
                    <a:pt x="8" y="5"/>
                  </a:cubicBezTo>
                  <a:cubicBezTo>
                    <a:pt x="9" y="5"/>
                    <a:pt x="9" y="5"/>
                    <a:pt x="9" y="5"/>
                  </a:cubicBezTo>
                  <a:cubicBezTo>
                    <a:pt x="9" y="2"/>
                    <a:pt x="7"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49"/>
            <p:cNvSpPr/>
            <p:nvPr/>
          </p:nvSpPr>
          <p:spPr bwMode="auto">
            <a:xfrm>
              <a:off x="100013" y="3962484"/>
              <a:ext cx="2246313" cy="261938"/>
            </a:xfrm>
            <a:custGeom>
              <a:avLst/>
              <a:gdLst>
                <a:gd name="T0" fmla="*/ 804 w 1415"/>
                <a:gd name="T1" fmla="*/ 157 h 165"/>
                <a:gd name="T2" fmla="*/ 356 w 1415"/>
                <a:gd name="T3" fmla="*/ 157 h 165"/>
                <a:gd name="T4" fmla="*/ 201 w 1415"/>
                <a:gd name="T5" fmla="*/ 0 h 165"/>
                <a:gd name="T6" fmla="*/ 0 w 1415"/>
                <a:gd name="T7" fmla="*/ 0 h 165"/>
                <a:gd name="T8" fmla="*/ 0 w 1415"/>
                <a:gd name="T9" fmla="*/ 8 h 165"/>
                <a:gd name="T10" fmla="*/ 193 w 1415"/>
                <a:gd name="T11" fmla="*/ 8 h 165"/>
                <a:gd name="T12" fmla="*/ 356 w 1415"/>
                <a:gd name="T13" fmla="*/ 165 h 165"/>
                <a:gd name="T14" fmla="*/ 804 w 1415"/>
                <a:gd name="T15" fmla="*/ 165 h 165"/>
                <a:gd name="T16" fmla="*/ 920 w 1415"/>
                <a:gd name="T17" fmla="*/ 47 h 165"/>
                <a:gd name="T18" fmla="*/ 1415 w 1415"/>
                <a:gd name="T19" fmla="*/ 47 h 165"/>
                <a:gd name="T20" fmla="*/ 1415 w 1415"/>
                <a:gd name="T21" fmla="*/ 40 h 165"/>
                <a:gd name="T22" fmla="*/ 920 w 1415"/>
                <a:gd name="T23" fmla="*/ 40 h 165"/>
                <a:gd name="T24" fmla="*/ 804 w 1415"/>
                <a:gd name="T25" fmla="*/ 15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5" h="165">
                  <a:moveTo>
                    <a:pt x="804" y="157"/>
                  </a:moveTo>
                  <a:lnTo>
                    <a:pt x="356" y="157"/>
                  </a:lnTo>
                  <a:lnTo>
                    <a:pt x="201" y="0"/>
                  </a:lnTo>
                  <a:lnTo>
                    <a:pt x="0" y="0"/>
                  </a:lnTo>
                  <a:lnTo>
                    <a:pt x="0" y="8"/>
                  </a:lnTo>
                  <a:lnTo>
                    <a:pt x="193" y="8"/>
                  </a:lnTo>
                  <a:lnTo>
                    <a:pt x="356" y="165"/>
                  </a:lnTo>
                  <a:lnTo>
                    <a:pt x="804" y="165"/>
                  </a:lnTo>
                  <a:lnTo>
                    <a:pt x="920" y="47"/>
                  </a:lnTo>
                  <a:lnTo>
                    <a:pt x="1415" y="47"/>
                  </a:lnTo>
                  <a:lnTo>
                    <a:pt x="1415" y="40"/>
                  </a:lnTo>
                  <a:lnTo>
                    <a:pt x="920" y="40"/>
                  </a:lnTo>
                  <a:lnTo>
                    <a:pt x="804" y="157"/>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Oval 350"/>
            <p:cNvSpPr>
              <a:spLocks noChangeArrowheads="1"/>
            </p:cNvSpPr>
            <p:nvPr/>
          </p:nvSpPr>
          <p:spPr bwMode="auto">
            <a:xfrm>
              <a:off x="1450976" y="3329072"/>
              <a:ext cx="96838" cy="1127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Oval 351"/>
            <p:cNvSpPr>
              <a:spLocks noChangeArrowheads="1"/>
            </p:cNvSpPr>
            <p:nvPr/>
          </p:nvSpPr>
          <p:spPr bwMode="auto">
            <a:xfrm>
              <a:off x="2284413" y="3105234"/>
              <a:ext cx="111125" cy="1127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Oval 352"/>
            <p:cNvSpPr>
              <a:spLocks noChangeArrowheads="1"/>
            </p:cNvSpPr>
            <p:nvPr/>
          </p:nvSpPr>
          <p:spPr bwMode="auto">
            <a:xfrm>
              <a:off x="14288" y="3030622"/>
              <a:ext cx="98425" cy="112713"/>
            </a:xfrm>
            <a:prstGeom prst="ellipse">
              <a:avLst/>
            </a:pr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53"/>
            <p:cNvSpPr/>
            <p:nvPr/>
          </p:nvSpPr>
          <p:spPr bwMode="auto">
            <a:xfrm>
              <a:off x="369888" y="3043322"/>
              <a:ext cx="111125" cy="123825"/>
            </a:xfrm>
            <a:custGeom>
              <a:avLst/>
              <a:gdLst>
                <a:gd name="T0" fmla="*/ 5 w 9"/>
                <a:gd name="T1" fmla="*/ 0 h 10"/>
                <a:gd name="T2" fmla="*/ 0 w 9"/>
                <a:gd name="T3" fmla="*/ 5 h 10"/>
                <a:gd name="T4" fmla="*/ 5 w 9"/>
                <a:gd name="T5" fmla="*/ 10 h 10"/>
                <a:gd name="T6" fmla="*/ 9 w 9"/>
                <a:gd name="T7" fmla="*/ 5 h 10"/>
                <a:gd name="T8" fmla="*/ 9 w 9"/>
                <a:gd name="T9" fmla="*/ 5 h 10"/>
                <a:gd name="T10" fmla="*/ 8 w 9"/>
                <a:gd name="T11" fmla="*/ 5 h 10"/>
                <a:gd name="T12" fmla="*/ 7 w 9"/>
                <a:gd name="T13" fmla="*/ 8 h 10"/>
                <a:gd name="T14" fmla="*/ 5 w 9"/>
                <a:gd name="T15" fmla="*/ 9 h 10"/>
                <a:gd name="T16" fmla="*/ 2 w 9"/>
                <a:gd name="T17" fmla="*/ 8 h 10"/>
                <a:gd name="T18" fmla="*/ 1 w 9"/>
                <a:gd name="T19" fmla="*/ 5 h 10"/>
                <a:gd name="T20" fmla="*/ 2 w 9"/>
                <a:gd name="T21" fmla="*/ 2 h 10"/>
                <a:gd name="T22" fmla="*/ 5 w 9"/>
                <a:gd name="T23" fmla="*/ 1 h 10"/>
                <a:gd name="T24" fmla="*/ 7 w 9"/>
                <a:gd name="T25" fmla="*/ 2 h 10"/>
                <a:gd name="T26" fmla="*/ 8 w 9"/>
                <a:gd name="T27" fmla="*/ 5 h 10"/>
                <a:gd name="T28" fmla="*/ 9 w 9"/>
                <a:gd name="T29" fmla="*/ 5 h 10"/>
                <a:gd name="T30" fmla="*/ 9 w 9"/>
                <a:gd name="T31" fmla="*/ 5 h 10"/>
                <a:gd name="T32" fmla="*/ 5 w 9"/>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10">
                  <a:moveTo>
                    <a:pt x="5" y="0"/>
                  </a:moveTo>
                  <a:cubicBezTo>
                    <a:pt x="2" y="0"/>
                    <a:pt x="0" y="2"/>
                    <a:pt x="0" y="5"/>
                  </a:cubicBezTo>
                  <a:cubicBezTo>
                    <a:pt x="0" y="8"/>
                    <a:pt x="2" y="10"/>
                    <a:pt x="5" y="10"/>
                  </a:cubicBezTo>
                  <a:cubicBezTo>
                    <a:pt x="7" y="10"/>
                    <a:pt x="9" y="8"/>
                    <a:pt x="9" y="5"/>
                  </a:cubicBezTo>
                  <a:cubicBezTo>
                    <a:pt x="9" y="5"/>
                    <a:pt x="9" y="5"/>
                    <a:pt x="9" y="5"/>
                  </a:cubicBezTo>
                  <a:cubicBezTo>
                    <a:pt x="8" y="5"/>
                    <a:pt x="8" y="5"/>
                    <a:pt x="8" y="5"/>
                  </a:cubicBezTo>
                  <a:cubicBezTo>
                    <a:pt x="8" y="6"/>
                    <a:pt x="8" y="7"/>
                    <a:pt x="7" y="8"/>
                  </a:cubicBezTo>
                  <a:cubicBezTo>
                    <a:pt x="7" y="8"/>
                    <a:pt x="6" y="9"/>
                    <a:pt x="5" y="9"/>
                  </a:cubicBezTo>
                  <a:cubicBezTo>
                    <a:pt x="4" y="9"/>
                    <a:pt x="3" y="8"/>
                    <a:pt x="2" y="8"/>
                  </a:cubicBezTo>
                  <a:cubicBezTo>
                    <a:pt x="1" y="7"/>
                    <a:pt x="1" y="6"/>
                    <a:pt x="1" y="5"/>
                  </a:cubicBezTo>
                  <a:cubicBezTo>
                    <a:pt x="1" y="4"/>
                    <a:pt x="1" y="3"/>
                    <a:pt x="2" y="2"/>
                  </a:cubicBezTo>
                  <a:cubicBezTo>
                    <a:pt x="3" y="2"/>
                    <a:pt x="4" y="1"/>
                    <a:pt x="5" y="1"/>
                  </a:cubicBezTo>
                  <a:cubicBezTo>
                    <a:pt x="6" y="1"/>
                    <a:pt x="7" y="2"/>
                    <a:pt x="7" y="2"/>
                  </a:cubicBezTo>
                  <a:cubicBezTo>
                    <a:pt x="8" y="3"/>
                    <a:pt x="8" y="4"/>
                    <a:pt x="8" y="5"/>
                  </a:cubicBezTo>
                  <a:cubicBezTo>
                    <a:pt x="9" y="5"/>
                    <a:pt x="9" y="5"/>
                    <a:pt x="9" y="5"/>
                  </a:cubicBezTo>
                  <a:cubicBezTo>
                    <a:pt x="9" y="5"/>
                    <a:pt x="9" y="5"/>
                    <a:pt x="9" y="5"/>
                  </a:cubicBezTo>
                  <a:cubicBezTo>
                    <a:pt x="9" y="2"/>
                    <a:pt x="7" y="0"/>
                    <a:pt x="5"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54"/>
            <p:cNvSpPr/>
            <p:nvPr/>
          </p:nvSpPr>
          <p:spPr bwMode="auto">
            <a:xfrm>
              <a:off x="639763" y="3316372"/>
              <a:ext cx="111125" cy="112713"/>
            </a:xfrm>
            <a:custGeom>
              <a:avLst/>
              <a:gdLst>
                <a:gd name="T0" fmla="*/ 4 w 9"/>
                <a:gd name="T1" fmla="*/ 0 h 9"/>
                <a:gd name="T2" fmla="*/ 0 w 9"/>
                <a:gd name="T3" fmla="*/ 4 h 9"/>
                <a:gd name="T4" fmla="*/ 4 w 9"/>
                <a:gd name="T5" fmla="*/ 9 h 9"/>
                <a:gd name="T6" fmla="*/ 9 w 9"/>
                <a:gd name="T7" fmla="*/ 4 h 9"/>
                <a:gd name="T8" fmla="*/ 9 w 9"/>
                <a:gd name="T9" fmla="*/ 4 h 9"/>
                <a:gd name="T10" fmla="*/ 8 w 9"/>
                <a:gd name="T11" fmla="*/ 4 h 9"/>
                <a:gd name="T12" fmla="*/ 7 w 9"/>
                <a:gd name="T13" fmla="*/ 7 h 9"/>
                <a:gd name="T14" fmla="*/ 4 w 9"/>
                <a:gd name="T15" fmla="*/ 8 h 9"/>
                <a:gd name="T16" fmla="*/ 2 w 9"/>
                <a:gd name="T17" fmla="*/ 7 h 9"/>
                <a:gd name="T18" fmla="*/ 1 w 9"/>
                <a:gd name="T19" fmla="*/ 4 h 9"/>
                <a:gd name="T20" fmla="*/ 2 w 9"/>
                <a:gd name="T21" fmla="*/ 2 h 9"/>
                <a:gd name="T22" fmla="*/ 4 w 9"/>
                <a:gd name="T23" fmla="*/ 1 h 9"/>
                <a:gd name="T24" fmla="*/ 7 w 9"/>
                <a:gd name="T25" fmla="*/ 2 h 9"/>
                <a:gd name="T26" fmla="*/ 8 w 9"/>
                <a:gd name="T27" fmla="*/ 4 h 9"/>
                <a:gd name="T28" fmla="*/ 9 w 9"/>
                <a:gd name="T29" fmla="*/ 4 h 9"/>
                <a:gd name="T30" fmla="*/ 9 w 9"/>
                <a:gd name="T31" fmla="*/ 4 h 9"/>
                <a:gd name="T32" fmla="*/ 4 w 9"/>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 h="9">
                  <a:moveTo>
                    <a:pt x="4" y="0"/>
                  </a:moveTo>
                  <a:cubicBezTo>
                    <a:pt x="2" y="0"/>
                    <a:pt x="0" y="2"/>
                    <a:pt x="0" y="4"/>
                  </a:cubicBezTo>
                  <a:cubicBezTo>
                    <a:pt x="0" y="7"/>
                    <a:pt x="2" y="9"/>
                    <a:pt x="4" y="9"/>
                  </a:cubicBezTo>
                  <a:cubicBezTo>
                    <a:pt x="7" y="9"/>
                    <a:pt x="9" y="7"/>
                    <a:pt x="9" y="4"/>
                  </a:cubicBezTo>
                  <a:cubicBezTo>
                    <a:pt x="9" y="4"/>
                    <a:pt x="9" y="4"/>
                    <a:pt x="9" y="4"/>
                  </a:cubicBezTo>
                  <a:cubicBezTo>
                    <a:pt x="8" y="4"/>
                    <a:pt x="8" y="4"/>
                    <a:pt x="8" y="4"/>
                  </a:cubicBezTo>
                  <a:cubicBezTo>
                    <a:pt x="8" y="5"/>
                    <a:pt x="8" y="6"/>
                    <a:pt x="7" y="7"/>
                  </a:cubicBezTo>
                  <a:cubicBezTo>
                    <a:pt x="6" y="8"/>
                    <a:pt x="6" y="8"/>
                    <a:pt x="4" y="8"/>
                  </a:cubicBezTo>
                  <a:cubicBezTo>
                    <a:pt x="3" y="8"/>
                    <a:pt x="3" y="8"/>
                    <a:pt x="2" y="7"/>
                  </a:cubicBezTo>
                  <a:cubicBezTo>
                    <a:pt x="1" y="6"/>
                    <a:pt x="1" y="5"/>
                    <a:pt x="1" y="4"/>
                  </a:cubicBezTo>
                  <a:cubicBezTo>
                    <a:pt x="1" y="3"/>
                    <a:pt x="1" y="2"/>
                    <a:pt x="2" y="2"/>
                  </a:cubicBezTo>
                  <a:cubicBezTo>
                    <a:pt x="3" y="1"/>
                    <a:pt x="3" y="1"/>
                    <a:pt x="4" y="1"/>
                  </a:cubicBezTo>
                  <a:cubicBezTo>
                    <a:pt x="6" y="1"/>
                    <a:pt x="6" y="1"/>
                    <a:pt x="7" y="2"/>
                  </a:cubicBezTo>
                  <a:cubicBezTo>
                    <a:pt x="8" y="2"/>
                    <a:pt x="8" y="3"/>
                    <a:pt x="8" y="4"/>
                  </a:cubicBezTo>
                  <a:cubicBezTo>
                    <a:pt x="9" y="4"/>
                    <a:pt x="9" y="4"/>
                    <a:pt x="9" y="4"/>
                  </a:cubicBezTo>
                  <a:cubicBezTo>
                    <a:pt x="9" y="4"/>
                    <a:pt x="9" y="4"/>
                    <a:pt x="9" y="4"/>
                  </a:cubicBezTo>
                  <a:cubicBezTo>
                    <a:pt x="9" y="2"/>
                    <a:pt x="7" y="0"/>
                    <a:pt x="4"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55"/>
            <p:cNvSpPr/>
            <p:nvPr/>
          </p:nvSpPr>
          <p:spPr bwMode="auto">
            <a:xfrm>
              <a:off x="1635126" y="3117934"/>
              <a:ext cx="122238" cy="111125"/>
            </a:xfrm>
            <a:custGeom>
              <a:avLst/>
              <a:gdLst>
                <a:gd name="T0" fmla="*/ 5 w 10"/>
                <a:gd name="T1" fmla="*/ 0 h 9"/>
                <a:gd name="T2" fmla="*/ 0 w 10"/>
                <a:gd name="T3" fmla="*/ 4 h 9"/>
                <a:gd name="T4" fmla="*/ 5 w 10"/>
                <a:gd name="T5" fmla="*/ 9 h 9"/>
                <a:gd name="T6" fmla="*/ 10 w 10"/>
                <a:gd name="T7" fmla="*/ 4 h 9"/>
                <a:gd name="T8" fmla="*/ 9 w 10"/>
                <a:gd name="T9" fmla="*/ 4 h 9"/>
                <a:gd name="T10" fmla="*/ 9 w 10"/>
                <a:gd name="T11" fmla="*/ 4 h 9"/>
                <a:gd name="T12" fmla="*/ 8 w 10"/>
                <a:gd name="T13" fmla="*/ 7 h 9"/>
                <a:gd name="T14" fmla="*/ 5 w 10"/>
                <a:gd name="T15" fmla="*/ 8 h 9"/>
                <a:gd name="T16" fmla="*/ 2 w 10"/>
                <a:gd name="T17" fmla="*/ 7 h 9"/>
                <a:gd name="T18" fmla="*/ 1 w 10"/>
                <a:gd name="T19" fmla="*/ 4 h 9"/>
                <a:gd name="T20" fmla="*/ 2 w 10"/>
                <a:gd name="T21" fmla="*/ 2 h 9"/>
                <a:gd name="T22" fmla="*/ 5 w 10"/>
                <a:gd name="T23" fmla="*/ 1 h 9"/>
                <a:gd name="T24" fmla="*/ 8 w 10"/>
                <a:gd name="T25" fmla="*/ 2 h 9"/>
                <a:gd name="T26" fmla="*/ 9 w 10"/>
                <a:gd name="T27" fmla="*/ 4 h 9"/>
                <a:gd name="T28" fmla="*/ 9 w 10"/>
                <a:gd name="T29" fmla="*/ 4 h 9"/>
                <a:gd name="T30" fmla="*/ 10 w 10"/>
                <a:gd name="T31" fmla="*/ 4 h 9"/>
                <a:gd name="T32" fmla="*/ 5 w 10"/>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 h="9">
                  <a:moveTo>
                    <a:pt x="5" y="0"/>
                  </a:moveTo>
                  <a:cubicBezTo>
                    <a:pt x="2" y="0"/>
                    <a:pt x="0" y="2"/>
                    <a:pt x="0" y="4"/>
                  </a:cubicBezTo>
                  <a:cubicBezTo>
                    <a:pt x="0" y="7"/>
                    <a:pt x="2" y="9"/>
                    <a:pt x="5" y="9"/>
                  </a:cubicBezTo>
                  <a:cubicBezTo>
                    <a:pt x="8" y="9"/>
                    <a:pt x="10" y="7"/>
                    <a:pt x="10" y="4"/>
                  </a:cubicBezTo>
                  <a:cubicBezTo>
                    <a:pt x="9" y="4"/>
                    <a:pt x="9" y="4"/>
                    <a:pt x="9" y="4"/>
                  </a:cubicBezTo>
                  <a:cubicBezTo>
                    <a:pt x="9" y="4"/>
                    <a:pt x="9" y="4"/>
                    <a:pt x="9" y="4"/>
                  </a:cubicBezTo>
                  <a:cubicBezTo>
                    <a:pt x="9" y="5"/>
                    <a:pt x="8" y="6"/>
                    <a:pt x="8" y="7"/>
                  </a:cubicBezTo>
                  <a:cubicBezTo>
                    <a:pt x="7" y="8"/>
                    <a:pt x="6" y="8"/>
                    <a:pt x="5" y="8"/>
                  </a:cubicBezTo>
                  <a:cubicBezTo>
                    <a:pt x="4" y="8"/>
                    <a:pt x="3" y="8"/>
                    <a:pt x="2" y="7"/>
                  </a:cubicBezTo>
                  <a:cubicBezTo>
                    <a:pt x="2" y="6"/>
                    <a:pt x="1" y="5"/>
                    <a:pt x="1" y="4"/>
                  </a:cubicBezTo>
                  <a:cubicBezTo>
                    <a:pt x="1" y="3"/>
                    <a:pt x="2" y="2"/>
                    <a:pt x="2" y="2"/>
                  </a:cubicBezTo>
                  <a:cubicBezTo>
                    <a:pt x="3" y="1"/>
                    <a:pt x="4" y="1"/>
                    <a:pt x="5" y="1"/>
                  </a:cubicBezTo>
                  <a:cubicBezTo>
                    <a:pt x="6" y="1"/>
                    <a:pt x="7" y="1"/>
                    <a:pt x="8" y="2"/>
                  </a:cubicBezTo>
                  <a:cubicBezTo>
                    <a:pt x="8" y="2"/>
                    <a:pt x="9" y="3"/>
                    <a:pt x="9" y="4"/>
                  </a:cubicBezTo>
                  <a:cubicBezTo>
                    <a:pt x="9" y="4"/>
                    <a:pt x="9" y="4"/>
                    <a:pt x="9" y="4"/>
                  </a:cubicBezTo>
                  <a:cubicBezTo>
                    <a:pt x="10" y="4"/>
                    <a:pt x="10" y="4"/>
                    <a:pt x="10" y="4"/>
                  </a:cubicBezTo>
                  <a:cubicBezTo>
                    <a:pt x="10" y="2"/>
                    <a:pt x="8" y="0"/>
                    <a:pt x="5" y="0"/>
                  </a:cubicBez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356"/>
            <p:cNvSpPr/>
            <p:nvPr/>
          </p:nvSpPr>
          <p:spPr bwMode="auto">
            <a:xfrm>
              <a:off x="87313" y="3092534"/>
              <a:ext cx="2259013" cy="285750"/>
            </a:xfrm>
            <a:custGeom>
              <a:avLst/>
              <a:gdLst>
                <a:gd name="T0" fmla="*/ 1005 w 1423"/>
                <a:gd name="T1" fmla="*/ 47 h 180"/>
                <a:gd name="T2" fmla="*/ 882 w 1423"/>
                <a:gd name="T3" fmla="*/ 173 h 180"/>
                <a:gd name="T4" fmla="*/ 387 w 1423"/>
                <a:gd name="T5" fmla="*/ 173 h 180"/>
                <a:gd name="T6" fmla="*/ 217 w 1423"/>
                <a:gd name="T7" fmla="*/ 0 h 180"/>
                <a:gd name="T8" fmla="*/ 0 w 1423"/>
                <a:gd name="T9" fmla="*/ 0 h 180"/>
                <a:gd name="T10" fmla="*/ 0 w 1423"/>
                <a:gd name="T11" fmla="*/ 8 h 180"/>
                <a:gd name="T12" fmla="*/ 217 w 1423"/>
                <a:gd name="T13" fmla="*/ 8 h 180"/>
                <a:gd name="T14" fmla="*/ 387 w 1423"/>
                <a:gd name="T15" fmla="*/ 180 h 180"/>
                <a:gd name="T16" fmla="*/ 890 w 1423"/>
                <a:gd name="T17" fmla="*/ 180 h 180"/>
                <a:gd name="T18" fmla="*/ 1013 w 1423"/>
                <a:gd name="T19" fmla="*/ 55 h 180"/>
                <a:gd name="T20" fmla="*/ 1423 w 1423"/>
                <a:gd name="T21" fmla="*/ 55 h 180"/>
                <a:gd name="T22" fmla="*/ 1423 w 1423"/>
                <a:gd name="T23" fmla="*/ 47 h 180"/>
                <a:gd name="T24" fmla="*/ 1005 w 1423"/>
                <a:gd name="T25" fmla="*/ 4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23" h="180">
                  <a:moveTo>
                    <a:pt x="1005" y="47"/>
                  </a:moveTo>
                  <a:lnTo>
                    <a:pt x="882" y="173"/>
                  </a:lnTo>
                  <a:lnTo>
                    <a:pt x="387" y="173"/>
                  </a:lnTo>
                  <a:lnTo>
                    <a:pt x="217" y="0"/>
                  </a:lnTo>
                  <a:lnTo>
                    <a:pt x="0" y="0"/>
                  </a:lnTo>
                  <a:lnTo>
                    <a:pt x="0" y="8"/>
                  </a:lnTo>
                  <a:lnTo>
                    <a:pt x="217" y="8"/>
                  </a:lnTo>
                  <a:lnTo>
                    <a:pt x="387" y="180"/>
                  </a:lnTo>
                  <a:lnTo>
                    <a:pt x="890" y="180"/>
                  </a:lnTo>
                  <a:lnTo>
                    <a:pt x="1013" y="55"/>
                  </a:lnTo>
                  <a:lnTo>
                    <a:pt x="1423" y="55"/>
                  </a:lnTo>
                  <a:lnTo>
                    <a:pt x="1423" y="47"/>
                  </a:lnTo>
                  <a:lnTo>
                    <a:pt x="1005" y="47"/>
                  </a:lnTo>
                  <a:close/>
                </a:path>
              </a:pathLst>
            </a:custGeom>
            <a:solidFill>
              <a:srgbClr val="554D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357"/>
            <p:cNvSpPr/>
            <p:nvPr/>
          </p:nvSpPr>
          <p:spPr bwMode="auto">
            <a:xfrm>
              <a:off x="1082676" y="4322847"/>
              <a:ext cx="319088" cy="311150"/>
            </a:xfrm>
            <a:custGeom>
              <a:avLst/>
              <a:gdLst>
                <a:gd name="T0" fmla="*/ 0 w 26"/>
                <a:gd name="T1" fmla="*/ 20 h 25"/>
                <a:gd name="T2" fmla="*/ 0 w 26"/>
                <a:gd name="T3" fmla="*/ 20 h 25"/>
                <a:gd name="T4" fmla="*/ 6 w 26"/>
                <a:gd name="T5" fmla="*/ 25 h 25"/>
                <a:gd name="T6" fmla="*/ 20 w 26"/>
                <a:gd name="T7" fmla="*/ 25 h 25"/>
                <a:gd name="T8" fmla="*/ 26 w 26"/>
                <a:gd name="T9" fmla="*/ 20 h 25"/>
                <a:gd name="T10" fmla="*/ 26 w 26"/>
                <a:gd name="T11" fmla="*/ 6 h 25"/>
                <a:gd name="T12" fmla="*/ 20 w 26"/>
                <a:gd name="T13" fmla="*/ 0 h 25"/>
                <a:gd name="T14" fmla="*/ 6 w 26"/>
                <a:gd name="T15" fmla="*/ 0 h 25"/>
                <a:gd name="T16" fmla="*/ 0 w 26"/>
                <a:gd name="T17" fmla="*/ 6 h 25"/>
                <a:gd name="T18" fmla="*/ 0 w 26"/>
                <a:gd name="T19" fmla="*/ 20 h 25"/>
                <a:gd name="T20" fmla="*/ 0 w 26"/>
                <a:gd name="T21" fmla="*/ 20 h 25"/>
                <a:gd name="T22" fmla="*/ 1 w 26"/>
                <a:gd name="T23" fmla="*/ 20 h 25"/>
                <a:gd name="T24" fmla="*/ 1 w 26"/>
                <a:gd name="T25" fmla="*/ 6 h 25"/>
                <a:gd name="T26" fmla="*/ 2 w 26"/>
                <a:gd name="T27" fmla="*/ 2 h 25"/>
                <a:gd name="T28" fmla="*/ 6 w 26"/>
                <a:gd name="T29" fmla="*/ 1 h 25"/>
                <a:gd name="T30" fmla="*/ 20 w 26"/>
                <a:gd name="T31" fmla="*/ 1 h 25"/>
                <a:gd name="T32" fmla="*/ 24 w 26"/>
                <a:gd name="T33" fmla="*/ 2 h 25"/>
                <a:gd name="T34" fmla="*/ 25 w 26"/>
                <a:gd name="T35" fmla="*/ 6 h 25"/>
                <a:gd name="T36" fmla="*/ 25 w 26"/>
                <a:gd name="T37" fmla="*/ 20 h 25"/>
                <a:gd name="T38" fmla="*/ 24 w 26"/>
                <a:gd name="T39" fmla="*/ 23 h 25"/>
                <a:gd name="T40" fmla="*/ 20 w 26"/>
                <a:gd name="T41" fmla="*/ 25 h 25"/>
                <a:gd name="T42" fmla="*/ 6 w 26"/>
                <a:gd name="T43" fmla="*/ 25 h 25"/>
                <a:gd name="T44" fmla="*/ 2 w 26"/>
                <a:gd name="T45" fmla="*/ 23 h 25"/>
                <a:gd name="T46" fmla="*/ 1 w 26"/>
                <a:gd name="T47" fmla="*/ 20 h 25"/>
                <a:gd name="T48" fmla="*/ 0 w 26"/>
                <a:gd name="T49"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5">
                  <a:moveTo>
                    <a:pt x="0" y="20"/>
                  </a:moveTo>
                  <a:cubicBezTo>
                    <a:pt x="0" y="20"/>
                    <a:pt x="0" y="20"/>
                    <a:pt x="0" y="20"/>
                  </a:cubicBezTo>
                  <a:cubicBezTo>
                    <a:pt x="0" y="23"/>
                    <a:pt x="3" y="25"/>
                    <a:pt x="6" y="25"/>
                  </a:cubicBezTo>
                  <a:cubicBezTo>
                    <a:pt x="20" y="25"/>
                    <a:pt x="20" y="25"/>
                    <a:pt x="20" y="25"/>
                  </a:cubicBezTo>
                  <a:cubicBezTo>
                    <a:pt x="23" y="25"/>
                    <a:pt x="26" y="23"/>
                    <a:pt x="26" y="20"/>
                  </a:cubicBezTo>
                  <a:cubicBezTo>
                    <a:pt x="26" y="6"/>
                    <a:pt x="26" y="6"/>
                    <a:pt x="26" y="6"/>
                  </a:cubicBezTo>
                  <a:cubicBezTo>
                    <a:pt x="26" y="3"/>
                    <a:pt x="23" y="0"/>
                    <a:pt x="20" y="0"/>
                  </a:cubicBezTo>
                  <a:cubicBezTo>
                    <a:pt x="6" y="0"/>
                    <a:pt x="6" y="0"/>
                    <a:pt x="6" y="0"/>
                  </a:cubicBezTo>
                  <a:cubicBezTo>
                    <a:pt x="3" y="0"/>
                    <a:pt x="0" y="3"/>
                    <a:pt x="0" y="6"/>
                  </a:cubicBezTo>
                  <a:cubicBezTo>
                    <a:pt x="0" y="20"/>
                    <a:pt x="0" y="20"/>
                    <a:pt x="0" y="20"/>
                  </a:cubicBezTo>
                  <a:cubicBezTo>
                    <a:pt x="0" y="20"/>
                    <a:pt x="0" y="20"/>
                    <a:pt x="0" y="20"/>
                  </a:cubicBezTo>
                  <a:cubicBezTo>
                    <a:pt x="1" y="20"/>
                    <a:pt x="1" y="20"/>
                    <a:pt x="1" y="20"/>
                  </a:cubicBezTo>
                  <a:cubicBezTo>
                    <a:pt x="1" y="6"/>
                    <a:pt x="1" y="6"/>
                    <a:pt x="1" y="6"/>
                  </a:cubicBezTo>
                  <a:cubicBezTo>
                    <a:pt x="1" y="4"/>
                    <a:pt x="1" y="3"/>
                    <a:pt x="2" y="2"/>
                  </a:cubicBezTo>
                  <a:cubicBezTo>
                    <a:pt x="3" y="1"/>
                    <a:pt x="5" y="1"/>
                    <a:pt x="6" y="1"/>
                  </a:cubicBezTo>
                  <a:cubicBezTo>
                    <a:pt x="20" y="1"/>
                    <a:pt x="20" y="1"/>
                    <a:pt x="20" y="1"/>
                  </a:cubicBezTo>
                  <a:cubicBezTo>
                    <a:pt x="21" y="1"/>
                    <a:pt x="23" y="1"/>
                    <a:pt x="24" y="2"/>
                  </a:cubicBezTo>
                  <a:cubicBezTo>
                    <a:pt x="25" y="3"/>
                    <a:pt x="25" y="4"/>
                    <a:pt x="25" y="6"/>
                  </a:cubicBezTo>
                  <a:cubicBezTo>
                    <a:pt x="25" y="20"/>
                    <a:pt x="25" y="20"/>
                    <a:pt x="25" y="20"/>
                  </a:cubicBezTo>
                  <a:cubicBezTo>
                    <a:pt x="25" y="21"/>
                    <a:pt x="25" y="22"/>
                    <a:pt x="24" y="23"/>
                  </a:cubicBezTo>
                  <a:cubicBezTo>
                    <a:pt x="23" y="24"/>
                    <a:pt x="21" y="25"/>
                    <a:pt x="20" y="25"/>
                  </a:cubicBezTo>
                  <a:cubicBezTo>
                    <a:pt x="6" y="25"/>
                    <a:pt x="6" y="25"/>
                    <a:pt x="6" y="25"/>
                  </a:cubicBezTo>
                  <a:cubicBezTo>
                    <a:pt x="5" y="25"/>
                    <a:pt x="3" y="24"/>
                    <a:pt x="2" y="23"/>
                  </a:cubicBezTo>
                  <a:cubicBezTo>
                    <a:pt x="1" y="22"/>
                    <a:pt x="1" y="21"/>
                    <a:pt x="1" y="20"/>
                  </a:cubicBezTo>
                  <a:lnTo>
                    <a:pt x="0" y="20"/>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358"/>
            <p:cNvSpPr/>
            <p:nvPr/>
          </p:nvSpPr>
          <p:spPr bwMode="auto">
            <a:xfrm>
              <a:off x="1217613" y="4584784"/>
              <a:ext cx="60325" cy="100013"/>
            </a:xfrm>
            <a:custGeom>
              <a:avLst/>
              <a:gdLst>
                <a:gd name="T0" fmla="*/ 15 w 38"/>
                <a:gd name="T1" fmla="*/ 47 h 63"/>
                <a:gd name="T2" fmla="*/ 38 w 38"/>
                <a:gd name="T3" fmla="*/ 63 h 63"/>
                <a:gd name="T4" fmla="*/ 38 w 38"/>
                <a:gd name="T5" fmla="*/ 47 h 63"/>
                <a:gd name="T6" fmla="*/ 38 w 38"/>
                <a:gd name="T7" fmla="*/ 47 h 63"/>
                <a:gd name="T8" fmla="*/ 15 w 38"/>
                <a:gd name="T9" fmla="*/ 31 h 63"/>
                <a:gd name="T10" fmla="*/ 38 w 38"/>
                <a:gd name="T11" fmla="*/ 16 h 63"/>
                <a:gd name="T12" fmla="*/ 38 w 38"/>
                <a:gd name="T13" fmla="*/ 16 h 63"/>
                <a:gd name="T14" fmla="*/ 38 w 38"/>
                <a:gd name="T15" fmla="*/ 0 h 63"/>
                <a:gd name="T16" fmla="*/ 15 w 38"/>
                <a:gd name="T17" fmla="*/ 16 h 63"/>
                <a:gd name="T18" fmla="*/ 0 w 38"/>
                <a:gd name="T19" fmla="*/ 31 h 63"/>
                <a:gd name="T20" fmla="*/ 15 w 38"/>
                <a:gd name="T21" fmla="*/ 4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63">
                  <a:moveTo>
                    <a:pt x="15" y="47"/>
                  </a:moveTo>
                  <a:lnTo>
                    <a:pt x="38" y="63"/>
                  </a:lnTo>
                  <a:lnTo>
                    <a:pt x="38" y="47"/>
                  </a:lnTo>
                  <a:lnTo>
                    <a:pt x="38" y="47"/>
                  </a:lnTo>
                  <a:lnTo>
                    <a:pt x="15" y="31"/>
                  </a:lnTo>
                  <a:lnTo>
                    <a:pt x="38" y="16"/>
                  </a:lnTo>
                  <a:lnTo>
                    <a:pt x="38" y="16"/>
                  </a:lnTo>
                  <a:lnTo>
                    <a:pt x="38" y="0"/>
                  </a:lnTo>
                  <a:lnTo>
                    <a:pt x="15" y="16"/>
                  </a:lnTo>
                  <a:lnTo>
                    <a:pt x="0" y="31"/>
                  </a:lnTo>
                  <a:lnTo>
                    <a:pt x="15" y="47"/>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359"/>
            <p:cNvSpPr/>
            <p:nvPr/>
          </p:nvSpPr>
          <p:spPr bwMode="auto">
            <a:xfrm>
              <a:off x="1217613" y="4273634"/>
              <a:ext cx="60325" cy="100013"/>
            </a:xfrm>
            <a:custGeom>
              <a:avLst/>
              <a:gdLst>
                <a:gd name="T0" fmla="*/ 15 w 38"/>
                <a:gd name="T1" fmla="*/ 16 h 63"/>
                <a:gd name="T2" fmla="*/ 0 w 38"/>
                <a:gd name="T3" fmla="*/ 0 h 63"/>
                <a:gd name="T4" fmla="*/ 0 w 38"/>
                <a:gd name="T5" fmla="*/ 16 h 63"/>
                <a:gd name="T6" fmla="*/ 0 w 38"/>
                <a:gd name="T7" fmla="*/ 16 h 63"/>
                <a:gd name="T8" fmla="*/ 23 w 38"/>
                <a:gd name="T9" fmla="*/ 31 h 63"/>
                <a:gd name="T10" fmla="*/ 0 w 38"/>
                <a:gd name="T11" fmla="*/ 47 h 63"/>
                <a:gd name="T12" fmla="*/ 0 w 38"/>
                <a:gd name="T13" fmla="*/ 47 h 63"/>
                <a:gd name="T14" fmla="*/ 0 w 38"/>
                <a:gd name="T15" fmla="*/ 63 h 63"/>
                <a:gd name="T16" fmla="*/ 15 w 38"/>
                <a:gd name="T17" fmla="*/ 47 h 63"/>
                <a:gd name="T18" fmla="*/ 38 w 38"/>
                <a:gd name="T19" fmla="*/ 31 h 63"/>
                <a:gd name="T20" fmla="*/ 15 w 38"/>
                <a:gd name="T21" fmla="*/ 1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63">
                  <a:moveTo>
                    <a:pt x="15" y="16"/>
                  </a:moveTo>
                  <a:lnTo>
                    <a:pt x="0" y="0"/>
                  </a:lnTo>
                  <a:lnTo>
                    <a:pt x="0" y="16"/>
                  </a:lnTo>
                  <a:lnTo>
                    <a:pt x="0" y="16"/>
                  </a:lnTo>
                  <a:lnTo>
                    <a:pt x="23" y="31"/>
                  </a:lnTo>
                  <a:lnTo>
                    <a:pt x="0" y="47"/>
                  </a:lnTo>
                  <a:lnTo>
                    <a:pt x="0" y="47"/>
                  </a:lnTo>
                  <a:lnTo>
                    <a:pt x="0" y="63"/>
                  </a:lnTo>
                  <a:lnTo>
                    <a:pt x="15" y="47"/>
                  </a:lnTo>
                  <a:lnTo>
                    <a:pt x="38" y="31"/>
                  </a:lnTo>
                  <a:lnTo>
                    <a:pt x="15" y="16"/>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360"/>
            <p:cNvSpPr/>
            <p:nvPr/>
          </p:nvSpPr>
          <p:spPr bwMode="auto">
            <a:xfrm>
              <a:off x="1585913" y="4335547"/>
              <a:ext cx="306388" cy="311150"/>
            </a:xfrm>
            <a:custGeom>
              <a:avLst/>
              <a:gdLst>
                <a:gd name="T0" fmla="*/ 25 w 25"/>
                <a:gd name="T1" fmla="*/ 5 h 25"/>
                <a:gd name="T2" fmla="*/ 25 w 25"/>
                <a:gd name="T3" fmla="*/ 5 h 25"/>
                <a:gd name="T4" fmla="*/ 19 w 25"/>
                <a:gd name="T5" fmla="*/ 0 h 25"/>
                <a:gd name="T6" fmla="*/ 5 w 25"/>
                <a:gd name="T7" fmla="*/ 0 h 25"/>
                <a:gd name="T8" fmla="*/ 0 w 25"/>
                <a:gd name="T9" fmla="*/ 5 h 25"/>
                <a:gd name="T10" fmla="*/ 0 w 25"/>
                <a:gd name="T11" fmla="*/ 19 h 25"/>
                <a:gd name="T12" fmla="*/ 5 w 25"/>
                <a:gd name="T13" fmla="*/ 25 h 25"/>
                <a:gd name="T14" fmla="*/ 19 w 25"/>
                <a:gd name="T15" fmla="*/ 25 h 25"/>
                <a:gd name="T16" fmla="*/ 25 w 25"/>
                <a:gd name="T17" fmla="*/ 19 h 25"/>
                <a:gd name="T18" fmla="*/ 25 w 25"/>
                <a:gd name="T19" fmla="*/ 5 h 25"/>
                <a:gd name="T20" fmla="*/ 25 w 25"/>
                <a:gd name="T21" fmla="*/ 5 h 25"/>
                <a:gd name="T22" fmla="*/ 25 w 25"/>
                <a:gd name="T23" fmla="*/ 5 h 25"/>
                <a:gd name="T24" fmla="*/ 25 w 25"/>
                <a:gd name="T25" fmla="*/ 19 h 25"/>
                <a:gd name="T26" fmla="*/ 23 w 25"/>
                <a:gd name="T27" fmla="*/ 23 h 25"/>
                <a:gd name="T28" fmla="*/ 19 w 25"/>
                <a:gd name="T29" fmla="*/ 24 h 25"/>
                <a:gd name="T30" fmla="*/ 5 w 25"/>
                <a:gd name="T31" fmla="*/ 24 h 25"/>
                <a:gd name="T32" fmla="*/ 2 w 25"/>
                <a:gd name="T33" fmla="*/ 23 h 25"/>
                <a:gd name="T34" fmla="*/ 0 w 25"/>
                <a:gd name="T35" fmla="*/ 19 h 25"/>
                <a:gd name="T36" fmla="*/ 0 w 25"/>
                <a:gd name="T37" fmla="*/ 5 h 25"/>
                <a:gd name="T38" fmla="*/ 2 w 25"/>
                <a:gd name="T39" fmla="*/ 2 h 25"/>
                <a:gd name="T40" fmla="*/ 5 w 25"/>
                <a:gd name="T41" fmla="*/ 0 h 25"/>
                <a:gd name="T42" fmla="*/ 19 w 25"/>
                <a:gd name="T43" fmla="*/ 0 h 25"/>
                <a:gd name="T44" fmla="*/ 23 w 25"/>
                <a:gd name="T45" fmla="*/ 2 h 25"/>
                <a:gd name="T46" fmla="*/ 25 w 25"/>
                <a:gd name="T47" fmla="*/ 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 h="25">
                  <a:moveTo>
                    <a:pt x="25" y="5"/>
                  </a:moveTo>
                  <a:cubicBezTo>
                    <a:pt x="25" y="5"/>
                    <a:pt x="25" y="5"/>
                    <a:pt x="25" y="5"/>
                  </a:cubicBezTo>
                  <a:cubicBezTo>
                    <a:pt x="25" y="2"/>
                    <a:pt x="23" y="0"/>
                    <a:pt x="19" y="0"/>
                  </a:cubicBezTo>
                  <a:cubicBezTo>
                    <a:pt x="5" y="0"/>
                    <a:pt x="5" y="0"/>
                    <a:pt x="5" y="0"/>
                  </a:cubicBezTo>
                  <a:cubicBezTo>
                    <a:pt x="2" y="0"/>
                    <a:pt x="0" y="2"/>
                    <a:pt x="0" y="5"/>
                  </a:cubicBezTo>
                  <a:cubicBezTo>
                    <a:pt x="0" y="19"/>
                    <a:pt x="0" y="19"/>
                    <a:pt x="0" y="19"/>
                  </a:cubicBezTo>
                  <a:cubicBezTo>
                    <a:pt x="0" y="22"/>
                    <a:pt x="2" y="25"/>
                    <a:pt x="5" y="25"/>
                  </a:cubicBezTo>
                  <a:cubicBezTo>
                    <a:pt x="19" y="25"/>
                    <a:pt x="19" y="25"/>
                    <a:pt x="19" y="25"/>
                  </a:cubicBezTo>
                  <a:cubicBezTo>
                    <a:pt x="23" y="25"/>
                    <a:pt x="25" y="22"/>
                    <a:pt x="25" y="19"/>
                  </a:cubicBezTo>
                  <a:cubicBezTo>
                    <a:pt x="25" y="5"/>
                    <a:pt x="25" y="5"/>
                    <a:pt x="25" y="5"/>
                  </a:cubicBezTo>
                  <a:cubicBezTo>
                    <a:pt x="25" y="5"/>
                    <a:pt x="25" y="5"/>
                    <a:pt x="25" y="5"/>
                  </a:cubicBezTo>
                  <a:cubicBezTo>
                    <a:pt x="25" y="5"/>
                    <a:pt x="25" y="5"/>
                    <a:pt x="25" y="5"/>
                  </a:cubicBezTo>
                  <a:cubicBezTo>
                    <a:pt x="25" y="19"/>
                    <a:pt x="25" y="19"/>
                    <a:pt x="25" y="19"/>
                  </a:cubicBezTo>
                  <a:cubicBezTo>
                    <a:pt x="25" y="21"/>
                    <a:pt x="24" y="22"/>
                    <a:pt x="23" y="23"/>
                  </a:cubicBezTo>
                  <a:cubicBezTo>
                    <a:pt x="22" y="24"/>
                    <a:pt x="21" y="24"/>
                    <a:pt x="19" y="24"/>
                  </a:cubicBezTo>
                  <a:cubicBezTo>
                    <a:pt x="5" y="24"/>
                    <a:pt x="5" y="24"/>
                    <a:pt x="5" y="24"/>
                  </a:cubicBezTo>
                  <a:cubicBezTo>
                    <a:pt x="4" y="24"/>
                    <a:pt x="3" y="24"/>
                    <a:pt x="2" y="23"/>
                  </a:cubicBezTo>
                  <a:cubicBezTo>
                    <a:pt x="1" y="22"/>
                    <a:pt x="0" y="21"/>
                    <a:pt x="0" y="19"/>
                  </a:cubicBezTo>
                  <a:cubicBezTo>
                    <a:pt x="0" y="5"/>
                    <a:pt x="0" y="5"/>
                    <a:pt x="0" y="5"/>
                  </a:cubicBezTo>
                  <a:cubicBezTo>
                    <a:pt x="0" y="4"/>
                    <a:pt x="1" y="3"/>
                    <a:pt x="2" y="2"/>
                  </a:cubicBezTo>
                  <a:cubicBezTo>
                    <a:pt x="3" y="1"/>
                    <a:pt x="4" y="0"/>
                    <a:pt x="5" y="0"/>
                  </a:cubicBezTo>
                  <a:cubicBezTo>
                    <a:pt x="19" y="0"/>
                    <a:pt x="19" y="0"/>
                    <a:pt x="19" y="0"/>
                  </a:cubicBezTo>
                  <a:cubicBezTo>
                    <a:pt x="21" y="0"/>
                    <a:pt x="22" y="1"/>
                    <a:pt x="23" y="2"/>
                  </a:cubicBezTo>
                  <a:cubicBezTo>
                    <a:pt x="24" y="3"/>
                    <a:pt x="25" y="4"/>
                    <a:pt x="25" y="5"/>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Oval 361"/>
            <p:cNvSpPr>
              <a:spLocks noChangeArrowheads="1"/>
            </p:cNvSpPr>
            <p:nvPr/>
          </p:nvSpPr>
          <p:spPr bwMode="auto">
            <a:xfrm>
              <a:off x="1855788" y="4460959"/>
              <a:ext cx="60325"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Oval 362"/>
            <p:cNvSpPr>
              <a:spLocks noChangeArrowheads="1"/>
            </p:cNvSpPr>
            <p:nvPr/>
          </p:nvSpPr>
          <p:spPr bwMode="auto">
            <a:xfrm>
              <a:off x="1708151" y="4610184"/>
              <a:ext cx="61913"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363"/>
            <p:cNvSpPr/>
            <p:nvPr/>
          </p:nvSpPr>
          <p:spPr bwMode="auto">
            <a:xfrm>
              <a:off x="1547813" y="4460959"/>
              <a:ext cx="74613" cy="61913"/>
            </a:xfrm>
            <a:custGeom>
              <a:avLst/>
              <a:gdLst>
                <a:gd name="T0" fmla="*/ 5 w 6"/>
                <a:gd name="T1" fmla="*/ 2 h 5"/>
                <a:gd name="T2" fmla="*/ 6 w 6"/>
                <a:gd name="T3" fmla="*/ 2 h 5"/>
                <a:gd name="T4" fmla="*/ 3 w 6"/>
                <a:gd name="T5" fmla="*/ 0 h 5"/>
                <a:gd name="T6" fmla="*/ 0 w 6"/>
                <a:gd name="T7" fmla="*/ 2 h 5"/>
                <a:gd name="T8" fmla="*/ 3 w 6"/>
                <a:gd name="T9" fmla="*/ 5 h 5"/>
                <a:gd name="T10" fmla="*/ 6 w 6"/>
                <a:gd name="T11" fmla="*/ 2 h 5"/>
                <a:gd name="T12" fmla="*/ 5 w 6"/>
                <a:gd name="T13" fmla="*/ 2 h 5"/>
                <a:gd name="T14" fmla="*/ 5 w 6"/>
                <a:gd name="T15" fmla="*/ 2 h 5"/>
                <a:gd name="T16" fmla="*/ 4 w 6"/>
                <a:gd name="T17" fmla="*/ 4 h 5"/>
                <a:gd name="T18" fmla="*/ 3 w 6"/>
                <a:gd name="T19" fmla="*/ 4 h 5"/>
                <a:gd name="T20" fmla="*/ 2 w 6"/>
                <a:gd name="T21" fmla="*/ 4 h 5"/>
                <a:gd name="T22" fmla="*/ 1 w 6"/>
                <a:gd name="T23" fmla="*/ 2 h 5"/>
                <a:gd name="T24" fmla="*/ 2 w 6"/>
                <a:gd name="T25" fmla="*/ 1 h 5"/>
                <a:gd name="T26" fmla="*/ 3 w 6"/>
                <a:gd name="T27" fmla="*/ 0 h 5"/>
                <a:gd name="T28" fmla="*/ 4 w 6"/>
                <a:gd name="T29" fmla="*/ 1 h 5"/>
                <a:gd name="T30" fmla="*/ 5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5" y="2"/>
                  </a:moveTo>
                  <a:cubicBezTo>
                    <a:pt x="6" y="2"/>
                    <a:pt x="6" y="2"/>
                    <a:pt x="6" y="2"/>
                  </a:cubicBezTo>
                  <a:cubicBezTo>
                    <a:pt x="6" y="1"/>
                    <a:pt x="4" y="0"/>
                    <a:pt x="3" y="0"/>
                  </a:cubicBezTo>
                  <a:cubicBezTo>
                    <a:pt x="2" y="0"/>
                    <a:pt x="0" y="1"/>
                    <a:pt x="0" y="2"/>
                  </a:cubicBezTo>
                  <a:cubicBezTo>
                    <a:pt x="0" y="4"/>
                    <a:pt x="2" y="5"/>
                    <a:pt x="3" y="5"/>
                  </a:cubicBezTo>
                  <a:cubicBezTo>
                    <a:pt x="4" y="5"/>
                    <a:pt x="6" y="4"/>
                    <a:pt x="6" y="2"/>
                  </a:cubicBezTo>
                  <a:cubicBezTo>
                    <a:pt x="5" y="2"/>
                    <a:pt x="5" y="2"/>
                    <a:pt x="5" y="2"/>
                  </a:cubicBezTo>
                  <a:cubicBezTo>
                    <a:pt x="5" y="2"/>
                    <a:pt x="5" y="2"/>
                    <a:pt x="5" y="2"/>
                  </a:cubicBezTo>
                  <a:cubicBezTo>
                    <a:pt x="5" y="3"/>
                    <a:pt x="5" y="3"/>
                    <a:pt x="4" y="4"/>
                  </a:cubicBezTo>
                  <a:cubicBezTo>
                    <a:pt x="4" y="4"/>
                    <a:pt x="4" y="4"/>
                    <a:pt x="3" y="4"/>
                  </a:cubicBezTo>
                  <a:cubicBezTo>
                    <a:pt x="2" y="4"/>
                    <a:pt x="2" y="4"/>
                    <a:pt x="2" y="4"/>
                  </a:cubicBezTo>
                  <a:cubicBezTo>
                    <a:pt x="1" y="3"/>
                    <a:pt x="1" y="3"/>
                    <a:pt x="1" y="2"/>
                  </a:cubicBezTo>
                  <a:cubicBezTo>
                    <a:pt x="1" y="2"/>
                    <a:pt x="1" y="1"/>
                    <a:pt x="2" y="1"/>
                  </a:cubicBezTo>
                  <a:cubicBezTo>
                    <a:pt x="2" y="0"/>
                    <a:pt x="2" y="0"/>
                    <a:pt x="3" y="0"/>
                  </a:cubicBezTo>
                  <a:cubicBezTo>
                    <a:pt x="4" y="0"/>
                    <a:pt x="4" y="0"/>
                    <a:pt x="4" y="1"/>
                  </a:cubicBezTo>
                  <a:cubicBezTo>
                    <a:pt x="5" y="1"/>
                    <a:pt x="5" y="2"/>
                    <a:pt x="5" y="2"/>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364"/>
            <p:cNvSpPr/>
            <p:nvPr/>
          </p:nvSpPr>
          <p:spPr bwMode="auto">
            <a:xfrm>
              <a:off x="1720851" y="4299034"/>
              <a:ext cx="60325" cy="74613"/>
            </a:xfrm>
            <a:custGeom>
              <a:avLst/>
              <a:gdLst>
                <a:gd name="T0" fmla="*/ 0 w 38"/>
                <a:gd name="T1" fmla="*/ 23 h 47"/>
                <a:gd name="T2" fmla="*/ 0 w 38"/>
                <a:gd name="T3" fmla="*/ 0 h 47"/>
                <a:gd name="T4" fmla="*/ 15 w 38"/>
                <a:gd name="T5" fmla="*/ 8 h 47"/>
                <a:gd name="T6" fmla="*/ 38 w 38"/>
                <a:gd name="T7" fmla="*/ 23 h 47"/>
                <a:gd name="T8" fmla="*/ 15 w 38"/>
                <a:gd name="T9" fmla="*/ 31 h 47"/>
                <a:gd name="T10" fmla="*/ 0 w 38"/>
                <a:gd name="T11" fmla="*/ 47 h 47"/>
                <a:gd name="T12" fmla="*/ 0 w 38"/>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8" h="47">
                  <a:moveTo>
                    <a:pt x="0" y="23"/>
                  </a:moveTo>
                  <a:lnTo>
                    <a:pt x="0" y="0"/>
                  </a:lnTo>
                  <a:lnTo>
                    <a:pt x="15" y="8"/>
                  </a:lnTo>
                  <a:lnTo>
                    <a:pt x="38" y="23"/>
                  </a:lnTo>
                  <a:lnTo>
                    <a:pt x="15" y="31"/>
                  </a:lnTo>
                  <a:lnTo>
                    <a:pt x="0" y="47"/>
                  </a:lnTo>
                  <a:lnTo>
                    <a:pt x="0" y="23"/>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365"/>
            <p:cNvSpPr/>
            <p:nvPr/>
          </p:nvSpPr>
          <p:spPr bwMode="auto">
            <a:xfrm>
              <a:off x="603251" y="4311734"/>
              <a:ext cx="331788" cy="334963"/>
            </a:xfrm>
            <a:custGeom>
              <a:avLst/>
              <a:gdLst>
                <a:gd name="T0" fmla="*/ 26 w 27"/>
                <a:gd name="T1" fmla="*/ 6 h 27"/>
                <a:gd name="T2" fmla="*/ 27 w 27"/>
                <a:gd name="T3" fmla="*/ 6 h 27"/>
                <a:gd name="T4" fmla="*/ 21 w 27"/>
                <a:gd name="T5" fmla="*/ 0 h 27"/>
                <a:gd name="T6" fmla="*/ 6 w 27"/>
                <a:gd name="T7" fmla="*/ 0 h 27"/>
                <a:gd name="T8" fmla="*/ 0 w 27"/>
                <a:gd name="T9" fmla="*/ 6 h 27"/>
                <a:gd name="T10" fmla="*/ 0 w 27"/>
                <a:gd name="T11" fmla="*/ 21 h 27"/>
                <a:gd name="T12" fmla="*/ 6 w 27"/>
                <a:gd name="T13" fmla="*/ 27 h 27"/>
                <a:gd name="T14" fmla="*/ 21 w 27"/>
                <a:gd name="T15" fmla="*/ 27 h 27"/>
                <a:gd name="T16" fmla="*/ 27 w 27"/>
                <a:gd name="T17" fmla="*/ 21 h 27"/>
                <a:gd name="T18" fmla="*/ 27 w 27"/>
                <a:gd name="T19" fmla="*/ 6 h 27"/>
                <a:gd name="T20" fmla="*/ 26 w 27"/>
                <a:gd name="T21" fmla="*/ 6 h 27"/>
                <a:gd name="T22" fmla="*/ 26 w 27"/>
                <a:gd name="T23" fmla="*/ 6 h 27"/>
                <a:gd name="T24" fmla="*/ 26 w 27"/>
                <a:gd name="T25" fmla="*/ 21 h 27"/>
                <a:gd name="T26" fmla="*/ 24 w 27"/>
                <a:gd name="T27" fmla="*/ 25 h 27"/>
                <a:gd name="T28" fmla="*/ 21 w 27"/>
                <a:gd name="T29" fmla="*/ 27 h 27"/>
                <a:gd name="T30" fmla="*/ 6 w 27"/>
                <a:gd name="T31" fmla="*/ 27 h 27"/>
                <a:gd name="T32" fmla="*/ 2 w 27"/>
                <a:gd name="T33" fmla="*/ 25 h 27"/>
                <a:gd name="T34" fmla="*/ 0 w 27"/>
                <a:gd name="T35" fmla="*/ 21 h 27"/>
                <a:gd name="T36" fmla="*/ 0 w 27"/>
                <a:gd name="T37" fmla="*/ 6 h 27"/>
                <a:gd name="T38" fmla="*/ 2 w 27"/>
                <a:gd name="T39" fmla="*/ 3 h 27"/>
                <a:gd name="T40" fmla="*/ 6 w 27"/>
                <a:gd name="T41" fmla="*/ 1 h 27"/>
                <a:gd name="T42" fmla="*/ 21 w 27"/>
                <a:gd name="T43" fmla="*/ 1 h 27"/>
                <a:gd name="T44" fmla="*/ 24 w 27"/>
                <a:gd name="T45" fmla="*/ 3 h 27"/>
                <a:gd name="T46" fmla="*/ 26 w 27"/>
                <a:gd name="T4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7">
                  <a:moveTo>
                    <a:pt x="26" y="6"/>
                  </a:moveTo>
                  <a:cubicBezTo>
                    <a:pt x="27" y="6"/>
                    <a:pt x="27" y="6"/>
                    <a:pt x="27" y="6"/>
                  </a:cubicBezTo>
                  <a:cubicBezTo>
                    <a:pt x="27" y="3"/>
                    <a:pt x="24" y="0"/>
                    <a:pt x="21" y="0"/>
                  </a:cubicBezTo>
                  <a:cubicBezTo>
                    <a:pt x="6" y="0"/>
                    <a:pt x="6" y="0"/>
                    <a:pt x="6" y="0"/>
                  </a:cubicBezTo>
                  <a:cubicBezTo>
                    <a:pt x="3" y="0"/>
                    <a:pt x="0" y="3"/>
                    <a:pt x="0" y="6"/>
                  </a:cubicBezTo>
                  <a:cubicBezTo>
                    <a:pt x="0" y="21"/>
                    <a:pt x="0" y="21"/>
                    <a:pt x="0" y="21"/>
                  </a:cubicBezTo>
                  <a:cubicBezTo>
                    <a:pt x="0" y="24"/>
                    <a:pt x="3" y="27"/>
                    <a:pt x="6" y="27"/>
                  </a:cubicBezTo>
                  <a:cubicBezTo>
                    <a:pt x="21" y="27"/>
                    <a:pt x="21" y="27"/>
                    <a:pt x="21" y="27"/>
                  </a:cubicBezTo>
                  <a:cubicBezTo>
                    <a:pt x="24" y="27"/>
                    <a:pt x="27" y="24"/>
                    <a:pt x="27" y="21"/>
                  </a:cubicBezTo>
                  <a:cubicBezTo>
                    <a:pt x="27" y="6"/>
                    <a:pt x="27" y="6"/>
                    <a:pt x="27" y="6"/>
                  </a:cubicBezTo>
                  <a:cubicBezTo>
                    <a:pt x="26" y="6"/>
                    <a:pt x="26" y="6"/>
                    <a:pt x="26" y="6"/>
                  </a:cubicBezTo>
                  <a:cubicBezTo>
                    <a:pt x="26" y="6"/>
                    <a:pt x="26" y="6"/>
                    <a:pt x="26" y="6"/>
                  </a:cubicBezTo>
                  <a:cubicBezTo>
                    <a:pt x="26" y="21"/>
                    <a:pt x="26" y="21"/>
                    <a:pt x="26" y="21"/>
                  </a:cubicBezTo>
                  <a:cubicBezTo>
                    <a:pt x="26" y="23"/>
                    <a:pt x="25" y="24"/>
                    <a:pt x="24" y="25"/>
                  </a:cubicBezTo>
                  <a:cubicBezTo>
                    <a:pt x="23" y="26"/>
                    <a:pt x="22" y="27"/>
                    <a:pt x="21" y="27"/>
                  </a:cubicBezTo>
                  <a:cubicBezTo>
                    <a:pt x="6" y="27"/>
                    <a:pt x="6" y="27"/>
                    <a:pt x="6" y="27"/>
                  </a:cubicBezTo>
                  <a:cubicBezTo>
                    <a:pt x="4" y="27"/>
                    <a:pt x="3" y="26"/>
                    <a:pt x="2" y="25"/>
                  </a:cubicBezTo>
                  <a:cubicBezTo>
                    <a:pt x="1" y="24"/>
                    <a:pt x="0" y="23"/>
                    <a:pt x="0" y="21"/>
                  </a:cubicBezTo>
                  <a:cubicBezTo>
                    <a:pt x="0" y="6"/>
                    <a:pt x="0" y="6"/>
                    <a:pt x="0" y="6"/>
                  </a:cubicBezTo>
                  <a:cubicBezTo>
                    <a:pt x="0" y="5"/>
                    <a:pt x="1" y="4"/>
                    <a:pt x="2" y="3"/>
                  </a:cubicBezTo>
                  <a:cubicBezTo>
                    <a:pt x="3" y="2"/>
                    <a:pt x="4" y="1"/>
                    <a:pt x="6" y="1"/>
                  </a:cubicBezTo>
                  <a:cubicBezTo>
                    <a:pt x="21" y="1"/>
                    <a:pt x="21" y="1"/>
                    <a:pt x="21" y="1"/>
                  </a:cubicBezTo>
                  <a:cubicBezTo>
                    <a:pt x="22" y="1"/>
                    <a:pt x="23" y="2"/>
                    <a:pt x="24" y="3"/>
                  </a:cubicBezTo>
                  <a:cubicBezTo>
                    <a:pt x="25" y="4"/>
                    <a:pt x="26" y="5"/>
                    <a:pt x="26" y="6"/>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Oval 366"/>
            <p:cNvSpPr>
              <a:spLocks noChangeArrowheads="1"/>
            </p:cNvSpPr>
            <p:nvPr/>
          </p:nvSpPr>
          <p:spPr bwMode="auto">
            <a:xfrm>
              <a:off x="898526" y="4448259"/>
              <a:ext cx="60325"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Rectangle 367"/>
            <p:cNvSpPr>
              <a:spLocks noChangeArrowheads="1"/>
            </p:cNvSpPr>
            <p:nvPr/>
          </p:nvSpPr>
          <p:spPr bwMode="auto">
            <a:xfrm>
              <a:off x="935038" y="4472072"/>
              <a:ext cx="122238" cy="12700"/>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24" name="Freeform 368"/>
            <p:cNvSpPr/>
            <p:nvPr/>
          </p:nvSpPr>
          <p:spPr bwMode="auto">
            <a:xfrm>
              <a:off x="935038" y="4472072"/>
              <a:ext cx="122238" cy="12700"/>
            </a:xfrm>
            <a:custGeom>
              <a:avLst/>
              <a:gdLst>
                <a:gd name="T0" fmla="*/ 77 w 77"/>
                <a:gd name="T1" fmla="*/ 0 h 8"/>
                <a:gd name="T2" fmla="*/ 0 w 77"/>
                <a:gd name="T3" fmla="*/ 0 h 8"/>
                <a:gd name="T4" fmla="*/ 0 w 77"/>
                <a:gd name="T5" fmla="*/ 8 h 8"/>
                <a:gd name="T6" fmla="*/ 77 w 77"/>
                <a:gd name="T7" fmla="*/ 8 h 8"/>
              </a:gdLst>
              <a:ahLst/>
              <a:cxnLst>
                <a:cxn ang="0">
                  <a:pos x="T0" y="T1"/>
                </a:cxn>
                <a:cxn ang="0">
                  <a:pos x="T2" y="T3"/>
                </a:cxn>
                <a:cxn ang="0">
                  <a:pos x="T4" y="T5"/>
                </a:cxn>
                <a:cxn ang="0">
                  <a:pos x="T6" y="T7"/>
                </a:cxn>
              </a:cxnLst>
              <a:rect l="0" t="0" r="r" b="b"/>
              <a:pathLst>
                <a:path w="77" h="8">
                  <a:moveTo>
                    <a:pt x="77" y="0"/>
                  </a:moveTo>
                  <a:lnTo>
                    <a:pt x="0" y="0"/>
                  </a:lnTo>
                  <a:lnTo>
                    <a:pt x="0" y="8"/>
                  </a:lnTo>
                  <a:lnTo>
                    <a:pt x="77"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Oval 369"/>
            <p:cNvSpPr>
              <a:spLocks noChangeArrowheads="1"/>
            </p:cNvSpPr>
            <p:nvPr/>
          </p:nvSpPr>
          <p:spPr bwMode="auto">
            <a:xfrm>
              <a:off x="738188" y="4610184"/>
              <a:ext cx="61913" cy="61913"/>
            </a:xfrm>
            <a:prstGeom prst="ellipse">
              <a:avLst/>
            </a:pr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370"/>
            <p:cNvSpPr/>
            <p:nvPr/>
          </p:nvSpPr>
          <p:spPr bwMode="auto">
            <a:xfrm>
              <a:off x="566738" y="4448259"/>
              <a:ext cx="73025" cy="61913"/>
            </a:xfrm>
            <a:custGeom>
              <a:avLst/>
              <a:gdLst>
                <a:gd name="T0" fmla="*/ 6 w 6"/>
                <a:gd name="T1" fmla="*/ 3 h 5"/>
                <a:gd name="T2" fmla="*/ 6 w 6"/>
                <a:gd name="T3" fmla="*/ 3 h 5"/>
                <a:gd name="T4" fmla="*/ 3 w 6"/>
                <a:gd name="T5" fmla="*/ 0 h 5"/>
                <a:gd name="T6" fmla="*/ 0 w 6"/>
                <a:gd name="T7" fmla="*/ 3 h 5"/>
                <a:gd name="T8" fmla="*/ 3 w 6"/>
                <a:gd name="T9" fmla="*/ 5 h 5"/>
                <a:gd name="T10" fmla="*/ 6 w 6"/>
                <a:gd name="T11" fmla="*/ 3 h 5"/>
                <a:gd name="T12" fmla="*/ 6 w 6"/>
                <a:gd name="T13" fmla="*/ 3 h 5"/>
                <a:gd name="T14" fmla="*/ 5 w 6"/>
                <a:gd name="T15" fmla="*/ 3 h 5"/>
                <a:gd name="T16" fmla="*/ 5 w 6"/>
                <a:gd name="T17" fmla="*/ 4 h 5"/>
                <a:gd name="T18" fmla="*/ 3 w 6"/>
                <a:gd name="T19" fmla="*/ 5 h 5"/>
                <a:gd name="T20" fmla="*/ 2 w 6"/>
                <a:gd name="T21" fmla="*/ 4 h 5"/>
                <a:gd name="T22" fmla="*/ 1 w 6"/>
                <a:gd name="T23" fmla="*/ 3 h 5"/>
                <a:gd name="T24" fmla="*/ 2 w 6"/>
                <a:gd name="T25" fmla="*/ 1 h 5"/>
                <a:gd name="T26" fmla="*/ 3 w 6"/>
                <a:gd name="T27" fmla="*/ 1 h 5"/>
                <a:gd name="T28" fmla="*/ 5 w 6"/>
                <a:gd name="T29" fmla="*/ 1 h 5"/>
                <a:gd name="T30" fmla="*/ 5 w 6"/>
                <a:gd name="T31" fmla="*/ 3 h 5"/>
                <a:gd name="T32" fmla="*/ 6 w 6"/>
                <a:gd name="T3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3"/>
                  </a:moveTo>
                  <a:cubicBezTo>
                    <a:pt x="6" y="3"/>
                    <a:pt x="6" y="3"/>
                    <a:pt x="6" y="3"/>
                  </a:cubicBezTo>
                  <a:cubicBezTo>
                    <a:pt x="6" y="1"/>
                    <a:pt x="5" y="0"/>
                    <a:pt x="3" y="0"/>
                  </a:cubicBezTo>
                  <a:cubicBezTo>
                    <a:pt x="2" y="0"/>
                    <a:pt x="0" y="1"/>
                    <a:pt x="0" y="3"/>
                  </a:cubicBezTo>
                  <a:cubicBezTo>
                    <a:pt x="0" y="4"/>
                    <a:pt x="2" y="5"/>
                    <a:pt x="3" y="5"/>
                  </a:cubicBezTo>
                  <a:cubicBezTo>
                    <a:pt x="5" y="5"/>
                    <a:pt x="6" y="4"/>
                    <a:pt x="6" y="3"/>
                  </a:cubicBezTo>
                  <a:cubicBezTo>
                    <a:pt x="6" y="3"/>
                    <a:pt x="6" y="3"/>
                    <a:pt x="6" y="3"/>
                  </a:cubicBezTo>
                  <a:cubicBezTo>
                    <a:pt x="5" y="3"/>
                    <a:pt x="5" y="3"/>
                    <a:pt x="5" y="3"/>
                  </a:cubicBezTo>
                  <a:cubicBezTo>
                    <a:pt x="5" y="3"/>
                    <a:pt x="5" y="4"/>
                    <a:pt x="5" y="4"/>
                  </a:cubicBezTo>
                  <a:cubicBezTo>
                    <a:pt x="4" y="5"/>
                    <a:pt x="4" y="5"/>
                    <a:pt x="3" y="5"/>
                  </a:cubicBezTo>
                  <a:cubicBezTo>
                    <a:pt x="3" y="5"/>
                    <a:pt x="2" y="5"/>
                    <a:pt x="2" y="4"/>
                  </a:cubicBezTo>
                  <a:cubicBezTo>
                    <a:pt x="1" y="4"/>
                    <a:pt x="1" y="3"/>
                    <a:pt x="1" y="3"/>
                  </a:cubicBezTo>
                  <a:cubicBezTo>
                    <a:pt x="1" y="2"/>
                    <a:pt x="1" y="2"/>
                    <a:pt x="2" y="1"/>
                  </a:cubicBezTo>
                  <a:cubicBezTo>
                    <a:pt x="2" y="1"/>
                    <a:pt x="3" y="1"/>
                    <a:pt x="3" y="1"/>
                  </a:cubicBezTo>
                  <a:cubicBezTo>
                    <a:pt x="4" y="1"/>
                    <a:pt x="4" y="1"/>
                    <a:pt x="5" y="1"/>
                  </a:cubicBezTo>
                  <a:cubicBezTo>
                    <a:pt x="5" y="2"/>
                    <a:pt x="5" y="2"/>
                    <a:pt x="5" y="3"/>
                  </a:cubicBezTo>
                  <a:lnTo>
                    <a:pt x="6" y="3"/>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371"/>
            <p:cNvSpPr/>
            <p:nvPr/>
          </p:nvSpPr>
          <p:spPr bwMode="auto">
            <a:xfrm>
              <a:off x="1057276" y="4448259"/>
              <a:ext cx="61913" cy="61913"/>
            </a:xfrm>
            <a:custGeom>
              <a:avLst/>
              <a:gdLst>
                <a:gd name="T0" fmla="*/ 5 w 5"/>
                <a:gd name="T1" fmla="*/ 3 h 5"/>
                <a:gd name="T2" fmla="*/ 5 w 5"/>
                <a:gd name="T3" fmla="*/ 3 h 5"/>
                <a:gd name="T4" fmla="*/ 3 w 5"/>
                <a:gd name="T5" fmla="*/ 0 h 5"/>
                <a:gd name="T6" fmla="*/ 0 w 5"/>
                <a:gd name="T7" fmla="*/ 3 h 5"/>
                <a:gd name="T8" fmla="*/ 3 w 5"/>
                <a:gd name="T9" fmla="*/ 5 h 5"/>
                <a:gd name="T10" fmla="*/ 5 w 5"/>
                <a:gd name="T11" fmla="*/ 3 h 5"/>
                <a:gd name="T12" fmla="*/ 5 w 5"/>
                <a:gd name="T13" fmla="*/ 3 h 5"/>
                <a:gd name="T14" fmla="*/ 5 w 5"/>
                <a:gd name="T15" fmla="*/ 3 h 5"/>
                <a:gd name="T16" fmla="*/ 4 w 5"/>
                <a:gd name="T17" fmla="*/ 4 h 5"/>
                <a:gd name="T18" fmla="*/ 3 w 5"/>
                <a:gd name="T19" fmla="*/ 5 h 5"/>
                <a:gd name="T20" fmla="*/ 1 w 5"/>
                <a:gd name="T21" fmla="*/ 4 h 5"/>
                <a:gd name="T22" fmla="*/ 0 w 5"/>
                <a:gd name="T23" fmla="*/ 3 h 5"/>
                <a:gd name="T24" fmla="*/ 1 w 5"/>
                <a:gd name="T25" fmla="*/ 1 h 5"/>
                <a:gd name="T26" fmla="*/ 3 w 5"/>
                <a:gd name="T27" fmla="*/ 1 h 5"/>
                <a:gd name="T28" fmla="*/ 4 w 5"/>
                <a:gd name="T29" fmla="*/ 1 h 5"/>
                <a:gd name="T30" fmla="*/ 5 w 5"/>
                <a:gd name="T3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3"/>
                  </a:moveTo>
                  <a:cubicBezTo>
                    <a:pt x="5" y="3"/>
                    <a:pt x="5" y="3"/>
                    <a:pt x="5" y="3"/>
                  </a:cubicBezTo>
                  <a:cubicBezTo>
                    <a:pt x="5" y="1"/>
                    <a:pt x="4" y="0"/>
                    <a:pt x="3" y="0"/>
                  </a:cubicBezTo>
                  <a:cubicBezTo>
                    <a:pt x="1" y="0"/>
                    <a:pt x="0" y="1"/>
                    <a:pt x="0" y="3"/>
                  </a:cubicBezTo>
                  <a:cubicBezTo>
                    <a:pt x="0" y="4"/>
                    <a:pt x="1" y="5"/>
                    <a:pt x="3" y="5"/>
                  </a:cubicBezTo>
                  <a:cubicBezTo>
                    <a:pt x="4" y="5"/>
                    <a:pt x="5" y="4"/>
                    <a:pt x="5" y="3"/>
                  </a:cubicBezTo>
                  <a:cubicBezTo>
                    <a:pt x="5" y="3"/>
                    <a:pt x="5" y="3"/>
                    <a:pt x="5" y="3"/>
                  </a:cubicBezTo>
                  <a:cubicBezTo>
                    <a:pt x="5" y="3"/>
                    <a:pt x="5" y="3"/>
                    <a:pt x="5" y="3"/>
                  </a:cubicBezTo>
                  <a:cubicBezTo>
                    <a:pt x="5" y="3"/>
                    <a:pt x="4" y="4"/>
                    <a:pt x="4" y="4"/>
                  </a:cubicBezTo>
                  <a:cubicBezTo>
                    <a:pt x="4" y="5"/>
                    <a:pt x="3" y="5"/>
                    <a:pt x="3" y="5"/>
                  </a:cubicBezTo>
                  <a:cubicBezTo>
                    <a:pt x="2" y="5"/>
                    <a:pt x="1" y="5"/>
                    <a:pt x="1" y="4"/>
                  </a:cubicBezTo>
                  <a:cubicBezTo>
                    <a:pt x="1" y="4"/>
                    <a:pt x="0" y="3"/>
                    <a:pt x="0" y="3"/>
                  </a:cubicBezTo>
                  <a:cubicBezTo>
                    <a:pt x="0" y="2"/>
                    <a:pt x="1" y="2"/>
                    <a:pt x="1" y="1"/>
                  </a:cubicBezTo>
                  <a:cubicBezTo>
                    <a:pt x="1" y="1"/>
                    <a:pt x="2" y="1"/>
                    <a:pt x="3" y="1"/>
                  </a:cubicBezTo>
                  <a:cubicBezTo>
                    <a:pt x="3" y="1"/>
                    <a:pt x="4" y="1"/>
                    <a:pt x="4" y="1"/>
                  </a:cubicBezTo>
                  <a:cubicBezTo>
                    <a:pt x="4" y="2"/>
                    <a:pt x="5" y="2"/>
                    <a:pt x="5" y="3"/>
                  </a:cubicBez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372"/>
            <p:cNvSpPr/>
            <p:nvPr/>
          </p:nvSpPr>
          <p:spPr bwMode="auto">
            <a:xfrm>
              <a:off x="750888" y="4286334"/>
              <a:ext cx="61913" cy="74613"/>
            </a:xfrm>
            <a:custGeom>
              <a:avLst/>
              <a:gdLst>
                <a:gd name="T0" fmla="*/ 0 w 39"/>
                <a:gd name="T1" fmla="*/ 23 h 47"/>
                <a:gd name="T2" fmla="*/ 0 w 39"/>
                <a:gd name="T3" fmla="*/ 0 h 47"/>
                <a:gd name="T4" fmla="*/ 15 w 39"/>
                <a:gd name="T5" fmla="*/ 8 h 47"/>
                <a:gd name="T6" fmla="*/ 39 w 39"/>
                <a:gd name="T7" fmla="*/ 23 h 47"/>
                <a:gd name="T8" fmla="*/ 15 w 39"/>
                <a:gd name="T9" fmla="*/ 31 h 47"/>
                <a:gd name="T10" fmla="*/ 0 w 39"/>
                <a:gd name="T11" fmla="*/ 47 h 47"/>
                <a:gd name="T12" fmla="*/ 0 w 39"/>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9" h="47">
                  <a:moveTo>
                    <a:pt x="0" y="23"/>
                  </a:moveTo>
                  <a:lnTo>
                    <a:pt x="0" y="0"/>
                  </a:lnTo>
                  <a:lnTo>
                    <a:pt x="15" y="8"/>
                  </a:lnTo>
                  <a:lnTo>
                    <a:pt x="39" y="23"/>
                  </a:lnTo>
                  <a:lnTo>
                    <a:pt x="15" y="31"/>
                  </a:lnTo>
                  <a:lnTo>
                    <a:pt x="0" y="47"/>
                  </a:lnTo>
                  <a:lnTo>
                    <a:pt x="0" y="23"/>
                  </a:lnTo>
                  <a:close/>
                </a:path>
              </a:pathLst>
            </a:custGeom>
            <a:solidFill>
              <a:srgbClr val="3F3F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Rectangle 373"/>
            <p:cNvSpPr>
              <a:spLocks noChangeArrowheads="1"/>
            </p:cNvSpPr>
            <p:nvPr/>
          </p:nvSpPr>
          <p:spPr bwMode="auto">
            <a:xfrm>
              <a:off x="1389063" y="4484772"/>
              <a:ext cx="158750" cy="12700"/>
            </a:xfrm>
            <a:prstGeom prst="rect">
              <a:avLst/>
            </a:prstGeom>
            <a:solidFill>
              <a:srgbClr val="3F3F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530" name="Freeform 374"/>
            <p:cNvSpPr/>
            <p:nvPr/>
          </p:nvSpPr>
          <p:spPr bwMode="auto">
            <a:xfrm>
              <a:off x="1389063" y="4484772"/>
              <a:ext cx="158750" cy="12700"/>
            </a:xfrm>
            <a:custGeom>
              <a:avLst/>
              <a:gdLst>
                <a:gd name="T0" fmla="*/ 0 w 100"/>
                <a:gd name="T1" fmla="*/ 8 h 8"/>
                <a:gd name="T2" fmla="*/ 100 w 100"/>
                <a:gd name="T3" fmla="*/ 8 h 8"/>
                <a:gd name="T4" fmla="*/ 100 w 100"/>
                <a:gd name="T5" fmla="*/ 0 h 8"/>
                <a:gd name="T6" fmla="*/ 0 w 100"/>
                <a:gd name="T7" fmla="*/ 0 h 8"/>
              </a:gdLst>
              <a:ahLst/>
              <a:cxnLst>
                <a:cxn ang="0">
                  <a:pos x="T0" y="T1"/>
                </a:cxn>
                <a:cxn ang="0">
                  <a:pos x="T2" y="T3"/>
                </a:cxn>
                <a:cxn ang="0">
                  <a:pos x="T4" y="T5"/>
                </a:cxn>
                <a:cxn ang="0">
                  <a:pos x="T6" y="T7"/>
                </a:cxn>
              </a:cxnLst>
              <a:rect l="0" t="0" r="r" b="b"/>
              <a:pathLst>
                <a:path w="100" h="8">
                  <a:moveTo>
                    <a:pt x="0" y="8"/>
                  </a:moveTo>
                  <a:lnTo>
                    <a:pt x="100" y="8"/>
                  </a:lnTo>
                  <a:lnTo>
                    <a:pt x="10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KSO_Shape"/>
            <p:cNvSpPr/>
            <p:nvPr/>
          </p:nvSpPr>
          <p:spPr bwMode="auto">
            <a:xfrm flipH="1">
              <a:off x="360949" y="4869221"/>
              <a:ext cx="205789" cy="205789"/>
            </a:xfrm>
            <a:custGeom>
              <a:avLst/>
              <a:gdLst>
                <a:gd name="T0" fmla="*/ 461 w 1360"/>
                <a:gd name="T1" fmla="*/ 0 h 1360"/>
                <a:gd name="T2" fmla="*/ 786 w 1360"/>
                <a:gd name="T3" fmla="*/ 0 h 1360"/>
                <a:gd name="T4" fmla="*/ 1360 w 1360"/>
                <a:gd name="T5" fmla="*/ 679 h 1360"/>
                <a:gd name="T6" fmla="*/ 786 w 1360"/>
                <a:gd name="T7" fmla="*/ 1360 h 1360"/>
                <a:gd name="T8" fmla="*/ 461 w 1360"/>
                <a:gd name="T9" fmla="*/ 1360 h 1360"/>
                <a:gd name="T10" fmla="*/ 920 w 1360"/>
                <a:gd name="T11" fmla="*/ 815 h 1360"/>
                <a:gd name="T12" fmla="*/ 0 w 1360"/>
                <a:gd name="T13" fmla="*/ 815 h 1360"/>
                <a:gd name="T14" fmla="*/ 0 w 1360"/>
                <a:gd name="T15" fmla="*/ 543 h 1360"/>
                <a:gd name="T16" fmla="*/ 920 w 1360"/>
                <a:gd name="T17" fmla="*/ 543 h 1360"/>
                <a:gd name="T18" fmla="*/ 461 w 1360"/>
                <a:gd name="T19" fmla="*/ 0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0" h="1360">
                  <a:moveTo>
                    <a:pt x="461" y="0"/>
                  </a:moveTo>
                  <a:lnTo>
                    <a:pt x="786" y="0"/>
                  </a:lnTo>
                  <a:lnTo>
                    <a:pt x="1360" y="679"/>
                  </a:lnTo>
                  <a:lnTo>
                    <a:pt x="786" y="1360"/>
                  </a:lnTo>
                  <a:lnTo>
                    <a:pt x="461" y="1360"/>
                  </a:lnTo>
                  <a:lnTo>
                    <a:pt x="920" y="815"/>
                  </a:lnTo>
                  <a:lnTo>
                    <a:pt x="0" y="815"/>
                  </a:lnTo>
                  <a:lnTo>
                    <a:pt x="0" y="543"/>
                  </a:lnTo>
                  <a:lnTo>
                    <a:pt x="920" y="543"/>
                  </a:lnTo>
                  <a:lnTo>
                    <a:pt x="461" y="0"/>
                  </a:lnTo>
                  <a:close/>
                </a:path>
              </a:pathLst>
            </a:custGeom>
            <a:noFill/>
            <a:ln>
              <a:solidFill>
                <a:srgbClr val="939393"/>
              </a:solidFill>
            </a:ln>
          </p:spPr>
          <p:txBody>
            <a:bodyPr lIns="68580" tIns="34290" rIns="68580" bIns="34290"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sp>
          <p:nvSpPr>
            <p:cNvPr id="532" name="KSO_Shape"/>
            <p:cNvSpPr/>
            <p:nvPr/>
          </p:nvSpPr>
          <p:spPr>
            <a:xfrm>
              <a:off x="3041750" y="2994359"/>
              <a:ext cx="255488" cy="255488"/>
            </a:xfrm>
            <a:custGeom>
              <a:avLst/>
              <a:gdLst>
                <a:gd name="connsiteX0" fmla="*/ 266223 w 594308"/>
                <a:gd name="connsiteY0" fmla="*/ 155067 h 594308"/>
                <a:gd name="connsiteX1" fmla="*/ 343018 w 594308"/>
                <a:gd name="connsiteY1" fmla="*/ 155067 h 594308"/>
                <a:gd name="connsiteX2" fmla="*/ 495418 w 594308"/>
                <a:gd name="connsiteY2" fmla="*/ 297467 h 594308"/>
                <a:gd name="connsiteX3" fmla="*/ 343018 w 594308"/>
                <a:gd name="connsiteY3" fmla="*/ 439241 h 594308"/>
                <a:gd name="connsiteX4" fmla="*/ 266223 w 594308"/>
                <a:gd name="connsiteY4" fmla="*/ 439241 h 594308"/>
                <a:gd name="connsiteX5" fmla="*/ 392429 w 594308"/>
                <a:gd name="connsiteY5" fmla="*/ 322191 h 594308"/>
                <a:gd name="connsiteX6" fmla="*/ 98890 w 594308"/>
                <a:gd name="connsiteY6" fmla="*/ 322191 h 594308"/>
                <a:gd name="connsiteX7" fmla="*/ 98890 w 594308"/>
                <a:gd name="connsiteY7" fmla="*/ 272117 h 594308"/>
                <a:gd name="connsiteX8" fmla="*/ 392429 w 594308"/>
                <a:gd name="connsiteY8" fmla="*/ 272117 h 594308"/>
                <a:gd name="connsiteX9" fmla="*/ 297154 w 594308"/>
                <a:gd name="connsiteY9" fmla="*/ 56239 h 594308"/>
                <a:gd name="connsiteX10" fmla="*/ 56239 w 594308"/>
                <a:gd name="connsiteY10" fmla="*/ 297154 h 594308"/>
                <a:gd name="connsiteX11" fmla="*/ 297154 w 594308"/>
                <a:gd name="connsiteY11" fmla="*/ 538069 h 594308"/>
                <a:gd name="connsiteX12" fmla="*/ 538069 w 594308"/>
                <a:gd name="connsiteY12" fmla="*/ 297154 h 594308"/>
                <a:gd name="connsiteX13" fmla="*/ 297154 w 594308"/>
                <a:gd name="connsiteY13" fmla="*/ 56239 h 594308"/>
                <a:gd name="connsiteX14" fmla="*/ 297154 w 594308"/>
                <a:gd name="connsiteY14" fmla="*/ 0 h 594308"/>
                <a:gd name="connsiteX15" fmla="*/ 594308 w 594308"/>
                <a:gd name="connsiteY15" fmla="*/ 297154 h 594308"/>
                <a:gd name="connsiteX16" fmla="*/ 297154 w 594308"/>
                <a:gd name="connsiteY16" fmla="*/ 594308 h 594308"/>
                <a:gd name="connsiteX17" fmla="*/ 0 w 594308"/>
                <a:gd name="connsiteY17" fmla="*/ 297154 h 594308"/>
                <a:gd name="connsiteX18" fmla="*/ 297154 w 594308"/>
                <a:gd name="connsiteY18" fmla="*/ 0 h 59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4308" h="594308">
                  <a:moveTo>
                    <a:pt x="266223" y="155067"/>
                  </a:moveTo>
                  <a:lnTo>
                    <a:pt x="343018" y="155067"/>
                  </a:lnTo>
                  <a:lnTo>
                    <a:pt x="495418" y="297467"/>
                  </a:lnTo>
                  <a:lnTo>
                    <a:pt x="343018" y="439241"/>
                  </a:lnTo>
                  <a:lnTo>
                    <a:pt x="266223" y="439241"/>
                  </a:lnTo>
                  <a:lnTo>
                    <a:pt x="392429" y="322191"/>
                  </a:lnTo>
                  <a:lnTo>
                    <a:pt x="98890" y="322191"/>
                  </a:lnTo>
                  <a:lnTo>
                    <a:pt x="98890" y="272117"/>
                  </a:lnTo>
                  <a:lnTo>
                    <a:pt x="392429" y="272117"/>
                  </a:lnTo>
                  <a:close/>
                  <a:moveTo>
                    <a:pt x="297154" y="56239"/>
                  </a:moveTo>
                  <a:cubicBezTo>
                    <a:pt x="164100" y="56239"/>
                    <a:pt x="56239" y="164100"/>
                    <a:pt x="56239" y="297154"/>
                  </a:cubicBezTo>
                  <a:cubicBezTo>
                    <a:pt x="56239" y="430208"/>
                    <a:pt x="164100" y="538069"/>
                    <a:pt x="297154" y="538069"/>
                  </a:cubicBezTo>
                  <a:cubicBezTo>
                    <a:pt x="430208" y="538069"/>
                    <a:pt x="538069" y="430208"/>
                    <a:pt x="538069" y="297154"/>
                  </a:cubicBezTo>
                  <a:cubicBezTo>
                    <a:pt x="538069" y="164100"/>
                    <a:pt x="430208" y="56239"/>
                    <a:pt x="297154" y="56239"/>
                  </a:cubicBezTo>
                  <a:close/>
                  <a:moveTo>
                    <a:pt x="297154" y="0"/>
                  </a:moveTo>
                  <a:cubicBezTo>
                    <a:pt x="461268" y="0"/>
                    <a:pt x="594308" y="133040"/>
                    <a:pt x="594308" y="297154"/>
                  </a:cubicBezTo>
                  <a:cubicBezTo>
                    <a:pt x="594308" y="461268"/>
                    <a:pt x="461268" y="594308"/>
                    <a:pt x="297154" y="594308"/>
                  </a:cubicBezTo>
                  <a:cubicBezTo>
                    <a:pt x="133040" y="594308"/>
                    <a:pt x="0" y="461268"/>
                    <a:pt x="0" y="297154"/>
                  </a:cubicBezTo>
                  <a:cubicBezTo>
                    <a:pt x="0" y="133040"/>
                    <a:pt x="133040" y="0"/>
                    <a:pt x="297154" y="0"/>
                  </a:cubicBezTo>
                  <a:close/>
                </a:path>
              </a:pathLst>
            </a:custGeom>
            <a:noFill/>
            <a:ln>
              <a:solidFill>
                <a:srgbClr val="939393"/>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algn="ctr" eaLnBrk="1" fontAlgn="auto" hangingPunct="1">
                <a:spcBef>
                  <a:spcPts val="0"/>
                </a:spcBef>
                <a:spcAft>
                  <a:spcPts val="0"/>
                </a:spcAft>
                <a:defRPr/>
              </a:pPr>
              <a:endParaRPr lang="zh-CN" altLang="en-US">
                <a:solidFill>
                  <a:srgbClr val="FFFFFF"/>
                </a:solidFill>
              </a:endParaRPr>
            </a:p>
          </p:txBody>
        </p:sp>
      </p:grpSp>
    </p:spTree>
  </p:cSld>
  <p:clrMapOvr>
    <a:masterClrMapping/>
  </p:clrMapOvr>
</p:sld>
</file>

<file path=ppt/tags/tag1.xml><?xml version="1.0" encoding="utf-8"?>
<p:tagLst xmlns:p="http://schemas.openxmlformats.org/presentationml/2006/main">
  <p:tag name="KSO_WPP_MARK_KEY" val="24b3dcd3-03e1-44ee-8fb2-403407a28572"/>
  <p:tag name="COMMONDATA" val="eyJoZGlkIjoiNzIzMDUwNTY5NGRlMTc1MGZkMzc4Yzk5ZDY3YmFmNmMifQ=="/>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4099</Words>
  <Application>WPS 演示</Application>
  <PresentationFormat>宽屏</PresentationFormat>
  <Paragraphs>404</Paragraphs>
  <Slides>24</Slides>
  <Notes>5</Notes>
  <HiddenSlides>0</HiddenSlides>
  <MMClips>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24</vt:i4>
      </vt:variant>
    </vt:vector>
  </HeadingPairs>
  <TitlesOfParts>
    <vt:vector size="49" baseType="lpstr">
      <vt:lpstr>Arial</vt:lpstr>
      <vt:lpstr>宋体</vt:lpstr>
      <vt:lpstr>Wingdings</vt:lpstr>
      <vt:lpstr>微软雅黑</vt:lpstr>
      <vt:lpstr>Impact</vt:lpstr>
      <vt:lpstr>思源黑体 Normal</vt:lpstr>
      <vt:lpstr>黑体</vt:lpstr>
      <vt:lpstr>Calibri</vt:lpstr>
      <vt:lpstr>思源黑体 Light</vt:lpstr>
      <vt:lpstr>方正清刻本悦宋简体</vt:lpstr>
      <vt:lpstr>方正正黑简体</vt:lpstr>
      <vt:lpstr>Calibri</vt:lpstr>
      <vt:lpstr>等线</vt:lpstr>
      <vt:lpstr>Arial Unicode MS</vt:lpstr>
      <vt:lpstr>等线 Light</vt:lpstr>
      <vt:lpstr>微软雅黑 Light</vt:lpstr>
      <vt:lpstr>Times New Roman</vt:lpstr>
      <vt:lpstr>Open Sans</vt:lpstr>
      <vt:lpstr>Arial</vt:lpstr>
      <vt:lpstr>Yuanti SC</vt:lpstr>
      <vt:lpstr>苹方 粗体</vt:lpstr>
      <vt:lpstr>经典粗宋简</vt:lpstr>
      <vt:lpstr>Segoe Print</vt:lpstr>
      <vt:lpstr>1_Office 主题​​</vt:lpstr>
      <vt:lpstr>自定义设计方案</vt:lpstr>
      <vt:lpstr>安全生产一体化管控平台 商业计划书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谢谢欣赏</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安全生产一体化监管平台 商业计划书</dc:title>
  <dc:creator>24098</dc:creator>
  <cp:lastModifiedBy>王新美</cp:lastModifiedBy>
  <cp:revision>25</cp:revision>
  <dcterms:created xsi:type="dcterms:W3CDTF">2022-10-02T03:08:00Z</dcterms:created>
  <dcterms:modified xsi:type="dcterms:W3CDTF">2022-10-14T02:54:36Z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07E2427F330D4F6F9337394B59E92B3D</vt:lpwstr>
  </property>
  <property fmtid="{D5CDD505-2E9C-101B-9397-08002B2CF9AE}" pid="3" name="KSOProductBuildVer">
    <vt:lpwstr>2052-11.1.0.12358</vt:lpwstr>
  </property>
</Properties>
</file>